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080" r:id="rId2"/>
    <p:sldId id="4111" r:id="rId3"/>
    <p:sldId id="3853" r:id="rId4"/>
    <p:sldId id="4078" r:id="rId5"/>
    <p:sldId id="295" r:id="rId6"/>
    <p:sldId id="308" r:id="rId7"/>
    <p:sldId id="4050" r:id="rId8"/>
    <p:sldId id="4117" r:id="rId9"/>
    <p:sldId id="4118" r:id="rId10"/>
    <p:sldId id="4119" r:id="rId11"/>
    <p:sldId id="4112" r:id="rId12"/>
    <p:sldId id="3824" r:id="rId13"/>
    <p:sldId id="3854" r:id="rId14"/>
    <p:sldId id="4107" r:id="rId15"/>
    <p:sldId id="4081" r:id="rId16"/>
    <p:sldId id="265" r:id="rId17"/>
    <p:sldId id="267" r:id="rId18"/>
    <p:sldId id="284" r:id="rId19"/>
    <p:sldId id="4060" r:id="rId20"/>
    <p:sldId id="285" r:id="rId21"/>
    <p:sldId id="283" r:id="rId22"/>
    <p:sldId id="4079" r:id="rId23"/>
    <p:sldId id="4059" r:id="rId24"/>
    <p:sldId id="4105" r:id="rId25"/>
    <p:sldId id="4113" r:id="rId26"/>
    <p:sldId id="278" r:id="rId27"/>
    <p:sldId id="279" r:id="rId28"/>
    <p:sldId id="4058" r:id="rId29"/>
    <p:sldId id="4069" r:id="rId30"/>
    <p:sldId id="4116" r:id="rId31"/>
    <p:sldId id="291" r:id="rId32"/>
    <p:sldId id="292" r:id="rId33"/>
    <p:sldId id="4061" r:id="rId34"/>
    <p:sldId id="4124" r:id="rId35"/>
    <p:sldId id="257" r:id="rId36"/>
    <p:sldId id="4063" r:id="rId37"/>
    <p:sldId id="4122"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660"/>
  </p:normalViewPr>
  <p:slideViewPr>
    <p:cSldViewPr snapToGrid="0">
      <p:cViewPr varScale="1">
        <p:scale>
          <a:sx n="103" d="100"/>
          <a:sy n="103" d="100"/>
        </p:scale>
        <p:origin x="86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2FC199-26DF-4744-91DB-241564ABB506}" type="datetimeFigureOut">
              <a:rPr kumimoji="1" lang="ja-JP" altLang="en-US" smtClean="0"/>
              <a:t>2025/12/23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BF72C6-6ECB-42DF-A6BF-E672943E291B}" type="slidenum">
              <a:rPr kumimoji="1" lang="ja-JP" altLang="en-US" smtClean="0"/>
              <a:t>‹#›</a:t>
            </a:fld>
            <a:endParaRPr kumimoji="1" lang="ja-JP" altLang="en-US"/>
          </a:p>
        </p:txBody>
      </p:sp>
    </p:spTree>
    <p:extLst>
      <p:ext uri="{BB962C8B-B14F-4D97-AF65-F5344CB8AC3E}">
        <p14:creationId xmlns:p14="http://schemas.microsoft.com/office/powerpoint/2010/main" val="390801487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C8F68-9C24-EC15-B728-68F77333650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341229-9B63-E7F0-7AE2-991B729AEC6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CDD8751-B67C-7541-5ACD-D712522ACE6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BA018B4-8FE7-6150-2CDD-4175422F0F89}"/>
              </a:ext>
            </a:extLst>
          </p:cNvPr>
          <p:cNvSpPr>
            <a:spLocks noGrp="1"/>
          </p:cNvSpPr>
          <p:nvPr>
            <p:ph type="sldNum" sz="quarter" idx="5"/>
          </p:nvPr>
        </p:nvSpPr>
        <p:spPr/>
        <p:txBody>
          <a:bodyPr/>
          <a:lstStyle/>
          <a:p>
            <a:fld id="{16134D0D-9F76-416C-B571-5AAD0D1101A2}" type="slidenum">
              <a:rPr kumimoji="1" lang="ja-JP" altLang="en-US" smtClean="0"/>
              <a:t>3</a:t>
            </a:fld>
            <a:endParaRPr kumimoji="1" lang="ja-JP" altLang="en-US"/>
          </a:p>
        </p:txBody>
      </p:sp>
    </p:spTree>
    <p:extLst>
      <p:ext uri="{BB962C8B-B14F-4D97-AF65-F5344CB8AC3E}">
        <p14:creationId xmlns:p14="http://schemas.microsoft.com/office/powerpoint/2010/main" val="1710227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7BD57-9E0D-F2CC-BAD7-0BF9D03F54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F3CBD0-5E74-4C43-968D-326B52F60B5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F8595FE-31BD-9EB0-33E2-633AD121E69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63402D7-A170-E333-D8E1-620E2E2FF7AF}"/>
              </a:ext>
            </a:extLst>
          </p:cNvPr>
          <p:cNvSpPr>
            <a:spLocks noGrp="1"/>
          </p:cNvSpPr>
          <p:nvPr>
            <p:ph type="sldNum" sz="quarter" idx="5"/>
          </p:nvPr>
        </p:nvSpPr>
        <p:spPr/>
        <p:txBody>
          <a:bodyPr/>
          <a:lstStyle/>
          <a:p>
            <a:fld id="{16134D0D-9F76-416C-B571-5AAD0D1101A2}" type="slidenum">
              <a:rPr kumimoji="1" lang="ja-JP" altLang="en-US" smtClean="0"/>
              <a:t>11</a:t>
            </a:fld>
            <a:endParaRPr kumimoji="1" lang="ja-JP" altLang="en-US"/>
          </a:p>
        </p:txBody>
      </p:sp>
    </p:spTree>
    <p:extLst>
      <p:ext uri="{BB962C8B-B14F-4D97-AF65-F5344CB8AC3E}">
        <p14:creationId xmlns:p14="http://schemas.microsoft.com/office/powerpoint/2010/main" val="3621786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A89B3F3-8877-4294-9484-2773B829EB17}" type="slidenum">
              <a:rPr kumimoji="1" lang="ja-JP" altLang="en-US" smtClean="0"/>
              <a:t>13</a:t>
            </a:fld>
            <a:endParaRPr kumimoji="1" lang="ja-JP" altLang="en-US"/>
          </a:p>
        </p:txBody>
      </p:sp>
    </p:spTree>
    <p:extLst>
      <p:ext uri="{BB962C8B-B14F-4D97-AF65-F5344CB8AC3E}">
        <p14:creationId xmlns:p14="http://schemas.microsoft.com/office/powerpoint/2010/main" val="310717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701A18-40F7-4254-B6CB-663C5C656925}" type="slidenum">
              <a:rPr kumimoji="1" lang="ja-JP" altLang="en-US" smtClean="0"/>
              <a:t>18</a:t>
            </a:fld>
            <a:endParaRPr kumimoji="1" lang="ja-JP" altLang="en-US"/>
          </a:p>
        </p:txBody>
      </p:sp>
    </p:spTree>
    <p:extLst>
      <p:ext uri="{BB962C8B-B14F-4D97-AF65-F5344CB8AC3E}">
        <p14:creationId xmlns:p14="http://schemas.microsoft.com/office/powerpoint/2010/main" val="101641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6698-7DB1-DE5F-0BDD-B41ED80AD2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98754C-2C5D-8DBD-32A4-BB1B8DEDCD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B7F9DFA-1F81-4000-0B97-C14F26E6E44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6C291BB-DEA6-446B-EBE3-745F1C613911}"/>
              </a:ext>
            </a:extLst>
          </p:cNvPr>
          <p:cNvSpPr>
            <a:spLocks noGrp="1"/>
          </p:cNvSpPr>
          <p:nvPr>
            <p:ph type="sldNum" sz="quarter" idx="5"/>
          </p:nvPr>
        </p:nvSpPr>
        <p:spPr/>
        <p:txBody>
          <a:bodyPr/>
          <a:lstStyle/>
          <a:p>
            <a:fld id="{9C701A18-40F7-4254-B6CB-663C5C656925}" type="slidenum">
              <a:rPr kumimoji="1" lang="ja-JP" altLang="en-US" smtClean="0"/>
              <a:t>24</a:t>
            </a:fld>
            <a:endParaRPr kumimoji="1" lang="ja-JP" altLang="en-US"/>
          </a:p>
        </p:txBody>
      </p:sp>
    </p:spTree>
    <p:extLst>
      <p:ext uri="{BB962C8B-B14F-4D97-AF65-F5344CB8AC3E}">
        <p14:creationId xmlns:p14="http://schemas.microsoft.com/office/powerpoint/2010/main" val="2973198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EDA5F-3C11-3DDE-1D68-859D2F94CD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BB54EA-BAEB-CB15-8606-9BBA133C6A8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9717AD-5465-2024-DA10-1FB9BAC70E2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023AB22-B945-BABB-1D34-8BC035F20D1D}"/>
              </a:ext>
            </a:extLst>
          </p:cNvPr>
          <p:cNvSpPr>
            <a:spLocks noGrp="1"/>
          </p:cNvSpPr>
          <p:nvPr>
            <p:ph type="sldNum" sz="quarter" idx="5"/>
          </p:nvPr>
        </p:nvSpPr>
        <p:spPr/>
        <p:txBody>
          <a:bodyPr/>
          <a:lstStyle/>
          <a:p>
            <a:fld id="{16134D0D-9F76-416C-B571-5AAD0D1101A2}" type="slidenum">
              <a:rPr kumimoji="1" lang="ja-JP" altLang="en-US" smtClean="0"/>
              <a:t>30</a:t>
            </a:fld>
            <a:endParaRPr kumimoji="1" lang="ja-JP" altLang="en-US"/>
          </a:p>
        </p:txBody>
      </p:sp>
    </p:spTree>
    <p:extLst>
      <p:ext uri="{BB962C8B-B14F-4D97-AF65-F5344CB8AC3E}">
        <p14:creationId xmlns:p14="http://schemas.microsoft.com/office/powerpoint/2010/main" val="3172181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1F9B40-2A12-0E06-78F6-A9DDC1D503E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51EDFAA-1931-B1EA-3EF5-68F88422CF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BABBE86-E32E-41A7-EF39-60A2E7FF1F38}"/>
              </a:ext>
            </a:extLst>
          </p:cNvPr>
          <p:cNvSpPr>
            <a:spLocks noGrp="1"/>
          </p:cNvSpPr>
          <p:nvPr>
            <p:ph type="dt" sz="half" idx="10"/>
          </p:nvPr>
        </p:nvSpPr>
        <p:spPr/>
        <p:txBody>
          <a:bodyPr/>
          <a:lstStyle/>
          <a:p>
            <a:fld id="{8EC99A44-237B-42F3-8596-17FB90D20C0F}"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2C5BB8B4-CBF0-B987-1529-B599575C90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528F9B-30A4-34F7-4659-ED89BC387A1F}"/>
              </a:ext>
            </a:extLst>
          </p:cNvPr>
          <p:cNvSpPr>
            <a:spLocks noGrp="1"/>
          </p:cNvSpPr>
          <p:nvPr>
            <p:ph type="sldNum" sz="quarter" idx="12"/>
          </p:nvPr>
        </p:nvSpPr>
        <p:spPr/>
        <p:txBody>
          <a:body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2945559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78AEAE-AFCD-B4AF-8656-82891F4610D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2A6B25C-CD35-26E6-9127-7A7501A9EFB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348D5D2-6767-A53A-38A3-7062E0F6CDB4}"/>
              </a:ext>
            </a:extLst>
          </p:cNvPr>
          <p:cNvSpPr>
            <a:spLocks noGrp="1"/>
          </p:cNvSpPr>
          <p:nvPr>
            <p:ph type="dt" sz="half" idx="10"/>
          </p:nvPr>
        </p:nvSpPr>
        <p:spPr/>
        <p:txBody>
          <a:bodyPr/>
          <a:lstStyle/>
          <a:p>
            <a:fld id="{8EC99A44-237B-42F3-8596-17FB90D20C0F}"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740164DE-0B10-AC61-3590-DF7A1B481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C6E6B0-9531-34A6-B812-D7ACB9D67B9C}"/>
              </a:ext>
            </a:extLst>
          </p:cNvPr>
          <p:cNvSpPr>
            <a:spLocks noGrp="1"/>
          </p:cNvSpPr>
          <p:nvPr>
            <p:ph type="sldNum" sz="quarter" idx="12"/>
          </p:nvPr>
        </p:nvSpPr>
        <p:spPr/>
        <p:txBody>
          <a:body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3431843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95DF312-DAB7-CE64-B305-CFBA3864C0F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580C271-9DD0-024F-DBF2-075C1D20D0B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F31775-13A1-88DE-2C52-78EAB0C723BE}"/>
              </a:ext>
            </a:extLst>
          </p:cNvPr>
          <p:cNvSpPr>
            <a:spLocks noGrp="1"/>
          </p:cNvSpPr>
          <p:nvPr>
            <p:ph type="dt" sz="half" idx="10"/>
          </p:nvPr>
        </p:nvSpPr>
        <p:spPr/>
        <p:txBody>
          <a:bodyPr/>
          <a:lstStyle/>
          <a:p>
            <a:fld id="{8EC99A44-237B-42F3-8596-17FB90D20C0F}"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27288939-8C09-1CEE-E6AB-02D57F1E30C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E7D1-FDF9-F163-74C2-5279DF45411E}"/>
              </a:ext>
            </a:extLst>
          </p:cNvPr>
          <p:cNvSpPr>
            <a:spLocks noGrp="1"/>
          </p:cNvSpPr>
          <p:nvPr>
            <p:ph type="sldNum" sz="quarter" idx="12"/>
          </p:nvPr>
        </p:nvSpPr>
        <p:spPr/>
        <p:txBody>
          <a:body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3323871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21744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08809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56148E-7EEA-8A05-2017-9C60BA1AED1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DAB3815-E07F-2677-807F-7B5858CF24F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86828E3-B07E-CFCE-1A68-6E375E311CCD}"/>
              </a:ext>
            </a:extLst>
          </p:cNvPr>
          <p:cNvSpPr>
            <a:spLocks noGrp="1"/>
          </p:cNvSpPr>
          <p:nvPr>
            <p:ph type="dt" sz="half" idx="10"/>
          </p:nvPr>
        </p:nvSpPr>
        <p:spPr/>
        <p:txBody>
          <a:bodyPr/>
          <a:lstStyle/>
          <a:p>
            <a:fld id="{8EC99A44-237B-42F3-8596-17FB90D20C0F}"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83255AA2-2A9D-9B77-EED7-9E51A9D3D51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9C02B9-3FCC-500D-D0B6-3812EE3EE533}"/>
              </a:ext>
            </a:extLst>
          </p:cNvPr>
          <p:cNvSpPr>
            <a:spLocks noGrp="1"/>
          </p:cNvSpPr>
          <p:nvPr>
            <p:ph type="sldNum" sz="quarter" idx="12"/>
          </p:nvPr>
        </p:nvSpPr>
        <p:spPr/>
        <p:txBody>
          <a:body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30609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6D595B-1517-AA31-93BB-B8D04627564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E65C82-E58D-38FE-2ACC-2DB32B391E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CDD3F2D-8549-B0E4-8C42-7C13B663A02D}"/>
              </a:ext>
            </a:extLst>
          </p:cNvPr>
          <p:cNvSpPr>
            <a:spLocks noGrp="1"/>
          </p:cNvSpPr>
          <p:nvPr>
            <p:ph type="dt" sz="half" idx="10"/>
          </p:nvPr>
        </p:nvSpPr>
        <p:spPr/>
        <p:txBody>
          <a:bodyPr/>
          <a:lstStyle/>
          <a:p>
            <a:fld id="{8EC99A44-237B-42F3-8596-17FB90D20C0F}"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14E18512-A69B-F4BD-1B52-EF9CB04110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ECDDCC-EEA5-1E9E-A9EF-1469E41D5450}"/>
              </a:ext>
            </a:extLst>
          </p:cNvPr>
          <p:cNvSpPr>
            <a:spLocks noGrp="1"/>
          </p:cNvSpPr>
          <p:nvPr>
            <p:ph type="sldNum" sz="quarter" idx="12"/>
          </p:nvPr>
        </p:nvSpPr>
        <p:spPr/>
        <p:txBody>
          <a:body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82794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2792A8-EC93-41DB-1FB5-1C0495D223C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EEE7482-5193-732B-68E2-4EEC35072F9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62A5B45-E8CF-2D9B-E46B-4AF6DE0B4B6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2DC6BE9-2471-3E53-F068-3FA240A2C3C8}"/>
              </a:ext>
            </a:extLst>
          </p:cNvPr>
          <p:cNvSpPr>
            <a:spLocks noGrp="1"/>
          </p:cNvSpPr>
          <p:nvPr>
            <p:ph type="dt" sz="half" idx="10"/>
          </p:nvPr>
        </p:nvSpPr>
        <p:spPr/>
        <p:txBody>
          <a:bodyPr/>
          <a:lstStyle/>
          <a:p>
            <a:fld id="{8EC99A44-237B-42F3-8596-17FB90D20C0F}"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834A3B8C-18B9-56F9-A0B1-85F2A9800EB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A004E96-785D-5B1E-B147-A06C5FE411BD}"/>
              </a:ext>
            </a:extLst>
          </p:cNvPr>
          <p:cNvSpPr>
            <a:spLocks noGrp="1"/>
          </p:cNvSpPr>
          <p:nvPr>
            <p:ph type="sldNum" sz="quarter" idx="12"/>
          </p:nvPr>
        </p:nvSpPr>
        <p:spPr/>
        <p:txBody>
          <a:body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160654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EE0289-D8F6-CBC9-8539-3B53BE60B31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0F0A68F-101F-4C17-915A-61FC9C43B2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4DFAD2E-F500-0C4D-725F-5B43309697E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93BABFD-956E-EFAD-01C7-DE1DC8D283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4CE85ED-7B43-0CB6-D32A-0D324E6C5D4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8C7D2C7-D096-083D-9031-7E6CC7E968A0}"/>
              </a:ext>
            </a:extLst>
          </p:cNvPr>
          <p:cNvSpPr>
            <a:spLocks noGrp="1"/>
          </p:cNvSpPr>
          <p:nvPr>
            <p:ph type="dt" sz="half" idx="10"/>
          </p:nvPr>
        </p:nvSpPr>
        <p:spPr/>
        <p:txBody>
          <a:bodyPr/>
          <a:lstStyle/>
          <a:p>
            <a:fld id="{8EC99A44-237B-42F3-8596-17FB90D20C0F}" type="datetimeFigureOut">
              <a:rPr kumimoji="1" lang="ja-JP" altLang="en-US" smtClean="0"/>
              <a:t>2025/12/23</a:t>
            </a:fld>
            <a:endParaRPr kumimoji="1" lang="ja-JP" altLang="en-US"/>
          </a:p>
        </p:txBody>
      </p:sp>
      <p:sp>
        <p:nvSpPr>
          <p:cNvPr id="8" name="フッター プレースホルダー 7">
            <a:extLst>
              <a:ext uri="{FF2B5EF4-FFF2-40B4-BE49-F238E27FC236}">
                <a16:creationId xmlns:a16="http://schemas.microsoft.com/office/drawing/2014/main" id="{01A438B8-DA4F-6EB1-CF08-D2A8759C174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92584B7-ED1C-9610-7434-48D08543D692}"/>
              </a:ext>
            </a:extLst>
          </p:cNvPr>
          <p:cNvSpPr>
            <a:spLocks noGrp="1"/>
          </p:cNvSpPr>
          <p:nvPr>
            <p:ph type="sldNum" sz="quarter" idx="12"/>
          </p:nvPr>
        </p:nvSpPr>
        <p:spPr/>
        <p:txBody>
          <a:body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213742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903A14-AB67-B153-F827-1E3B23495BE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2AAB218-50A4-993F-591A-32B6054252A7}"/>
              </a:ext>
            </a:extLst>
          </p:cNvPr>
          <p:cNvSpPr>
            <a:spLocks noGrp="1"/>
          </p:cNvSpPr>
          <p:nvPr>
            <p:ph type="dt" sz="half" idx="10"/>
          </p:nvPr>
        </p:nvSpPr>
        <p:spPr/>
        <p:txBody>
          <a:bodyPr/>
          <a:lstStyle/>
          <a:p>
            <a:fld id="{8EC99A44-237B-42F3-8596-17FB90D20C0F}" type="datetimeFigureOut">
              <a:rPr kumimoji="1" lang="ja-JP" altLang="en-US" smtClean="0"/>
              <a:t>2025/12/23</a:t>
            </a:fld>
            <a:endParaRPr kumimoji="1" lang="ja-JP" altLang="en-US"/>
          </a:p>
        </p:txBody>
      </p:sp>
      <p:sp>
        <p:nvSpPr>
          <p:cNvPr id="4" name="フッター プレースホルダー 3">
            <a:extLst>
              <a:ext uri="{FF2B5EF4-FFF2-40B4-BE49-F238E27FC236}">
                <a16:creationId xmlns:a16="http://schemas.microsoft.com/office/drawing/2014/main" id="{C275EA5C-9C72-C084-B6BA-C854FAA114D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6FCC459-0C9E-B1E8-2BF7-155AD91463A2}"/>
              </a:ext>
            </a:extLst>
          </p:cNvPr>
          <p:cNvSpPr>
            <a:spLocks noGrp="1"/>
          </p:cNvSpPr>
          <p:nvPr>
            <p:ph type="sldNum" sz="quarter" idx="12"/>
          </p:nvPr>
        </p:nvSpPr>
        <p:spPr/>
        <p:txBody>
          <a:body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3591906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700B1C8-1DEB-5418-AAA2-4B8E41DA437C}"/>
              </a:ext>
            </a:extLst>
          </p:cNvPr>
          <p:cNvSpPr>
            <a:spLocks noGrp="1"/>
          </p:cNvSpPr>
          <p:nvPr>
            <p:ph type="dt" sz="half" idx="10"/>
          </p:nvPr>
        </p:nvSpPr>
        <p:spPr/>
        <p:txBody>
          <a:bodyPr/>
          <a:lstStyle/>
          <a:p>
            <a:fld id="{8EC99A44-237B-42F3-8596-17FB90D20C0F}" type="datetimeFigureOut">
              <a:rPr kumimoji="1" lang="ja-JP" altLang="en-US" smtClean="0"/>
              <a:t>2025/12/23</a:t>
            </a:fld>
            <a:endParaRPr kumimoji="1" lang="ja-JP" altLang="en-US"/>
          </a:p>
        </p:txBody>
      </p:sp>
      <p:sp>
        <p:nvSpPr>
          <p:cNvPr id="3" name="フッター プレースホルダー 2">
            <a:extLst>
              <a:ext uri="{FF2B5EF4-FFF2-40B4-BE49-F238E27FC236}">
                <a16:creationId xmlns:a16="http://schemas.microsoft.com/office/drawing/2014/main" id="{E287C8C5-B71A-0D2A-058C-88FE71AE078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7E597F-E969-099F-1492-95C639BC7DF7}"/>
              </a:ext>
            </a:extLst>
          </p:cNvPr>
          <p:cNvSpPr>
            <a:spLocks noGrp="1"/>
          </p:cNvSpPr>
          <p:nvPr>
            <p:ph type="sldNum" sz="quarter" idx="12"/>
          </p:nvPr>
        </p:nvSpPr>
        <p:spPr/>
        <p:txBody>
          <a:body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3977257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9465E5-C6DA-BA8D-8E35-D3A246A9B57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7123444-1BDA-35BC-C3FE-927A6BFDE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CDAE0DD-2095-CDD6-6120-734A9F445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A11B7B6-EBA0-5B92-A332-3307869D901F}"/>
              </a:ext>
            </a:extLst>
          </p:cNvPr>
          <p:cNvSpPr>
            <a:spLocks noGrp="1"/>
          </p:cNvSpPr>
          <p:nvPr>
            <p:ph type="dt" sz="half" idx="10"/>
          </p:nvPr>
        </p:nvSpPr>
        <p:spPr/>
        <p:txBody>
          <a:bodyPr/>
          <a:lstStyle/>
          <a:p>
            <a:fld id="{8EC99A44-237B-42F3-8596-17FB90D20C0F}"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EB98EE31-2E69-44B1-9AA0-69C21B9746E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9385C90-D5A1-EC1A-D7C2-439FC7488391}"/>
              </a:ext>
            </a:extLst>
          </p:cNvPr>
          <p:cNvSpPr>
            <a:spLocks noGrp="1"/>
          </p:cNvSpPr>
          <p:nvPr>
            <p:ph type="sldNum" sz="quarter" idx="12"/>
          </p:nvPr>
        </p:nvSpPr>
        <p:spPr/>
        <p:txBody>
          <a:body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1296538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CEFD3-9E20-D13D-DDFF-1F2377CE321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1461174-24E2-C292-C94D-2244B03D03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BCA83F9-60B7-7E2C-CFB2-3BF699A9B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DE6252E-79E5-8135-35A3-FC99AE847491}"/>
              </a:ext>
            </a:extLst>
          </p:cNvPr>
          <p:cNvSpPr>
            <a:spLocks noGrp="1"/>
          </p:cNvSpPr>
          <p:nvPr>
            <p:ph type="dt" sz="half" idx="10"/>
          </p:nvPr>
        </p:nvSpPr>
        <p:spPr/>
        <p:txBody>
          <a:bodyPr/>
          <a:lstStyle/>
          <a:p>
            <a:fld id="{8EC99A44-237B-42F3-8596-17FB90D20C0F}"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C7952590-8321-03EC-1950-90048A495F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E5CD707-089B-C223-AA6F-C5AD1FBA71BE}"/>
              </a:ext>
            </a:extLst>
          </p:cNvPr>
          <p:cNvSpPr>
            <a:spLocks noGrp="1"/>
          </p:cNvSpPr>
          <p:nvPr>
            <p:ph type="sldNum" sz="quarter" idx="12"/>
          </p:nvPr>
        </p:nvSpPr>
        <p:spPr/>
        <p:txBody>
          <a:body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1009329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0688EC8-34FD-3590-29BA-A4FE020148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2745CF6-8477-3A47-FC2D-2D14618280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B68927E-7240-DB42-7230-14086539D1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C99A44-237B-42F3-8596-17FB90D20C0F}"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47C7571F-8E7C-C80B-AD25-9F36C81FD2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77C9E5C-E8A4-A18D-1D0D-6D3B9C4F71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324136-56A1-45C1-A5FD-4BFDEE1732B7}" type="slidenum">
              <a:rPr kumimoji="1" lang="ja-JP" altLang="en-US" smtClean="0"/>
              <a:t>‹#›</a:t>
            </a:fld>
            <a:endParaRPr kumimoji="1" lang="ja-JP" altLang="en-US"/>
          </a:p>
        </p:txBody>
      </p:sp>
    </p:spTree>
    <p:extLst>
      <p:ext uri="{BB962C8B-B14F-4D97-AF65-F5344CB8AC3E}">
        <p14:creationId xmlns:p14="http://schemas.microsoft.com/office/powerpoint/2010/main" val="3105771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image" Target="../media/image91.jpg"/><Relationship Id="rId16" Type="http://schemas.openxmlformats.org/officeDocument/2006/relationships/image" Target="../media/image105.jpg"/><Relationship Id="rId20"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jpg"/><Relationship Id="rId15" Type="http://schemas.openxmlformats.org/officeDocument/2006/relationships/image" Target="../media/image104.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jpg"/><Relationship Id="rId22" Type="http://schemas.openxmlformats.org/officeDocument/2006/relationships/image" Target="../media/image111.png"/></Relationships>
</file>

<file path=ppt/slides/_rels/slide16.xml.rels><?xml version="1.0" encoding="UTF-8" standalone="yes"?>
<Relationships xmlns="http://schemas.openxmlformats.org/package/2006/relationships"><Relationship Id="rId13" Type="http://schemas.openxmlformats.org/officeDocument/2006/relationships/image" Target="../media/image123.jpg"/><Relationship Id="rId18" Type="http://schemas.openxmlformats.org/officeDocument/2006/relationships/image" Target="../media/image128.jpg"/><Relationship Id="rId26" Type="http://schemas.openxmlformats.org/officeDocument/2006/relationships/image" Target="../media/image136.jpg"/><Relationship Id="rId21" Type="http://schemas.openxmlformats.org/officeDocument/2006/relationships/image" Target="../media/image131.png"/><Relationship Id="rId34" Type="http://schemas.openxmlformats.org/officeDocument/2006/relationships/image" Target="../media/image144.jpg"/><Relationship Id="rId7" Type="http://schemas.openxmlformats.org/officeDocument/2006/relationships/image" Target="../media/image117.jpg"/><Relationship Id="rId12" Type="http://schemas.openxmlformats.org/officeDocument/2006/relationships/image" Target="../media/image122.jpg"/><Relationship Id="rId17" Type="http://schemas.openxmlformats.org/officeDocument/2006/relationships/image" Target="../media/image127.jpg"/><Relationship Id="rId25" Type="http://schemas.openxmlformats.org/officeDocument/2006/relationships/image" Target="../media/image135.jpg"/><Relationship Id="rId33" Type="http://schemas.openxmlformats.org/officeDocument/2006/relationships/image" Target="../media/image143.jpg"/><Relationship Id="rId2" Type="http://schemas.openxmlformats.org/officeDocument/2006/relationships/image" Target="../media/image112.png"/><Relationship Id="rId16" Type="http://schemas.openxmlformats.org/officeDocument/2006/relationships/image" Target="../media/image126.jpg"/><Relationship Id="rId20" Type="http://schemas.openxmlformats.org/officeDocument/2006/relationships/image" Target="../media/image130.png"/><Relationship Id="rId29"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jpg"/><Relationship Id="rId24" Type="http://schemas.openxmlformats.org/officeDocument/2006/relationships/image" Target="../media/image134.jpg"/><Relationship Id="rId32" Type="http://schemas.openxmlformats.org/officeDocument/2006/relationships/image" Target="../media/image142.png"/><Relationship Id="rId37" Type="http://schemas.openxmlformats.org/officeDocument/2006/relationships/image" Target="../media/image147.jpg"/><Relationship Id="rId5" Type="http://schemas.openxmlformats.org/officeDocument/2006/relationships/image" Target="../media/image115.png"/><Relationship Id="rId15" Type="http://schemas.openxmlformats.org/officeDocument/2006/relationships/image" Target="../media/image125.jpg"/><Relationship Id="rId23" Type="http://schemas.openxmlformats.org/officeDocument/2006/relationships/image" Target="../media/image133.jpg"/><Relationship Id="rId28" Type="http://schemas.openxmlformats.org/officeDocument/2006/relationships/image" Target="../media/image138.jpg"/><Relationship Id="rId36" Type="http://schemas.openxmlformats.org/officeDocument/2006/relationships/image" Target="../media/image146.jpg"/><Relationship Id="rId10" Type="http://schemas.openxmlformats.org/officeDocument/2006/relationships/image" Target="../media/image120.jpg"/><Relationship Id="rId19" Type="http://schemas.openxmlformats.org/officeDocument/2006/relationships/image" Target="../media/image129.png"/><Relationship Id="rId31" Type="http://schemas.openxmlformats.org/officeDocument/2006/relationships/image" Target="../media/image141.jpg"/><Relationship Id="rId4" Type="http://schemas.openxmlformats.org/officeDocument/2006/relationships/image" Target="../media/image114.png"/><Relationship Id="rId9" Type="http://schemas.openxmlformats.org/officeDocument/2006/relationships/image" Target="../media/image119.jpg"/><Relationship Id="rId14" Type="http://schemas.openxmlformats.org/officeDocument/2006/relationships/image" Target="../media/image124.jpg"/><Relationship Id="rId22" Type="http://schemas.openxmlformats.org/officeDocument/2006/relationships/image" Target="../media/image132.png"/><Relationship Id="rId27" Type="http://schemas.openxmlformats.org/officeDocument/2006/relationships/image" Target="../media/image137.jpg"/><Relationship Id="rId30" Type="http://schemas.openxmlformats.org/officeDocument/2006/relationships/image" Target="../media/image140.png"/><Relationship Id="rId35" Type="http://schemas.openxmlformats.org/officeDocument/2006/relationships/image" Target="../media/image145.jpg"/><Relationship Id="rId8" Type="http://schemas.openxmlformats.org/officeDocument/2006/relationships/image" Target="../media/image118.jpg"/><Relationship Id="rId3" Type="http://schemas.openxmlformats.org/officeDocument/2006/relationships/image" Target="../media/image113.png"/></Relationships>
</file>

<file path=ppt/slides/_rels/slide17.xml.rels><?xml version="1.0" encoding="UTF-8" standalone="yes"?>
<Relationships xmlns="http://schemas.openxmlformats.org/package/2006/relationships"><Relationship Id="rId13" Type="http://schemas.openxmlformats.org/officeDocument/2006/relationships/image" Target="../media/image159.png"/><Relationship Id="rId18" Type="http://schemas.openxmlformats.org/officeDocument/2006/relationships/image" Target="../media/image164.png"/><Relationship Id="rId26" Type="http://schemas.openxmlformats.org/officeDocument/2006/relationships/image" Target="../media/image172.png"/><Relationship Id="rId39" Type="http://schemas.openxmlformats.org/officeDocument/2006/relationships/image" Target="../media/image185.png"/><Relationship Id="rId21" Type="http://schemas.openxmlformats.org/officeDocument/2006/relationships/image" Target="../media/image167.png"/><Relationship Id="rId34" Type="http://schemas.openxmlformats.org/officeDocument/2006/relationships/image" Target="../media/image180.png"/><Relationship Id="rId42" Type="http://schemas.openxmlformats.org/officeDocument/2006/relationships/image" Target="../media/image188.png"/><Relationship Id="rId7" Type="http://schemas.openxmlformats.org/officeDocument/2006/relationships/image" Target="../media/image153.png"/><Relationship Id="rId2" Type="http://schemas.openxmlformats.org/officeDocument/2006/relationships/image" Target="../media/image148.png"/><Relationship Id="rId16" Type="http://schemas.openxmlformats.org/officeDocument/2006/relationships/image" Target="../media/image162.png"/><Relationship Id="rId29"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24" Type="http://schemas.openxmlformats.org/officeDocument/2006/relationships/image" Target="../media/image170.png"/><Relationship Id="rId32" Type="http://schemas.openxmlformats.org/officeDocument/2006/relationships/image" Target="../media/image178.png"/><Relationship Id="rId37" Type="http://schemas.openxmlformats.org/officeDocument/2006/relationships/image" Target="../media/image183.png"/><Relationship Id="rId40" Type="http://schemas.openxmlformats.org/officeDocument/2006/relationships/image" Target="../media/image186.png"/><Relationship Id="rId45" Type="http://schemas.openxmlformats.org/officeDocument/2006/relationships/image" Target="../media/image191.png"/><Relationship Id="rId5" Type="http://schemas.openxmlformats.org/officeDocument/2006/relationships/image" Target="../media/image151.png"/><Relationship Id="rId15" Type="http://schemas.openxmlformats.org/officeDocument/2006/relationships/image" Target="../media/image161.png"/><Relationship Id="rId23" Type="http://schemas.openxmlformats.org/officeDocument/2006/relationships/image" Target="../media/image169.png"/><Relationship Id="rId28" Type="http://schemas.openxmlformats.org/officeDocument/2006/relationships/image" Target="../media/image174.png"/><Relationship Id="rId36" Type="http://schemas.openxmlformats.org/officeDocument/2006/relationships/image" Target="../media/image182.png"/><Relationship Id="rId10" Type="http://schemas.openxmlformats.org/officeDocument/2006/relationships/image" Target="../media/image156.png"/><Relationship Id="rId19" Type="http://schemas.openxmlformats.org/officeDocument/2006/relationships/image" Target="../media/image165.png"/><Relationship Id="rId31" Type="http://schemas.openxmlformats.org/officeDocument/2006/relationships/image" Target="../media/image177.png"/><Relationship Id="rId44" Type="http://schemas.openxmlformats.org/officeDocument/2006/relationships/image" Target="../media/image190.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 Id="rId22" Type="http://schemas.openxmlformats.org/officeDocument/2006/relationships/image" Target="../media/image168.png"/><Relationship Id="rId27" Type="http://schemas.openxmlformats.org/officeDocument/2006/relationships/image" Target="../media/image173.png"/><Relationship Id="rId30" Type="http://schemas.openxmlformats.org/officeDocument/2006/relationships/image" Target="../media/image176.png"/><Relationship Id="rId35" Type="http://schemas.openxmlformats.org/officeDocument/2006/relationships/image" Target="../media/image181.png"/><Relationship Id="rId43" Type="http://schemas.openxmlformats.org/officeDocument/2006/relationships/image" Target="../media/image189.png"/><Relationship Id="rId8" Type="http://schemas.openxmlformats.org/officeDocument/2006/relationships/image" Target="../media/image154.png"/><Relationship Id="rId3" Type="http://schemas.openxmlformats.org/officeDocument/2006/relationships/image" Target="../media/image149.png"/><Relationship Id="rId12" Type="http://schemas.openxmlformats.org/officeDocument/2006/relationships/image" Target="../media/image158.png"/><Relationship Id="rId17" Type="http://schemas.openxmlformats.org/officeDocument/2006/relationships/image" Target="../media/image163.png"/><Relationship Id="rId25" Type="http://schemas.openxmlformats.org/officeDocument/2006/relationships/image" Target="../media/image171.png"/><Relationship Id="rId33" Type="http://schemas.openxmlformats.org/officeDocument/2006/relationships/image" Target="../media/image179.png"/><Relationship Id="rId38" Type="http://schemas.openxmlformats.org/officeDocument/2006/relationships/image" Target="../media/image184.png"/><Relationship Id="rId20" Type="http://schemas.openxmlformats.org/officeDocument/2006/relationships/image" Target="../media/image166.png"/><Relationship Id="rId41" Type="http://schemas.openxmlformats.org/officeDocument/2006/relationships/image" Target="../media/image187.png"/></Relationships>
</file>

<file path=ppt/slides/_rels/slide18.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 Id="rId4" Type="http://schemas.openxmlformats.org/officeDocument/2006/relationships/image" Target="../media/image195.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image" Target="../media/image202.jpg"/><Relationship Id="rId3" Type="http://schemas.openxmlformats.org/officeDocument/2006/relationships/image" Target="../media/image197.jpg"/><Relationship Id="rId7" Type="http://schemas.openxmlformats.org/officeDocument/2006/relationships/image" Target="../media/image201.jpg"/><Relationship Id="rId2" Type="http://schemas.openxmlformats.org/officeDocument/2006/relationships/image" Target="../media/image196.jpg"/><Relationship Id="rId1" Type="http://schemas.openxmlformats.org/officeDocument/2006/relationships/slideLayout" Target="../slideLayouts/slideLayout2.xml"/><Relationship Id="rId6" Type="http://schemas.openxmlformats.org/officeDocument/2006/relationships/image" Target="../media/image200.jpg"/><Relationship Id="rId11" Type="http://schemas.openxmlformats.org/officeDocument/2006/relationships/image" Target="../media/image205.jpg"/><Relationship Id="rId5" Type="http://schemas.openxmlformats.org/officeDocument/2006/relationships/image" Target="../media/image199.jpg"/><Relationship Id="rId10" Type="http://schemas.openxmlformats.org/officeDocument/2006/relationships/image" Target="../media/image204.jpg"/><Relationship Id="rId4" Type="http://schemas.openxmlformats.org/officeDocument/2006/relationships/image" Target="../media/image198.jpg"/><Relationship Id="rId9" Type="http://schemas.openxmlformats.org/officeDocument/2006/relationships/image" Target="../media/image203.jpg"/></Relationships>
</file>

<file path=ppt/slides/_rels/slide2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80.png"/><Relationship Id="rId1" Type="http://schemas.openxmlformats.org/officeDocument/2006/relationships/slideLayout" Target="../slideLayouts/slideLayout13.xml"/><Relationship Id="rId5" Type="http://schemas.openxmlformats.org/officeDocument/2006/relationships/image" Target="../media/image207.jpg"/><Relationship Id="rId4" Type="http://schemas.openxmlformats.org/officeDocument/2006/relationships/hyperlink" Target="http://www.nasa.gov/"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3" Type="http://schemas.openxmlformats.org/officeDocument/2006/relationships/image" Target="../media/image222.png"/><Relationship Id="rId18" Type="http://schemas.openxmlformats.org/officeDocument/2006/relationships/image" Target="../media/image227.png"/><Relationship Id="rId26" Type="http://schemas.openxmlformats.org/officeDocument/2006/relationships/image" Target="../media/image235.png"/><Relationship Id="rId39" Type="http://schemas.openxmlformats.org/officeDocument/2006/relationships/image" Target="../media/image248.png"/><Relationship Id="rId21" Type="http://schemas.openxmlformats.org/officeDocument/2006/relationships/image" Target="../media/image230.png"/><Relationship Id="rId34" Type="http://schemas.openxmlformats.org/officeDocument/2006/relationships/image" Target="../media/image243.png"/><Relationship Id="rId42" Type="http://schemas.openxmlformats.org/officeDocument/2006/relationships/image" Target="../media/image251.png"/><Relationship Id="rId47" Type="http://schemas.openxmlformats.org/officeDocument/2006/relationships/image" Target="../media/image256.png"/><Relationship Id="rId50" Type="http://schemas.openxmlformats.org/officeDocument/2006/relationships/image" Target="../media/image259.png"/><Relationship Id="rId55" Type="http://schemas.openxmlformats.org/officeDocument/2006/relationships/image" Target="../media/image264.png"/><Relationship Id="rId7" Type="http://schemas.openxmlformats.org/officeDocument/2006/relationships/image" Target="../media/image216.png"/><Relationship Id="rId2" Type="http://schemas.openxmlformats.org/officeDocument/2006/relationships/notesSlide" Target="../notesSlides/notesSlide5.xml"/><Relationship Id="rId16" Type="http://schemas.openxmlformats.org/officeDocument/2006/relationships/image" Target="../media/image225.png"/><Relationship Id="rId29" Type="http://schemas.openxmlformats.org/officeDocument/2006/relationships/image" Target="../media/image238.png"/><Relationship Id="rId11" Type="http://schemas.openxmlformats.org/officeDocument/2006/relationships/image" Target="../media/image220.png"/><Relationship Id="rId24" Type="http://schemas.openxmlformats.org/officeDocument/2006/relationships/image" Target="../media/image233.png"/><Relationship Id="rId32" Type="http://schemas.openxmlformats.org/officeDocument/2006/relationships/image" Target="../media/image241.png"/><Relationship Id="rId37" Type="http://schemas.openxmlformats.org/officeDocument/2006/relationships/image" Target="../media/image246.png"/><Relationship Id="rId40" Type="http://schemas.openxmlformats.org/officeDocument/2006/relationships/image" Target="../media/image249.png"/><Relationship Id="rId45" Type="http://schemas.openxmlformats.org/officeDocument/2006/relationships/image" Target="../media/image254.png"/><Relationship Id="rId53" Type="http://schemas.openxmlformats.org/officeDocument/2006/relationships/image" Target="../media/image262.png"/><Relationship Id="rId5" Type="http://schemas.openxmlformats.org/officeDocument/2006/relationships/image" Target="../media/image214.png"/><Relationship Id="rId10" Type="http://schemas.openxmlformats.org/officeDocument/2006/relationships/image" Target="../media/image219.png"/><Relationship Id="rId19" Type="http://schemas.openxmlformats.org/officeDocument/2006/relationships/image" Target="../media/image228.png"/><Relationship Id="rId31" Type="http://schemas.openxmlformats.org/officeDocument/2006/relationships/image" Target="../media/image240.png"/><Relationship Id="rId44" Type="http://schemas.openxmlformats.org/officeDocument/2006/relationships/image" Target="../media/image253.png"/><Relationship Id="rId52" Type="http://schemas.openxmlformats.org/officeDocument/2006/relationships/image" Target="../media/image261.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3.png"/><Relationship Id="rId22" Type="http://schemas.openxmlformats.org/officeDocument/2006/relationships/image" Target="../media/image231.png"/><Relationship Id="rId27" Type="http://schemas.openxmlformats.org/officeDocument/2006/relationships/image" Target="../media/image236.png"/><Relationship Id="rId30" Type="http://schemas.openxmlformats.org/officeDocument/2006/relationships/image" Target="../media/image239.png"/><Relationship Id="rId35" Type="http://schemas.openxmlformats.org/officeDocument/2006/relationships/image" Target="../media/image244.png"/><Relationship Id="rId43" Type="http://schemas.openxmlformats.org/officeDocument/2006/relationships/image" Target="../media/image252.png"/><Relationship Id="rId48" Type="http://schemas.openxmlformats.org/officeDocument/2006/relationships/image" Target="../media/image257.png"/><Relationship Id="rId56" Type="http://schemas.openxmlformats.org/officeDocument/2006/relationships/image" Target="../media/image265.png"/><Relationship Id="rId8" Type="http://schemas.openxmlformats.org/officeDocument/2006/relationships/image" Target="../media/image217.png"/><Relationship Id="rId51" Type="http://schemas.openxmlformats.org/officeDocument/2006/relationships/image" Target="../media/image260.png"/><Relationship Id="rId3" Type="http://schemas.openxmlformats.org/officeDocument/2006/relationships/image" Target="../media/image212.png"/><Relationship Id="rId12" Type="http://schemas.openxmlformats.org/officeDocument/2006/relationships/image" Target="../media/image221.png"/><Relationship Id="rId17" Type="http://schemas.openxmlformats.org/officeDocument/2006/relationships/image" Target="../media/image226.png"/><Relationship Id="rId25" Type="http://schemas.openxmlformats.org/officeDocument/2006/relationships/image" Target="../media/image234.png"/><Relationship Id="rId33" Type="http://schemas.openxmlformats.org/officeDocument/2006/relationships/image" Target="../media/image242.png"/><Relationship Id="rId38" Type="http://schemas.openxmlformats.org/officeDocument/2006/relationships/image" Target="../media/image247.png"/><Relationship Id="rId46" Type="http://schemas.openxmlformats.org/officeDocument/2006/relationships/image" Target="../media/image255.png"/><Relationship Id="rId20" Type="http://schemas.openxmlformats.org/officeDocument/2006/relationships/image" Target="../media/image229.png"/><Relationship Id="rId41" Type="http://schemas.openxmlformats.org/officeDocument/2006/relationships/image" Target="../media/image250.png"/><Relationship Id="rId54" Type="http://schemas.openxmlformats.org/officeDocument/2006/relationships/image" Target="../media/image263.png"/><Relationship Id="rId1" Type="http://schemas.openxmlformats.org/officeDocument/2006/relationships/slideLayout" Target="../slideLayouts/slideLayout7.xml"/><Relationship Id="rId6" Type="http://schemas.openxmlformats.org/officeDocument/2006/relationships/image" Target="../media/image215.png"/><Relationship Id="rId15" Type="http://schemas.openxmlformats.org/officeDocument/2006/relationships/image" Target="../media/image224.png"/><Relationship Id="rId23" Type="http://schemas.openxmlformats.org/officeDocument/2006/relationships/image" Target="../media/image232.png"/><Relationship Id="rId28" Type="http://schemas.openxmlformats.org/officeDocument/2006/relationships/image" Target="../media/image237.png"/><Relationship Id="rId36" Type="http://schemas.openxmlformats.org/officeDocument/2006/relationships/image" Target="../media/image245.png"/><Relationship Id="rId49" Type="http://schemas.openxmlformats.org/officeDocument/2006/relationships/image" Target="../media/image2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2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76.png"/><Relationship Id="rId13" Type="http://schemas.openxmlformats.org/officeDocument/2006/relationships/image" Target="../media/image281.png"/><Relationship Id="rId18" Type="http://schemas.openxmlformats.org/officeDocument/2006/relationships/image" Target="../media/image286.png"/><Relationship Id="rId26" Type="http://schemas.openxmlformats.org/officeDocument/2006/relationships/image" Target="../media/image294.png"/><Relationship Id="rId3" Type="http://schemas.openxmlformats.org/officeDocument/2006/relationships/image" Target="../media/image271.png"/><Relationship Id="rId21" Type="http://schemas.openxmlformats.org/officeDocument/2006/relationships/image" Target="../media/image289.png"/><Relationship Id="rId7" Type="http://schemas.openxmlformats.org/officeDocument/2006/relationships/image" Target="../media/image275.png"/><Relationship Id="rId12" Type="http://schemas.openxmlformats.org/officeDocument/2006/relationships/image" Target="../media/image280.png"/><Relationship Id="rId17" Type="http://schemas.openxmlformats.org/officeDocument/2006/relationships/image" Target="../media/image285.png"/><Relationship Id="rId25" Type="http://schemas.openxmlformats.org/officeDocument/2006/relationships/image" Target="../media/image293.png"/><Relationship Id="rId2" Type="http://schemas.openxmlformats.org/officeDocument/2006/relationships/image" Target="../media/image270.png"/><Relationship Id="rId16" Type="http://schemas.openxmlformats.org/officeDocument/2006/relationships/image" Target="../media/image284.png"/><Relationship Id="rId20" Type="http://schemas.openxmlformats.org/officeDocument/2006/relationships/image" Target="../media/image288.png"/><Relationship Id="rId29"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274.png"/><Relationship Id="rId11" Type="http://schemas.openxmlformats.org/officeDocument/2006/relationships/image" Target="../media/image279.png"/><Relationship Id="rId24" Type="http://schemas.openxmlformats.org/officeDocument/2006/relationships/image" Target="../media/image292.png"/><Relationship Id="rId5" Type="http://schemas.openxmlformats.org/officeDocument/2006/relationships/image" Target="../media/image273.png"/><Relationship Id="rId15" Type="http://schemas.openxmlformats.org/officeDocument/2006/relationships/image" Target="../media/image283.png"/><Relationship Id="rId23" Type="http://schemas.openxmlformats.org/officeDocument/2006/relationships/image" Target="../media/image291.png"/><Relationship Id="rId28" Type="http://schemas.openxmlformats.org/officeDocument/2006/relationships/image" Target="../media/image296.png"/><Relationship Id="rId10" Type="http://schemas.openxmlformats.org/officeDocument/2006/relationships/image" Target="../media/image278.png"/><Relationship Id="rId19" Type="http://schemas.openxmlformats.org/officeDocument/2006/relationships/image" Target="../media/image287.png"/><Relationship Id="rId4" Type="http://schemas.openxmlformats.org/officeDocument/2006/relationships/image" Target="../media/image272.png"/><Relationship Id="rId9" Type="http://schemas.openxmlformats.org/officeDocument/2006/relationships/image" Target="../media/image277.png"/><Relationship Id="rId14" Type="http://schemas.openxmlformats.org/officeDocument/2006/relationships/image" Target="../media/image282.png"/><Relationship Id="rId22" Type="http://schemas.openxmlformats.org/officeDocument/2006/relationships/image" Target="../media/image290.png"/><Relationship Id="rId27" Type="http://schemas.openxmlformats.org/officeDocument/2006/relationships/image" Target="../media/image295.png"/></Relationships>
</file>

<file path=ppt/slides/_rels/slide32.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07.png"/><Relationship Id="rId18" Type="http://schemas.openxmlformats.org/officeDocument/2006/relationships/image" Target="../media/image310.png"/><Relationship Id="rId26" Type="http://schemas.openxmlformats.org/officeDocument/2006/relationships/image" Target="../media/image318.png"/><Relationship Id="rId3" Type="http://schemas.openxmlformats.org/officeDocument/2006/relationships/image" Target="../media/image299.png"/><Relationship Id="rId21" Type="http://schemas.openxmlformats.org/officeDocument/2006/relationships/image" Target="../media/image313.png"/><Relationship Id="rId7" Type="http://schemas.openxmlformats.org/officeDocument/2006/relationships/image" Target="../media/image303.png"/><Relationship Id="rId12" Type="http://schemas.openxmlformats.org/officeDocument/2006/relationships/image" Target="../media/image273.png"/><Relationship Id="rId17" Type="http://schemas.openxmlformats.org/officeDocument/2006/relationships/image" Target="../media/image309.png"/><Relationship Id="rId25" Type="http://schemas.openxmlformats.org/officeDocument/2006/relationships/image" Target="../media/image317.png"/><Relationship Id="rId2" Type="http://schemas.openxmlformats.org/officeDocument/2006/relationships/image" Target="../media/image298.png"/><Relationship Id="rId16" Type="http://schemas.openxmlformats.org/officeDocument/2006/relationships/image" Target="../media/image308.png"/><Relationship Id="rId20" Type="http://schemas.openxmlformats.org/officeDocument/2006/relationships/image" Target="../media/image312.png"/><Relationship Id="rId29"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02.png"/><Relationship Id="rId11" Type="http://schemas.openxmlformats.org/officeDocument/2006/relationships/image" Target="../media/image306.png"/><Relationship Id="rId24" Type="http://schemas.openxmlformats.org/officeDocument/2006/relationships/image" Target="../media/image316.png"/><Relationship Id="rId32" Type="http://schemas.openxmlformats.org/officeDocument/2006/relationships/image" Target="../media/image324.png"/><Relationship Id="rId5" Type="http://schemas.openxmlformats.org/officeDocument/2006/relationships/image" Target="../media/image301.png"/><Relationship Id="rId15" Type="http://schemas.openxmlformats.org/officeDocument/2006/relationships/image" Target="../media/image277.png"/><Relationship Id="rId23" Type="http://schemas.openxmlformats.org/officeDocument/2006/relationships/image" Target="../media/image315.png"/><Relationship Id="rId28" Type="http://schemas.openxmlformats.org/officeDocument/2006/relationships/image" Target="../media/image320.png"/><Relationship Id="rId10" Type="http://schemas.openxmlformats.org/officeDocument/2006/relationships/image" Target="../media/image305.png"/><Relationship Id="rId19" Type="http://schemas.openxmlformats.org/officeDocument/2006/relationships/image" Target="../media/image311.png"/><Relationship Id="rId31" Type="http://schemas.openxmlformats.org/officeDocument/2006/relationships/image" Target="../media/image323.png"/><Relationship Id="rId4" Type="http://schemas.openxmlformats.org/officeDocument/2006/relationships/image" Target="../media/image300.png"/><Relationship Id="rId9" Type="http://schemas.openxmlformats.org/officeDocument/2006/relationships/image" Target="../media/image304.png"/><Relationship Id="rId14" Type="http://schemas.openxmlformats.org/officeDocument/2006/relationships/image" Target="../media/image274.png"/><Relationship Id="rId22" Type="http://schemas.openxmlformats.org/officeDocument/2006/relationships/image" Target="../media/image314.png"/><Relationship Id="rId27" Type="http://schemas.openxmlformats.org/officeDocument/2006/relationships/image" Target="../media/image319.png"/><Relationship Id="rId30" Type="http://schemas.openxmlformats.org/officeDocument/2006/relationships/image" Target="../media/image3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3" Type="http://schemas.openxmlformats.org/officeDocument/2006/relationships/image" Target="../media/image336.png"/><Relationship Id="rId18" Type="http://schemas.openxmlformats.org/officeDocument/2006/relationships/image" Target="../media/image341.jpg"/><Relationship Id="rId26" Type="http://schemas.openxmlformats.org/officeDocument/2006/relationships/image" Target="../media/image349.png"/><Relationship Id="rId39" Type="http://schemas.openxmlformats.org/officeDocument/2006/relationships/image" Target="../media/image362.png"/><Relationship Id="rId21" Type="http://schemas.openxmlformats.org/officeDocument/2006/relationships/image" Target="../media/image344.png"/><Relationship Id="rId34" Type="http://schemas.openxmlformats.org/officeDocument/2006/relationships/image" Target="../media/image357.jpg"/><Relationship Id="rId42" Type="http://schemas.openxmlformats.org/officeDocument/2006/relationships/image" Target="../media/image365.png"/><Relationship Id="rId47" Type="http://schemas.openxmlformats.org/officeDocument/2006/relationships/image" Target="../media/image370.png"/><Relationship Id="rId7" Type="http://schemas.openxmlformats.org/officeDocument/2006/relationships/image" Target="../media/image330.png"/><Relationship Id="rId2" Type="http://schemas.openxmlformats.org/officeDocument/2006/relationships/image" Target="../media/image325.png"/><Relationship Id="rId16" Type="http://schemas.openxmlformats.org/officeDocument/2006/relationships/image" Target="../media/image339.jpg"/><Relationship Id="rId29" Type="http://schemas.openxmlformats.org/officeDocument/2006/relationships/image" Target="../media/image352.png"/><Relationship Id="rId1" Type="http://schemas.openxmlformats.org/officeDocument/2006/relationships/slideLayout" Target="../slideLayouts/slideLayout2.xml"/><Relationship Id="rId6" Type="http://schemas.openxmlformats.org/officeDocument/2006/relationships/image" Target="../media/image329.jpg"/><Relationship Id="rId11" Type="http://schemas.openxmlformats.org/officeDocument/2006/relationships/image" Target="../media/image334.png"/><Relationship Id="rId24" Type="http://schemas.openxmlformats.org/officeDocument/2006/relationships/image" Target="../media/image347.png"/><Relationship Id="rId32" Type="http://schemas.openxmlformats.org/officeDocument/2006/relationships/image" Target="../media/image355.jpg"/><Relationship Id="rId37" Type="http://schemas.openxmlformats.org/officeDocument/2006/relationships/image" Target="../media/image360.jpg"/><Relationship Id="rId40" Type="http://schemas.openxmlformats.org/officeDocument/2006/relationships/image" Target="../media/image363.png"/><Relationship Id="rId45" Type="http://schemas.openxmlformats.org/officeDocument/2006/relationships/image" Target="../media/image368.png"/><Relationship Id="rId5" Type="http://schemas.openxmlformats.org/officeDocument/2006/relationships/image" Target="../media/image328.png"/><Relationship Id="rId15" Type="http://schemas.openxmlformats.org/officeDocument/2006/relationships/image" Target="../media/image338.png"/><Relationship Id="rId23" Type="http://schemas.openxmlformats.org/officeDocument/2006/relationships/image" Target="../media/image346.png"/><Relationship Id="rId28" Type="http://schemas.openxmlformats.org/officeDocument/2006/relationships/image" Target="../media/image351.png"/><Relationship Id="rId36" Type="http://schemas.openxmlformats.org/officeDocument/2006/relationships/image" Target="../media/image359.png"/><Relationship Id="rId10" Type="http://schemas.openxmlformats.org/officeDocument/2006/relationships/image" Target="../media/image333.jpg"/><Relationship Id="rId19" Type="http://schemas.openxmlformats.org/officeDocument/2006/relationships/image" Target="../media/image342.png"/><Relationship Id="rId31" Type="http://schemas.openxmlformats.org/officeDocument/2006/relationships/image" Target="../media/image354.png"/><Relationship Id="rId44" Type="http://schemas.openxmlformats.org/officeDocument/2006/relationships/image" Target="../media/image367.png"/><Relationship Id="rId4" Type="http://schemas.openxmlformats.org/officeDocument/2006/relationships/image" Target="../media/image327.png"/><Relationship Id="rId9" Type="http://schemas.openxmlformats.org/officeDocument/2006/relationships/image" Target="../media/image332.png"/><Relationship Id="rId14" Type="http://schemas.openxmlformats.org/officeDocument/2006/relationships/image" Target="../media/image337.jpg"/><Relationship Id="rId22" Type="http://schemas.openxmlformats.org/officeDocument/2006/relationships/image" Target="../media/image345.png"/><Relationship Id="rId27" Type="http://schemas.openxmlformats.org/officeDocument/2006/relationships/image" Target="../media/image350.png"/><Relationship Id="rId30" Type="http://schemas.openxmlformats.org/officeDocument/2006/relationships/image" Target="../media/image353.png"/><Relationship Id="rId35" Type="http://schemas.openxmlformats.org/officeDocument/2006/relationships/image" Target="../media/image358.png"/><Relationship Id="rId43" Type="http://schemas.openxmlformats.org/officeDocument/2006/relationships/image" Target="../media/image366.png"/><Relationship Id="rId8" Type="http://schemas.openxmlformats.org/officeDocument/2006/relationships/image" Target="../media/image331.jpg"/><Relationship Id="rId3" Type="http://schemas.openxmlformats.org/officeDocument/2006/relationships/image" Target="../media/image326.png"/><Relationship Id="rId12" Type="http://schemas.openxmlformats.org/officeDocument/2006/relationships/image" Target="../media/image335.jpg"/><Relationship Id="rId17" Type="http://schemas.openxmlformats.org/officeDocument/2006/relationships/image" Target="../media/image340.png"/><Relationship Id="rId25" Type="http://schemas.openxmlformats.org/officeDocument/2006/relationships/image" Target="../media/image348.jpg"/><Relationship Id="rId33" Type="http://schemas.openxmlformats.org/officeDocument/2006/relationships/image" Target="../media/image356.jpg"/><Relationship Id="rId38" Type="http://schemas.openxmlformats.org/officeDocument/2006/relationships/image" Target="../media/image361.png"/><Relationship Id="rId46" Type="http://schemas.openxmlformats.org/officeDocument/2006/relationships/image" Target="../media/image369.png"/><Relationship Id="rId20" Type="http://schemas.openxmlformats.org/officeDocument/2006/relationships/image" Target="../media/image343.png"/><Relationship Id="rId41" Type="http://schemas.openxmlformats.org/officeDocument/2006/relationships/image" Target="../media/image364.png"/></Relationships>
</file>

<file path=ppt/slides/_rels/slide35.xml.rels><?xml version="1.0" encoding="UTF-8" standalone="yes"?>
<Relationships xmlns="http://schemas.openxmlformats.org/package/2006/relationships"><Relationship Id="rId26" Type="http://schemas.openxmlformats.org/officeDocument/2006/relationships/image" Target="../media/image395.png"/><Relationship Id="rId21" Type="http://schemas.openxmlformats.org/officeDocument/2006/relationships/image" Target="../media/image390.png"/><Relationship Id="rId42" Type="http://schemas.openxmlformats.org/officeDocument/2006/relationships/image" Target="../media/image411.png"/><Relationship Id="rId47" Type="http://schemas.openxmlformats.org/officeDocument/2006/relationships/image" Target="../media/image416.png"/><Relationship Id="rId63" Type="http://schemas.openxmlformats.org/officeDocument/2006/relationships/image" Target="../media/image432.png"/><Relationship Id="rId68" Type="http://schemas.openxmlformats.org/officeDocument/2006/relationships/image" Target="../media/image437.jpg"/><Relationship Id="rId2" Type="http://schemas.openxmlformats.org/officeDocument/2006/relationships/image" Target="../media/image371.png"/><Relationship Id="rId16" Type="http://schemas.openxmlformats.org/officeDocument/2006/relationships/image" Target="../media/image385.png"/><Relationship Id="rId29" Type="http://schemas.openxmlformats.org/officeDocument/2006/relationships/image" Target="../media/image398.png"/><Relationship Id="rId11" Type="http://schemas.openxmlformats.org/officeDocument/2006/relationships/image" Target="../media/image380.png"/><Relationship Id="rId24" Type="http://schemas.openxmlformats.org/officeDocument/2006/relationships/image" Target="../media/image393.png"/><Relationship Id="rId32" Type="http://schemas.openxmlformats.org/officeDocument/2006/relationships/image" Target="../media/image401.png"/><Relationship Id="rId37" Type="http://schemas.openxmlformats.org/officeDocument/2006/relationships/image" Target="../media/image406.png"/><Relationship Id="rId40" Type="http://schemas.openxmlformats.org/officeDocument/2006/relationships/image" Target="../media/image409.png"/><Relationship Id="rId45" Type="http://schemas.openxmlformats.org/officeDocument/2006/relationships/image" Target="../media/image414.png"/><Relationship Id="rId53" Type="http://schemas.openxmlformats.org/officeDocument/2006/relationships/image" Target="../media/image422.png"/><Relationship Id="rId58" Type="http://schemas.openxmlformats.org/officeDocument/2006/relationships/image" Target="../media/image427.png"/><Relationship Id="rId66" Type="http://schemas.openxmlformats.org/officeDocument/2006/relationships/image" Target="../media/image435.png"/><Relationship Id="rId74" Type="http://schemas.openxmlformats.org/officeDocument/2006/relationships/image" Target="../media/image443.png"/><Relationship Id="rId5" Type="http://schemas.openxmlformats.org/officeDocument/2006/relationships/image" Target="../media/image374.jpg"/><Relationship Id="rId61" Type="http://schemas.openxmlformats.org/officeDocument/2006/relationships/image" Target="../media/image430.png"/><Relationship Id="rId19" Type="http://schemas.openxmlformats.org/officeDocument/2006/relationships/image" Target="../media/image388.png"/><Relationship Id="rId14" Type="http://schemas.openxmlformats.org/officeDocument/2006/relationships/image" Target="../media/image383.png"/><Relationship Id="rId22" Type="http://schemas.openxmlformats.org/officeDocument/2006/relationships/image" Target="../media/image391.png"/><Relationship Id="rId27" Type="http://schemas.openxmlformats.org/officeDocument/2006/relationships/image" Target="../media/image396.png"/><Relationship Id="rId30" Type="http://schemas.openxmlformats.org/officeDocument/2006/relationships/image" Target="../media/image399.png"/><Relationship Id="rId35" Type="http://schemas.openxmlformats.org/officeDocument/2006/relationships/image" Target="../media/image404.png"/><Relationship Id="rId43" Type="http://schemas.openxmlformats.org/officeDocument/2006/relationships/image" Target="../media/image412.png"/><Relationship Id="rId48" Type="http://schemas.openxmlformats.org/officeDocument/2006/relationships/image" Target="../media/image417.png"/><Relationship Id="rId56" Type="http://schemas.openxmlformats.org/officeDocument/2006/relationships/image" Target="../media/image425.png"/><Relationship Id="rId64" Type="http://schemas.openxmlformats.org/officeDocument/2006/relationships/image" Target="../media/image433.png"/><Relationship Id="rId69" Type="http://schemas.openxmlformats.org/officeDocument/2006/relationships/image" Target="../media/image438.png"/><Relationship Id="rId8" Type="http://schemas.openxmlformats.org/officeDocument/2006/relationships/image" Target="../media/image377.jpg"/><Relationship Id="rId51" Type="http://schemas.openxmlformats.org/officeDocument/2006/relationships/image" Target="../media/image420.png"/><Relationship Id="rId72" Type="http://schemas.openxmlformats.org/officeDocument/2006/relationships/image" Target="../media/image441.png"/><Relationship Id="rId3" Type="http://schemas.openxmlformats.org/officeDocument/2006/relationships/image" Target="../media/image372.jpg"/><Relationship Id="rId12" Type="http://schemas.openxmlformats.org/officeDocument/2006/relationships/image" Target="../media/image381.png"/><Relationship Id="rId17" Type="http://schemas.openxmlformats.org/officeDocument/2006/relationships/image" Target="../media/image386.png"/><Relationship Id="rId25" Type="http://schemas.openxmlformats.org/officeDocument/2006/relationships/image" Target="../media/image394.png"/><Relationship Id="rId33" Type="http://schemas.openxmlformats.org/officeDocument/2006/relationships/image" Target="../media/image402.png"/><Relationship Id="rId38" Type="http://schemas.openxmlformats.org/officeDocument/2006/relationships/image" Target="../media/image407.png"/><Relationship Id="rId46" Type="http://schemas.openxmlformats.org/officeDocument/2006/relationships/image" Target="../media/image415.png"/><Relationship Id="rId59" Type="http://schemas.openxmlformats.org/officeDocument/2006/relationships/image" Target="../media/image428.png"/><Relationship Id="rId67" Type="http://schemas.openxmlformats.org/officeDocument/2006/relationships/image" Target="../media/image436.png"/><Relationship Id="rId20" Type="http://schemas.openxmlformats.org/officeDocument/2006/relationships/image" Target="../media/image389.png"/><Relationship Id="rId41" Type="http://schemas.openxmlformats.org/officeDocument/2006/relationships/image" Target="../media/image410.png"/><Relationship Id="rId54" Type="http://schemas.openxmlformats.org/officeDocument/2006/relationships/image" Target="../media/image423.png"/><Relationship Id="rId62" Type="http://schemas.openxmlformats.org/officeDocument/2006/relationships/image" Target="../media/image431.png"/><Relationship Id="rId70" Type="http://schemas.openxmlformats.org/officeDocument/2006/relationships/image" Target="../media/image439.png"/><Relationship Id="rId75" Type="http://schemas.openxmlformats.org/officeDocument/2006/relationships/image" Target="../media/image444.png"/><Relationship Id="rId1" Type="http://schemas.openxmlformats.org/officeDocument/2006/relationships/slideLayout" Target="../slideLayouts/slideLayout2.xml"/><Relationship Id="rId6" Type="http://schemas.openxmlformats.org/officeDocument/2006/relationships/image" Target="../media/image375.png"/><Relationship Id="rId15" Type="http://schemas.openxmlformats.org/officeDocument/2006/relationships/image" Target="../media/image384.png"/><Relationship Id="rId23" Type="http://schemas.openxmlformats.org/officeDocument/2006/relationships/image" Target="../media/image392.png"/><Relationship Id="rId28" Type="http://schemas.openxmlformats.org/officeDocument/2006/relationships/image" Target="../media/image397.png"/><Relationship Id="rId36" Type="http://schemas.openxmlformats.org/officeDocument/2006/relationships/image" Target="../media/image405.png"/><Relationship Id="rId49" Type="http://schemas.openxmlformats.org/officeDocument/2006/relationships/image" Target="../media/image418.png"/><Relationship Id="rId57" Type="http://schemas.openxmlformats.org/officeDocument/2006/relationships/image" Target="../media/image426.png"/><Relationship Id="rId10" Type="http://schemas.openxmlformats.org/officeDocument/2006/relationships/image" Target="../media/image379.png"/><Relationship Id="rId31" Type="http://schemas.openxmlformats.org/officeDocument/2006/relationships/image" Target="../media/image400.png"/><Relationship Id="rId44" Type="http://schemas.openxmlformats.org/officeDocument/2006/relationships/image" Target="../media/image413.png"/><Relationship Id="rId52" Type="http://schemas.openxmlformats.org/officeDocument/2006/relationships/image" Target="../media/image421.png"/><Relationship Id="rId60" Type="http://schemas.openxmlformats.org/officeDocument/2006/relationships/image" Target="../media/image429.png"/><Relationship Id="rId65" Type="http://schemas.openxmlformats.org/officeDocument/2006/relationships/image" Target="../media/image434.png"/><Relationship Id="rId73" Type="http://schemas.openxmlformats.org/officeDocument/2006/relationships/image" Target="../media/image442.png"/><Relationship Id="rId4" Type="http://schemas.openxmlformats.org/officeDocument/2006/relationships/image" Target="../media/image373.png"/><Relationship Id="rId9" Type="http://schemas.openxmlformats.org/officeDocument/2006/relationships/image" Target="../media/image378.png"/><Relationship Id="rId13" Type="http://schemas.openxmlformats.org/officeDocument/2006/relationships/image" Target="../media/image382.png"/><Relationship Id="rId18" Type="http://schemas.openxmlformats.org/officeDocument/2006/relationships/image" Target="../media/image387.png"/><Relationship Id="rId39" Type="http://schemas.openxmlformats.org/officeDocument/2006/relationships/image" Target="../media/image408.png"/><Relationship Id="rId34" Type="http://schemas.openxmlformats.org/officeDocument/2006/relationships/image" Target="../media/image403.png"/><Relationship Id="rId50" Type="http://schemas.openxmlformats.org/officeDocument/2006/relationships/image" Target="../media/image419.png"/><Relationship Id="rId55" Type="http://schemas.openxmlformats.org/officeDocument/2006/relationships/image" Target="../media/image424.png"/><Relationship Id="rId76" Type="http://schemas.openxmlformats.org/officeDocument/2006/relationships/image" Target="../media/image445.png"/><Relationship Id="rId7" Type="http://schemas.openxmlformats.org/officeDocument/2006/relationships/image" Target="../media/image376.jpg"/><Relationship Id="rId71" Type="http://schemas.openxmlformats.org/officeDocument/2006/relationships/image" Target="../media/image440.png"/></Relationships>
</file>

<file path=ppt/slides/_rels/slide36.xml.rels><?xml version="1.0" encoding="UTF-8" standalone="yes"?>
<Relationships xmlns="http://schemas.openxmlformats.org/package/2006/relationships"><Relationship Id="rId13" Type="http://schemas.openxmlformats.org/officeDocument/2006/relationships/image" Target="../media/image457.png"/><Relationship Id="rId18" Type="http://schemas.openxmlformats.org/officeDocument/2006/relationships/image" Target="../media/image462.png"/><Relationship Id="rId26" Type="http://schemas.openxmlformats.org/officeDocument/2006/relationships/image" Target="../media/image470.png"/><Relationship Id="rId39" Type="http://schemas.openxmlformats.org/officeDocument/2006/relationships/image" Target="../media/image483.png"/><Relationship Id="rId21" Type="http://schemas.openxmlformats.org/officeDocument/2006/relationships/image" Target="../media/image465.jpg"/><Relationship Id="rId34" Type="http://schemas.openxmlformats.org/officeDocument/2006/relationships/image" Target="../media/image478.jpg"/><Relationship Id="rId42" Type="http://schemas.openxmlformats.org/officeDocument/2006/relationships/image" Target="../media/image486.jpg"/><Relationship Id="rId47" Type="http://schemas.openxmlformats.org/officeDocument/2006/relationships/image" Target="../media/image491.png"/><Relationship Id="rId7" Type="http://schemas.openxmlformats.org/officeDocument/2006/relationships/image" Target="../media/image451.png"/><Relationship Id="rId2" Type="http://schemas.openxmlformats.org/officeDocument/2006/relationships/image" Target="../media/image446.png"/><Relationship Id="rId16" Type="http://schemas.openxmlformats.org/officeDocument/2006/relationships/image" Target="../media/image460.jpg"/><Relationship Id="rId29" Type="http://schemas.openxmlformats.org/officeDocument/2006/relationships/image" Target="../media/image473.png"/><Relationship Id="rId11" Type="http://schemas.openxmlformats.org/officeDocument/2006/relationships/image" Target="../media/image455.jpg"/><Relationship Id="rId24" Type="http://schemas.openxmlformats.org/officeDocument/2006/relationships/image" Target="../media/image468.png"/><Relationship Id="rId32" Type="http://schemas.openxmlformats.org/officeDocument/2006/relationships/image" Target="../media/image476.png"/><Relationship Id="rId37" Type="http://schemas.openxmlformats.org/officeDocument/2006/relationships/image" Target="../media/image481.png"/><Relationship Id="rId40" Type="http://schemas.openxmlformats.org/officeDocument/2006/relationships/image" Target="../media/image484.png"/><Relationship Id="rId45" Type="http://schemas.openxmlformats.org/officeDocument/2006/relationships/image" Target="../media/image489.png"/><Relationship Id="rId5" Type="http://schemas.openxmlformats.org/officeDocument/2006/relationships/image" Target="../media/image449.jpg"/><Relationship Id="rId15" Type="http://schemas.openxmlformats.org/officeDocument/2006/relationships/image" Target="../media/image459.png"/><Relationship Id="rId23" Type="http://schemas.openxmlformats.org/officeDocument/2006/relationships/image" Target="../media/image467.jpg"/><Relationship Id="rId28" Type="http://schemas.openxmlformats.org/officeDocument/2006/relationships/image" Target="../media/image472.png"/><Relationship Id="rId36" Type="http://schemas.openxmlformats.org/officeDocument/2006/relationships/image" Target="../media/image480.jpg"/><Relationship Id="rId49" Type="http://schemas.openxmlformats.org/officeDocument/2006/relationships/image" Target="../media/image493.png"/><Relationship Id="rId10" Type="http://schemas.openxmlformats.org/officeDocument/2006/relationships/image" Target="../media/image454.png"/><Relationship Id="rId19" Type="http://schemas.openxmlformats.org/officeDocument/2006/relationships/image" Target="../media/image463.png"/><Relationship Id="rId31" Type="http://schemas.openxmlformats.org/officeDocument/2006/relationships/image" Target="../media/image475.png"/><Relationship Id="rId44" Type="http://schemas.openxmlformats.org/officeDocument/2006/relationships/image" Target="../media/image488.png"/><Relationship Id="rId4" Type="http://schemas.openxmlformats.org/officeDocument/2006/relationships/image" Target="../media/image448.jpg"/><Relationship Id="rId9" Type="http://schemas.openxmlformats.org/officeDocument/2006/relationships/image" Target="../media/image453.png"/><Relationship Id="rId14" Type="http://schemas.openxmlformats.org/officeDocument/2006/relationships/image" Target="../media/image458.png"/><Relationship Id="rId22" Type="http://schemas.openxmlformats.org/officeDocument/2006/relationships/image" Target="../media/image466.jpg"/><Relationship Id="rId27" Type="http://schemas.openxmlformats.org/officeDocument/2006/relationships/image" Target="../media/image471.png"/><Relationship Id="rId30" Type="http://schemas.openxmlformats.org/officeDocument/2006/relationships/image" Target="../media/image474.png"/><Relationship Id="rId35" Type="http://schemas.openxmlformats.org/officeDocument/2006/relationships/image" Target="../media/image479.jpg"/><Relationship Id="rId43" Type="http://schemas.openxmlformats.org/officeDocument/2006/relationships/image" Target="../media/image487.jpg"/><Relationship Id="rId48" Type="http://schemas.openxmlformats.org/officeDocument/2006/relationships/image" Target="../media/image492.png"/><Relationship Id="rId8" Type="http://schemas.openxmlformats.org/officeDocument/2006/relationships/image" Target="../media/image452.png"/><Relationship Id="rId3" Type="http://schemas.openxmlformats.org/officeDocument/2006/relationships/image" Target="../media/image447.jpg"/><Relationship Id="rId12" Type="http://schemas.openxmlformats.org/officeDocument/2006/relationships/image" Target="../media/image456.png"/><Relationship Id="rId17" Type="http://schemas.openxmlformats.org/officeDocument/2006/relationships/image" Target="../media/image461.png"/><Relationship Id="rId25" Type="http://schemas.openxmlformats.org/officeDocument/2006/relationships/image" Target="../media/image469.png"/><Relationship Id="rId33" Type="http://schemas.openxmlformats.org/officeDocument/2006/relationships/image" Target="../media/image477.png"/><Relationship Id="rId38" Type="http://schemas.openxmlformats.org/officeDocument/2006/relationships/image" Target="../media/image482.png"/><Relationship Id="rId46" Type="http://schemas.openxmlformats.org/officeDocument/2006/relationships/image" Target="../media/image490.jpg"/><Relationship Id="rId20" Type="http://schemas.openxmlformats.org/officeDocument/2006/relationships/image" Target="../media/image464.jpg"/><Relationship Id="rId41" Type="http://schemas.openxmlformats.org/officeDocument/2006/relationships/image" Target="../media/image485.png"/><Relationship Id="rId1" Type="http://schemas.openxmlformats.org/officeDocument/2006/relationships/slideLayout" Target="../slideLayouts/slideLayout2.xml"/><Relationship Id="rId6" Type="http://schemas.openxmlformats.org/officeDocument/2006/relationships/image" Target="../media/image450.png"/></Relationships>
</file>

<file path=ppt/slides/_rels/slide3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jpg"/><Relationship Id="rId7" Type="http://schemas.openxmlformats.org/officeDocument/2006/relationships/image" Target="../media/image11.jpg"/><Relationship Id="rId12" Type="http://schemas.openxmlformats.org/officeDocument/2006/relationships/image" Target="../media/image16.png"/><Relationship Id="rId17" Type="http://schemas.openxmlformats.org/officeDocument/2006/relationships/image" Target="../media/image21.jpg"/><Relationship Id="rId2" Type="http://schemas.openxmlformats.org/officeDocument/2006/relationships/image" Target="../media/image6.png"/><Relationship Id="rId16" Type="http://schemas.openxmlformats.org/officeDocument/2006/relationships/image" Target="../media/image20.jpg"/><Relationship Id="rId20"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p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jpg"/></Relationships>
</file>

<file path=ppt/slides/_rels/slide5.xml.rels><?xml version="1.0" encoding="UTF-8" standalone="yes"?>
<Relationships xmlns="http://schemas.openxmlformats.org/package/2006/relationships"><Relationship Id="rId8" Type="http://schemas.openxmlformats.org/officeDocument/2006/relationships/image" Target="../media/image32.jpg"/><Relationship Id="rId13" Type="http://schemas.openxmlformats.org/officeDocument/2006/relationships/image" Target="../media/image37.jpg"/><Relationship Id="rId3" Type="http://schemas.openxmlformats.org/officeDocument/2006/relationships/image" Target="../media/image27.png"/><Relationship Id="rId7" Type="http://schemas.openxmlformats.org/officeDocument/2006/relationships/image" Target="../media/image31.jpg"/><Relationship Id="rId12" Type="http://schemas.openxmlformats.org/officeDocument/2006/relationships/image" Target="../media/image36.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0.jpg"/><Relationship Id="rId11" Type="http://schemas.openxmlformats.org/officeDocument/2006/relationships/image" Target="../media/image35.jpg"/><Relationship Id="rId5" Type="http://schemas.openxmlformats.org/officeDocument/2006/relationships/image" Target="../media/image29.jpg"/><Relationship Id="rId10" Type="http://schemas.openxmlformats.org/officeDocument/2006/relationships/image" Target="../media/image34.jpg"/><Relationship Id="rId4" Type="http://schemas.openxmlformats.org/officeDocument/2006/relationships/image" Target="../media/image28.jpg"/><Relationship Id="rId9" Type="http://schemas.openxmlformats.org/officeDocument/2006/relationships/image" Target="../media/image33.jpg"/><Relationship Id="rId14" Type="http://schemas.openxmlformats.org/officeDocument/2006/relationships/image" Target="../media/image38.jpg"/></Relationships>
</file>

<file path=ppt/slides/_rels/slide6.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9" Type="http://schemas.openxmlformats.org/officeDocument/2006/relationships/image" Target="../media/image76.png"/><Relationship Id="rId21" Type="http://schemas.openxmlformats.org/officeDocument/2006/relationships/image" Target="../media/image58.png"/><Relationship Id="rId34" Type="http://schemas.openxmlformats.org/officeDocument/2006/relationships/image" Target="../media/image71.png"/><Relationship Id="rId42" Type="http://schemas.openxmlformats.org/officeDocument/2006/relationships/image" Target="../media/image79.png"/><Relationship Id="rId7" Type="http://schemas.openxmlformats.org/officeDocument/2006/relationships/image" Target="../media/image44.png"/><Relationship Id="rId2" Type="http://schemas.openxmlformats.org/officeDocument/2006/relationships/image" Target="../media/image39.jpg"/><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41"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37" Type="http://schemas.openxmlformats.org/officeDocument/2006/relationships/image" Target="../media/image74.png"/><Relationship Id="rId40" Type="http://schemas.openxmlformats.org/officeDocument/2006/relationships/image" Target="../media/image77.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3.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2.png"/><Relationship Id="rId8" Type="http://schemas.openxmlformats.org/officeDocument/2006/relationships/image" Target="../media/image45.png"/><Relationship Id="rId3" Type="http://schemas.openxmlformats.org/officeDocument/2006/relationships/image" Target="../media/image40.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38"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0D322-991F-C2E5-6B67-0D74BD82CFFB}"/>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CD21DADB-39D3-ED3F-E42B-B080EB1A5E18}"/>
              </a:ext>
            </a:extLst>
          </p:cNvPr>
          <p:cNvSpPr txBox="1"/>
          <p:nvPr/>
        </p:nvSpPr>
        <p:spPr>
          <a:xfrm>
            <a:off x="1110343" y="2767280"/>
            <a:ext cx="9971314" cy="1323439"/>
          </a:xfrm>
          <a:prstGeom prst="rect">
            <a:avLst/>
          </a:prstGeom>
          <a:noFill/>
        </p:spPr>
        <p:txBody>
          <a:bodyPr wrap="square" rtlCol="0">
            <a:spAutoFit/>
          </a:bodyPr>
          <a:lstStyle/>
          <a:p>
            <a:pPr algn="ctr"/>
            <a:r>
              <a:rPr lang="ja-JP" altLang="en-US" sz="8000" b="1" dirty="0">
                <a:latin typeface="BIZ UDP明朝 Medium" panose="02020500000000000000" pitchFamily="18" charset="-128"/>
                <a:ea typeface="BIZ UDP明朝 Medium" panose="02020500000000000000" pitchFamily="18" charset="-128"/>
              </a:rPr>
              <a:t>月面産業振興</a:t>
            </a:r>
            <a:endParaRPr kumimoji="1" lang="ja-JP" altLang="en-US" sz="80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382387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5DCE9-3772-E212-8195-476D66385235}"/>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BB419DA4-C2FB-17F5-18BE-E006A335BA1B}"/>
              </a:ext>
            </a:extLst>
          </p:cNvPr>
          <p:cNvPicPr>
            <a:picLocks noChangeAspect="1"/>
          </p:cNvPicPr>
          <p:nvPr/>
        </p:nvPicPr>
        <p:blipFill>
          <a:blip r:embed="rId2"/>
          <a:stretch>
            <a:fillRect/>
          </a:stretch>
        </p:blipFill>
        <p:spPr>
          <a:xfrm>
            <a:off x="3394625" y="1122376"/>
            <a:ext cx="8794624" cy="5735624"/>
          </a:xfrm>
          <a:prstGeom prst="rect">
            <a:avLst/>
          </a:prstGeom>
        </p:spPr>
      </p:pic>
      <p:pic>
        <p:nvPicPr>
          <p:cNvPr id="2" name="図 1">
            <a:extLst>
              <a:ext uri="{FF2B5EF4-FFF2-40B4-BE49-F238E27FC236}">
                <a16:creationId xmlns:a16="http://schemas.microsoft.com/office/drawing/2014/main" id="{F1005FA1-7955-3758-9741-25E5DC58C94A}"/>
              </a:ext>
            </a:extLst>
          </p:cNvPr>
          <p:cNvPicPr>
            <a:picLocks noChangeAspect="1"/>
          </p:cNvPicPr>
          <p:nvPr/>
        </p:nvPicPr>
        <p:blipFill>
          <a:blip r:embed="rId3"/>
          <a:stretch>
            <a:fillRect/>
          </a:stretch>
        </p:blipFill>
        <p:spPr>
          <a:xfrm>
            <a:off x="27499" y="1122376"/>
            <a:ext cx="3960109" cy="5749080"/>
          </a:xfrm>
          <a:prstGeom prst="rect">
            <a:avLst/>
          </a:prstGeom>
        </p:spPr>
      </p:pic>
      <p:sp>
        <p:nvSpPr>
          <p:cNvPr id="5" name="テキスト ボックス 4">
            <a:extLst>
              <a:ext uri="{FF2B5EF4-FFF2-40B4-BE49-F238E27FC236}">
                <a16:creationId xmlns:a16="http://schemas.microsoft.com/office/drawing/2014/main" id="{BD98EE53-AA72-04FE-11F6-ACB0086C84F1}"/>
              </a:ext>
            </a:extLst>
          </p:cNvPr>
          <p:cNvSpPr txBox="1"/>
          <p:nvPr/>
        </p:nvSpPr>
        <p:spPr>
          <a:xfrm>
            <a:off x="2751" y="93257"/>
            <a:ext cx="12189249" cy="1015663"/>
          </a:xfrm>
          <a:prstGeom prst="rect">
            <a:avLst/>
          </a:prstGeom>
          <a:noFill/>
        </p:spPr>
        <p:txBody>
          <a:bodyPr wrap="square" rtlCol="0">
            <a:spAutoFit/>
          </a:bodyPr>
          <a:lstStyle/>
          <a:p>
            <a:pPr algn="ctr"/>
            <a:r>
              <a:rPr kumimoji="1" lang="ja-JP" altLang="en-US" sz="6000" dirty="0">
                <a:latin typeface="HGP創英角ﾎﾟｯﾌﾟ体" panose="040B0A00000000000000" pitchFamily="50" charset="-128"/>
                <a:ea typeface="HGP創英角ﾎﾟｯﾌﾟ体" panose="040B0A00000000000000" pitchFamily="50" charset="-128"/>
              </a:rPr>
              <a:t>宇宙は謎に満ちている</a:t>
            </a:r>
          </a:p>
        </p:txBody>
      </p:sp>
    </p:spTree>
    <p:extLst>
      <p:ext uri="{BB962C8B-B14F-4D97-AF65-F5344CB8AC3E}">
        <p14:creationId xmlns:p14="http://schemas.microsoft.com/office/powerpoint/2010/main" val="27513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95D61-91A3-3719-23C6-8C0957A97275}"/>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9C82C70C-C03E-571F-D88B-02076D8784C0}"/>
              </a:ext>
            </a:extLst>
          </p:cNvPr>
          <p:cNvPicPr>
            <a:picLocks noChangeAspect="1"/>
          </p:cNvPicPr>
          <p:nvPr/>
        </p:nvPicPr>
        <p:blipFill>
          <a:blip r:embed="rId3"/>
          <a:stretch>
            <a:fillRect/>
          </a:stretch>
        </p:blipFill>
        <p:spPr>
          <a:xfrm>
            <a:off x="2894806" y="455613"/>
            <a:ext cx="6402387" cy="6402387"/>
          </a:xfrm>
          <a:prstGeom prst="rect">
            <a:avLst/>
          </a:prstGeom>
        </p:spPr>
      </p:pic>
      <p:sp>
        <p:nvSpPr>
          <p:cNvPr id="3" name="object 4">
            <a:extLst>
              <a:ext uri="{FF2B5EF4-FFF2-40B4-BE49-F238E27FC236}">
                <a16:creationId xmlns:a16="http://schemas.microsoft.com/office/drawing/2014/main" id="{8BB8ACAD-1AF8-62A4-2461-1BBBB8479DEE}"/>
              </a:ext>
            </a:extLst>
          </p:cNvPr>
          <p:cNvSpPr txBox="1">
            <a:spLocks/>
          </p:cNvSpPr>
          <p:nvPr/>
        </p:nvSpPr>
        <p:spPr>
          <a:xfrm>
            <a:off x="0" y="0"/>
            <a:ext cx="12191999" cy="752129"/>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12700" algn="ctr">
              <a:lnSpc>
                <a:spcPct val="100000"/>
              </a:lnSpc>
              <a:spcBef>
                <a:spcPts val="105"/>
              </a:spcBef>
            </a:pPr>
            <a:r>
              <a:rPr lang="ja-JP" altLang="en-US" sz="4800" b="1" spc="-20" dirty="0">
                <a:highlight>
                  <a:srgbClr val="FFFF00"/>
                </a:highlight>
                <a:latin typeface="BIZ UDP明朝 Medium" panose="02020500000000000000" pitchFamily="18" charset="-128"/>
                <a:ea typeface="BIZ UDP明朝 Medium" panose="02020500000000000000" pitchFamily="18" charset="-128"/>
              </a:rPr>
              <a:t>アンケートにご協力下さい。</a:t>
            </a:r>
          </a:p>
        </p:txBody>
      </p:sp>
      <p:pic>
        <p:nvPicPr>
          <p:cNvPr id="5" name="図 4">
            <a:extLst>
              <a:ext uri="{FF2B5EF4-FFF2-40B4-BE49-F238E27FC236}">
                <a16:creationId xmlns:a16="http://schemas.microsoft.com/office/drawing/2014/main" id="{15683010-E633-F7B7-01C9-6735D106501C}"/>
              </a:ext>
            </a:extLst>
          </p:cNvPr>
          <p:cNvPicPr>
            <a:picLocks noChangeAspect="1"/>
          </p:cNvPicPr>
          <p:nvPr/>
        </p:nvPicPr>
        <p:blipFill>
          <a:blip r:embed="rId4"/>
          <a:stretch>
            <a:fillRect/>
          </a:stretch>
        </p:blipFill>
        <p:spPr>
          <a:xfrm>
            <a:off x="9698176" y="4620993"/>
            <a:ext cx="2493824" cy="2237007"/>
          </a:xfrm>
          <a:prstGeom prst="rect">
            <a:avLst/>
          </a:prstGeom>
        </p:spPr>
      </p:pic>
      <p:pic>
        <p:nvPicPr>
          <p:cNvPr id="6" name="図 5">
            <a:extLst>
              <a:ext uri="{FF2B5EF4-FFF2-40B4-BE49-F238E27FC236}">
                <a16:creationId xmlns:a16="http://schemas.microsoft.com/office/drawing/2014/main" id="{CFD5EC86-BC93-8076-876D-643DEFCFFE3A}"/>
              </a:ext>
            </a:extLst>
          </p:cNvPr>
          <p:cNvPicPr>
            <a:picLocks noChangeAspect="1"/>
          </p:cNvPicPr>
          <p:nvPr/>
        </p:nvPicPr>
        <p:blipFill>
          <a:blip r:embed="rId5"/>
          <a:stretch>
            <a:fillRect/>
          </a:stretch>
        </p:blipFill>
        <p:spPr>
          <a:xfrm rot="1318769">
            <a:off x="254000" y="193718"/>
            <a:ext cx="1222058" cy="962371"/>
          </a:xfrm>
          <a:prstGeom prst="rect">
            <a:avLst/>
          </a:prstGeom>
        </p:spPr>
      </p:pic>
    </p:spTree>
    <p:extLst>
      <p:ext uri="{BB962C8B-B14F-4D97-AF65-F5344CB8AC3E}">
        <p14:creationId xmlns:p14="http://schemas.microsoft.com/office/powerpoint/2010/main" val="4121846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F2A07-9D0D-990A-E8B6-8D3DB804AD2C}"/>
            </a:ext>
          </a:extLst>
        </p:cNvPr>
        <p:cNvGrpSpPr/>
        <p:nvPr/>
      </p:nvGrpSpPr>
      <p:grpSpPr>
        <a:xfrm>
          <a:off x="0" y="0"/>
          <a:ext cx="0" cy="0"/>
          <a:chOff x="0" y="0"/>
          <a:chExt cx="0" cy="0"/>
        </a:xfrm>
      </p:grpSpPr>
      <p:pic>
        <p:nvPicPr>
          <p:cNvPr id="3" name="Picture 13" descr="biz_046">
            <a:extLst>
              <a:ext uri="{FF2B5EF4-FFF2-40B4-BE49-F238E27FC236}">
                <a16:creationId xmlns:a16="http://schemas.microsoft.com/office/drawing/2014/main" id="{EC6A3DBB-E8F9-994B-0702-8B7225E54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F286D32-14B5-6276-F776-11B04F3E4576}"/>
              </a:ext>
            </a:extLst>
          </p:cNvPr>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89F1C983-CD91-35C9-9BCF-539E713E9832}"/>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052F4B45-A5ED-3C36-CAC4-6E33959525B4}"/>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lang="ja-JP" altLang="en-US" sz="400" dirty="0">
                <a:latin typeface="BIZ UDPゴシック" panose="020B0400000000000000" pitchFamily="50" charset="-128"/>
                <a:ea typeface="BIZ UDPゴシック" panose="020B0400000000000000" pitchFamily="50" charset="-128"/>
              </a:rPr>
              <a:t>何故か</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32214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48EB6-3E1E-3896-69A5-8CF4FDF3F6F1}"/>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3B1FBC59-007F-8182-308E-CEDDD806AB56}"/>
              </a:ext>
            </a:extLst>
          </p:cNvPr>
          <p:cNvSpPr/>
          <p:nvPr/>
        </p:nvSpPr>
        <p:spPr>
          <a:xfrm>
            <a:off x="-1" y="0"/>
            <a:ext cx="12191999"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object 4">
            <a:extLst>
              <a:ext uri="{FF2B5EF4-FFF2-40B4-BE49-F238E27FC236}">
                <a16:creationId xmlns:a16="http://schemas.microsoft.com/office/drawing/2014/main" id="{9B077B9F-15EA-D5C8-7020-7F1F8725D131}"/>
              </a:ext>
            </a:extLst>
          </p:cNvPr>
          <p:cNvSpPr txBox="1">
            <a:spLocks/>
          </p:cNvSpPr>
          <p:nvPr/>
        </p:nvSpPr>
        <p:spPr>
          <a:xfrm>
            <a:off x="0" y="2765364"/>
            <a:ext cx="12192000" cy="1490793"/>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12700" algn="ctr">
              <a:lnSpc>
                <a:spcPct val="100000"/>
              </a:lnSpc>
              <a:spcBef>
                <a:spcPts val="105"/>
              </a:spcBef>
            </a:pPr>
            <a:r>
              <a:rPr lang="en-US" altLang="ja-JP" sz="9600" b="1" spc="-20" dirty="0">
                <a:solidFill>
                  <a:srgbClr val="C00000"/>
                </a:solidFill>
                <a:latin typeface="Berlin Sans FB Demi" panose="020E0802020502020306" pitchFamily="34" charset="0"/>
                <a:ea typeface="BIZ UDP明朝 Medium" panose="02020500000000000000" pitchFamily="18" charset="-128"/>
              </a:rPr>
              <a:t>Backup Slide</a:t>
            </a:r>
            <a:endParaRPr lang="ja-JP" altLang="en-US" sz="9600" b="1" spc="-20" dirty="0">
              <a:solidFill>
                <a:srgbClr val="C00000"/>
              </a:solidFill>
              <a:latin typeface="Berlin Sans FB Demi" panose="020E0802020502020306" pitchFamily="34" charset="0"/>
              <a:ea typeface="BIZ UDP明朝 Medium" panose="02020500000000000000" pitchFamily="18" charset="-128"/>
            </a:endParaRPr>
          </a:p>
        </p:txBody>
      </p:sp>
    </p:spTree>
    <p:extLst>
      <p:ext uri="{BB962C8B-B14F-4D97-AF65-F5344CB8AC3E}">
        <p14:creationId xmlns:p14="http://schemas.microsoft.com/office/powerpoint/2010/main" val="362493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0A31241-A6F6-24D2-4914-56487274F48A}"/>
              </a:ext>
            </a:extLst>
          </p:cNvPr>
          <p:cNvPicPr>
            <a:picLocks noChangeAspect="1"/>
          </p:cNvPicPr>
          <p:nvPr/>
        </p:nvPicPr>
        <p:blipFill>
          <a:blip r:embed="rId2"/>
          <a:stretch>
            <a:fillRect/>
          </a:stretch>
        </p:blipFill>
        <p:spPr>
          <a:xfrm>
            <a:off x="0" y="1000997"/>
            <a:ext cx="12192000" cy="4856005"/>
          </a:xfrm>
          <a:prstGeom prst="rect">
            <a:avLst/>
          </a:prstGeom>
        </p:spPr>
      </p:pic>
      <p:sp>
        <p:nvSpPr>
          <p:cNvPr id="7" name="テキスト ボックス 6">
            <a:extLst>
              <a:ext uri="{FF2B5EF4-FFF2-40B4-BE49-F238E27FC236}">
                <a16:creationId xmlns:a16="http://schemas.microsoft.com/office/drawing/2014/main" id="{34D9F7E2-F56B-48E8-758D-C078F368DC11}"/>
              </a:ext>
            </a:extLst>
          </p:cNvPr>
          <p:cNvSpPr txBox="1"/>
          <p:nvPr/>
        </p:nvSpPr>
        <p:spPr>
          <a:xfrm>
            <a:off x="4651001" y="6245984"/>
            <a:ext cx="6097554" cy="369332"/>
          </a:xfrm>
          <a:prstGeom prst="rect">
            <a:avLst/>
          </a:prstGeom>
          <a:noFill/>
        </p:spPr>
        <p:txBody>
          <a:bodyPr wrap="square">
            <a:spAutoFit/>
          </a:bodyPr>
          <a:lstStyle/>
          <a:p>
            <a:r>
              <a:rPr lang="en-US" altLang="ja-JP" dirty="0"/>
              <a:t>https://www.planetary.org/</a:t>
            </a:r>
            <a:endParaRPr lang="ja-JP" altLang="en-US" dirty="0"/>
          </a:p>
        </p:txBody>
      </p:sp>
      <p:sp>
        <p:nvSpPr>
          <p:cNvPr id="8" name="テキスト ボックス 7">
            <a:extLst>
              <a:ext uri="{FF2B5EF4-FFF2-40B4-BE49-F238E27FC236}">
                <a16:creationId xmlns:a16="http://schemas.microsoft.com/office/drawing/2014/main" id="{3817FC08-9B63-259A-B037-1E746142A156}"/>
              </a:ext>
            </a:extLst>
          </p:cNvPr>
          <p:cNvSpPr txBox="1"/>
          <p:nvPr/>
        </p:nvSpPr>
        <p:spPr>
          <a:xfrm>
            <a:off x="2236099" y="160175"/>
            <a:ext cx="7719802" cy="646331"/>
          </a:xfrm>
          <a:prstGeom prst="rect">
            <a:avLst/>
          </a:prstGeom>
          <a:noFill/>
        </p:spPr>
        <p:txBody>
          <a:bodyPr wrap="square" rtlCol="0">
            <a:spAutoFit/>
          </a:bodyPr>
          <a:lstStyle/>
          <a:p>
            <a:pPr algn="ctr"/>
            <a:r>
              <a:rPr kumimoji="1" lang="en-US" altLang="ja-JP" sz="3600" b="1" dirty="0">
                <a:latin typeface="BIZ UDP明朝 Medium" panose="02020500000000000000" pitchFamily="18" charset="-128"/>
                <a:ea typeface="BIZ UDP明朝 Medium" panose="02020500000000000000" pitchFamily="18" charset="-128"/>
              </a:rPr>
              <a:t>THE PLANETARY SOCIETY</a:t>
            </a:r>
            <a:endParaRPr kumimoji="1" lang="ja-JP" altLang="en-US" sz="36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13441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2" cstate="print"/>
          <a:stretch>
            <a:fillRect/>
          </a:stretch>
        </p:blipFill>
        <p:spPr>
          <a:xfrm>
            <a:off x="8583168" y="708660"/>
            <a:ext cx="3486912" cy="1620012"/>
          </a:xfrm>
          <a:prstGeom prst="rect">
            <a:avLst/>
          </a:prstGeom>
        </p:spPr>
      </p:pic>
      <p:pic>
        <p:nvPicPr>
          <p:cNvPr id="6" name="object 6"/>
          <p:cNvPicPr/>
          <p:nvPr/>
        </p:nvPicPr>
        <p:blipFill>
          <a:blip r:embed="rId3" cstate="print"/>
          <a:stretch>
            <a:fillRect/>
          </a:stretch>
        </p:blipFill>
        <p:spPr>
          <a:xfrm>
            <a:off x="274320" y="888491"/>
            <a:ext cx="4290060" cy="4290060"/>
          </a:xfrm>
          <a:prstGeom prst="rect">
            <a:avLst/>
          </a:prstGeom>
        </p:spPr>
      </p:pic>
      <p:sp>
        <p:nvSpPr>
          <p:cNvPr id="8" name="object 8"/>
          <p:cNvSpPr txBox="1">
            <a:spLocks noGrp="1"/>
          </p:cNvSpPr>
          <p:nvPr>
            <p:ph type="title"/>
          </p:nvPr>
        </p:nvSpPr>
        <p:spPr>
          <a:xfrm>
            <a:off x="3626102" y="34239"/>
            <a:ext cx="4622352" cy="443070"/>
          </a:xfrm>
          <a:prstGeom prst="rect">
            <a:avLst/>
          </a:prstGeom>
        </p:spPr>
        <p:txBody>
          <a:bodyPr vert="horz" wrap="square" lIns="0" tIns="12065" rIns="0" bIns="0" rtlCol="0">
            <a:spAutoFit/>
          </a:bodyPr>
          <a:lstStyle/>
          <a:p>
            <a:pPr marL="12700" algn="ctr">
              <a:lnSpc>
                <a:spcPct val="100000"/>
              </a:lnSpc>
              <a:spcBef>
                <a:spcPts val="95"/>
              </a:spcBef>
            </a:pPr>
            <a:r>
              <a:rPr sz="2800" spc="-45" dirty="0" err="1">
                <a:latin typeface="Meiryo UI"/>
                <a:cs typeface="Meiryo UI"/>
              </a:rPr>
              <a:t>火星の環境</a:t>
            </a:r>
            <a:endParaRPr sz="2800" dirty="0">
              <a:latin typeface="Meiryo UI"/>
              <a:cs typeface="Meiryo UI"/>
            </a:endParaRPr>
          </a:p>
        </p:txBody>
      </p:sp>
      <p:sp>
        <p:nvSpPr>
          <p:cNvPr id="9" name="object 9"/>
          <p:cNvSpPr txBox="1"/>
          <p:nvPr/>
        </p:nvSpPr>
        <p:spPr>
          <a:xfrm>
            <a:off x="122936" y="469163"/>
            <a:ext cx="4921250" cy="2906395"/>
          </a:xfrm>
          <a:prstGeom prst="rect">
            <a:avLst/>
          </a:prstGeom>
        </p:spPr>
        <p:txBody>
          <a:bodyPr vert="horz" wrap="square" lIns="0" tIns="88900" rIns="0" bIns="0" rtlCol="0">
            <a:spAutoFit/>
          </a:bodyPr>
          <a:lstStyle/>
          <a:p>
            <a:pPr marL="469900" marR="0" lvl="0" indent="-457200" defTabSz="914400" eaLnBrk="1" fontAlgn="auto" latinLnBrk="0" hangingPunct="1">
              <a:lnSpc>
                <a:spcPct val="100000"/>
              </a:lnSpc>
              <a:spcBef>
                <a:spcPts val="700"/>
              </a:spcBef>
              <a:spcAft>
                <a:spcPts val="0"/>
              </a:spcAft>
              <a:buClrTx/>
              <a:buSzTx/>
              <a:buFont typeface="Wingdings"/>
              <a:buChar char=""/>
              <a:tabLst>
                <a:tab pos="469900" algn="l"/>
              </a:tabLst>
              <a:defRPr/>
            </a:pPr>
            <a:r>
              <a:rPr kumimoji="0" sz="2200" b="1" i="0" u="none" strike="noStrike" kern="0" cap="none" spc="-35" normalizeH="0" baseline="0" noProof="0" dirty="0">
                <a:ln>
                  <a:noFill/>
                </a:ln>
                <a:solidFill>
                  <a:srgbClr val="FFFFFF"/>
                </a:solidFill>
                <a:effectLst/>
                <a:uLnTx/>
                <a:uFillTx/>
                <a:latin typeface="Meiryo UI"/>
                <a:cs typeface="Meiryo UI"/>
              </a:rPr>
              <a:t>火星の時間</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384810" marR="0" lvl="0" indent="0" defTabSz="914400" eaLnBrk="1" fontAlgn="auto" latinLnBrk="0" hangingPunct="1">
              <a:lnSpc>
                <a:spcPct val="100000"/>
              </a:lnSpc>
              <a:spcBef>
                <a:spcPts val="600"/>
              </a:spcBef>
              <a:spcAft>
                <a:spcPts val="0"/>
              </a:spcAft>
              <a:buClrTx/>
              <a:buSzTx/>
              <a:buFontTx/>
              <a:buNone/>
              <a:tabLst/>
              <a:defRPr/>
            </a:pPr>
            <a:r>
              <a:rPr kumimoji="0" sz="2200" b="1" i="0" u="none" strike="noStrike" kern="0" cap="none" spc="-10" normalizeH="0" baseline="0" noProof="0" dirty="0">
                <a:ln>
                  <a:noFill/>
                </a:ln>
                <a:solidFill>
                  <a:srgbClr val="FFFFFF"/>
                </a:solidFill>
                <a:effectLst/>
                <a:uLnTx/>
                <a:uFillTx/>
                <a:latin typeface="Meiryo UI"/>
                <a:cs typeface="Meiryo UI"/>
              </a:rPr>
              <a:t>：</a:t>
            </a:r>
            <a:r>
              <a:rPr kumimoji="0" sz="1800" b="1" i="0" u="none" strike="noStrike" kern="0" cap="none" spc="-10" normalizeH="0" baseline="0" noProof="0" dirty="0">
                <a:ln>
                  <a:noFill/>
                </a:ln>
                <a:solidFill>
                  <a:srgbClr val="FFFFFF"/>
                </a:solidFill>
                <a:effectLst/>
                <a:uLnTx/>
                <a:uFillTx/>
                <a:latin typeface="Meiryo UI"/>
                <a:cs typeface="Meiryo UI"/>
              </a:rPr>
              <a:t>1</a:t>
            </a:r>
            <a:r>
              <a:rPr kumimoji="0" sz="1800" b="1" i="0" u="none" strike="noStrike" kern="0" cap="none" spc="0" normalizeH="0" baseline="0" noProof="0" dirty="0">
                <a:ln>
                  <a:noFill/>
                </a:ln>
                <a:solidFill>
                  <a:srgbClr val="FFFFFF"/>
                </a:solidFill>
                <a:effectLst/>
                <a:uLnTx/>
                <a:uFillTx/>
                <a:latin typeface="Meiryo UI"/>
                <a:cs typeface="Meiryo UI"/>
              </a:rPr>
              <a:t>日＝</a:t>
            </a:r>
            <a:r>
              <a:rPr kumimoji="0" sz="1800" b="1" i="0" u="none" strike="noStrike" kern="0" cap="none" spc="-10" normalizeH="0" baseline="0" noProof="0" dirty="0">
                <a:ln>
                  <a:noFill/>
                </a:ln>
                <a:solidFill>
                  <a:srgbClr val="FFFFFF"/>
                </a:solidFill>
                <a:effectLst/>
                <a:uLnTx/>
                <a:uFillTx/>
                <a:latin typeface="Meiryo UI"/>
                <a:cs typeface="Meiryo UI"/>
              </a:rPr>
              <a:t>約</a:t>
            </a:r>
            <a:r>
              <a:rPr kumimoji="0" sz="1800" b="1" i="0" u="none" strike="noStrike" kern="0" cap="none" spc="0" normalizeH="0" baseline="0" noProof="0" dirty="0">
                <a:ln>
                  <a:noFill/>
                </a:ln>
                <a:solidFill>
                  <a:srgbClr val="FFFFFF"/>
                </a:solidFill>
                <a:effectLst/>
                <a:uLnTx/>
                <a:uFillTx/>
                <a:latin typeface="Meiryo UI"/>
                <a:cs typeface="Meiryo UI"/>
              </a:rPr>
              <a:t>24時間</a:t>
            </a:r>
            <a:r>
              <a:rPr kumimoji="0" sz="1800" b="1" i="0" u="none" strike="noStrike" kern="0" cap="none" spc="-10" normalizeH="0" baseline="0" noProof="0" dirty="0">
                <a:ln>
                  <a:noFill/>
                </a:ln>
                <a:solidFill>
                  <a:srgbClr val="FFFFFF"/>
                </a:solidFill>
                <a:effectLst/>
                <a:uLnTx/>
                <a:uFillTx/>
                <a:latin typeface="Meiryo UI"/>
                <a:cs typeface="Meiryo UI"/>
              </a:rPr>
              <a:t>39</a:t>
            </a:r>
            <a:r>
              <a:rPr kumimoji="0" sz="1800" b="1" i="0" u="none" strike="noStrike" kern="0" cap="none" spc="-25" normalizeH="0" baseline="0" noProof="0" dirty="0">
                <a:ln>
                  <a:noFill/>
                </a:ln>
                <a:solidFill>
                  <a:srgbClr val="FFFFFF"/>
                </a:solidFill>
                <a:effectLst/>
                <a:uLnTx/>
                <a:uFillTx/>
                <a:latin typeface="Meiryo UI"/>
                <a:cs typeface="Meiryo UI"/>
              </a:rPr>
              <a:t>分、</a:t>
            </a:r>
            <a:r>
              <a:rPr kumimoji="0" sz="1800" b="1" i="0" u="none" strike="noStrike" kern="0" cap="none" spc="-10" normalizeH="0" baseline="0" noProof="0" dirty="0">
                <a:ln>
                  <a:noFill/>
                </a:ln>
                <a:solidFill>
                  <a:srgbClr val="FFFFFF"/>
                </a:solidFill>
                <a:effectLst/>
                <a:uLnTx/>
                <a:uFillTx/>
                <a:latin typeface="Meiryo UI"/>
                <a:cs typeface="Meiryo UI"/>
              </a:rPr>
              <a:t>1</a:t>
            </a:r>
            <a:r>
              <a:rPr kumimoji="0" sz="1800" b="1" i="0" u="none" strike="noStrike" kern="0" cap="none" spc="0" normalizeH="0" baseline="0" noProof="0" dirty="0">
                <a:ln>
                  <a:noFill/>
                </a:ln>
                <a:solidFill>
                  <a:srgbClr val="FFFFFF"/>
                </a:solidFill>
                <a:effectLst/>
                <a:uLnTx/>
                <a:uFillTx/>
                <a:latin typeface="Meiryo UI"/>
                <a:cs typeface="Meiryo UI"/>
              </a:rPr>
              <a:t>年</a:t>
            </a:r>
            <a:r>
              <a:rPr kumimoji="0" sz="1800" b="1" i="0" u="none" strike="noStrike" kern="0" cap="none" spc="-10" normalizeH="0" baseline="0" noProof="0" dirty="0">
                <a:ln>
                  <a:noFill/>
                </a:ln>
                <a:solidFill>
                  <a:srgbClr val="FFFFFF"/>
                </a:solidFill>
                <a:effectLst/>
                <a:uLnTx/>
                <a:uFillTx/>
                <a:latin typeface="Meiryo UI"/>
                <a:cs typeface="Meiryo UI"/>
              </a:rPr>
              <a:t>＝687</a:t>
            </a:r>
            <a:r>
              <a:rPr kumimoji="0" sz="1800" b="1" i="0" u="none" strike="noStrike" kern="0" cap="none" spc="-50" normalizeH="0" baseline="0" noProof="0" dirty="0">
                <a:ln>
                  <a:noFill/>
                </a:ln>
                <a:solidFill>
                  <a:srgbClr val="FFFFFF"/>
                </a:solidFill>
                <a:effectLst/>
                <a:uLnTx/>
                <a:uFillTx/>
                <a:latin typeface="Meiryo UI"/>
                <a:cs typeface="Meiryo UI"/>
              </a:rPr>
              <a:t>日</a:t>
            </a:r>
            <a:endParaRPr kumimoji="0" sz="1800" b="0" i="0" u="none" strike="noStrike" kern="0" cap="none" spc="0" normalizeH="0" baseline="0" noProof="0" dirty="0">
              <a:ln>
                <a:noFill/>
              </a:ln>
              <a:solidFill>
                <a:sysClr val="windowText" lastClr="000000"/>
              </a:solidFill>
              <a:effectLst/>
              <a:uLnTx/>
              <a:uFillTx/>
              <a:latin typeface="Meiryo UI"/>
              <a:cs typeface="Meiryo UI"/>
            </a:endParaRPr>
          </a:p>
          <a:p>
            <a:pPr marL="469900" marR="5080" lvl="0" indent="-457834" defTabSz="914400" eaLnBrk="1" fontAlgn="auto" latinLnBrk="0" hangingPunct="1">
              <a:lnSpc>
                <a:spcPts val="3240"/>
              </a:lnSpc>
              <a:spcBef>
                <a:spcPts val="204"/>
              </a:spcBef>
              <a:spcAft>
                <a:spcPts val="0"/>
              </a:spcAft>
              <a:buClrTx/>
              <a:buSzTx/>
              <a:buFont typeface="Wingdings"/>
              <a:buChar char=""/>
              <a:tabLst>
                <a:tab pos="570230" algn="l"/>
              </a:tabLst>
              <a:defRPr/>
            </a:pPr>
            <a:r>
              <a:rPr kumimoji="0" sz="2200" b="1" i="0" u="none" strike="noStrike" kern="0" cap="none" spc="-40" normalizeH="0" baseline="0" noProof="0" dirty="0">
                <a:ln>
                  <a:noFill/>
                </a:ln>
                <a:solidFill>
                  <a:srgbClr val="FFFFFF"/>
                </a:solidFill>
                <a:effectLst/>
                <a:uLnTx/>
                <a:uFillTx/>
                <a:latin typeface="Meiryo UI"/>
                <a:cs typeface="Meiryo UI"/>
              </a:rPr>
              <a:t>クレータ、丘、急斜面、火山、流水地形	</a:t>
            </a:r>
            <a:r>
              <a:rPr kumimoji="0" sz="2200" b="1" i="0" u="none" strike="noStrike" kern="0" cap="none" spc="-30" normalizeH="0" baseline="0" noProof="0" dirty="0">
                <a:ln>
                  <a:noFill/>
                </a:ln>
                <a:solidFill>
                  <a:srgbClr val="FFFFFF"/>
                </a:solidFill>
                <a:effectLst/>
                <a:uLnTx/>
                <a:uFillTx/>
                <a:latin typeface="Meiryo UI"/>
                <a:cs typeface="Meiryo UI"/>
              </a:rPr>
              <a:t>オリンパス山</a:t>
            </a:r>
            <a:r>
              <a:rPr kumimoji="0" sz="2200" b="1" i="0" u="none" strike="noStrike" kern="0" cap="none" spc="-10" normalizeH="0" baseline="0" noProof="0" dirty="0">
                <a:ln>
                  <a:noFill/>
                </a:ln>
                <a:solidFill>
                  <a:srgbClr val="FFFFFF"/>
                </a:solidFill>
                <a:effectLst/>
                <a:uLnTx/>
                <a:uFillTx/>
                <a:latin typeface="Meiryo UI"/>
                <a:cs typeface="Meiryo UI"/>
              </a:rPr>
              <a:t>(22,500m)</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469900" marR="0" lvl="0" indent="-457200" defTabSz="914400" eaLnBrk="1" fontAlgn="auto" latinLnBrk="0" hangingPunct="1">
              <a:lnSpc>
                <a:spcPct val="100000"/>
              </a:lnSpc>
              <a:spcBef>
                <a:spcPts val="395"/>
              </a:spcBef>
              <a:spcAft>
                <a:spcPts val="0"/>
              </a:spcAft>
              <a:buClrTx/>
              <a:buSzTx/>
              <a:buFont typeface="Wingdings"/>
              <a:buChar char=""/>
              <a:tabLst>
                <a:tab pos="469900" algn="l"/>
              </a:tabLst>
              <a:defRPr/>
            </a:pPr>
            <a:r>
              <a:rPr kumimoji="0" sz="2200" b="1" i="0" u="none" strike="noStrike" kern="0" cap="none" spc="-35" normalizeH="0" baseline="0" noProof="0" dirty="0">
                <a:ln>
                  <a:noFill/>
                </a:ln>
                <a:solidFill>
                  <a:srgbClr val="FFFFFF"/>
                </a:solidFill>
                <a:effectLst/>
                <a:uLnTx/>
                <a:uFillTx/>
                <a:latin typeface="Meiryo UI"/>
                <a:cs typeface="Meiryo UI"/>
              </a:rPr>
              <a:t>レゴリス</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469900" marR="0" lvl="0" indent="-457200" defTabSz="914400" eaLnBrk="1" fontAlgn="auto" latinLnBrk="0" hangingPunct="1">
              <a:lnSpc>
                <a:spcPct val="100000"/>
              </a:lnSpc>
              <a:spcBef>
                <a:spcPts val="600"/>
              </a:spcBef>
              <a:spcAft>
                <a:spcPts val="0"/>
              </a:spcAft>
              <a:buClrTx/>
              <a:buSzTx/>
              <a:buFont typeface="Wingdings"/>
              <a:buChar char=""/>
              <a:tabLst>
                <a:tab pos="469900" algn="l"/>
              </a:tabLst>
              <a:defRPr/>
            </a:pPr>
            <a:r>
              <a:rPr kumimoji="0" sz="2200" b="1" i="0" u="none" strike="noStrike" kern="0" cap="none" spc="-20" normalizeH="0" baseline="0" noProof="0" dirty="0">
                <a:ln>
                  <a:noFill/>
                </a:ln>
                <a:solidFill>
                  <a:srgbClr val="FFFFFF"/>
                </a:solidFill>
                <a:effectLst/>
                <a:uLnTx/>
                <a:uFillTx/>
                <a:latin typeface="Meiryo UI"/>
                <a:cs typeface="Meiryo UI"/>
              </a:rPr>
              <a:t>1/3</a:t>
            </a:r>
            <a:r>
              <a:rPr kumimoji="0" sz="2200" b="1" i="0" u="none" strike="noStrike" kern="0" cap="none" spc="-40" normalizeH="0" baseline="0" noProof="0" dirty="0">
                <a:ln>
                  <a:noFill/>
                </a:ln>
                <a:solidFill>
                  <a:srgbClr val="FFFFFF"/>
                </a:solidFill>
                <a:effectLst/>
                <a:uLnTx/>
                <a:uFillTx/>
                <a:latin typeface="Meiryo UI"/>
                <a:cs typeface="Meiryo UI"/>
              </a:rPr>
              <a:t>重力</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469900" marR="0" lvl="0" indent="-457200" defTabSz="914400" eaLnBrk="1" fontAlgn="auto" latinLnBrk="0" hangingPunct="1">
              <a:lnSpc>
                <a:spcPct val="100000"/>
              </a:lnSpc>
              <a:spcBef>
                <a:spcPts val="605"/>
              </a:spcBef>
              <a:spcAft>
                <a:spcPts val="0"/>
              </a:spcAft>
              <a:buClrTx/>
              <a:buSzTx/>
              <a:buFont typeface="Wingdings"/>
              <a:buChar char=""/>
              <a:tabLst>
                <a:tab pos="469900" algn="l"/>
              </a:tabLst>
              <a:defRPr/>
            </a:pPr>
            <a:r>
              <a:rPr kumimoji="0" sz="2200" b="1" i="0" u="none" strike="noStrike" kern="0" cap="none" spc="-35" normalizeH="0" baseline="0" noProof="0" dirty="0">
                <a:ln>
                  <a:noFill/>
                </a:ln>
                <a:solidFill>
                  <a:srgbClr val="FFFFFF"/>
                </a:solidFill>
                <a:effectLst/>
                <a:uLnTx/>
                <a:uFillTx/>
                <a:latin typeface="Meiryo UI"/>
                <a:cs typeface="Meiryo UI"/>
              </a:rPr>
              <a:t>宇宙放射線</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p:txBody>
      </p:sp>
      <p:sp>
        <p:nvSpPr>
          <p:cNvPr id="10" name="object 10"/>
          <p:cNvSpPr txBox="1"/>
          <p:nvPr/>
        </p:nvSpPr>
        <p:spPr>
          <a:xfrm>
            <a:off x="11452606" y="4040251"/>
            <a:ext cx="521970" cy="1866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050" b="1" i="0" u="none" strike="noStrike" kern="0" cap="none" spc="-10" normalizeH="0" baseline="0" noProof="0" dirty="0">
                <a:ln>
                  <a:noFill/>
                </a:ln>
                <a:solidFill>
                  <a:srgbClr val="FFFFFF"/>
                </a:solidFill>
                <a:effectLst/>
                <a:uLnTx/>
                <a:uFillTx/>
                <a:latin typeface="Meiryo UI"/>
                <a:cs typeface="Meiryo UI"/>
              </a:rPr>
              <a:t>©</a:t>
            </a:r>
            <a:r>
              <a:rPr kumimoji="0" sz="1050" b="0" i="0" u="none" strike="noStrike" kern="0" cap="none" spc="-10" normalizeH="0" baseline="0" noProof="0" dirty="0">
                <a:ln>
                  <a:noFill/>
                </a:ln>
                <a:solidFill>
                  <a:srgbClr val="FFFFFF"/>
                </a:solidFill>
                <a:effectLst/>
                <a:uLnTx/>
                <a:uFillTx/>
                <a:latin typeface="Meiryo UI"/>
                <a:cs typeface="Meiryo UI"/>
              </a:rPr>
              <a:t>NASA</a:t>
            </a:r>
            <a:endParaRPr kumimoji="0" sz="105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1" name="object 11"/>
          <p:cNvGrpSpPr/>
          <p:nvPr/>
        </p:nvGrpSpPr>
        <p:grpSpPr>
          <a:xfrm>
            <a:off x="0" y="4255006"/>
            <a:ext cx="12192000" cy="2603500"/>
            <a:chOff x="0" y="4255006"/>
            <a:chExt cx="12192000" cy="2603500"/>
          </a:xfrm>
        </p:grpSpPr>
        <p:pic>
          <p:nvPicPr>
            <p:cNvPr id="12" name="object 12"/>
            <p:cNvPicPr/>
            <p:nvPr/>
          </p:nvPicPr>
          <p:blipFill>
            <a:blip r:embed="rId4" cstate="print"/>
            <a:stretch>
              <a:fillRect/>
            </a:stretch>
          </p:blipFill>
          <p:spPr>
            <a:xfrm>
              <a:off x="7708392" y="4255006"/>
              <a:ext cx="4483608" cy="2602993"/>
            </a:xfrm>
            <a:prstGeom prst="rect">
              <a:avLst/>
            </a:prstGeom>
          </p:spPr>
        </p:pic>
        <p:pic>
          <p:nvPicPr>
            <p:cNvPr id="13" name="object 13"/>
            <p:cNvPicPr/>
            <p:nvPr/>
          </p:nvPicPr>
          <p:blipFill>
            <a:blip r:embed="rId5" cstate="print"/>
            <a:stretch>
              <a:fillRect/>
            </a:stretch>
          </p:blipFill>
          <p:spPr>
            <a:xfrm>
              <a:off x="7900416" y="4447031"/>
              <a:ext cx="4163636" cy="2249424"/>
            </a:xfrm>
            <a:prstGeom prst="rect">
              <a:avLst/>
            </a:prstGeom>
          </p:spPr>
        </p:pic>
        <p:pic>
          <p:nvPicPr>
            <p:cNvPr id="14" name="object 14"/>
            <p:cNvPicPr/>
            <p:nvPr/>
          </p:nvPicPr>
          <p:blipFill>
            <a:blip r:embed="rId6" cstate="print"/>
            <a:stretch>
              <a:fillRect/>
            </a:stretch>
          </p:blipFill>
          <p:spPr>
            <a:xfrm>
              <a:off x="0" y="4855463"/>
              <a:ext cx="2647950" cy="2000250"/>
            </a:xfrm>
            <a:prstGeom prst="rect">
              <a:avLst/>
            </a:prstGeom>
          </p:spPr>
        </p:pic>
      </p:grpSp>
      <p:sp>
        <p:nvSpPr>
          <p:cNvPr id="15" name="object 15"/>
          <p:cNvSpPr txBox="1"/>
          <p:nvPr/>
        </p:nvSpPr>
        <p:spPr>
          <a:xfrm>
            <a:off x="161544" y="6365544"/>
            <a:ext cx="1939925" cy="258404"/>
          </a:xfrm>
          <a:prstGeom prst="rect">
            <a:avLst/>
          </a:prstGeom>
        </p:spPr>
        <p:txBody>
          <a:bodyPr vert="horz" wrap="square" lIns="0" tIns="12065" rIns="0" bIns="0" rtlCol="0">
            <a:spAutoFit/>
          </a:bodyPr>
          <a:lstStyle/>
          <a:p>
            <a:pPr marL="38100" marR="0" lvl="0" indent="0" defTabSz="914400" eaLnBrk="1" fontAlgn="auto" latinLnBrk="0" hangingPunct="1">
              <a:lnSpc>
                <a:spcPct val="100000"/>
              </a:lnSpc>
              <a:spcBef>
                <a:spcPts val="95"/>
              </a:spcBef>
              <a:spcAft>
                <a:spcPts val="0"/>
              </a:spcAft>
              <a:buClrTx/>
              <a:buSzTx/>
              <a:buFontTx/>
              <a:buNone/>
              <a:tabLst/>
              <a:defRPr/>
            </a:pPr>
            <a:r>
              <a:rPr kumimoji="0" sz="1600" b="1" i="0" u="none" strike="noStrike" kern="0" cap="none" spc="-30" normalizeH="0" baseline="0" noProof="0" dirty="0">
                <a:ln>
                  <a:noFill/>
                </a:ln>
                <a:solidFill>
                  <a:schemeClr val="bg1"/>
                </a:solidFill>
                <a:effectLst/>
                <a:uLnTx/>
                <a:uFillTx/>
                <a:latin typeface="ＭＳ Ｐゴシック"/>
                <a:cs typeface="ＭＳ Ｐゴシック"/>
              </a:rPr>
              <a:t>極冠の氷</a:t>
            </a:r>
            <a:r>
              <a:rPr kumimoji="0" sz="1600" b="1" i="0" u="none" strike="noStrike" kern="0" cap="none" spc="0" normalizeH="0" baseline="0" noProof="0" dirty="0">
                <a:ln>
                  <a:noFill/>
                </a:ln>
                <a:solidFill>
                  <a:schemeClr val="bg1"/>
                </a:solidFill>
                <a:effectLst/>
                <a:uLnTx/>
                <a:uFillTx/>
                <a:latin typeface="ＭＳ Ｐゴシック"/>
                <a:cs typeface="ＭＳ Ｐゴシック"/>
              </a:rPr>
              <a:t>（</a:t>
            </a:r>
            <a:r>
              <a:rPr kumimoji="0" sz="1600" b="1" i="0" u="none" strike="noStrike" kern="0" cap="none" spc="0" normalizeH="0" baseline="0" noProof="0" dirty="0">
                <a:ln>
                  <a:noFill/>
                </a:ln>
                <a:solidFill>
                  <a:schemeClr val="bg1"/>
                </a:solidFill>
                <a:effectLst/>
                <a:uLnTx/>
                <a:uFillTx/>
                <a:latin typeface="Calibri"/>
                <a:cs typeface="Calibri"/>
              </a:rPr>
              <a:t>H</a:t>
            </a:r>
            <a:r>
              <a:rPr kumimoji="0" sz="1575" b="1" i="0" u="none" strike="noStrike" kern="0" cap="none" spc="0" normalizeH="0" baseline="-21164" noProof="0" dirty="0">
                <a:ln>
                  <a:noFill/>
                </a:ln>
                <a:solidFill>
                  <a:schemeClr val="bg1"/>
                </a:solidFill>
                <a:effectLst/>
                <a:uLnTx/>
                <a:uFillTx/>
                <a:latin typeface="Calibri"/>
                <a:cs typeface="Calibri"/>
              </a:rPr>
              <a:t>2</a:t>
            </a:r>
            <a:r>
              <a:rPr kumimoji="0" sz="1600" b="1" i="0" u="none" strike="noStrike" kern="0" cap="none" spc="0" normalizeH="0" baseline="0" noProof="0" dirty="0">
                <a:ln>
                  <a:noFill/>
                </a:ln>
                <a:solidFill>
                  <a:schemeClr val="bg1"/>
                </a:solidFill>
                <a:effectLst/>
                <a:uLnTx/>
                <a:uFillTx/>
                <a:latin typeface="Calibri"/>
                <a:cs typeface="Calibri"/>
              </a:rPr>
              <a:t>O + </a:t>
            </a:r>
            <a:r>
              <a:rPr kumimoji="0" sz="1600" b="1" i="0" u="none" strike="noStrike" kern="0" cap="none" spc="-350" normalizeH="0" baseline="0" noProof="0" dirty="0">
                <a:ln>
                  <a:noFill/>
                </a:ln>
                <a:solidFill>
                  <a:schemeClr val="bg1"/>
                </a:solidFill>
                <a:effectLst/>
                <a:uLnTx/>
                <a:uFillTx/>
                <a:latin typeface="Calibri"/>
                <a:cs typeface="Calibri"/>
              </a:rPr>
              <a:t>CO</a:t>
            </a:r>
            <a:r>
              <a:rPr kumimoji="0" sz="1575" b="1" i="0" u="none" strike="noStrike" kern="0" cap="none" spc="-525" normalizeH="0" baseline="-21164" noProof="0" dirty="0">
                <a:ln>
                  <a:noFill/>
                </a:ln>
                <a:solidFill>
                  <a:schemeClr val="bg1"/>
                </a:solidFill>
                <a:effectLst/>
                <a:uLnTx/>
                <a:uFillTx/>
                <a:latin typeface="Calibri"/>
                <a:cs typeface="Calibri"/>
              </a:rPr>
              <a:t>2</a:t>
            </a:r>
            <a:r>
              <a:rPr kumimoji="0" sz="1600" b="1" i="0" u="none" strike="noStrike" kern="0" cap="none" spc="-350" normalizeH="0" baseline="0" noProof="0" dirty="0">
                <a:ln>
                  <a:noFill/>
                </a:ln>
                <a:solidFill>
                  <a:schemeClr val="bg1"/>
                </a:solidFill>
                <a:effectLst/>
                <a:uLnTx/>
                <a:uFillTx/>
                <a:latin typeface="ＭＳ Ｐゴシック"/>
                <a:cs typeface="ＭＳ Ｐゴシック"/>
              </a:rPr>
              <a:t>）</a:t>
            </a:r>
            <a:endParaRPr kumimoji="0" sz="1600" b="0" i="0" u="none" strike="noStrike" kern="0" cap="none" spc="0" normalizeH="0" baseline="0" noProof="0" dirty="0">
              <a:ln>
                <a:noFill/>
              </a:ln>
              <a:solidFill>
                <a:schemeClr val="bg1"/>
              </a:solidFill>
              <a:effectLst/>
              <a:uLnTx/>
              <a:uFillTx/>
              <a:latin typeface="ＭＳ Ｐゴシック"/>
              <a:cs typeface="ＭＳ Ｐゴシック"/>
            </a:endParaRPr>
          </a:p>
        </p:txBody>
      </p:sp>
      <p:pic>
        <p:nvPicPr>
          <p:cNvPr id="16" name="object 16"/>
          <p:cNvPicPr/>
          <p:nvPr/>
        </p:nvPicPr>
        <p:blipFill>
          <a:blip r:embed="rId7" cstate="print"/>
          <a:stretch>
            <a:fillRect/>
          </a:stretch>
        </p:blipFill>
        <p:spPr>
          <a:xfrm>
            <a:off x="2162555" y="4856988"/>
            <a:ext cx="2923794" cy="1998726"/>
          </a:xfrm>
          <a:prstGeom prst="rect">
            <a:avLst/>
          </a:prstGeom>
        </p:spPr>
      </p:pic>
      <p:sp>
        <p:nvSpPr>
          <p:cNvPr id="17" name="object 17"/>
          <p:cNvSpPr txBox="1"/>
          <p:nvPr/>
        </p:nvSpPr>
        <p:spPr>
          <a:xfrm>
            <a:off x="4094734" y="6289954"/>
            <a:ext cx="434340" cy="26924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600" b="1" i="0" u="none" strike="noStrike" kern="0" cap="none" spc="-40" normalizeH="0" baseline="0" noProof="0" dirty="0">
                <a:ln>
                  <a:noFill/>
                </a:ln>
                <a:solidFill>
                  <a:sysClr val="windowText" lastClr="000000"/>
                </a:solidFill>
                <a:effectLst/>
                <a:uLnTx/>
                <a:uFillTx/>
                <a:latin typeface="ＭＳ Ｐゴシック"/>
                <a:cs typeface="ＭＳ Ｐゴシック"/>
              </a:rPr>
              <a:t>竜巻</a:t>
            </a:r>
            <a:endParaRPr kumimoji="0" sz="16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grpSp>
        <p:nvGrpSpPr>
          <p:cNvPr id="18" name="object 18"/>
          <p:cNvGrpSpPr/>
          <p:nvPr/>
        </p:nvGrpSpPr>
        <p:grpSpPr>
          <a:xfrm>
            <a:off x="5133911" y="645731"/>
            <a:ext cx="6935470" cy="3680460"/>
            <a:chOff x="5133911" y="645731"/>
            <a:chExt cx="6935470" cy="3680460"/>
          </a:xfrm>
        </p:grpSpPr>
        <p:pic>
          <p:nvPicPr>
            <p:cNvPr id="19" name="object 19"/>
            <p:cNvPicPr/>
            <p:nvPr/>
          </p:nvPicPr>
          <p:blipFill>
            <a:blip r:embed="rId8" cstate="print"/>
            <a:stretch>
              <a:fillRect/>
            </a:stretch>
          </p:blipFill>
          <p:spPr>
            <a:xfrm>
              <a:off x="5143499" y="655320"/>
              <a:ext cx="3369563" cy="1876043"/>
            </a:xfrm>
            <a:prstGeom prst="rect">
              <a:avLst/>
            </a:prstGeom>
          </p:spPr>
        </p:pic>
        <p:sp>
          <p:nvSpPr>
            <p:cNvPr id="20" name="object 20"/>
            <p:cNvSpPr/>
            <p:nvPr/>
          </p:nvSpPr>
          <p:spPr>
            <a:xfrm>
              <a:off x="5138673" y="650494"/>
              <a:ext cx="3379470" cy="1885950"/>
            </a:xfrm>
            <a:custGeom>
              <a:avLst/>
              <a:gdLst/>
              <a:ahLst/>
              <a:cxnLst/>
              <a:rect l="l" t="t" r="r" b="b"/>
              <a:pathLst>
                <a:path w="3379470" h="1885950">
                  <a:moveTo>
                    <a:pt x="0" y="1885568"/>
                  </a:moveTo>
                  <a:lnTo>
                    <a:pt x="3379089" y="1885568"/>
                  </a:lnTo>
                  <a:lnTo>
                    <a:pt x="3379089" y="0"/>
                  </a:lnTo>
                  <a:lnTo>
                    <a:pt x="0" y="0"/>
                  </a:lnTo>
                  <a:lnTo>
                    <a:pt x="0" y="1885568"/>
                  </a:lnTo>
                  <a:close/>
                </a:path>
              </a:pathLst>
            </a:custGeom>
            <a:ln w="9525">
              <a:solidFill>
                <a:srgbClr val="1F487C"/>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1" name="object 21"/>
            <p:cNvPicPr/>
            <p:nvPr/>
          </p:nvPicPr>
          <p:blipFill>
            <a:blip r:embed="rId9" cstate="print"/>
            <a:stretch>
              <a:fillRect/>
            </a:stretch>
          </p:blipFill>
          <p:spPr>
            <a:xfrm>
              <a:off x="8531352" y="2529839"/>
              <a:ext cx="3537965" cy="1796033"/>
            </a:xfrm>
            <a:prstGeom prst="rect">
              <a:avLst/>
            </a:prstGeom>
          </p:spPr>
        </p:pic>
      </p:grpSp>
      <p:sp>
        <p:nvSpPr>
          <p:cNvPr id="22" name="object 22"/>
          <p:cNvSpPr txBox="1"/>
          <p:nvPr/>
        </p:nvSpPr>
        <p:spPr>
          <a:xfrm>
            <a:off x="11500231" y="2167254"/>
            <a:ext cx="521970" cy="1866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050" b="1" i="0" u="none" strike="noStrike" kern="0" cap="none" spc="-10" normalizeH="0" baseline="0" noProof="0" dirty="0">
                <a:ln>
                  <a:noFill/>
                </a:ln>
                <a:solidFill>
                  <a:srgbClr val="FFFFFF"/>
                </a:solidFill>
                <a:effectLst/>
                <a:uLnTx/>
                <a:uFillTx/>
                <a:latin typeface="Meiryo UI"/>
                <a:cs typeface="Meiryo UI"/>
              </a:rPr>
              <a:t>©</a:t>
            </a:r>
            <a:r>
              <a:rPr kumimoji="0" sz="1050" b="0" i="0" u="none" strike="noStrike" kern="0" cap="none" spc="-10" normalizeH="0" baseline="0" noProof="0" dirty="0">
                <a:ln>
                  <a:noFill/>
                </a:ln>
                <a:solidFill>
                  <a:srgbClr val="FFFFFF"/>
                </a:solidFill>
                <a:effectLst/>
                <a:uLnTx/>
                <a:uFillTx/>
                <a:latin typeface="Meiryo UI"/>
                <a:cs typeface="Meiryo UI"/>
              </a:rPr>
              <a:t>NASA</a:t>
            </a:r>
            <a:endParaRPr kumimoji="0" sz="1050" b="0" i="0" u="none" strike="noStrike" kern="0" cap="none" spc="0" normalizeH="0" baseline="0" noProof="0">
              <a:ln>
                <a:noFill/>
              </a:ln>
              <a:solidFill>
                <a:sysClr val="windowText" lastClr="000000"/>
              </a:solidFill>
              <a:effectLst/>
              <a:uLnTx/>
              <a:uFillTx/>
              <a:latin typeface="Meiryo UI"/>
              <a:cs typeface="Meiryo UI"/>
            </a:endParaRPr>
          </a:p>
        </p:txBody>
      </p:sp>
      <p:sp>
        <p:nvSpPr>
          <p:cNvPr id="23" name="object 23"/>
          <p:cNvSpPr txBox="1"/>
          <p:nvPr/>
        </p:nvSpPr>
        <p:spPr>
          <a:xfrm>
            <a:off x="7922768" y="2337308"/>
            <a:ext cx="521970" cy="1866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050" b="1" i="0" u="none" strike="noStrike" kern="0" cap="none" spc="-10" normalizeH="0" baseline="0" noProof="0" dirty="0">
                <a:ln>
                  <a:noFill/>
                </a:ln>
                <a:solidFill>
                  <a:srgbClr val="FFFFFF"/>
                </a:solidFill>
                <a:effectLst/>
                <a:uLnTx/>
                <a:uFillTx/>
                <a:latin typeface="Meiryo UI"/>
                <a:cs typeface="Meiryo UI"/>
              </a:rPr>
              <a:t>©</a:t>
            </a:r>
            <a:r>
              <a:rPr kumimoji="0" sz="1050" b="0" i="0" u="none" strike="noStrike" kern="0" cap="none" spc="-10" normalizeH="0" baseline="0" noProof="0" dirty="0">
                <a:ln>
                  <a:noFill/>
                </a:ln>
                <a:solidFill>
                  <a:srgbClr val="FFFFFF"/>
                </a:solidFill>
                <a:effectLst/>
                <a:uLnTx/>
                <a:uFillTx/>
                <a:latin typeface="Meiryo UI"/>
                <a:cs typeface="Meiryo UI"/>
              </a:rPr>
              <a:t>NASA</a:t>
            </a:r>
            <a:endParaRPr kumimoji="0" sz="105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24" name="object 24"/>
          <p:cNvGrpSpPr/>
          <p:nvPr/>
        </p:nvGrpSpPr>
        <p:grpSpPr>
          <a:xfrm>
            <a:off x="6953250" y="707148"/>
            <a:ext cx="1478280" cy="306070"/>
            <a:chOff x="6953250" y="707148"/>
            <a:chExt cx="1478280" cy="306070"/>
          </a:xfrm>
        </p:grpSpPr>
        <p:sp>
          <p:nvSpPr>
            <p:cNvPr id="25" name="object 25"/>
            <p:cNvSpPr/>
            <p:nvPr/>
          </p:nvSpPr>
          <p:spPr>
            <a:xfrm>
              <a:off x="6953250" y="709421"/>
              <a:ext cx="1478280" cy="254635"/>
            </a:xfrm>
            <a:custGeom>
              <a:avLst/>
              <a:gdLst/>
              <a:ahLst/>
              <a:cxnLst/>
              <a:rect l="l" t="t" r="r" b="b"/>
              <a:pathLst>
                <a:path w="1478279" h="254634">
                  <a:moveTo>
                    <a:pt x="1478279" y="0"/>
                  </a:moveTo>
                  <a:lnTo>
                    <a:pt x="0" y="0"/>
                  </a:lnTo>
                  <a:lnTo>
                    <a:pt x="0" y="254508"/>
                  </a:lnTo>
                  <a:lnTo>
                    <a:pt x="1478279" y="254508"/>
                  </a:lnTo>
                  <a:lnTo>
                    <a:pt x="1478279" y="0"/>
                  </a:lnTo>
                  <a:close/>
                </a:path>
              </a:pathLst>
            </a:custGeom>
            <a:solidFill>
              <a:srgbClr val="FFFFFF">
                <a:alpha val="399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6" name="object 26"/>
            <p:cNvPicPr/>
            <p:nvPr/>
          </p:nvPicPr>
          <p:blipFill>
            <a:blip r:embed="rId10" cstate="print"/>
            <a:stretch>
              <a:fillRect/>
            </a:stretch>
          </p:blipFill>
          <p:spPr>
            <a:xfrm>
              <a:off x="6969251" y="707148"/>
              <a:ext cx="470141" cy="305549"/>
            </a:xfrm>
            <a:prstGeom prst="rect">
              <a:avLst/>
            </a:prstGeom>
          </p:spPr>
        </p:pic>
        <p:pic>
          <p:nvPicPr>
            <p:cNvPr id="27" name="object 27"/>
            <p:cNvPicPr/>
            <p:nvPr/>
          </p:nvPicPr>
          <p:blipFill>
            <a:blip r:embed="rId11" cstate="print"/>
            <a:stretch>
              <a:fillRect/>
            </a:stretch>
          </p:blipFill>
          <p:spPr>
            <a:xfrm>
              <a:off x="7299959" y="707148"/>
              <a:ext cx="589013" cy="305549"/>
            </a:xfrm>
            <a:prstGeom prst="rect">
              <a:avLst/>
            </a:prstGeom>
          </p:spPr>
        </p:pic>
        <p:pic>
          <p:nvPicPr>
            <p:cNvPr id="28" name="object 28"/>
            <p:cNvPicPr/>
            <p:nvPr/>
          </p:nvPicPr>
          <p:blipFill>
            <a:blip r:embed="rId12" cstate="print"/>
            <a:stretch>
              <a:fillRect/>
            </a:stretch>
          </p:blipFill>
          <p:spPr>
            <a:xfrm>
              <a:off x="7705344" y="707148"/>
              <a:ext cx="720090" cy="305549"/>
            </a:xfrm>
            <a:prstGeom prst="rect">
              <a:avLst/>
            </a:prstGeom>
          </p:spPr>
        </p:pic>
      </p:grpSp>
      <p:sp>
        <p:nvSpPr>
          <p:cNvPr id="29" name="object 29"/>
          <p:cNvSpPr txBox="1"/>
          <p:nvPr/>
        </p:nvSpPr>
        <p:spPr>
          <a:xfrm>
            <a:off x="6953250" y="709422"/>
            <a:ext cx="1478280" cy="254635"/>
          </a:xfrm>
          <a:prstGeom prst="rect">
            <a:avLst/>
          </a:prstGeom>
          <a:ln w="19050">
            <a:solidFill>
              <a:srgbClr val="FF0000"/>
            </a:solidFill>
          </a:ln>
        </p:spPr>
        <p:txBody>
          <a:bodyPr vert="horz" wrap="square" lIns="0" tIns="25400" rIns="0" bIns="0" rtlCol="0">
            <a:spAutoFit/>
          </a:bodyPr>
          <a:lstStyle/>
          <a:p>
            <a:pPr marL="102870" marR="0" lvl="0" indent="0" defTabSz="914400" eaLnBrk="1" fontAlgn="auto" latinLnBrk="0" hangingPunct="1">
              <a:lnSpc>
                <a:spcPct val="100000"/>
              </a:lnSpc>
              <a:spcBef>
                <a:spcPts val="200"/>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メイリオ"/>
                <a:cs typeface="メイリオ"/>
              </a:rPr>
              <a:t>Gale</a:t>
            </a:r>
            <a:r>
              <a:rPr kumimoji="0" sz="1050" b="0" i="0" u="none" strike="noStrike" kern="0" cap="none" spc="25" normalizeH="0" baseline="0" noProof="0" dirty="0">
                <a:ln>
                  <a:noFill/>
                </a:ln>
                <a:solidFill>
                  <a:sysClr val="windowText" lastClr="000000"/>
                </a:solidFill>
                <a:effectLst/>
                <a:uLnTx/>
                <a:uFillTx/>
                <a:latin typeface="メイリオ"/>
                <a:cs typeface="メイリオ"/>
              </a:rPr>
              <a:t> </a:t>
            </a:r>
            <a:r>
              <a:rPr kumimoji="0" sz="1050" b="0" i="0" u="none" strike="noStrike" kern="0" cap="none" spc="-10" normalizeH="0" baseline="0" noProof="0" dirty="0">
                <a:ln>
                  <a:noFill/>
                </a:ln>
                <a:solidFill>
                  <a:sysClr val="windowText" lastClr="000000"/>
                </a:solidFill>
                <a:effectLst/>
                <a:uLnTx/>
                <a:uFillTx/>
                <a:latin typeface="メイリオ"/>
                <a:cs typeface="メイリオ"/>
              </a:rPr>
              <a:t>Crater（</a:t>
            </a:r>
            <a:r>
              <a:rPr kumimoji="0" sz="1050" b="0" i="0" u="none" strike="noStrike" kern="0" cap="none" spc="0" normalizeH="0" baseline="0" noProof="0" dirty="0">
                <a:ln>
                  <a:noFill/>
                </a:ln>
                <a:solidFill>
                  <a:sysClr val="windowText" lastClr="000000"/>
                </a:solidFill>
                <a:effectLst/>
                <a:uLnTx/>
                <a:uFillTx/>
                <a:latin typeface="メイリオ"/>
                <a:cs typeface="メイリオ"/>
              </a:rPr>
              <a:t>火星</a:t>
            </a:r>
            <a:r>
              <a:rPr kumimoji="0" sz="1050" b="0" i="0" u="none" strike="noStrike" kern="0" cap="none" spc="-50" normalizeH="0" baseline="0" noProof="0" dirty="0">
                <a:ln>
                  <a:noFill/>
                </a:ln>
                <a:solidFill>
                  <a:sysClr val="windowText" lastClr="000000"/>
                </a:solidFill>
                <a:effectLst/>
                <a:uLnTx/>
                <a:uFillTx/>
                <a:latin typeface="メイリオ"/>
                <a:cs typeface="メイリオ"/>
              </a:rPr>
              <a:t>）</a:t>
            </a:r>
            <a:endParaRPr kumimoji="0" sz="105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30" name="object 30"/>
          <p:cNvGrpSpPr/>
          <p:nvPr/>
        </p:nvGrpSpPr>
        <p:grpSpPr>
          <a:xfrm>
            <a:off x="5052059" y="1360932"/>
            <a:ext cx="1647825" cy="1321435"/>
            <a:chOff x="5052059" y="1360932"/>
            <a:chExt cx="1647825" cy="1321435"/>
          </a:xfrm>
        </p:grpSpPr>
        <p:pic>
          <p:nvPicPr>
            <p:cNvPr id="31" name="object 31"/>
            <p:cNvPicPr/>
            <p:nvPr/>
          </p:nvPicPr>
          <p:blipFill>
            <a:blip r:embed="rId13" cstate="print"/>
            <a:stretch>
              <a:fillRect/>
            </a:stretch>
          </p:blipFill>
          <p:spPr>
            <a:xfrm>
              <a:off x="5052059" y="1360932"/>
              <a:ext cx="1647570" cy="1321435"/>
            </a:xfrm>
            <a:prstGeom prst="rect">
              <a:avLst/>
            </a:prstGeom>
          </p:spPr>
        </p:pic>
        <p:pic>
          <p:nvPicPr>
            <p:cNvPr id="32" name="object 32"/>
            <p:cNvPicPr/>
            <p:nvPr/>
          </p:nvPicPr>
          <p:blipFill>
            <a:blip r:embed="rId14" cstate="print"/>
            <a:stretch>
              <a:fillRect/>
            </a:stretch>
          </p:blipFill>
          <p:spPr>
            <a:xfrm>
              <a:off x="5262371" y="1571244"/>
              <a:ext cx="1240535" cy="914400"/>
            </a:xfrm>
            <a:prstGeom prst="rect">
              <a:avLst/>
            </a:prstGeom>
          </p:spPr>
        </p:pic>
        <p:pic>
          <p:nvPicPr>
            <p:cNvPr id="33" name="object 33"/>
            <p:cNvPicPr/>
            <p:nvPr/>
          </p:nvPicPr>
          <p:blipFill>
            <a:blip r:embed="rId15" cstate="print"/>
            <a:stretch>
              <a:fillRect/>
            </a:stretch>
          </p:blipFill>
          <p:spPr>
            <a:xfrm>
              <a:off x="5329808" y="1597533"/>
              <a:ext cx="1011174" cy="274700"/>
            </a:xfrm>
            <a:prstGeom prst="rect">
              <a:avLst/>
            </a:prstGeom>
          </p:spPr>
        </p:pic>
      </p:grpSp>
      <p:sp>
        <p:nvSpPr>
          <p:cNvPr id="34" name="object 34"/>
          <p:cNvSpPr txBox="1"/>
          <p:nvPr/>
        </p:nvSpPr>
        <p:spPr>
          <a:xfrm>
            <a:off x="5252846" y="1561719"/>
            <a:ext cx="1259840" cy="933450"/>
          </a:xfrm>
          <a:prstGeom prst="rect">
            <a:avLst/>
          </a:prstGeom>
          <a:ln w="19050">
            <a:solidFill>
              <a:srgbClr val="00AFEF"/>
            </a:solidFill>
          </a:ln>
        </p:spPr>
        <p:txBody>
          <a:bodyPr vert="horz" wrap="square" lIns="0" tIns="73660" rIns="0" bIns="0" rtlCol="0">
            <a:spAutoFit/>
          </a:bodyPr>
          <a:lstStyle/>
          <a:p>
            <a:pPr marL="177800" marR="0" lvl="0" indent="0" defTabSz="914400" eaLnBrk="1" fontAlgn="auto" latinLnBrk="0" hangingPunct="1">
              <a:lnSpc>
                <a:spcPct val="100000"/>
              </a:lnSpc>
              <a:spcBef>
                <a:spcPts val="580"/>
              </a:spcBef>
              <a:spcAft>
                <a:spcPts val="0"/>
              </a:spcAft>
              <a:buClrTx/>
              <a:buSzTx/>
              <a:buFontTx/>
              <a:buNone/>
              <a:tabLst/>
              <a:defRPr/>
            </a:pPr>
            <a:r>
              <a:rPr kumimoji="0" sz="900" b="0" i="0" u="none" strike="noStrike" kern="0" cap="none" spc="0" normalizeH="0" baseline="0" noProof="0" dirty="0">
                <a:ln>
                  <a:noFill/>
                </a:ln>
                <a:solidFill>
                  <a:sysClr val="windowText" lastClr="000000"/>
                </a:solidFill>
                <a:effectLst/>
                <a:uLnTx/>
                <a:uFillTx/>
                <a:latin typeface="メイリオ"/>
                <a:cs typeface="メイリオ"/>
              </a:rPr>
              <a:t>城ヶ島（地球</a:t>
            </a:r>
            <a:r>
              <a:rPr kumimoji="0" sz="900" b="0" i="0" u="none" strike="noStrike" kern="0" cap="none" spc="-50" normalizeH="0" baseline="0" noProof="0" dirty="0">
                <a:ln>
                  <a:noFill/>
                </a:ln>
                <a:solidFill>
                  <a:sysClr val="windowText" lastClr="000000"/>
                </a:solidFill>
                <a:effectLst/>
                <a:uLnTx/>
                <a:uFillTx/>
                <a:latin typeface="メイリオ"/>
                <a:cs typeface="メイリオ"/>
              </a:rPr>
              <a:t>）</a:t>
            </a:r>
            <a:endParaRPr kumimoji="0" sz="9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35" name="object 35"/>
          <p:cNvGrpSpPr/>
          <p:nvPr/>
        </p:nvGrpSpPr>
        <p:grpSpPr>
          <a:xfrm>
            <a:off x="4908803" y="5218176"/>
            <a:ext cx="2847340" cy="1492885"/>
            <a:chOff x="4908803" y="5218176"/>
            <a:chExt cx="2847340" cy="1492885"/>
          </a:xfrm>
        </p:grpSpPr>
        <p:pic>
          <p:nvPicPr>
            <p:cNvPr id="36" name="object 36"/>
            <p:cNvPicPr/>
            <p:nvPr/>
          </p:nvPicPr>
          <p:blipFill>
            <a:blip r:embed="rId16" cstate="print"/>
            <a:stretch>
              <a:fillRect/>
            </a:stretch>
          </p:blipFill>
          <p:spPr>
            <a:xfrm>
              <a:off x="4908803" y="5218176"/>
              <a:ext cx="2846831" cy="1478280"/>
            </a:xfrm>
            <a:prstGeom prst="rect">
              <a:avLst/>
            </a:prstGeom>
          </p:spPr>
        </p:pic>
        <p:pic>
          <p:nvPicPr>
            <p:cNvPr id="37" name="object 37"/>
            <p:cNvPicPr/>
            <p:nvPr/>
          </p:nvPicPr>
          <p:blipFill>
            <a:blip r:embed="rId17" cstate="print"/>
            <a:stretch>
              <a:fillRect/>
            </a:stretch>
          </p:blipFill>
          <p:spPr>
            <a:xfrm>
              <a:off x="5487923" y="6451092"/>
              <a:ext cx="557009" cy="259829"/>
            </a:xfrm>
            <a:prstGeom prst="rect">
              <a:avLst/>
            </a:prstGeom>
          </p:spPr>
        </p:pic>
        <p:pic>
          <p:nvPicPr>
            <p:cNvPr id="38" name="object 38"/>
            <p:cNvPicPr/>
            <p:nvPr/>
          </p:nvPicPr>
          <p:blipFill>
            <a:blip r:embed="rId18" cstate="print"/>
            <a:stretch>
              <a:fillRect/>
            </a:stretch>
          </p:blipFill>
          <p:spPr>
            <a:xfrm>
              <a:off x="5913119" y="6451092"/>
              <a:ext cx="250685" cy="259829"/>
            </a:xfrm>
            <a:prstGeom prst="rect">
              <a:avLst/>
            </a:prstGeom>
          </p:spPr>
        </p:pic>
        <p:pic>
          <p:nvPicPr>
            <p:cNvPr id="39" name="object 39"/>
            <p:cNvPicPr/>
            <p:nvPr/>
          </p:nvPicPr>
          <p:blipFill>
            <a:blip r:embed="rId19" cstate="print"/>
            <a:stretch>
              <a:fillRect/>
            </a:stretch>
          </p:blipFill>
          <p:spPr>
            <a:xfrm>
              <a:off x="6033515" y="6451092"/>
              <a:ext cx="265950" cy="259829"/>
            </a:xfrm>
            <a:prstGeom prst="rect">
              <a:avLst/>
            </a:prstGeom>
          </p:spPr>
        </p:pic>
        <p:pic>
          <p:nvPicPr>
            <p:cNvPr id="40" name="object 40"/>
            <p:cNvPicPr/>
            <p:nvPr/>
          </p:nvPicPr>
          <p:blipFill>
            <a:blip r:embed="rId20" cstate="print"/>
            <a:stretch>
              <a:fillRect/>
            </a:stretch>
          </p:blipFill>
          <p:spPr>
            <a:xfrm>
              <a:off x="6169151" y="6451092"/>
              <a:ext cx="488429" cy="259829"/>
            </a:xfrm>
            <a:prstGeom prst="rect">
              <a:avLst/>
            </a:prstGeom>
          </p:spPr>
        </p:pic>
        <p:pic>
          <p:nvPicPr>
            <p:cNvPr id="41" name="object 41"/>
            <p:cNvPicPr/>
            <p:nvPr/>
          </p:nvPicPr>
          <p:blipFill>
            <a:blip r:embed="rId21" cstate="print"/>
            <a:stretch>
              <a:fillRect/>
            </a:stretch>
          </p:blipFill>
          <p:spPr>
            <a:xfrm>
              <a:off x="6522719" y="6451092"/>
              <a:ext cx="374129" cy="259829"/>
            </a:xfrm>
            <a:prstGeom prst="rect">
              <a:avLst/>
            </a:prstGeom>
          </p:spPr>
        </p:pic>
        <p:pic>
          <p:nvPicPr>
            <p:cNvPr id="42" name="object 42"/>
            <p:cNvPicPr/>
            <p:nvPr/>
          </p:nvPicPr>
          <p:blipFill>
            <a:blip r:embed="rId18" cstate="print"/>
            <a:stretch>
              <a:fillRect/>
            </a:stretch>
          </p:blipFill>
          <p:spPr>
            <a:xfrm>
              <a:off x="6766559" y="6451092"/>
              <a:ext cx="250685" cy="259829"/>
            </a:xfrm>
            <a:prstGeom prst="rect">
              <a:avLst/>
            </a:prstGeom>
          </p:spPr>
        </p:pic>
        <p:pic>
          <p:nvPicPr>
            <p:cNvPr id="43" name="object 43"/>
            <p:cNvPicPr/>
            <p:nvPr/>
          </p:nvPicPr>
          <p:blipFill>
            <a:blip r:embed="rId19" cstate="print"/>
            <a:stretch>
              <a:fillRect/>
            </a:stretch>
          </p:blipFill>
          <p:spPr>
            <a:xfrm>
              <a:off x="6886955" y="6451092"/>
              <a:ext cx="265950" cy="259829"/>
            </a:xfrm>
            <a:prstGeom prst="rect">
              <a:avLst/>
            </a:prstGeom>
          </p:spPr>
        </p:pic>
        <p:pic>
          <p:nvPicPr>
            <p:cNvPr id="44" name="object 44"/>
            <p:cNvPicPr/>
            <p:nvPr/>
          </p:nvPicPr>
          <p:blipFill>
            <a:blip r:embed="rId22" cstate="print"/>
            <a:stretch>
              <a:fillRect/>
            </a:stretch>
          </p:blipFill>
          <p:spPr>
            <a:xfrm>
              <a:off x="7021067" y="6451092"/>
              <a:ext cx="457974" cy="259829"/>
            </a:xfrm>
            <a:prstGeom prst="rect">
              <a:avLst/>
            </a:prstGeom>
          </p:spPr>
        </p:pic>
      </p:grpSp>
      <p:sp>
        <p:nvSpPr>
          <p:cNvPr id="45" name="object 45"/>
          <p:cNvSpPr txBox="1"/>
          <p:nvPr/>
        </p:nvSpPr>
        <p:spPr>
          <a:xfrm>
            <a:off x="5549010" y="6471310"/>
            <a:ext cx="1860550" cy="1625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900" b="0" i="0" u="none" strike="noStrike" kern="0" cap="none" spc="0" normalizeH="0" baseline="0" noProof="0" dirty="0">
                <a:ln>
                  <a:noFill/>
                </a:ln>
                <a:solidFill>
                  <a:srgbClr val="FFFFFF"/>
                </a:solidFill>
                <a:effectLst/>
                <a:uLnTx/>
                <a:uFillTx/>
                <a:latin typeface="Calibri"/>
                <a:cs typeface="Calibri"/>
              </a:rPr>
              <a:t>McEwen</a:t>
            </a:r>
            <a:r>
              <a:rPr kumimoji="0" sz="900" b="0" i="0" u="none" strike="noStrike" kern="0" cap="none" spc="-25"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et</a:t>
            </a:r>
            <a:r>
              <a:rPr kumimoji="0" sz="900" b="0" i="0" u="none" strike="noStrike" kern="0" cap="none" spc="-10"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al.</a:t>
            </a:r>
            <a:r>
              <a:rPr kumimoji="0" sz="900" b="0" i="0" u="none" strike="noStrike" kern="0" cap="none" spc="-10"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(2013);</a:t>
            </a:r>
            <a:r>
              <a:rPr kumimoji="0" sz="900" b="0" i="0" u="none" strike="noStrike" kern="0" cap="none" spc="-45"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Ojha</a:t>
            </a:r>
            <a:r>
              <a:rPr kumimoji="0" sz="900" b="0" i="0" u="none" strike="noStrike" kern="0" cap="none" spc="-10"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et</a:t>
            </a:r>
            <a:r>
              <a:rPr kumimoji="0" sz="900" b="0" i="0" u="none" strike="noStrike" kern="0" cap="none" spc="-10" normalizeH="0" baseline="0" noProof="0" dirty="0">
                <a:ln>
                  <a:noFill/>
                </a:ln>
                <a:solidFill>
                  <a:srgbClr val="FFFFFF"/>
                </a:solidFill>
                <a:effectLst/>
                <a:uLnTx/>
                <a:uFillTx/>
                <a:latin typeface="Calibri"/>
                <a:cs typeface="Calibri"/>
              </a:rPr>
              <a:t> </a:t>
            </a:r>
            <a:r>
              <a:rPr kumimoji="0" sz="900" b="0" i="0" u="none" strike="noStrike" kern="0" cap="none" spc="0" normalizeH="0" baseline="0" noProof="0" dirty="0">
                <a:ln>
                  <a:noFill/>
                </a:ln>
                <a:solidFill>
                  <a:srgbClr val="FFFFFF"/>
                </a:solidFill>
                <a:effectLst/>
                <a:uLnTx/>
                <a:uFillTx/>
                <a:latin typeface="Calibri"/>
                <a:cs typeface="Calibri"/>
              </a:rPr>
              <a:t>al.</a:t>
            </a:r>
            <a:r>
              <a:rPr kumimoji="0" sz="900" b="0" i="0" u="none" strike="noStrike" kern="0" cap="none" spc="-25" normalizeH="0" baseline="0" noProof="0" dirty="0">
                <a:ln>
                  <a:noFill/>
                </a:ln>
                <a:solidFill>
                  <a:srgbClr val="FFFFFF"/>
                </a:solidFill>
                <a:effectLst/>
                <a:uLnTx/>
                <a:uFillTx/>
                <a:latin typeface="Calibri"/>
                <a:cs typeface="Calibri"/>
              </a:rPr>
              <a:t> </a:t>
            </a:r>
            <a:r>
              <a:rPr kumimoji="0" sz="900" b="0" i="0" u="none" strike="noStrike" kern="0" cap="none" spc="-10" normalizeH="0" baseline="0" noProof="0" dirty="0">
                <a:ln>
                  <a:noFill/>
                </a:ln>
                <a:solidFill>
                  <a:srgbClr val="FFFFFF"/>
                </a:solidFill>
                <a:effectLst/>
                <a:uLnTx/>
                <a:uFillTx/>
                <a:latin typeface="Calibri"/>
                <a:cs typeface="Calibri"/>
              </a:rPr>
              <a:t>(2015)</a:t>
            </a:r>
            <a:endParaRPr kumimoji="0" sz="900" b="0" i="0" u="none" strike="noStrike" kern="0" cap="none" spc="0" normalizeH="0" baseline="0" noProof="0">
              <a:ln>
                <a:noFill/>
              </a:ln>
              <a:solidFill>
                <a:sysClr val="windowText" lastClr="000000"/>
              </a:solidFill>
              <a:effectLst/>
              <a:uLnTx/>
              <a:uFillTx/>
              <a:latin typeface="Calibri"/>
              <a:cs typeface="Calibri"/>
            </a:endParaRPr>
          </a:p>
        </p:txBody>
      </p:sp>
      <p:sp>
        <p:nvSpPr>
          <p:cNvPr id="46" name="object 46"/>
          <p:cNvSpPr/>
          <p:nvPr/>
        </p:nvSpPr>
        <p:spPr>
          <a:xfrm>
            <a:off x="5955791" y="5209032"/>
            <a:ext cx="1736089" cy="363220"/>
          </a:xfrm>
          <a:custGeom>
            <a:avLst/>
            <a:gdLst/>
            <a:ahLst/>
            <a:cxnLst/>
            <a:rect l="l" t="t" r="r" b="b"/>
            <a:pathLst>
              <a:path w="1736090" h="363220">
                <a:moveTo>
                  <a:pt x="0" y="362712"/>
                </a:moveTo>
                <a:lnTo>
                  <a:pt x="1735836" y="362712"/>
                </a:lnTo>
                <a:lnTo>
                  <a:pt x="1735836" y="0"/>
                </a:lnTo>
                <a:lnTo>
                  <a:pt x="0" y="0"/>
                </a:lnTo>
                <a:lnTo>
                  <a:pt x="0" y="362712"/>
                </a:lnTo>
                <a:close/>
              </a:path>
            </a:pathLst>
          </a:custGeom>
          <a:ln w="952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47"/>
          <p:cNvSpPr txBox="1"/>
          <p:nvPr/>
        </p:nvSpPr>
        <p:spPr>
          <a:xfrm>
            <a:off x="97535" y="3358081"/>
            <a:ext cx="7570470" cy="2193925"/>
          </a:xfrm>
          <a:prstGeom prst="rect">
            <a:avLst/>
          </a:prstGeom>
        </p:spPr>
        <p:txBody>
          <a:bodyPr vert="horz" wrap="square" lIns="0" tIns="80645" rIns="0" bIns="0" rtlCol="0">
            <a:spAutoFit/>
          </a:bodyPr>
          <a:lstStyle/>
          <a:p>
            <a:pPr marL="495300" marR="0" lvl="0" indent="-457200" defTabSz="914400" eaLnBrk="1" fontAlgn="auto" latinLnBrk="0" hangingPunct="1">
              <a:lnSpc>
                <a:spcPct val="100000"/>
              </a:lnSpc>
              <a:spcBef>
                <a:spcPts val="635"/>
              </a:spcBef>
              <a:spcAft>
                <a:spcPts val="0"/>
              </a:spcAft>
              <a:buClrTx/>
              <a:buSzTx/>
              <a:buFont typeface="Wingdings"/>
              <a:buChar char=""/>
              <a:tabLst>
                <a:tab pos="495300" algn="l"/>
              </a:tabLst>
              <a:defRPr/>
            </a:pPr>
            <a:r>
              <a:rPr kumimoji="0" sz="2200" b="1" i="0" u="none" strike="noStrike" kern="0" cap="none" spc="-30" normalizeH="0" baseline="0" noProof="0" dirty="0">
                <a:ln>
                  <a:noFill/>
                </a:ln>
                <a:solidFill>
                  <a:srgbClr val="FFFFFF"/>
                </a:solidFill>
                <a:effectLst/>
                <a:uLnTx/>
                <a:uFillTx/>
                <a:latin typeface="Meiryo UI"/>
                <a:cs typeface="Meiryo UI"/>
              </a:rPr>
              <a:t>大気圧：</a:t>
            </a:r>
            <a:r>
              <a:rPr kumimoji="0" sz="2200" b="1" i="0" u="none" strike="noStrike" kern="0" cap="none" spc="-20" normalizeH="0" baseline="0" noProof="0" dirty="0">
                <a:ln>
                  <a:noFill/>
                </a:ln>
                <a:solidFill>
                  <a:srgbClr val="FFFFFF"/>
                </a:solidFill>
                <a:effectLst/>
                <a:uLnTx/>
                <a:uFillTx/>
                <a:latin typeface="Meiryo UI"/>
                <a:cs typeface="Meiryo UI"/>
              </a:rPr>
              <a:t>~6.9ｘ10</a:t>
            </a:r>
            <a:r>
              <a:rPr kumimoji="0" sz="2175" b="1" i="0" u="none" strike="noStrike" kern="0" cap="none" spc="-30" normalizeH="0" baseline="42145" noProof="0" dirty="0">
                <a:ln>
                  <a:noFill/>
                </a:ln>
                <a:solidFill>
                  <a:srgbClr val="FFFFFF"/>
                </a:solidFill>
                <a:effectLst/>
                <a:uLnTx/>
                <a:uFillTx/>
                <a:latin typeface="Meiryo UI"/>
                <a:cs typeface="Meiryo UI"/>
              </a:rPr>
              <a:t>-</a:t>
            </a:r>
            <a:r>
              <a:rPr kumimoji="0" sz="2175" b="1" i="0" u="none" strike="noStrike" kern="0" cap="none" spc="0" normalizeH="0" baseline="42145" noProof="0" dirty="0">
                <a:ln>
                  <a:noFill/>
                </a:ln>
                <a:solidFill>
                  <a:srgbClr val="FFFFFF"/>
                </a:solidFill>
                <a:effectLst/>
                <a:uLnTx/>
                <a:uFillTx/>
                <a:latin typeface="Meiryo UI"/>
                <a:cs typeface="Meiryo UI"/>
              </a:rPr>
              <a:t>3</a:t>
            </a:r>
            <a:r>
              <a:rPr kumimoji="0" sz="2200" b="1" i="0" u="none" strike="noStrike" kern="0" cap="none" spc="-30" normalizeH="0" baseline="0" noProof="0" dirty="0">
                <a:ln>
                  <a:noFill/>
                </a:ln>
                <a:solidFill>
                  <a:srgbClr val="FFFFFF"/>
                </a:solidFill>
                <a:effectLst/>
                <a:uLnTx/>
                <a:uFillTx/>
                <a:latin typeface="Meiryo UI"/>
                <a:cs typeface="Meiryo UI"/>
              </a:rPr>
              <a:t>気圧</a:t>
            </a:r>
            <a:r>
              <a:rPr kumimoji="0" sz="2200" b="1" i="0" u="none" strike="noStrike" kern="0" cap="none" spc="-10" normalizeH="0" baseline="0" noProof="0" dirty="0">
                <a:ln>
                  <a:noFill/>
                </a:ln>
                <a:solidFill>
                  <a:srgbClr val="FFFFFF"/>
                </a:solidFill>
                <a:effectLst/>
                <a:uLnTx/>
                <a:uFillTx/>
                <a:latin typeface="Meiryo UI"/>
                <a:cs typeface="Meiryo UI"/>
              </a:rPr>
              <a:t>（7mbar）</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495300" marR="0" lvl="0" indent="-457200" defTabSz="914400" eaLnBrk="1" fontAlgn="auto" latinLnBrk="0" hangingPunct="1">
              <a:lnSpc>
                <a:spcPct val="100000"/>
              </a:lnSpc>
              <a:spcBef>
                <a:spcPts val="595"/>
              </a:spcBef>
              <a:spcAft>
                <a:spcPts val="0"/>
              </a:spcAft>
              <a:buClrTx/>
              <a:buSzTx/>
              <a:buFont typeface="Wingdings"/>
              <a:buChar char=""/>
              <a:tabLst>
                <a:tab pos="495300" algn="l"/>
                <a:tab pos="2078355" algn="l"/>
              </a:tabLst>
              <a:defRPr/>
            </a:pPr>
            <a:r>
              <a:rPr kumimoji="0" sz="2200" b="1" i="0" u="none" strike="noStrike" kern="0" cap="none" spc="-30" normalizeH="0" baseline="0" noProof="0" dirty="0">
                <a:ln>
                  <a:noFill/>
                </a:ln>
                <a:solidFill>
                  <a:srgbClr val="FFFFFF"/>
                </a:solidFill>
                <a:effectLst/>
                <a:uLnTx/>
                <a:uFillTx/>
                <a:latin typeface="Meiryo UI"/>
                <a:cs typeface="Meiryo UI"/>
              </a:rPr>
              <a:t>大気成分</a:t>
            </a:r>
            <a:r>
              <a:rPr kumimoji="0" sz="2200" b="1" i="0" u="none" strike="noStrike" kern="0" cap="none" spc="-50" normalizeH="0" baseline="0" noProof="0" dirty="0">
                <a:ln>
                  <a:noFill/>
                </a:ln>
                <a:solidFill>
                  <a:srgbClr val="FFFFFF"/>
                </a:solidFill>
                <a:effectLst/>
                <a:uLnTx/>
                <a:uFillTx/>
                <a:latin typeface="Meiryo UI"/>
                <a:cs typeface="Meiryo UI"/>
              </a:rPr>
              <a:t>：</a:t>
            </a:r>
            <a:r>
              <a:rPr kumimoji="0" sz="2200" b="1" i="0" u="none" strike="noStrike" kern="0" cap="none" spc="0" normalizeH="0" baseline="0" noProof="0" dirty="0">
                <a:ln>
                  <a:noFill/>
                </a:ln>
                <a:solidFill>
                  <a:srgbClr val="FFFFFF"/>
                </a:solidFill>
                <a:effectLst/>
                <a:uLnTx/>
                <a:uFillTx/>
                <a:latin typeface="Meiryo UI"/>
                <a:cs typeface="Meiryo UI"/>
              </a:rPr>
              <a:t>	</a:t>
            </a:r>
            <a:r>
              <a:rPr kumimoji="0" sz="2400" b="1" i="0" u="none" strike="noStrike" kern="0" cap="none" spc="0" normalizeH="0" baseline="0" noProof="0" dirty="0">
                <a:ln>
                  <a:noFill/>
                </a:ln>
                <a:solidFill>
                  <a:schemeClr val="bg1"/>
                </a:solidFill>
                <a:effectLst/>
                <a:uLnTx/>
                <a:uFillTx/>
                <a:latin typeface="Meiryo UI"/>
                <a:cs typeface="Meiryo UI"/>
              </a:rPr>
              <a:t>CO</a:t>
            </a:r>
            <a:r>
              <a:rPr kumimoji="0" sz="2400" b="1" i="0" u="none" strike="noStrike" kern="0" cap="none" spc="0" normalizeH="0" baseline="-20833" noProof="0" dirty="0">
                <a:ln>
                  <a:noFill/>
                </a:ln>
                <a:solidFill>
                  <a:schemeClr val="bg1"/>
                </a:solidFill>
                <a:effectLst/>
                <a:uLnTx/>
                <a:uFillTx/>
                <a:latin typeface="Meiryo UI"/>
                <a:cs typeface="Meiryo UI"/>
              </a:rPr>
              <a:t>2</a:t>
            </a:r>
            <a:r>
              <a:rPr kumimoji="0" sz="2400" b="1" i="0" u="none" strike="noStrike" kern="0" cap="none" spc="284" normalizeH="0" baseline="-20833" noProof="0" dirty="0">
                <a:ln>
                  <a:noFill/>
                </a:ln>
                <a:solidFill>
                  <a:schemeClr val="bg1"/>
                </a:solidFill>
                <a:effectLst/>
                <a:uLnTx/>
                <a:uFillTx/>
                <a:latin typeface="Meiryo UI"/>
                <a:cs typeface="Meiryo UI"/>
              </a:rPr>
              <a:t> </a:t>
            </a:r>
            <a:r>
              <a:rPr kumimoji="0" sz="2400" b="1" i="0" u="none" strike="noStrike" kern="0" cap="none" spc="0" normalizeH="0" baseline="0" noProof="0" dirty="0">
                <a:ln>
                  <a:noFill/>
                </a:ln>
                <a:solidFill>
                  <a:schemeClr val="bg1"/>
                </a:solidFill>
                <a:effectLst/>
                <a:uLnTx/>
                <a:uFillTx/>
                <a:latin typeface="Meiryo UI"/>
                <a:cs typeface="Meiryo UI"/>
              </a:rPr>
              <a:t>(95%),</a:t>
            </a:r>
            <a:r>
              <a:rPr kumimoji="0" sz="2400" b="1" i="0" u="none" strike="noStrike" kern="0" cap="none" spc="-50" normalizeH="0" baseline="0" noProof="0" dirty="0">
                <a:ln>
                  <a:noFill/>
                </a:ln>
                <a:solidFill>
                  <a:schemeClr val="bg1"/>
                </a:solidFill>
                <a:effectLst/>
                <a:uLnTx/>
                <a:uFillTx/>
                <a:latin typeface="Meiryo UI"/>
                <a:cs typeface="Meiryo UI"/>
              </a:rPr>
              <a:t> N</a:t>
            </a:r>
            <a:endParaRPr kumimoji="0" sz="2400" b="0" i="0" u="none" strike="noStrike" kern="0" cap="none" spc="0" normalizeH="0" baseline="0" noProof="0" dirty="0">
              <a:ln>
                <a:noFill/>
              </a:ln>
              <a:solidFill>
                <a:schemeClr val="bg1"/>
              </a:solidFill>
              <a:effectLst/>
              <a:uLnTx/>
              <a:uFillTx/>
              <a:latin typeface="Meiryo UI"/>
              <a:cs typeface="Meiryo UI"/>
            </a:endParaRPr>
          </a:p>
          <a:p>
            <a:pPr marL="2081530" marR="0" lvl="0" indent="0" defTabSz="914400" eaLnBrk="1" fontAlgn="auto" latinLnBrk="0" hangingPunct="1">
              <a:lnSpc>
                <a:spcPct val="100000"/>
              </a:lnSpc>
              <a:spcBef>
                <a:spcPts val="610"/>
              </a:spcBef>
              <a:spcAft>
                <a:spcPts val="0"/>
              </a:spcAft>
              <a:buClrTx/>
              <a:buSzTx/>
              <a:buFontTx/>
              <a:buNone/>
              <a:tabLst/>
              <a:defRPr/>
            </a:pPr>
            <a:r>
              <a:rPr kumimoji="0" sz="2200" b="1" i="0" u="none" strike="noStrike" kern="0" cap="none" spc="-35" normalizeH="0" baseline="0" noProof="0" dirty="0">
                <a:ln>
                  <a:noFill/>
                </a:ln>
                <a:solidFill>
                  <a:srgbClr val="FFFFFF"/>
                </a:solidFill>
                <a:effectLst/>
                <a:uLnTx/>
                <a:uFillTx/>
                <a:latin typeface="Meiryo UI"/>
                <a:cs typeface="Meiryo UI"/>
              </a:rPr>
              <a:t>過去に大規模な大気の散逸</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495300" marR="0" lvl="0" indent="-457200" defTabSz="914400" eaLnBrk="1" fontAlgn="auto" latinLnBrk="0" hangingPunct="1">
              <a:lnSpc>
                <a:spcPct val="100000"/>
              </a:lnSpc>
              <a:spcBef>
                <a:spcPts val="600"/>
              </a:spcBef>
              <a:spcAft>
                <a:spcPts val="0"/>
              </a:spcAft>
              <a:buClrTx/>
              <a:buSzTx/>
              <a:buFont typeface="Wingdings"/>
              <a:buChar char=""/>
              <a:tabLst>
                <a:tab pos="495300" algn="l"/>
                <a:tab pos="5622290" algn="l"/>
              </a:tabLst>
              <a:defRPr/>
            </a:pPr>
            <a:r>
              <a:rPr kumimoji="0" sz="2200" b="1" i="0" u="none" strike="noStrike" kern="0" cap="none" spc="-30" normalizeH="0" baseline="0" noProof="0" dirty="0">
                <a:ln>
                  <a:noFill/>
                </a:ln>
                <a:solidFill>
                  <a:srgbClr val="FFFFFF"/>
                </a:solidFill>
                <a:effectLst/>
                <a:uLnTx/>
                <a:uFillTx/>
                <a:latin typeface="Meiryo UI"/>
                <a:cs typeface="Meiryo UI"/>
              </a:rPr>
              <a:t>火星表</a:t>
            </a:r>
            <a:r>
              <a:rPr kumimoji="0" sz="2200" b="1" i="0" u="none" strike="noStrike" kern="0" cap="none" spc="-35" normalizeH="0" baseline="0" noProof="0" dirty="0">
                <a:ln>
                  <a:noFill/>
                </a:ln>
                <a:solidFill>
                  <a:srgbClr val="FFFFFF"/>
                </a:solidFill>
                <a:effectLst/>
                <a:uLnTx/>
                <a:uFillTx/>
                <a:latin typeface="Meiryo UI"/>
                <a:cs typeface="Meiryo UI"/>
              </a:rPr>
              <a:t>面</a:t>
            </a:r>
            <a:r>
              <a:rPr kumimoji="0" sz="2200" b="1" i="0" u="none" strike="noStrike" kern="0" cap="none" spc="-30" normalizeH="0" baseline="0" noProof="0" dirty="0">
                <a:ln>
                  <a:noFill/>
                </a:ln>
                <a:solidFill>
                  <a:srgbClr val="FFFFFF"/>
                </a:solidFill>
                <a:effectLst/>
                <a:uLnTx/>
                <a:uFillTx/>
                <a:latin typeface="Meiryo UI"/>
                <a:cs typeface="Meiryo UI"/>
              </a:rPr>
              <a:t>温度</a:t>
            </a:r>
            <a:r>
              <a:rPr kumimoji="0" sz="2200" b="1" i="0" u="none" strike="noStrike" kern="0" cap="none" spc="-20" normalizeH="0" baseline="0" noProof="0" dirty="0">
                <a:ln>
                  <a:noFill/>
                </a:ln>
                <a:solidFill>
                  <a:srgbClr val="FFFFFF"/>
                </a:solidFill>
                <a:effectLst/>
                <a:uLnTx/>
                <a:uFillTx/>
                <a:latin typeface="Meiryo UI"/>
                <a:cs typeface="Meiryo UI"/>
              </a:rPr>
              <a:t>：-</a:t>
            </a:r>
            <a:r>
              <a:rPr kumimoji="0" sz="2200" b="1" i="0" u="none" strike="noStrike" kern="0" cap="none" spc="-25" normalizeH="0" baseline="0" noProof="0" dirty="0">
                <a:ln>
                  <a:noFill/>
                </a:ln>
                <a:solidFill>
                  <a:srgbClr val="FFFFFF"/>
                </a:solidFill>
                <a:effectLst/>
                <a:uLnTx/>
                <a:uFillTx/>
                <a:latin typeface="Meiryo UI"/>
                <a:cs typeface="Meiryo UI"/>
              </a:rPr>
              <a:t>143℃～+35℃（</a:t>
            </a:r>
            <a:r>
              <a:rPr kumimoji="0" sz="2200" b="1" i="0" u="none" strike="noStrike" kern="0" cap="none" spc="-30" normalizeH="0" baseline="0" noProof="0" dirty="0">
                <a:ln>
                  <a:noFill/>
                </a:ln>
                <a:solidFill>
                  <a:srgbClr val="FFFFFF"/>
                </a:solidFill>
                <a:effectLst/>
                <a:uLnTx/>
                <a:uFillTx/>
                <a:latin typeface="Meiryo UI"/>
                <a:cs typeface="Meiryo UI"/>
              </a:rPr>
              <a:t>平</a:t>
            </a:r>
            <a:r>
              <a:rPr kumimoji="0" sz="2200" b="1" i="0" u="none" strike="noStrike" kern="0" cap="none" spc="-50" normalizeH="0" baseline="0" noProof="0" dirty="0">
                <a:ln>
                  <a:noFill/>
                </a:ln>
                <a:solidFill>
                  <a:srgbClr val="FFFFFF"/>
                </a:solidFill>
                <a:effectLst/>
                <a:uLnTx/>
                <a:uFillTx/>
                <a:latin typeface="Meiryo UI"/>
                <a:cs typeface="Meiryo UI"/>
              </a:rPr>
              <a:t>均</a:t>
            </a:r>
            <a:r>
              <a:rPr kumimoji="0" sz="2200" b="1" i="0" u="none" strike="noStrike" kern="0" cap="none" spc="0" normalizeH="0" baseline="0" noProof="0" dirty="0">
                <a:ln>
                  <a:noFill/>
                </a:ln>
                <a:solidFill>
                  <a:srgbClr val="FFFFFF"/>
                </a:solidFill>
                <a:effectLst/>
                <a:uLnTx/>
                <a:uFillTx/>
                <a:latin typeface="Meiryo UI"/>
                <a:cs typeface="Meiryo UI"/>
              </a:rPr>
              <a:t>	-</a:t>
            </a:r>
            <a:r>
              <a:rPr kumimoji="0" sz="2200" b="1" i="0" u="none" strike="noStrike" kern="0" cap="none" spc="-20" normalizeH="0" baseline="0" noProof="0" dirty="0">
                <a:ln>
                  <a:noFill/>
                </a:ln>
                <a:solidFill>
                  <a:srgbClr val="FFFFFF"/>
                </a:solidFill>
                <a:effectLst/>
                <a:uLnTx/>
                <a:uFillTx/>
                <a:latin typeface="Meiryo UI"/>
                <a:cs typeface="Meiryo UI"/>
              </a:rPr>
              <a:t>63℃）</a:t>
            </a:r>
            <a:endParaRPr kumimoji="0" sz="2200" b="0" i="0" u="none" strike="noStrike" kern="0" cap="none" spc="0" normalizeH="0" baseline="0" noProof="0" dirty="0">
              <a:ln>
                <a:noFill/>
              </a:ln>
              <a:solidFill>
                <a:sysClr val="windowText" lastClr="000000"/>
              </a:solidFill>
              <a:effectLst/>
              <a:uLnTx/>
              <a:uFillTx/>
              <a:latin typeface="Meiryo UI"/>
              <a:cs typeface="Meiryo UI"/>
            </a:endParaRPr>
          </a:p>
          <a:p>
            <a:pPr marL="5880735" marR="0" lvl="0" indent="0" algn="ctr" defTabSz="914400" eaLnBrk="1" fontAlgn="auto" latinLnBrk="0" hangingPunct="1">
              <a:lnSpc>
                <a:spcPts val="1165"/>
              </a:lnSpc>
              <a:spcBef>
                <a:spcPts val="1605"/>
              </a:spcBef>
              <a:spcAft>
                <a:spcPts val="0"/>
              </a:spcAft>
              <a:buClrTx/>
              <a:buSzTx/>
              <a:buFontTx/>
              <a:buNone/>
              <a:tabLst/>
              <a:defRPr/>
            </a:pPr>
            <a:r>
              <a:rPr kumimoji="0" sz="1000" b="1" i="0" u="none" strike="noStrike" kern="0" cap="none" spc="-5" normalizeH="0" baseline="0" noProof="0" dirty="0">
                <a:ln>
                  <a:noFill/>
                </a:ln>
                <a:solidFill>
                  <a:srgbClr val="FFFF00"/>
                </a:solidFill>
                <a:effectLst/>
                <a:uLnTx/>
                <a:uFillTx/>
                <a:latin typeface="ＭＳ Ｐゴシック"/>
                <a:cs typeface="ＭＳ Ｐゴシック"/>
              </a:rPr>
              <a:t>“現存する”地下帯水層から</a:t>
            </a:r>
            <a:r>
              <a:rPr kumimoji="0" sz="1000" b="1" i="0" u="none" strike="noStrike" kern="0" cap="none" spc="-50" normalizeH="0" baseline="0" noProof="0" dirty="0">
                <a:ln>
                  <a:noFill/>
                </a:ln>
                <a:solidFill>
                  <a:srgbClr val="FFFF00"/>
                </a:solidFill>
                <a:effectLst/>
                <a:uLnTx/>
                <a:uFillTx/>
                <a:latin typeface="ＭＳ Ｐゴシック"/>
                <a:cs typeface="ＭＳ Ｐゴシック"/>
              </a:rPr>
              <a:t>，</a:t>
            </a:r>
            <a:endParaRPr kumimoji="0" sz="1000" b="0" i="0" u="none" strike="noStrike" kern="0" cap="none" spc="0" normalizeH="0" baseline="0" noProof="0" dirty="0">
              <a:ln>
                <a:noFill/>
              </a:ln>
              <a:solidFill>
                <a:sysClr val="windowText" lastClr="000000"/>
              </a:solidFill>
              <a:effectLst/>
              <a:uLnTx/>
              <a:uFillTx/>
              <a:latin typeface="ＭＳ Ｐゴシック"/>
              <a:cs typeface="ＭＳ Ｐゴシック"/>
            </a:endParaRPr>
          </a:p>
          <a:p>
            <a:pPr marL="5819140" marR="0" lvl="0" indent="0" algn="ctr" defTabSz="914400" eaLnBrk="1" fontAlgn="auto" latinLnBrk="0" hangingPunct="1">
              <a:lnSpc>
                <a:spcPts val="1165"/>
              </a:lnSpc>
              <a:spcBef>
                <a:spcPts val="0"/>
              </a:spcBef>
              <a:spcAft>
                <a:spcPts val="0"/>
              </a:spcAft>
              <a:buClrTx/>
              <a:buSzTx/>
              <a:buFontTx/>
              <a:buNone/>
              <a:tabLst/>
              <a:defRPr/>
            </a:pPr>
            <a:r>
              <a:rPr kumimoji="0" sz="1000" b="1" i="0" u="none" strike="noStrike" kern="0" cap="none" spc="-10" normalizeH="0" baseline="0" noProof="0" dirty="0">
                <a:ln>
                  <a:noFill/>
                </a:ln>
                <a:solidFill>
                  <a:srgbClr val="FFFF00"/>
                </a:solidFill>
                <a:effectLst/>
                <a:uLnTx/>
                <a:uFillTx/>
                <a:latin typeface="ＭＳ Ｐゴシック"/>
                <a:cs typeface="ＭＳ Ｐゴシック"/>
              </a:rPr>
              <a:t>季節性の流体の流出</a:t>
            </a:r>
            <a:endParaRPr kumimoji="0" sz="1000" b="0" i="0" u="none" strike="noStrike" kern="0" cap="none" spc="0" normalizeH="0" baseline="0" noProof="0" dirty="0">
              <a:ln>
                <a:noFill/>
              </a:ln>
              <a:solidFill>
                <a:sysClr val="windowText" lastClr="000000"/>
              </a:solidFill>
              <a:effectLst/>
              <a:uLnTx/>
              <a:uFillTx/>
              <a:latin typeface="ＭＳ Ｐゴシック"/>
              <a:cs typeface="ＭＳ Ｐゴシック"/>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5235" y="1010246"/>
            <a:ext cx="11333480" cy="848360"/>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pc="-15" dirty="0">
                <a:solidFill>
                  <a:srgbClr val="FFFFFF"/>
                </a:solidFill>
                <a:latin typeface="Yu Gothic Medium"/>
                <a:cs typeface="Yu Gothic Medium"/>
              </a:rPr>
              <a:t>2020</a:t>
            </a:r>
            <a:r>
              <a:rPr dirty="0">
                <a:solidFill>
                  <a:srgbClr val="FFFFFF"/>
                </a:solidFill>
                <a:latin typeface="Yu Gothic Medium"/>
                <a:cs typeface="Yu Gothic Medium"/>
              </a:rPr>
              <a:t>年代前半には、日米露欧中印等が月極域への</a:t>
            </a:r>
            <a:r>
              <a:rPr dirty="0">
                <a:solidFill>
                  <a:srgbClr val="8EB4E2"/>
                </a:solidFill>
                <a:latin typeface="Yu Gothic Medium"/>
                <a:cs typeface="Yu Gothic Medium"/>
              </a:rPr>
              <a:t>着陸探査</a:t>
            </a:r>
            <a:r>
              <a:rPr dirty="0">
                <a:solidFill>
                  <a:srgbClr val="FFFFFF"/>
                </a:solidFill>
                <a:latin typeface="Yu Gothic Medium"/>
                <a:cs typeface="Yu Gothic Medium"/>
              </a:rPr>
              <a:t>を計画（</a:t>
            </a:r>
            <a:r>
              <a:rPr dirty="0">
                <a:solidFill>
                  <a:srgbClr val="8EB4E2"/>
                </a:solidFill>
                <a:latin typeface="Yu Gothic Medium"/>
                <a:cs typeface="Yu Gothic Medium"/>
              </a:rPr>
              <a:t>月極域</a:t>
            </a:r>
            <a:r>
              <a:rPr dirty="0">
                <a:solidFill>
                  <a:srgbClr val="FFFFFF"/>
                </a:solidFill>
                <a:latin typeface="Yu Gothic Medium"/>
                <a:cs typeface="Yu Gothic Medium"/>
              </a:rPr>
              <a:t>の水氷や高日照率域に高い関心</a:t>
            </a:r>
            <a:r>
              <a:rPr spc="-50" dirty="0">
                <a:solidFill>
                  <a:srgbClr val="FFFFFF"/>
                </a:solidFill>
                <a:latin typeface="Yu Gothic Medium"/>
                <a:cs typeface="Yu Gothic Medium"/>
              </a:rPr>
              <a:t>）</a:t>
            </a:r>
            <a:endParaRPr dirty="0">
              <a:latin typeface="Yu Gothic Medium"/>
              <a:cs typeface="Yu Gothic Medium"/>
            </a:endParaRPr>
          </a:p>
          <a:p>
            <a:pPr marL="297815" marR="19685" indent="-285750">
              <a:lnSpc>
                <a:spcPct val="100000"/>
              </a:lnSpc>
              <a:buFont typeface="Wingdings"/>
              <a:buChar char=""/>
              <a:tabLst>
                <a:tab pos="299085" algn="l"/>
              </a:tabLst>
            </a:pPr>
            <a:r>
              <a:rPr dirty="0">
                <a:solidFill>
                  <a:srgbClr val="FFFFFF"/>
                </a:solidFill>
                <a:latin typeface="Yu Gothic Medium"/>
                <a:cs typeface="Yu Gothic Medium"/>
              </a:rPr>
              <a:t>米国</a:t>
            </a:r>
            <a:r>
              <a:rPr spc="-10" dirty="0">
                <a:solidFill>
                  <a:srgbClr val="FFFFFF"/>
                </a:solidFill>
                <a:latin typeface="Yu Gothic Medium"/>
                <a:cs typeface="Yu Gothic Medium"/>
              </a:rPr>
              <a:t>/NASA</a:t>
            </a:r>
            <a:r>
              <a:rPr dirty="0">
                <a:solidFill>
                  <a:srgbClr val="FFFFFF"/>
                </a:solidFill>
                <a:latin typeface="Yu Gothic Medium"/>
                <a:cs typeface="Yu Gothic Medium"/>
              </a:rPr>
              <a:t>は</a:t>
            </a:r>
            <a:r>
              <a:rPr spc="-10" dirty="0">
                <a:solidFill>
                  <a:srgbClr val="8EB4E2"/>
                </a:solidFill>
                <a:latin typeface="Yu Gothic Medium"/>
                <a:cs typeface="Yu Gothic Medium"/>
              </a:rPr>
              <a:t>Gateway</a:t>
            </a:r>
            <a:r>
              <a:rPr spc="-5" dirty="0">
                <a:solidFill>
                  <a:srgbClr val="FFFFFF"/>
                </a:solidFill>
                <a:latin typeface="Yu Gothic Medium"/>
                <a:cs typeface="Yu Gothic Medium"/>
              </a:rPr>
              <a:t>の建設と有人月面着陸ミッションを計画。商業パートナーを活用した月への輸送サー	</a:t>
            </a:r>
            <a:r>
              <a:rPr dirty="0">
                <a:solidFill>
                  <a:srgbClr val="FFFFFF"/>
                </a:solidFill>
                <a:latin typeface="Yu Gothic Medium"/>
                <a:cs typeface="Yu Gothic Medium"/>
              </a:rPr>
              <a:t>ビスの調達</a:t>
            </a:r>
            <a:r>
              <a:rPr spc="-10" dirty="0">
                <a:solidFill>
                  <a:srgbClr val="FFFFFF"/>
                </a:solidFill>
                <a:latin typeface="Yu Gothic Medium"/>
                <a:cs typeface="Yu Gothic Medium"/>
              </a:rPr>
              <a:t>（CLPS）</a:t>
            </a:r>
            <a:r>
              <a:rPr spc="-20" dirty="0">
                <a:solidFill>
                  <a:srgbClr val="FFFFFF"/>
                </a:solidFill>
                <a:latin typeface="Yu Gothic Medium"/>
                <a:cs typeface="Yu Gothic Medium"/>
              </a:rPr>
              <a:t>も推進</a:t>
            </a:r>
            <a:endParaRPr dirty="0">
              <a:latin typeface="Yu Gothic Medium"/>
              <a:cs typeface="Yu Gothic Medium"/>
            </a:endParaRPr>
          </a:p>
        </p:txBody>
      </p:sp>
      <p:grpSp>
        <p:nvGrpSpPr>
          <p:cNvPr id="4" name="object 4"/>
          <p:cNvGrpSpPr/>
          <p:nvPr/>
        </p:nvGrpSpPr>
        <p:grpSpPr>
          <a:xfrm>
            <a:off x="866307" y="1939899"/>
            <a:ext cx="10338435" cy="280670"/>
            <a:chOff x="866307" y="1939899"/>
            <a:chExt cx="10338435" cy="280670"/>
          </a:xfrm>
        </p:grpSpPr>
        <p:sp>
          <p:nvSpPr>
            <p:cNvPr id="5" name="object 5"/>
            <p:cNvSpPr/>
            <p:nvPr/>
          </p:nvSpPr>
          <p:spPr>
            <a:xfrm>
              <a:off x="1738426"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6" name="object 6"/>
            <p:cNvSpPr/>
            <p:nvPr/>
          </p:nvSpPr>
          <p:spPr>
            <a:xfrm>
              <a:off x="2597848"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7" name="object 7"/>
            <p:cNvSpPr/>
            <p:nvPr/>
          </p:nvSpPr>
          <p:spPr>
            <a:xfrm>
              <a:off x="3457270"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8" name="object 8"/>
            <p:cNvSpPr/>
            <p:nvPr/>
          </p:nvSpPr>
          <p:spPr>
            <a:xfrm>
              <a:off x="4322737"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9" name="object 9"/>
            <p:cNvSpPr/>
            <p:nvPr/>
          </p:nvSpPr>
          <p:spPr>
            <a:xfrm>
              <a:off x="5176113"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0" name="object 10"/>
            <p:cNvSpPr/>
            <p:nvPr/>
          </p:nvSpPr>
          <p:spPr>
            <a:xfrm>
              <a:off x="6035522"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1" name="object 11"/>
            <p:cNvSpPr/>
            <p:nvPr/>
          </p:nvSpPr>
          <p:spPr>
            <a:xfrm>
              <a:off x="6894944"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2" name="object 12"/>
            <p:cNvSpPr/>
            <p:nvPr/>
          </p:nvSpPr>
          <p:spPr>
            <a:xfrm>
              <a:off x="7754366"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3" name="object 13"/>
            <p:cNvSpPr/>
            <p:nvPr/>
          </p:nvSpPr>
          <p:spPr>
            <a:xfrm>
              <a:off x="8613787"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4" name="object 14"/>
            <p:cNvSpPr/>
            <p:nvPr/>
          </p:nvSpPr>
          <p:spPr>
            <a:xfrm>
              <a:off x="9473209"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5" name="object 15"/>
            <p:cNvSpPr/>
            <p:nvPr/>
          </p:nvSpPr>
          <p:spPr>
            <a:xfrm>
              <a:off x="10332631"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6" name="object 16"/>
            <p:cNvSpPr/>
            <p:nvPr/>
          </p:nvSpPr>
          <p:spPr>
            <a:xfrm>
              <a:off x="879007"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7" name="object 17"/>
            <p:cNvSpPr/>
            <p:nvPr/>
          </p:nvSpPr>
          <p:spPr>
            <a:xfrm>
              <a:off x="11192052"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8" name="object 18"/>
            <p:cNvSpPr/>
            <p:nvPr/>
          </p:nvSpPr>
          <p:spPr>
            <a:xfrm>
              <a:off x="872657" y="1952599"/>
              <a:ext cx="10325735" cy="0"/>
            </a:xfrm>
            <a:custGeom>
              <a:avLst/>
              <a:gdLst/>
              <a:ahLst/>
              <a:cxnLst/>
              <a:rect l="l" t="t" r="r" b="b"/>
              <a:pathLst>
                <a:path w="10325735">
                  <a:moveTo>
                    <a:pt x="0" y="0"/>
                  </a:moveTo>
                  <a:lnTo>
                    <a:pt x="10325735" y="0"/>
                  </a:lnTo>
                </a:path>
              </a:pathLst>
            </a:custGeom>
            <a:ln w="12700">
              <a:solidFill>
                <a:srgbClr val="FFFFFF"/>
              </a:solidFill>
            </a:ln>
          </p:spPr>
          <p:txBody>
            <a:bodyPr wrap="square" lIns="0" tIns="0" rIns="0" bIns="0" rtlCol="0"/>
            <a:lstStyle/>
            <a:p>
              <a:endParaRPr/>
            </a:p>
          </p:txBody>
        </p:sp>
        <p:sp>
          <p:nvSpPr>
            <p:cNvPr id="19" name="object 19"/>
            <p:cNvSpPr/>
            <p:nvPr/>
          </p:nvSpPr>
          <p:spPr>
            <a:xfrm>
              <a:off x="872657" y="2207653"/>
              <a:ext cx="10325735" cy="0"/>
            </a:xfrm>
            <a:custGeom>
              <a:avLst/>
              <a:gdLst/>
              <a:ahLst/>
              <a:cxnLst/>
              <a:rect l="l" t="t" r="r" b="b"/>
              <a:pathLst>
                <a:path w="10325735">
                  <a:moveTo>
                    <a:pt x="0" y="0"/>
                  </a:moveTo>
                  <a:lnTo>
                    <a:pt x="10325735" y="0"/>
                  </a:lnTo>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7132479" y="1968354"/>
            <a:ext cx="3823335" cy="223520"/>
          </a:xfrm>
          <a:prstGeom prst="rect">
            <a:avLst/>
          </a:prstGeom>
        </p:spPr>
        <p:txBody>
          <a:bodyPr vert="horz" wrap="square" lIns="0" tIns="12065" rIns="0" bIns="0" rtlCol="0">
            <a:spAutoFit/>
          </a:bodyPr>
          <a:lstStyle/>
          <a:p>
            <a:pPr marL="12700">
              <a:lnSpc>
                <a:spcPct val="100000"/>
              </a:lnSpc>
              <a:spcBef>
                <a:spcPts val="95"/>
              </a:spcBef>
              <a:tabLst>
                <a:tab pos="871855" algn="l"/>
                <a:tab pos="1731010" algn="l"/>
                <a:tab pos="2590800" algn="l"/>
                <a:tab pos="3450590" algn="l"/>
              </a:tabLst>
            </a:pPr>
            <a:r>
              <a:rPr sz="1300" spc="-20" dirty="0">
                <a:solidFill>
                  <a:srgbClr val="FFFFFF"/>
                </a:solidFill>
                <a:latin typeface="Tahoma"/>
                <a:cs typeface="Tahoma"/>
              </a:rPr>
              <a:t>2024</a:t>
            </a:r>
            <a:r>
              <a:rPr sz="1300" dirty="0">
                <a:solidFill>
                  <a:srgbClr val="FFFFFF"/>
                </a:solidFill>
                <a:latin typeface="Tahoma"/>
                <a:cs typeface="Tahoma"/>
              </a:rPr>
              <a:t>	</a:t>
            </a:r>
            <a:r>
              <a:rPr sz="1300" spc="-20" dirty="0">
                <a:solidFill>
                  <a:srgbClr val="FFFFFF"/>
                </a:solidFill>
                <a:latin typeface="Tahoma"/>
                <a:cs typeface="Tahoma"/>
              </a:rPr>
              <a:t>2025</a:t>
            </a:r>
            <a:r>
              <a:rPr sz="1300" dirty="0">
                <a:solidFill>
                  <a:srgbClr val="FFFFFF"/>
                </a:solidFill>
                <a:latin typeface="Tahoma"/>
                <a:cs typeface="Tahoma"/>
              </a:rPr>
              <a:t>	</a:t>
            </a:r>
            <a:r>
              <a:rPr sz="1300" spc="-20" dirty="0">
                <a:solidFill>
                  <a:srgbClr val="FFFFFF"/>
                </a:solidFill>
                <a:latin typeface="Tahoma"/>
                <a:cs typeface="Tahoma"/>
              </a:rPr>
              <a:t>2026</a:t>
            </a:r>
            <a:r>
              <a:rPr sz="1300" dirty="0">
                <a:solidFill>
                  <a:srgbClr val="FFFFFF"/>
                </a:solidFill>
                <a:latin typeface="Tahoma"/>
                <a:cs typeface="Tahoma"/>
              </a:rPr>
              <a:t>	</a:t>
            </a:r>
            <a:r>
              <a:rPr sz="1300" spc="-20" dirty="0">
                <a:solidFill>
                  <a:srgbClr val="FFFFFF"/>
                </a:solidFill>
                <a:latin typeface="Tahoma"/>
                <a:cs typeface="Tahoma"/>
              </a:rPr>
              <a:t>2027</a:t>
            </a:r>
            <a:r>
              <a:rPr sz="1300" dirty="0">
                <a:solidFill>
                  <a:srgbClr val="FFFFFF"/>
                </a:solidFill>
                <a:latin typeface="Tahoma"/>
                <a:cs typeface="Tahoma"/>
              </a:rPr>
              <a:t>	</a:t>
            </a:r>
            <a:r>
              <a:rPr sz="1300" spc="-20" dirty="0">
                <a:solidFill>
                  <a:srgbClr val="FFFFFF"/>
                </a:solidFill>
                <a:latin typeface="Tahoma"/>
                <a:cs typeface="Tahoma"/>
              </a:rPr>
              <a:t>2028</a:t>
            </a:r>
            <a:endParaRPr sz="1300">
              <a:latin typeface="Tahoma"/>
              <a:cs typeface="Tahoma"/>
            </a:endParaRPr>
          </a:p>
        </p:txBody>
      </p:sp>
      <p:grpSp>
        <p:nvGrpSpPr>
          <p:cNvPr id="27" name="object 27"/>
          <p:cNvGrpSpPr/>
          <p:nvPr/>
        </p:nvGrpSpPr>
        <p:grpSpPr>
          <a:xfrm>
            <a:off x="148970" y="3271646"/>
            <a:ext cx="730885" cy="445770"/>
            <a:chOff x="148970" y="3271646"/>
            <a:chExt cx="730885" cy="445770"/>
          </a:xfrm>
        </p:grpSpPr>
        <p:pic>
          <p:nvPicPr>
            <p:cNvPr id="28" name="object 28"/>
            <p:cNvPicPr/>
            <p:nvPr/>
          </p:nvPicPr>
          <p:blipFill>
            <a:blip r:embed="rId2" cstate="print"/>
            <a:stretch>
              <a:fillRect/>
            </a:stretch>
          </p:blipFill>
          <p:spPr>
            <a:xfrm>
              <a:off x="158508" y="3281171"/>
              <a:ext cx="711682" cy="426719"/>
            </a:xfrm>
            <a:prstGeom prst="rect">
              <a:avLst/>
            </a:prstGeom>
          </p:spPr>
        </p:pic>
        <p:sp>
          <p:nvSpPr>
            <p:cNvPr id="29" name="object 29"/>
            <p:cNvSpPr/>
            <p:nvPr/>
          </p:nvSpPr>
          <p:spPr>
            <a:xfrm>
              <a:off x="153733" y="3276409"/>
              <a:ext cx="721360" cy="436245"/>
            </a:xfrm>
            <a:custGeom>
              <a:avLst/>
              <a:gdLst/>
              <a:ahLst/>
              <a:cxnLst/>
              <a:rect l="l" t="t" r="r" b="b"/>
              <a:pathLst>
                <a:path w="721360" h="436245">
                  <a:moveTo>
                    <a:pt x="0" y="0"/>
                  </a:moveTo>
                  <a:lnTo>
                    <a:pt x="721232" y="0"/>
                  </a:lnTo>
                  <a:lnTo>
                    <a:pt x="721232" y="436244"/>
                  </a:lnTo>
                  <a:lnTo>
                    <a:pt x="0" y="436244"/>
                  </a:lnTo>
                  <a:lnTo>
                    <a:pt x="0" y="0"/>
                  </a:lnTo>
                  <a:close/>
                </a:path>
              </a:pathLst>
            </a:custGeom>
            <a:ln w="9524">
              <a:solidFill>
                <a:srgbClr val="000000"/>
              </a:solidFill>
            </a:ln>
          </p:spPr>
          <p:txBody>
            <a:bodyPr wrap="square" lIns="0" tIns="0" rIns="0" bIns="0" rtlCol="0"/>
            <a:lstStyle/>
            <a:p>
              <a:endParaRPr/>
            </a:p>
          </p:txBody>
        </p:sp>
      </p:grpSp>
      <p:grpSp>
        <p:nvGrpSpPr>
          <p:cNvPr id="30" name="object 30"/>
          <p:cNvGrpSpPr/>
          <p:nvPr/>
        </p:nvGrpSpPr>
        <p:grpSpPr>
          <a:xfrm>
            <a:off x="155067" y="4408551"/>
            <a:ext cx="740410" cy="540385"/>
            <a:chOff x="155067" y="4408551"/>
            <a:chExt cx="740410" cy="540385"/>
          </a:xfrm>
        </p:grpSpPr>
        <p:pic>
          <p:nvPicPr>
            <p:cNvPr id="31" name="object 31"/>
            <p:cNvPicPr/>
            <p:nvPr/>
          </p:nvPicPr>
          <p:blipFill>
            <a:blip r:embed="rId3" cstate="print"/>
            <a:stretch>
              <a:fillRect/>
            </a:stretch>
          </p:blipFill>
          <p:spPr>
            <a:xfrm>
              <a:off x="164604" y="4418076"/>
              <a:ext cx="720839" cy="521207"/>
            </a:xfrm>
            <a:prstGeom prst="rect">
              <a:avLst/>
            </a:prstGeom>
          </p:spPr>
        </p:pic>
        <p:sp>
          <p:nvSpPr>
            <p:cNvPr id="32" name="object 32"/>
            <p:cNvSpPr/>
            <p:nvPr/>
          </p:nvSpPr>
          <p:spPr>
            <a:xfrm>
              <a:off x="159829" y="4413313"/>
              <a:ext cx="730885" cy="530860"/>
            </a:xfrm>
            <a:custGeom>
              <a:avLst/>
              <a:gdLst/>
              <a:ahLst/>
              <a:cxnLst/>
              <a:rect l="l" t="t" r="r" b="b"/>
              <a:pathLst>
                <a:path w="730885" h="530860">
                  <a:moveTo>
                    <a:pt x="0" y="0"/>
                  </a:moveTo>
                  <a:lnTo>
                    <a:pt x="730377" y="0"/>
                  </a:lnTo>
                  <a:lnTo>
                    <a:pt x="730377" y="530732"/>
                  </a:lnTo>
                  <a:lnTo>
                    <a:pt x="0" y="530732"/>
                  </a:lnTo>
                  <a:lnTo>
                    <a:pt x="0" y="0"/>
                  </a:lnTo>
                  <a:close/>
                </a:path>
              </a:pathLst>
            </a:custGeom>
            <a:ln w="9525">
              <a:solidFill>
                <a:srgbClr val="000000"/>
              </a:solidFill>
            </a:ln>
          </p:spPr>
          <p:txBody>
            <a:bodyPr wrap="square" lIns="0" tIns="0" rIns="0" bIns="0" rtlCol="0"/>
            <a:lstStyle/>
            <a:p>
              <a:endParaRPr/>
            </a:p>
          </p:txBody>
        </p:sp>
      </p:grpSp>
      <p:grpSp>
        <p:nvGrpSpPr>
          <p:cNvPr id="33" name="object 33"/>
          <p:cNvGrpSpPr/>
          <p:nvPr/>
        </p:nvGrpSpPr>
        <p:grpSpPr>
          <a:xfrm>
            <a:off x="177927" y="2273426"/>
            <a:ext cx="702310" cy="519430"/>
            <a:chOff x="177927" y="2273426"/>
            <a:chExt cx="702310" cy="519430"/>
          </a:xfrm>
        </p:grpSpPr>
        <p:sp>
          <p:nvSpPr>
            <p:cNvPr id="34" name="object 34"/>
            <p:cNvSpPr/>
            <p:nvPr/>
          </p:nvSpPr>
          <p:spPr>
            <a:xfrm>
              <a:off x="190885" y="2287131"/>
              <a:ext cx="676275" cy="492759"/>
            </a:xfrm>
            <a:custGeom>
              <a:avLst/>
              <a:gdLst/>
              <a:ahLst/>
              <a:cxnLst/>
              <a:rect l="l" t="t" r="r" b="b"/>
              <a:pathLst>
                <a:path w="676275" h="492760">
                  <a:moveTo>
                    <a:pt x="675726" y="0"/>
                  </a:moveTo>
                  <a:lnTo>
                    <a:pt x="0" y="0"/>
                  </a:lnTo>
                  <a:lnTo>
                    <a:pt x="0" y="492331"/>
                  </a:lnTo>
                  <a:lnTo>
                    <a:pt x="675726" y="492331"/>
                  </a:lnTo>
                  <a:lnTo>
                    <a:pt x="675726" y="0"/>
                  </a:lnTo>
                  <a:close/>
                </a:path>
              </a:pathLst>
            </a:custGeom>
            <a:solidFill>
              <a:srgbClr val="FFFFFF"/>
            </a:solidFill>
          </p:spPr>
          <p:txBody>
            <a:bodyPr wrap="square" lIns="0" tIns="0" rIns="0" bIns="0" rtlCol="0"/>
            <a:lstStyle/>
            <a:p>
              <a:endParaRPr/>
            </a:p>
          </p:txBody>
        </p:sp>
        <p:sp>
          <p:nvSpPr>
            <p:cNvPr id="35" name="object 35"/>
            <p:cNvSpPr/>
            <p:nvPr/>
          </p:nvSpPr>
          <p:spPr>
            <a:xfrm>
              <a:off x="379874" y="2385060"/>
              <a:ext cx="285750" cy="295910"/>
            </a:xfrm>
            <a:custGeom>
              <a:avLst/>
              <a:gdLst/>
              <a:ahLst/>
              <a:cxnLst/>
              <a:rect l="l" t="t" r="r" b="b"/>
              <a:pathLst>
                <a:path w="285750" h="295910">
                  <a:moveTo>
                    <a:pt x="143006" y="0"/>
                  </a:moveTo>
                  <a:lnTo>
                    <a:pt x="100457" y="6561"/>
                  </a:lnTo>
                  <a:lnTo>
                    <a:pt x="63060" y="25153"/>
                  </a:lnTo>
                  <a:lnTo>
                    <a:pt x="32531" y="53687"/>
                  </a:lnTo>
                  <a:lnTo>
                    <a:pt x="11161" y="90373"/>
                  </a:lnTo>
                  <a:lnTo>
                    <a:pt x="954" y="133024"/>
                  </a:lnTo>
                  <a:lnTo>
                    <a:pt x="0" y="148136"/>
                  </a:lnTo>
                  <a:lnTo>
                    <a:pt x="954" y="163149"/>
                  </a:lnTo>
                  <a:lnTo>
                    <a:pt x="11161" y="205403"/>
                  </a:lnTo>
                  <a:lnTo>
                    <a:pt x="32531" y="241990"/>
                  </a:lnTo>
                  <a:lnTo>
                    <a:pt x="63060" y="270623"/>
                  </a:lnTo>
                  <a:lnTo>
                    <a:pt x="100457" y="289214"/>
                  </a:lnTo>
                  <a:lnTo>
                    <a:pt x="143006" y="295776"/>
                  </a:lnTo>
                  <a:lnTo>
                    <a:pt x="157602" y="294782"/>
                  </a:lnTo>
                  <a:lnTo>
                    <a:pt x="198339" y="284243"/>
                  </a:lnTo>
                  <a:lnTo>
                    <a:pt x="233255" y="262072"/>
                  </a:lnTo>
                  <a:lnTo>
                    <a:pt x="260922" y="230457"/>
                  </a:lnTo>
                  <a:lnTo>
                    <a:pt x="278857" y="191782"/>
                  </a:lnTo>
                  <a:lnTo>
                    <a:pt x="285153" y="148136"/>
                  </a:lnTo>
                  <a:lnTo>
                    <a:pt x="284199" y="133024"/>
                  </a:lnTo>
                  <a:lnTo>
                    <a:pt x="273992" y="90373"/>
                  </a:lnTo>
                  <a:lnTo>
                    <a:pt x="252622" y="53687"/>
                  </a:lnTo>
                  <a:lnTo>
                    <a:pt x="222570" y="25153"/>
                  </a:lnTo>
                  <a:lnTo>
                    <a:pt x="185268" y="6561"/>
                  </a:lnTo>
                  <a:lnTo>
                    <a:pt x="143006" y="0"/>
                  </a:lnTo>
                  <a:close/>
                </a:path>
              </a:pathLst>
            </a:custGeom>
            <a:solidFill>
              <a:srgbClr val="FF0000"/>
            </a:solidFill>
          </p:spPr>
          <p:txBody>
            <a:bodyPr wrap="square" lIns="0" tIns="0" rIns="0" bIns="0" rtlCol="0"/>
            <a:lstStyle/>
            <a:p>
              <a:endParaRPr/>
            </a:p>
          </p:txBody>
        </p:sp>
        <p:sp>
          <p:nvSpPr>
            <p:cNvPr id="36" name="object 36"/>
            <p:cNvSpPr/>
            <p:nvPr/>
          </p:nvSpPr>
          <p:spPr>
            <a:xfrm>
              <a:off x="182689" y="2278189"/>
              <a:ext cx="692785" cy="509905"/>
            </a:xfrm>
            <a:custGeom>
              <a:avLst/>
              <a:gdLst/>
              <a:ahLst/>
              <a:cxnLst/>
              <a:rect l="l" t="t" r="r" b="b"/>
              <a:pathLst>
                <a:path w="692785" h="509905">
                  <a:moveTo>
                    <a:pt x="0" y="0"/>
                  </a:moveTo>
                  <a:lnTo>
                    <a:pt x="692277" y="0"/>
                  </a:lnTo>
                  <a:lnTo>
                    <a:pt x="692277" y="509397"/>
                  </a:lnTo>
                  <a:lnTo>
                    <a:pt x="0" y="509397"/>
                  </a:lnTo>
                  <a:lnTo>
                    <a:pt x="0" y="0"/>
                  </a:lnTo>
                  <a:close/>
                </a:path>
              </a:pathLst>
            </a:custGeom>
            <a:ln w="9525">
              <a:solidFill>
                <a:srgbClr val="000000"/>
              </a:solidFill>
            </a:ln>
          </p:spPr>
          <p:txBody>
            <a:bodyPr wrap="square" lIns="0" tIns="0" rIns="0" bIns="0" rtlCol="0"/>
            <a:lstStyle/>
            <a:p>
              <a:endParaRPr/>
            </a:p>
          </p:txBody>
        </p:sp>
      </p:grpSp>
      <p:grpSp>
        <p:nvGrpSpPr>
          <p:cNvPr id="37" name="object 37"/>
          <p:cNvGrpSpPr/>
          <p:nvPr/>
        </p:nvGrpSpPr>
        <p:grpSpPr>
          <a:xfrm>
            <a:off x="148970" y="6308978"/>
            <a:ext cx="720090" cy="483870"/>
            <a:chOff x="148970" y="6308978"/>
            <a:chExt cx="720090" cy="483870"/>
          </a:xfrm>
        </p:grpSpPr>
        <p:pic>
          <p:nvPicPr>
            <p:cNvPr id="38" name="object 38"/>
            <p:cNvPicPr/>
            <p:nvPr/>
          </p:nvPicPr>
          <p:blipFill>
            <a:blip r:embed="rId4" cstate="print"/>
            <a:stretch>
              <a:fillRect/>
            </a:stretch>
          </p:blipFill>
          <p:spPr>
            <a:xfrm>
              <a:off x="158495" y="6318503"/>
              <a:ext cx="701040" cy="464819"/>
            </a:xfrm>
            <a:prstGeom prst="rect">
              <a:avLst/>
            </a:prstGeom>
          </p:spPr>
        </p:pic>
        <p:sp>
          <p:nvSpPr>
            <p:cNvPr id="39" name="object 39"/>
            <p:cNvSpPr/>
            <p:nvPr/>
          </p:nvSpPr>
          <p:spPr>
            <a:xfrm>
              <a:off x="153733" y="6313741"/>
              <a:ext cx="710565" cy="474345"/>
            </a:xfrm>
            <a:custGeom>
              <a:avLst/>
              <a:gdLst/>
              <a:ahLst/>
              <a:cxnLst/>
              <a:rect l="l" t="t" r="r" b="b"/>
              <a:pathLst>
                <a:path w="710565" h="474345">
                  <a:moveTo>
                    <a:pt x="0" y="0"/>
                  </a:moveTo>
                  <a:lnTo>
                    <a:pt x="710565" y="0"/>
                  </a:lnTo>
                  <a:lnTo>
                    <a:pt x="710565" y="474345"/>
                  </a:lnTo>
                  <a:lnTo>
                    <a:pt x="0" y="474345"/>
                  </a:lnTo>
                  <a:lnTo>
                    <a:pt x="0" y="0"/>
                  </a:lnTo>
                  <a:close/>
                </a:path>
              </a:pathLst>
            </a:custGeom>
            <a:ln w="9525">
              <a:solidFill>
                <a:srgbClr val="000000"/>
              </a:solidFill>
            </a:ln>
          </p:spPr>
          <p:txBody>
            <a:bodyPr wrap="square" lIns="0" tIns="0" rIns="0" bIns="0" rtlCol="0"/>
            <a:lstStyle/>
            <a:p>
              <a:endParaRPr/>
            </a:p>
          </p:txBody>
        </p:sp>
      </p:grpSp>
      <p:grpSp>
        <p:nvGrpSpPr>
          <p:cNvPr id="40" name="object 40"/>
          <p:cNvGrpSpPr/>
          <p:nvPr/>
        </p:nvGrpSpPr>
        <p:grpSpPr>
          <a:xfrm>
            <a:off x="148970" y="3176270"/>
            <a:ext cx="10935335" cy="2981325"/>
            <a:chOff x="148970" y="3176270"/>
            <a:chExt cx="10935335" cy="2981325"/>
          </a:xfrm>
        </p:grpSpPr>
        <p:pic>
          <p:nvPicPr>
            <p:cNvPr id="41" name="object 41"/>
            <p:cNvPicPr/>
            <p:nvPr/>
          </p:nvPicPr>
          <p:blipFill>
            <a:blip r:embed="rId5" cstate="print"/>
            <a:stretch>
              <a:fillRect/>
            </a:stretch>
          </p:blipFill>
          <p:spPr>
            <a:xfrm>
              <a:off x="158495" y="5055120"/>
              <a:ext cx="707135" cy="510514"/>
            </a:xfrm>
            <a:prstGeom prst="rect">
              <a:avLst/>
            </a:prstGeom>
          </p:spPr>
        </p:pic>
        <p:sp>
          <p:nvSpPr>
            <p:cNvPr id="42" name="object 42"/>
            <p:cNvSpPr/>
            <p:nvPr/>
          </p:nvSpPr>
          <p:spPr>
            <a:xfrm>
              <a:off x="153733" y="5050345"/>
              <a:ext cx="716915" cy="520065"/>
            </a:xfrm>
            <a:custGeom>
              <a:avLst/>
              <a:gdLst/>
              <a:ahLst/>
              <a:cxnLst/>
              <a:rect l="l" t="t" r="r" b="b"/>
              <a:pathLst>
                <a:path w="716915" h="520064">
                  <a:moveTo>
                    <a:pt x="0" y="0"/>
                  </a:moveTo>
                  <a:lnTo>
                    <a:pt x="716660" y="0"/>
                  </a:lnTo>
                  <a:lnTo>
                    <a:pt x="716660" y="520065"/>
                  </a:lnTo>
                  <a:lnTo>
                    <a:pt x="0" y="520065"/>
                  </a:lnTo>
                  <a:lnTo>
                    <a:pt x="0" y="0"/>
                  </a:lnTo>
                  <a:close/>
                </a:path>
              </a:pathLst>
            </a:custGeom>
            <a:ln w="9525">
              <a:solidFill>
                <a:srgbClr val="000000"/>
              </a:solidFill>
            </a:ln>
          </p:spPr>
          <p:txBody>
            <a:bodyPr wrap="square" lIns="0" tIns="0" rIns="0" bIns="0" rtlCol="0"/>
            <a:lstStyle/>
            <a:p>
              <a:endParaRPr/>
            </a:p>
          </p:txBody>
        </p:sp>
        <p:pic>
          <p:nvPicPr>
            <p:cNvPr id="43" name="object 43"/>
            <p:cNvPicPr/>
            <p:nvPr/>
          </p:nvPicPr>
          <p:blipFill>
            <a:blip r:embed="rId6" cstate="print"/>
            <a:stretch>
              <a:fillRect/>
            </a:stretch>
          </p:blipFill>
          <p:spPr>
            <a:xfrm>
              <a:off x="178307" y="5681472"/>
              <a:ext cx="717804" cy="466344"/>
            </a:xfrm>
            <a:prstGeom prst="rect">
              <a:avLst/>
            </a:prstGeom>
          </p:spPr>
        </p:pic>
        <p:sp>
          <p:nvSpPr>
            <p:cNvPr id="44" name="object 44"/>
            <p:cNvSpPr/>
            <p:nvPr/>
          </p:nvSpPr>
          <p:spPr>
            <a:xfrm>
              <a:off x="173545" y="5676709"/>
              <a:ext cx="727710" cy="476250"/>
            </a:xfrm>
            <a:custGeom>
              <a:avLst/>
              <a:gdLst/>
              <a:ahLst/>
              <a:cxnLst/>
              <a:rect l="l" t="t" r="r" b="b"/>
              <a:pathLst>
                <a:path w="727710" h="476250">
                  <a:moveTo>
                    <a:pt x="0" y="0"/>
                  </a:moveTo>
                  <a:lnTo>
                    <a:pt x="727329" y="0"/>
                  </a:lnTo>
                  <a:lnTo>
                    <a:pt x="727329" y="475868"/>
                  </a:lnTo>
                  <a:lnTo>
                    <a:pt x="0" y="475868"/>
                  </a:lnTo>
                  <a:lnTo>
                    <a:pt x="0" y="0"/>
                  </a:lnTo>
                  <a:close/>
                </a:path>
              </a:pathLst>
            </a:custGeom>
            <a:ln w="9524">
              <a:solidFill>
                <a:srgbClr val="000000"/>
              </a:solidFill>
            </a:ln>
          </p:spPr>
          <p:txBody>
            <a:bodyPr wrap="square" lIns="0" tIns="0" rIns="0" bIns="0" rtlCol="0"/>
            <a:lstStyle/>
            <a:p>
              <a:endParaRPr/>
            </a:p>
          </p:txBody>
        </p:sp>
        <p:sp>
          <p:nvSpPr>
            <p:cNvPr id="45" name="object 45"/>
            <p:cNvSpPr/>
            <p:nvPr/>
          </p:nvSpPr>
          <p:spPr>
            <a:xfrm>
              <a:off x="7122414" y="3188970"/>
              <a:ext cx="3949065" cy="314325"/>
            </a:xfrm>
            <a:custGeom>
              <a:avLst/>
              <a:gdLst/>
              <a:ahLst/>
              <a:cxnLst/>
              <a:rect l="l" t="t" r="r" b="b"/>
              <a:pathLst>
                <a:path w="3949065" h="314325">
                  <a:moveTo>
                    <a:pt x="9817" y="89280"/>
                  </a:moveTo>
                  <a:lnTo>
                    <a:pt x="0" y="89280"/>
                  </a:lnTo>
                  <a:lnTo>
                    <a:pt x="0" y="224662"/>
                  </a:lnTo>
                  <a:lnTo>
                    <a:pt x="9817" y="224662"/>
                  </a:lnTo>
                  <a:lnTo>
                    <a:pt x="9817" y="89280"/>
                  </a:lnTo>
                  <a:close/>
                </a:path>
                <a:path w="3949065" h="314325">
                  <a:moveTo>
                    <a:pt x="39242" y="89280"/>
                  </a:moveTo>
                  <a:lnTo>
                    <a:pt x="19621" y="89280"/>
                  </a:lnTo>
                  <a:lnTo>
                    <a:pt x="19621" y="224662"/>
                  </a:lnTo>
                  <a:lnTo>
                    <a:pt x="39242" y="224662"/>
                  </a:lnTo>
                  <a:lnTo>
                    <a:pt x="39242" y="89280"/>
                  </a:lnTo>
                  <a:close/>
                </a:path>
                <a:path w="3949065" h="314325">
                  <a:moveTo>
                    <a:pt x="3629774" y="0"/>
                  </a:moveTo>
                  <a:lnTo>
                    <a:pt x="3629774" y="89280"/>
                  </a:lnTo>
                  <a:lnTo>
                    <a:pt x="49047" y="89280"/>
                  </a:lnTo>
                  <a:lnTo>
                    <a:pt x="49047" y="224662"/>
                  </a:lnTo>
                  <a:lnTo>
                    <a:pt x="3629774" y="224662"/>
                  </a:lnTo>
                  <a:lnTo>
                    <a:pt x="3629774" y="313943"/>
                  </a:lnTo>
                  <a:lnTo>
                    <a:pt x="3948683" y="156971"/>
                  </a:lnTo>
                  <a:lnTo>
                    <a:pt x="3629774" y="0"/>
                  </a:lnTo>
                  <a:close/>
                </a:path>
              </a:pathLst>
            </a:custGeom>
            <a:solidFill>
              <a:srgbClr val="1F487C"/>
            </a:solidFill>
          </p:spPr>
          <p:txBody>
            <a:bodyPr wrap="square" lIns="0" tIns="0" rIns="0" bIns="0" rtlCol="0"/>
            <a:lstStyle/>
            <a:p>
              <a:endParaRPr/>
            </a:p>
          </p:txBody>
        </p:sp>
        <p:sp>
          <p:nvSpPr>
            <p:cNvPr id="46" name="object 46"/>
            <p:cNvSpPr/>
            <p:nvPr/>
          </p:nvSpPr>
          <p:spPr>
            <a:xfrm>
              <a:off x="7122414" y="3188970"/>
              <a:ext cx="3949065" cy="314325"/>
            </a:xfrm>
            <a:custGeom>
              <a:avLst/>
              <a:gdLst/>
              <a:ahLst/>
              <a:cxnLst/>
              <a:rect l="l" t="t" r="r" b="b"/>
              <a:pathLst>
                <a:path w="3949065" h="314325">
                  <a:moveTo>
                    <a:pt x="0" y="89280"/>
                  </a:moveTo>
                  <a:lnTo>
                    <a:pt x="9817" y="89280"/>
                  </a:lnTo>
                  <a:lnTo>
                    <a:pt x="9817" y="224662"/>
                  </a:lnTo>
                  <a:lnTo>
                    <a:pt x="0" y="224662"/>
                  </a:lnTo>
                  <a:lnTo>
                    <a:pt x="0" y="89280"/>
                  </a:lnTo>
                  <a:close/>
                </a:path>
                <a:path w="3949065" h="314325">
                  <a:moveTo>
                    <a:pt x="19621" y="89280"/>
                  </a:moveTo>
                  <a:lnTo>
                    <a:pt x="39242" y="89280"/>
                  </a:lnTo>
                  <a:lnTo>
                    <a:pt x="39242" y="224662"/>
                  </a:lnTo>
                  <a:lnTo>
                    <a:pt x="19621" y="224662"/>
                  </a:lnTo>
                  <a:lnTo>
                    <a:pt x="19621" y="89280"/>
                  </a:lnTo>
                  <a:close/>
                </a:path>
                <a:path w="3949065" h="314325">
                  <a:moveTo>
                    <a:pt x="49047" y="89280"/>
                  </a:moveTo>
                  <a:lnTo>
                    <a:pt x="3629774" y="89280"/>
                  </a:lnTo>
                  <a:lnTo>
                    <a:pt x="3629774" y="0"/>
                  </a:lnTo>
                  <a:lnTo>
                    <a:pt x="3948683" y="156971"/>
                  </a:lnTo>
                  <a:lnTo>
                    <a:pt x="3629774" y="313943"/>
                  </a:lnTo>
                  <a:lnTo>
                    <a:pt x="3629774" y="224662"/>
                  </a:lnTo>
                  <a:lnTo>
                    <a:pt x="49047" y="224662"/>
                  </a:lnTo>
                  <a:lnTo>
                    <a:pt x="49047" y="89280"/>
                  </a:lnTo>
                  <a:close/>
                </a:path>
              </a:pathLst>
            </a:custGeom>
            <a:ln w="25400">
              <a:solidFill>
                <a:srgbClr val="385D89"/>
              </a:solidFill>
            </a:ln>
          </p:spPr>
          <p:txBody>
            <a:bodyPr wrap="square" lIns="0" tIns="0" rIns="0" bIns="0" rtlCol="0"/>
            <a:lstStyle/>
            <a:p>
              <a:endParaRPr/>
            </a:p>
          </p:txBody>
        </p:sp>
      </p:grpSp>
      <p:grpSp>
        <p:nvGrpSpPr>
          <p:cNvPr id="47" name="object 47"/>
          <p:cNvGrpSpPr/>
          <p:nvPr/>
        </p:nvGrpSpPr>
        <p:grpSpPr>
          <a:xfrm>
            <a:off x="8216138" y="3740150"/>
            <a:ext cx="886460" cy="388620"/>
            <a:chOff x="8216138" y="3740150"/>
            <a:chExt cx="886460" cy="388620"/>
          </a:xfrm>
        </p:grpSpPr>
        <p:sp>
          <p:nvSpPr>
            <p:cNvPr id="48" name="object 48"/>
            <p:cNvSpPr/>
            <p:nvPr/>
          </p:nvSpPr>
          <p:spPr>
            <a:xfrm>
              <a:off x="8228838" y="3752850"/>
              <a:ext cx="861060" cy="363220"/>
            </a:xfrm>
            <a:custGeom>
              <a:avLst/>
              <a:gdLst/>
              <a:ahLst/>
              <a:cxnLst/>
              <a:rect l="l" t="t" r="r" b="b"/>
              <a:pathLst>
                <a:path w="861059" h="363220">
                  <a:moveTo>
                    <a:pt x="11341" y="103149"/>
                  </a:moveTo>
                  <a:lnTo>
                    <a:pt x="0" y="103149"/>
                  </a:lnTo>
                  <a:lnTo>
                    <a:pt x="0" y="259562"/>
                  </a:lnTo>
                  <a:lnTo>
                    <a:pt x="11341" y="259562"/>
                  </a:lnTo>
                  <a:lnTo>
                    <a:pt x="11341" y="103149"/>
                  </a:lnTo>
                  <a:close/>
                </a:path>
                <a:path w="861059" h="363220">
                  <a:moveTo>
                    <a:pt x="45338" y="103149"/>
                  </a:moveTo>
                  <a:lnTo>
                    <a:pt x="22669" y="103149"/>
                  </a:lnTo>
                  <a:lnTo>
                    <a:pt x="22669" y="259562"/>
                  </a:lnTo>
                  <a:lnTo>
                    <a:pt x="45338" y="259562"/>
                  </a:lnTo>
                  <a:lnTo>
                    <a:pt x="45338" y="103149"/>
                  </a:lnTo>
                  <a:close/>
                </a:path>
                <a:path w="861059" h="363220">
                  <a:moveTo>
                    <a:pt x="492620" y="0"/>
                  </a:moveTo>
                  <a:lnTo>
                    <a:pt x="492620" y="103149"/>
                  </a:lnTo>
                  <a:lnTo>
                    <a:pt x="56667" y="103149"/>
                  </a:lnTo>
                  <a:lnTo>
                    <a:pt x="56667" y="259562"/>
                  </a:lnTo>
                  <a:lnTo>
                    <a:pt x="492620" y="259562"/>
                  </a:lnTo>
                  <a:lnTo>
                    <a:pt x="492620" y="362712"/>
                  </a:lnTo>
                  <a:lnTo>
                    <a:pt x="861059" y="181356"/>
                  </a:lnTo>
                  <a:lnTo>
                    <a:pt x="492620" y="0"/>
                  </a:lnTo>
                  <a:close/>
                </a:path>
              </a:pathLst>
            </a:custGeom>
            <a:solidFill>
              <a:srgbClr val="1F487C"/>
            </a:solidFill>
          </p:spPr>
          <p:txBody>
            <a:bodyPr wrap="square" lIns="0" tIns="0" rIns="0" bIns="0" rtlCol="0"/>
            <a:lstStyle/>
            <a:p>
              <a:endParaRPr/>
            </a:p>
          </p:txBody>
        </p:sp>
        <p:sp>
          <p:nvSpPr>
            <p:cNvPr id="49" name="object 49"/>
            <p:cNvSpPr/>
            <p:nvPr/>
          </p:nvSpPr>
          <p:spPr>
            <a:xfrm>
              <a:off x="8228838" y="3752850"/>
              <a:ext cx="861060" cy="363220"/>
            </a:xfrm>
            <a:custGeom>
              <a:avLst/>
              <a:gdLst/>
              <a:ahLst/>
              <a:cxnLst/>
              <a:rect l="l" t="t" r="r" b="b"/>
              <a:pathLst>
                <a:path w="861059" h="363220">
                  <a:moveTo>
                    <a:pt x="0" y="103149"/>
                  </a:moveTo>
                  <a:lnTo>
                    <a:pt x="11341" y="103149"/>
                  </a:lnTo>
                  <a:lnTo>
                    <a:pt x="11341" y="259562"/>
                  </a:lnTo>
                  <a:lnTo>
                    <a:pt x="0" y="259562"/>
                  </a:lnTo>
                  <a:lnTo>
                    <a:pt x="0" y="103149"/>
                  </a:lnTo>
                  <a:close/>
                </a:path>
                <a:path w="861059" h="363220">
                  <a:moveTo>
                    <a:pt x="22669" y="103149"/>
                  </a:moveTo>
                  <a:lnTo>
                    <a:pt x="45338" y="103149"/>
                  </a:lnTo>
                  <a:lnTo>
                    <a:pt x="45338" y="259562"/>
                  </a:lnTo>
                  <a:lnTo>
                    <a:pt x="22669" y="259562"/>
                  </a:lnTo>
                  <a:lnTo>
                    <a:pt x="22669" y="103149"/>
                  </a:lnTo>
                  <a:close/>
                </a:path>
                <a:path w="861059" h="363220">
                  <a:moveTo>
                    <a:pt x="56667" y="103149"/>
                  </a:moveTo>
                  <a:lnTo>
                    <a:pt x="492620" y="103149"/>
                  </a:lnTo>
                  <a:lnTo>
                    <a:pt x="492620" y="0"/>
                  </a:lnTo>
                  <a:lnTo>
                    <a:pt x="861059" y="181356"/>
                  </a:lnTo>
                  <a:lnTo>
                    <a:pt x="492620" y="362712"/>
                  </a:lnTo>
                  <a:lnTo>
                    <a:pt x="492620" y="259562"/>
                  </a:lnTo>
                  <a:lnTo>
                    <a:pt x="56667" y="259562"/>
                  </a:lnTo>
                  <a:lnTo>
                    <a:pt x="56667" y="103149"/>
                  </a:lnTo>
                  <a:close/>
                </a:path>
              </a:pathLst>
            </a:custGeom>
            <a:ln w="25400">
              <a:solidFill>
                <a:srgbClr val="385D89"/>
              </a:solidFill>
            </a:ln>
          </p:spPr>
          <p:txBody>
            <a:bodyPr wrap="square" lIns="0" tIns="0" rIns="0" bIns="0" rtlCol="0"/>
            <a:lstStyle/>
            <a:p>
              <a:endParaRPr/>
            </a:p>
          </p:txBody>
        </p:sp>
      </p:grpSp>
      <p:sp>
        <p:nvSpPr>
          <p:cNvPr id="50" name="object 50"/>
          <p:cNvSpPr txBox="1"/>
          <p:nvPr/>
        </p:nvSpPr>
        <p:spPr>
          <a:xfrm>
            <a:off x="8460155" y="237455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51" name="object 51"/>
          <p:cNvSpPr txBox="1"/>
          <p:nvPr/>
        </p:nvSpPr>
        <p:spPr>
          <a:xfrm>
            <a:off x="7074755" y="233016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52" name="object 52"/>
          <p:cNvSpPr txBox="1"/>
          <p:nvPr/>
        </p:nvSpPr>
        <p:spPr>
          <a:xfrm>
            <a:off x="2612086" y="4774430"/>
            <a:ext cx="836294" cy="269240"/>
          </a:xfrm>
          <a:prstGeom prst="rect">
            <a:avLst/>
          </a:prstGeom>
        </p:spPr>
        <p:txBody>
          <a:bodyPr vert="horz" wrap="square" lIns="0" tIns="12065" rIns="0" bIns="0" rtlCol="0">
            <a:spAutoFit/>
          </a:bodyPr>
          <a:lstStyle/>
          <a:p>
            <a:pPr marL="12700">
              <a:lnSpc>
                <a:spcPct val="100000"/>
              </a:lnSpc>
              <a:spcBef>
                <a:spcPts val="95"/>
              </a:spcBef>
            </a:pPr>
            <a:r>
              <a:rPr sz="1600" spc="-35" dirty="0">
                <a:solidFill>
                  <a:srgbClr val="8EB4E2"/>
                </a:solidFill>
                <a:latin typeface="Yu Gothic Medium"/>
                <a:cs typeface="Yu Gothic Medium"/>
              </a:rPr>
              <a:t>裏側着陸</a:t>
            </a:r>
            <a:endParaRPr sz="1600">
              <a:latin typeface="Yu Gothic Medium"/>
              <a:cs typeface="Yu Gothic Medium"/>
            </a:endParaRPr>
          </a:p>
        </p:txBody>
      </p:sp>
      <p:sp>
        <p:nvSpPr>
          <p:cNvPr id="53" name="object 53"/>
          <p:cNvSpPr txBox="1"/>
          <p:nvPr/>
        </p:nvSpPr>
        <p:spPr>
          <a:xfrm>
            <a:off x="6348105" y="6560957"/>
            <a:ext cx="967740"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EB4E2"/>
                </a:solidFill>
                <a:latin typeface="Yu Gothic Medium"/>
                <a:cs typeface="Yu Gothic Medium"/>
              </a:rPr>
              <a:t>着陸</a:t>
            </a:r>
            <a:r>
              <a:rPr sz="1050" dirty="0">
                <a:solidFill>
                  <a:srgbClr val="8EB4E2"/>
                </a:solidFill>
                <a:latin typeface="Yu Gothic Medium"/>
                <a:cs typeface="Yu Gothic Medium"/>
              </a:rPr>
              <a:t>（成功</a:t>
            </a:r>
            <a:r>
              <a:rPr sz="1050" spc="-50" dirty="0">
                <a:solidFill>
                  <a:srgbClr val="8EB4E2"/>
                </a:solidFill>
                <a:latin typeface="Yu Gothic Medium"/>
                <a:cs typeface="Yu Gothic Medium"/>
              </a:rPr>
              <a:t>）</a:t>
            </a:r>
            <a:endParaRPr sz="1050">
              <a:latin typeface="Yu Gothic Medium"/>
              <a:cs typeface="Yu Gothic Medium"/>
            </a:endParaRPr>
          </a:p>
        </p:txBody>
      </p:sp>
      <p:sp>
        <p:nvSpPr>
          <p:cNvPr id="54" name="object 54"/>
          <p:cNvSpPr txBox="1"/>
          <p:nvPr/>
        </p:nvSpPr>
        <p:spPr>
          <a:xfrm>
            <a:off x="3656190" y="5923164"/>
            <a:ext cx="129540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8EB4E2"/>
                </a:solidFill>
                <a:latin typeface="Yu Gothic Medium"/>
                <a:cs typeface="Yu Gothic Medium"/>
              </a:rPr>
              <a:t>周回</a:t>
            </a:r>
            <a:r>
              <a:rPr sz="950" dirty="0">
                <a:solidFill>
                  <a:srgbClr val="8EB4E2"/>
                </a:solidFill>
                <a:latin typeface="Yu Gothic Medium"/>
                <a:cs typeface="Yu Gothic Medium"/>
              </a:rPr>
              <a:t>（着陸は失敗</a:t>
            </a:r>
            <a:r>
              <a:rPr sz="950" spc="-50" dirty="0">
                <a:solidFill>
                  <a:srgbClr val="8EB4E2"/>
                </a:solidFill>
                <a:latin typeface="Yu Gothic Medium"/>
                <a:cs typeface="Yu Gothic Medium"/>
              </a:rPr>
              <a:t>）</a:t>
            </a:r>
            <a:endParaRPr sz="950">
              <a:latin typeface="Yu Gothic Medium"/>
              <a:cs typeface="Yu Gothic Medium"/>
            </a:endParaRPr>
          </a:p>
        </p:txBody>
      </p:sp>
      <p:grpSp>
        <p:nvGrpSpPr>
          <p:cNvPr id="55" name="object 55"/>
          <p:cNvGrpSpPr/>
          <p:nvPr/>
        </p:nvGrpSpPr>
        <p:grpSpPr>
          <a:xfrm>
            <a:off x="1442847" y="3267075"/>
            <a:ext cx="748030" cy="561975"/>
            <a:chOff x="1442847" y="3267075"/>
            <a:chExt cx="748030" cy="561975"/>
          </a:xfrm>
        </p:grpSpPr>
        <p:pic>
          <p:nvPicPr>
            <p:cNvPr id="56" name="object 56"/>
            <p:cNvPicPr/>
            <p:nvPr/>
          </p:nvPicPr>
          <p:blipFill>
            <a:blip r:embed="rId7" cstate="print"/>
            <a:stretch>
              <a:fillRect/>
            </a:stretch>
          </p:blipFill>
          <p:spPr>
            <a:xfrm>
              <a:off x="1452372" y="3276612"/>
              <a:ext cx="728472" cy="542531"/>
            </a:xfrm>
            <a:prstGeom prst="rect">
              <a:avLst/>
            </a:prstGeom>
          </p:spPr>
        </p:pic>
        <p:sp>
          <p:nvSpPr>
            <p:cNvPr id="57" name="object 57"/>
            <p:cNvSpPr/>
            <p:nvPr/>
          </p:nvSpPr>
          <p:spPr>
            <a:xfrm>
              <a:off x="1447609" y="3271837"/>
              <a:ext cx="738505" cy="552450"/>
            </a:xfrm>
            <a:custGeom>
              <a:avLst/>
              <a:gdLst/>
              <a:ahLst/>
              <a:cxnLst/>
              <a:rect l="l" t="t" r="r" b="b"/>
              <a:pathLst>
                <a:path w="738505" h="552450">
                  <a:moveTo>
                    <a:pt x="0" y="0"/>
                  </a:moveTo>
                  <a:lnTo>
                    <a:pt x="737997" y="0"/>
                  </a:lnTo>
                  <a:lnTo>
                    <a:pt x="737997" y="552069"/>
                  </a:lnTo>
                  <a:lnTo>
                    <a:pt x="0" y="552069"/>
                  </a:lnTo>
                  <a:lnTo>
                    <a:pt x="0" y="0"/>
                  </a:lnTo>
                  <a:close/>
                </a:path>
              </a:pathLst>
            </a:custGeom>
            <a:ln w="9525">
              <a:solidFill>
                <a:srgbClr val="00AFEF"/>
              </a:solidFill>
            </a:ln>
          </p:spPr>
          <p:txBody>
            <a:bodyPr wrap="square" lIns="0" tIns="0" rIns="0" bIns="0" rtlCol="0"/>
            <a:lstStyle/>
            <a:p>
              <a:endParaRPr/>
            </a:p>
          </p:txBody>
        </p:sp>
      </p:grpSp>
      <p:grpSp>
        <p:nvGrpSpPr>
          <p:cNvPr id="58" name="object 58"/>
          <p:cNvGrpSpPr/>
          <p:nvPr/>
        </p:nvGrpSpPr>
        <p:grpSpPr>
          <a:xfrm>
            <a:off x="1290447" y="2133980"/>
            <a:ext cx="8910320" cy="4669790"/>
            <a:chOff x="1290447" y="2133980"/>
            <a:chExt cx="8910320" cy="4669790"/>
          </a:xfrm>
        </p:grpSpPr>
        <p:pic>
          <p:nvPicPr>
            <p:cNvPr id="59" name="object 59"/>
            <p:cNvPicPr/>
            <p:nvPr/>
          </p:nvPicPr>
          <p:blipFill>
            <a:blip r:embed="rId8" cstate="print"/>
            <a:stretch>
              <a:fillRect/>
            </a:stretch>
          </p:blipFill>
          <p:spPr>
            <a:xfrm>
              <a:off x="1299972" y="2189987"/>
              <a:ext cx="818388" cy="589788"/>
            </a:xfrm>
            <a:prstGeom prst="rect">
              <a:avLst/>
            </a:prstGeom>
          </p:spPr>
        </p:pic>
        <p:sp>
          <p:nvSpPr>
            <p:cNvPr id="60" name="object 60"/>
            <p:cNvSpPr/>
            <p:nvPr/>
          </p:nvSpPr>
          <p:spPr>
            <a:xfrm>
              <a:off x="1295209" y="2185225"/>
              <a:ext cx="828040" cy="599440"/>
            </a:xfrm>
            <a:custGeom>
              <a:avLst/>
              <a:gdLst/>
              <a:ahLst/>
              <a:cxnLst/>
              <a:rect l="l" t="t" r="r" b="b"/>
              <a:pathLst>
                <a:path w="828039" h="599439">
                  <a:moveTo>
                    <a:pt x="0" y="0"/>
                  </a:moveTo>
                  <a:lnTo>
                    <a:pt x="827913" y="0"/>
                  </a:lnTo>
                  <a:lnTo>
                    <a:pt x="827913" y="599313"/>
                  </a:lnTo>
                  <a:lnTo>
                    <a:pt x="0" y="599313"/>
                  </a:lnTo>
                  <a:lnTo>
                    <a:pt x="0" y="0"/>
                  </a:lnTo>
                  <a:close/>
                </a:path>
              </a:pathLst>
            </a:custGeom>
            <a:ln w="9525">
              <a:solidFill>
                <a:srgbClr val="00AFEF"/>
              </a:solidFill>
            </a:ln>
          </p:spPr>
          <p:txBody>
            <a:bodyPr wrap="square" lIns="0" tIns="0" rIns="0" bIns="0" rtlCol="0"/>
            <a:lstStyle/>
            <a:p>
              <a:endParaRPr/>
            </a:p>
          </p:txBody>
        </p:sp>
        <p:pic>
          <p:nvPicPr>
            <p:cNvPr id="61" name="object 61"/>
            <p:cNvPicPr/>
            <p:nvPr/>
          </p:nvPicPr>
          <p:blipFill>
            <a:blip r:embed="rId9" cstate="print"/>
            <a:stretch>
              <a:fillRect/>
            </a:stretch>
          </p:blipFill>
          <p:spPr>
            <a:xfrm>
              <a:off x="7909560" y="2162555"/>
              <a:ext cx="486155" cy="492251"/>
            </a:xfrm>
            <a:prstGeom prst="rect">
              <a:avLst/>
            </a:prstGeom>
          </p:spPr>
        </p:pic>
        <p:sp>
          <p:nvSpPr>
            <p:cNvPr id="62" name="object 62"/>
            <p:cNvSpPr/>
            <p:nvPr/>
          </p:nvSpPr>
          <p:spPr>
            <a:xfrm>
              <a:off x="7895272" y="2148268"/>
              <a:ext cx="514984" cy="521334"/>
            </a:xfrm>
            <a:custGeom>
              <a:avLst/>
              <a:gdLst/>
              <a:ahLst/>
              <a:cxnLst/>
              <a:rect l="l" t="t" r="r" b="b"/>
              <a:pathLst>
                <a:path w="514984" h="521335">
                  <a:moveTo>
                    <a:pt x="0" y="0"/>
                  </a:moveTo>
                  <a:lnTo>
                    <a:pt x="514730" y="0"/>
                  </a:lnTo>
                  <a:lnTo>
                    <a:pt x="514730" y="520826"/>
                  </a:lnTo>
                  <a:lnTo>
                    <a:pt x="0" y="520826"/>
                  </a:lnTo>
                  <a:lnTo>
                    <a:pt x="0" y="0"/>
                  </a:lnTo>
                  <a:close/>
                </a:path>
              </a:pathLst>
            </a:custGeom>
            <a:ln w="28575">
              <a:solidFill>
                <a:srgbClr val="FFFF00"/>
              </a:solidFill>
            </a:ln>
          </p:spPr>
          <p:txBody>
            <a:bodyPr wrap="square" lIns="0" tIns="0" rIns="0" bIns="0" rtlCol="0"/>
            <a:lstStyle/>
            <a:p>
              <a:endParaRPr/>
            </a:p>
          </p:txBody>
        </p:sp>
        <p:pic>
          <p:nvPicPr>
            <p:cNvPr id="63" name="object 63"/>
            <p:cNvPicPr/>
            <p:nvPr/>
          </p:nvPicPr>
          <p:blipFill>
            <a:blip r:embed="rId10" cstate="print"/>
            <a:stretch>
              <a:fillRect/>
            </a:stretch>
          </p:blipFill>
          <p:spPr>
            <a:xfrm>
              <a:off x="9163812" y="3750563"/>
              <a:ext cx="1027176" cy="539495"/>
            </a:xfrm>
            <a:prstGeom prst="rect">
              <a:avLst/>
            </a:prstGeom>
          </p:spPr>
        </p:pic>
        <p:sp>
          <p:nvSpPr>
            <p:cNvPr id="64" name="object 64"/>
            <p:cNvSpPr/>
            <p:nvPr/>
          </p:nvSpPr>
          <p:spPr>
            <a:xfrm>
              <a:off x="9159049" y="3745801"/>
              <a:ext cx="1036955" cy="549275"/>
            </a:xfrm>
            <a:custGeom>
              <a:avLst/>
              <a:gdLst/>
              <a:ahLst/>
              <a:cxnLst/>
              <a:rect l="l" t="t" r="r" b="b"/>
              <a:pathLst>
                <a:path w="1036954" h="549275">
                  <a:moveTo>
                    <a:pt x="0" y="0"/>
                  </a:moveTo>
                  <a:lnTo>
                    <a:pt x="1036701" y="0"/>
                  </a:lnTo>
                  <a:lnTo>
                    <a:pt x="1036701" y="549020"/>
                  </a:lnTo>
                  <a:lnTo>
                    <a:pt x="0" y="549020"/>
                  </a:lnTo>
                  <a:lnTo>
                    <a:pt x="0" y="0"/>
                  </a:lnTo>
                  <a:close/>
                </a:path>
              </a:pathLst>
            </a:custGeom>
            <a:ln w="9525">
              <a:solidFill>
                <a:srgbClr val="FFFFFF"/>
              </a:solidFill>
            </a:ln>
          </p:spPr>
          <p:txBody>
            <a:bodyPr wrap="square" lIns="0" tIns="0" rIns="0" bIns="0" rtlCol="0"/>
            <a:lstStyle/>
            <a:p>
              <a:endParaRPr/>
            </a:p>
          </p:txBody>
        </p:sp>
        <p:pic>
          <p:nvPicPr>
            <p:cNvPr id="65" name="object 65"/>
            <p:cNvPicPr/>
            <p:nvPr/>
          </p:nvPicPr>
          <p:blipFill>
            <a:blip r:embed="rId11" cstate="print"/>
            <a:stretch>
              <a:fillRect/>
            </a:stretch>
          </p:blipFill>
          <p:spPr>
            <a:xfrm>
              <a:off x="1437132" y="4305300"/>
              <a:ext cx="833628" cy="486156"/>
            </a:xfrm>
            <a:prstGeom prst="rect">
              <a:avLst/>
            </a:prstGeom>
          </p:spPr>
        </p:pic>
        <p:sp>
          <p:nvSpPr>
            <p:cNvPr id="66" name="object 66"/>
            <p:cNvSpPr/>
            <p:nvPr/>
          </p:nvSpPr>
          <p:spPr>
            <a:xfrm>
              <a:off x="1432369" y="4300537"/>
              <a:ext cx="843280" cy="495934"/>
            </a:xfrm>
            <a:custGeom>
              <a:avLst/>
              <a:gdLst/>
              <a:ahLst/>
              <a:cxnLst/>
              <a:rect l="l" t="t" r="r" b="b"/>
              <a:pathLst>
                <a:path w="843280" h="495935">
                  <a:moveTo>
                    <a:pt x="0" y="0"/>
                  </a:moveTo>
                  <a:lnTo>
                    <a:pt x="843153" y="0"/>
                  </a:lnTo>
                  <a:lnTo>
                    <a:pt x="843153" y="495681"/>
                  </a:lnTo>
                  <a:lnTo>
                    <a:pt x="0" y="495681"/>
                  </a:lnTo>
                  <a:lnTo>
                    <a:pt x="0" y="0"/>
                  </a:lnTo>
                  <a:close/>
                </a:path>
              </a:pathLst>
            </a:custGeom>
            <a:ln w="9525">
              <a:solidFill>
                <a:srgbClr val="00AFEF"/>
              </a:solidFill>
            </a:ln>
          </p:spPr>
          <p:txBody>
            <a:bodyPr wrap="square" lIns="0" tIns="0" rIns="0" bIns="0" rtlCol="0"/>
            <a:lstStyle/>
            <a:p>
              <a:endParaRPr/>
            </a:p>
          </p:txBody>
        </p:sp>
        <p:pic>
          <p:nvPicPr>
            <p:cNvPr id="67" name="object 67"/>
            <p:cNvPicPr/>
            <p:nvPr/>
          </p:nvPicPr>
          <p:blipFill>
            <a:blip r:embed="rId12" cstate="print"/>
            <a:stretch>
              <a:fillRect/>
            </a:stretch>
          </p:blipFill>
          <p:spPr>
            <a:xfrm>
              <a:off x="2439936" y="4325111"/>
              <a:ext cx="669023" cy="487680"/>
            </a:xfrm>
            <a:prstGeom prst="rect">
              <a:avLst/>
            </a:prstGeom>
          </p:spPr>
        </p:pic>
        <p:sp>
          <p:nvSpPr>
            <p:cNvPr id="68" name="object 68"/>
            <p:cNvSpPr/>
            <p:nvPr/>
          </p:nvSpPr>
          <p:spPr>
            <a:xfrm>
              <a:off x="2435161" y="4320349"/>
              <a:ext cx="678815" cy="497205"/>
            </a:xfrm>
            <a:custGeom>
              <a:avLst/>
              <a:gdLst/>
              <a:ahLst/>
              <a:cxnLst/>
              <a:rect l="l" t="t" r="r" b="b"/>
              <a:pathLst>
                <a:path w="678814" h="497204">
                  <a:moveTo>
                    <a:pt x="0" y="0"/>
                  </a:moveTo>
                  <a:lnTo>
                    <a:pt x="678561" y="0"/>
                  </a:lnTo>
                  <a:lnTo>
                    <a:pt x="678561" y="497205"/>
                  </a:lnTo>
                  <a:lnTo>
                    <a:pt x="0" y="497205"/>
                  </a:lnTo>
                  <a:lnTo>
                    <a:pt x="0" y="0"/>
                  </a:lnTo>
                  <a:close/>
                </a:path>
              </a:pathLst>
            </a:custGeom>
            <a:ln w="9525">
              <a:solidFill>
                <a:srgbClr val="00AFEF"/>
              </a:solidFill>
            </a:ln>
          </p:spPr>
          <p:txBody>
            <a:bodyPr wrap="square" lIns="0" tIns="0" rIns="0" bIns="0" rtlCol="0"/>
            <a:lstStyle/>
            <a:p>
              <a:endParaRPr/>
            </a:p>
          </p:txBody>
        </p:sp>
        <p:pic>
          <p:nvPicPr>
            <p:cNvPr id="69" name="object 69"/>
            <p:cNvPicPr/>
            <p:nvPr/>
          </p:nvPicPr>
          <p:blipFill>
            <a:blip r:embed="rId13" cstate="print"/>
            <a:stretch>
              <a:fillRect/>
            </a:stretch>
          </p:blipFill>
          <p:spPr>
            <a:xfrm>
              <a:off x="3835907" y="4335779"/>
              <a:ext cx="615696" cy="515112"/>
            </a:xfrm>
            <a:prstGeom prst="rect">
              <a:avLst/>
            </a:prstGeom>
          </p:spPr>
        </p:pic>
        <p:sp>
          <p:nvSpPr>
            <p:cNvPr id="70" name="object 70"/>
            <p:cNvSpPr/>
            <p:nvPr/>
          </p:nvSpPr>
          <p:spPr>
            <a:xfrm>
              <a:off x="3831145" y="4331017"/>
              <a:ext cx="625475" cy="525145"/>
            </a:xfrm>
            <a:custGeom>
              <a:avLst/>
              <a:gdLst/>
              <a:ahLst/>
              <a:cxnLst/>
              <a:rect l="l" t="t" r="r" b="b"/>
              <a:pathLst>
                <a:path w="625475" h="525145">
                  <a:moveTo>
                    <a:pt x="0" y="0"/>
                  </a:moveTo>
                  <a:lnTo>
                    <a:pt x="625221" y="0"/>
                  </a:lnTo>
                  <a:lnTo>
                    <a:pt x="625221" y="524637"/>
                  </a:lnTo>
                  <a:lnTo>
                    <a:pt x="0" y="524637"/>
                  </a:lnTo>
                  <a:lnTo>
                    <a:pt x="0" y="0"/>
                  </a:lnTo>
                  <a:close/>
                </a:path>
              </a:pathLst>
            </a:custGeom>
            <a:ln w="9525">
              <a:solidFill>
                <a:srgbClr val="00AFEF"/>
              </a:solidFill>
            </a:ln>
          </p:spPr>
          <p:txBody>
            <a:bodyPr wrap="square" lIns="0" tIns="0" rIns="0" bIns="0" rtlCol="0"/>
            <a:lstStyle/>
            <a:p>
              <a:endParaRPr/>
            </a:p>
          </p:txBody>
        </p:sp>
        <p:pic>
          <p:nvPicPr>
            <p:cNvPr id="71" name="object 71"/>
            <p:cNvPicPr/>
            <p:nvPr/>
          </p:nvPicPr>
          <p:blipFill>
            <a:blip r:embed="rId14" cstate="print"/>
            <a:stretch>
              <a:fillRect/>
            </a:stretch>
          </p:blipFill>
          <p:spPr>
            <a:xfrm>
              <a:off x="7158227" y="4329683"/>
              <a:ext cx="667512" cy="556259"/>
            </a:xfrm>
            <a:prstGeom prst="rect">
              <a:avLst/>
            </a:prstGeom>
          </p:spPr>
        </p:pic>
        <p:sp>
          <p:nvSpPr>
            <p:cNvPr id="72" name="object 72"/>
            <p:cNvSpPr/>
            <p:nvPr/>
          </p:nvSpPr>
          <p:spPr>
            <a:xfrm>
              <a:off x="7153465" y="4324921"/>
              <a:ext cx="677545" cy="565785"/>
            </a:xfrm>
            <a:custGeom>
              <a:avLst/>
              <a:gdLst/>
              <a:ahLst/>
              <a:cxnLst/>
              <a:rect l="l" t="t" r="r" b="b"/>
              <a:pathLst>
                <a:path w="677545" h="565785">
                  <a:moveTo>
                    <a:pt x="0" y="0"/>
                  </a:moveTo>
                  <a:lnTo>
                    <a:pt x="677037" y="0"/>
                  </a:lnTo>
                  <a:lnTo>
                    <a:pt x="677037" y="565785"/>
                  </a:lnTo>
                  <a:lnTo>
                    <a:pt x="0" y="565785"/>
                  </a:lnTo>
                  <a:lnTo>
                    <a:pt x="0" y="0"/>
                  </a:lnTo>
                  <a:close/>
                </a:path>
              </a:pathLst>
            </a:custGeom>
            <a:ln w="9525">
              <a:solidFill>
                <a:srgbClr val="FFFFFF"/>
              </a:solidFill>
            </a:ln>
          </p:spPr>
          <p:txBody>
            <a:bodyPr wrap="square" lIns="0" tIns="0" rIns="0" bIns="0" rtlCol="0"/>
            <a:lstStyle/>
            <a:p>
              <a:endParaRPr/>
            </a:p>
          </p:txBody>
        </p:sp>
        <p:pic>
          <p:nvPicPr>
            <p:cNvPr id="73" name="object 73"/>
            <p:cNvPicPr/>
            <p:nvPr/>
          </p:nvPicPr>
          <p:blipFill>
            <a:blip r:embed="rId15" cstate="print"/>
            <a:stretch>
              <a:fillRect/>
            </a:stretch>
          </p:blipFill>
          <p:spPr>
            <a:xfrm>
              <a:off x="8766048" y="4334255"/>
              <a:ext cx="667511" cy="556259"/>
            </a:xfrm>
            <a:prstGeom prst="rect">
              <a:avLst/>
            </a:prstGeom>
          </p:spPr>
        </p:pic>
        <p:sp>
          <p:nvSpPr>
            <p:cNvPr id="74" name="object 74"/>
            <p:cNvSpPr/>
            <p:nvPr/>
          </p:nvSpPr>
          <p:spPr>
            <a:xfrm>
              <a:off x="8761285" y="4329493"/>
              <a:ext cx="677545" cy="565785"/>
            </a:xfrm>
            <a:custGeom>
              <a:avLst/>
              <a:gdLst/>
              <a:ahLst/>
              <a:cxnLst/>
              <a:rect l="l" t="t" r="r" b="b"/>
              <a:pathLst>
                <a:path w="677545" h="565785">
                  <a:moveTo>
                    <a:pt x="0" y="0"/>
                  </a:moveTo>
                  <a:lnTo>
                    <a:pt x="677036" y="0"/>
                  </a:lnTo>
                  <a:lnTo>
                    <a:pt x="677036" y="565785"/>
                  </a:lnTo>
                  <a:lnTo>
                    <a:pt x="0" y="565785"/>
                  </a:lnTo>
                  <a:lnTo>
                    <a:pt x="0" y="0"/>
                  </a:lnTo>
                  <a:close/>
                </a:path>
              </a:pathLst>
            </a:custGeom>
            <a:ln w="9525">
              <a:solidFill>
                <a:srgbClr val="FFFFFF"/>
              </a:solidFill>
            </a:ln>
          </p:spPr>
          <p:txBody>
            <a:bodyPr wrap="square" lIns="0" tIns="0" rIns="0" bIns="0" rtlCol="0"/>
            <a:lstStyle/>
            <a:p>
              <a:endParaRPr/>
            </a:p>
          </p:txBody>
        </p:sp>
        <p:pic>
          <p:nvPicPr>
            <p:cNvPr id="75" name="object 75"/>
            <p:cNvPicPr/>
            <p:nvPr/>
          </p:nvPicPr>
          <p:blipFill>
            <a:blip r:embed="rId16" cstate="print"/>
            <a:stretch>
              <a:fillRect/>
            </a:stretch>
          </p:blipFill>
          <p:spPr>
            <a:xfrm>
              <a:off x="1533144" y="5484876"/>
              <a:ext cx="912876" cy="664464"/>
            </a:xfrm>
            <a:prstGeom prst="rect">
              <a:avLst/>
            </a:prstGeom>
          </p:spPr>
        </p:pic>
        <p:sp>
          <p:nvSpPr>
            <p:cNvPr id="76" name="object 76"/>
            <p:cNvSpPr/>
            <p:nvPr/>
          </p:nvSpPr>
          <p:spPr>
            <a:xfrm>
              <a:off x="1528381" y="5480113"/>
              <a:ext cx="922655" cy="674370"/>
            </a:xfrm>
            <a:custGeom>
              <a:avLst/>
              <a:gdLst/>
              <a:ahLst/>
              <a:cxnLst/>
              <a:rect l="l" t="t" r="r" b="b"/>
              <a:pathLst>
                <a:path w="922655" h="674370">
                  <a:moveTo>
                    <a:pt x="0" y="0"/>
                  </a:moveTo>
                  <a:lnTo>
                    <a:pt x="922401" y="0"/>
                  </a:lnTo>
                  <a:lnTo>
                    <a:pt x="922401" y="673989"/>
                  </a:lnTo>
                  <a:lnTo>
                    <a:pt x="0" y="673989"/>
                  </a:lnTo>
                  <a:lnTo>
                    <a:pt x="0" y="0"/>
                  </a:lnTo>
                  <a:close/>
                </a:path>
              </a:pathLst>
            </a:custGeom>
            <a:ln w="9525">
              <a:solidFill>
                <a:srgbClr val="00AFEF"/>
              </a:solidFill>
            </a:ln>
          </p:spPr>
          <p:txBody>
            <a:bodyPr wrap="square" lIns="0" tIns="0" rIns="0" bIns="0" rtlCol="0"/>
            <a:lstStyle/>
            <a:p>
              <a:endParaRPr/>
            </a:p>
          </p:txBody>
        </p:sp>
        <p:pic>
          <p:nvPicPr>
            <p:cNvPr id="77" name="object 77"/>
            <p:cNvPicPr/>
            <p:nvPr/>
          </p:nvPicPr>
          <p:blipFill>
            <a:blip r:embed="rId17" cstate="print"/>
            <a:stretch>
              <a:fillRect/>
            </a:stretch>
          </p:blipFill>
          <p:spPr>
            <a:xfrm>
              <a:off x="1507236" y="6271259"/>
              <a:ext cx="699503" cy="522719"/>
            </a:xfrm>
            <a:prstGeom prst="rect">
              <a:avLst/>
            </a:prstGeom>
          </p:spPr>
        </p:pic>
        <p:sp>
          <p:nvSpPr>
            <p:cNvPr id="78" name="object 78"/>
            <p:cNvSpPr/>
            <p:nvPr/>
          </p:nvSpPr>
          <p:spPr>
            <a:xfrm>
              <a:off x="1502473" y="6266497"/>
              <a:ext cx="709295" cy="532765"/>
            </a:xfrm>
            <a:custGeom>
              <a:avLst/>
              <a:gdLst/>
              <a:ahLst/>
              <a:cxnLst/>
              <a:rect l="l" t="t" r="r" b="b"/>
              <a:pathLst>
                <a:path w="709294" h="532765">
                  <a:moveTo>
                    <a:pt x="0" y="0"/>
                  </a:moveTo>
                  <a:lnTo>
                    <a:pt x="709040" y="0"/>
                  </a:lnTo>
                  <a:lnTo>
                    <a:pt x="709040" y="532256"/>
                  </a:lnTo>
                  <a:lnTo>
                    <a:pt x="0" y="532256"/>
                  </a:lnTo>
                  <a:lnTo>
                    <a:pt x="0" y="0"/>
                  </a:lnTo>
                  <a:close/>
                </a:path>
              </a:pathLst>
            </a:custGeom>
            <a:ln w="9525">
              <a:solidFill>
                <a:srgbClr val="00AFEF"/>
              </a:solidFill>
            </a:ln>
          </p:spPr>
          <p:txBody>
            <a:bodyPr wrap="square" lIns="0" tIns="0" rIns="0" bIns="0" rtlCol="0"/>
            <a:lstStyle/>
            <a:p>
              <a:endParaRPr/>
            </a:p>
          </p:txBody>
        </p:sp>
      </p:grpSp>
      <p:sp>
        <p:nvSpPr>
          <p:cNvPr id="79" name="object 79"/>
          <p:cNvSpPr txBox="1"/>
          <p:nvPr/>
        </p:nvSpPr>
        <p:spPr>
          <a:xfrm>
            <a:off x="4209618" y="4788699"/>
            <a:ext cx="29083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8EB4E2"/>
                </a:solidFill>
                <a:latin typeface="Yu Gothic Medium"/>
                <a:cs typeface="Yu Gothic Medium"/>
              </a:rPr>
              <a:t>SR</a:t>
            </a:r>
            <a:endParaRPr sz="1600">
              <a:latin typeface="Yu Gothic Medium"/>
              <a:cs typeface="Yu Gothic Medium"/>
            </a:endParaRPr>
          </a:p>
        </p:txBody>
      </p:sp>
      <p:grpSp>
        <p:nvGrpSpPr>
          <p:cNvPr id="80" name="object 80"/>
          <p:cNvGrpSpPr/>
          <p:nvPr/>
        </p:nvGrpSpPr>
        <p:grpSpPr>
          <a:xfrm>
            <a:off x="8077581" y="6228969"/>
            <a:ext cx="504190" cy="551180"/>
            <a:chOff x="8077581" y="6228969"/>
            <a:chExt cx="504190" cy="551180"/>
          </a:xfrm>
        </p:grpSpPr>
        <p:pic>
          <p:nvPicPr>
            <p:cNvPr id="81" name="object 81"/>
            <p:cNvPicPr/>
            <p:nvPr/>
          </p:nvPicPr>
          <p:blipFill>
            <a:blip r:embed="rId18" cstate="print"/>
            <a:stretch>
              <a:fillRect/>
            </a:stretch>
          </p:blipFill>
          <p:spPr>
            <a:xfrm>
              <a:off x="8106156" y="6257544"/>
              <a:ext cx="446531" cy="493776"/>
            </a:xfrm>
            <a:prstGeom prst="rect">
              <a:avLst/>
            </a:prstGeom>
          </p:spPr>
        </p:pic>
        <p:sp>
          <p:nvSpPr>
            <p:cNvPr id="82" name="object 82"/>
            <p:cNvSpPr/>
            <p:nvPr/>
          </p:nvSpPr>
          <p:spPr>
            <a:xfrm>
              <a:off x="8091868" y="6243256"/>
              <a:ext cx="475615" cy="522605"/>
            </a:xfrm>
            <a:custGeom>
              <a:avLst/>
              <a:gdLst/>
              <a:ahLst/>
              <a:cxnLst/>
              <a:rect l="l" t="t" r="r" b="b"/>
              <a:pathLst>
                <a:path w="475615" h="522604">
                  <a:moveTo>
                    <a:pt x="0" y="0"/>
                  </a:moveTo>
                  <a:lnTo>
                    <a:pt x="475106" y="0"/>
                  </a:lnTo>
                  <a:lnTo>
                    <a:pt x="475106" y="522350"/>
                  </a:lnTo>
                  <a:lnTo>
                    <a:pt x="0" y="522350"/>
                  </a:lnTo>
                  <a:lnTo>
                    <a:pt x="0" y="0"/>
                  </a:lnTo>
                  <a:close/>
                </a:path>
              </a:pathLst>
            </a:custGeom>
            <a:ln w="28575">
              <a:solidFill>
                <a:srgbClr val="FFFF00"/>
              </a:solidFill>
            </a:ln>
          </p:spPr>
          <p:txBody>
            <a:bodyPr wrap="square" lIns="0" tIns="0" rIns="0" bIns="0" rtlCol="0"/>
            <a:lstStyle/>
            <a:p>
              <a:endParaRPr/>
            </a:p>
          </p:txBody>
        </p:sp>
      </p:grpSp>
      <p:sp>
        <p:nvSpPr>
          <p:cNvPr id="83" name="object 83"/>
          <p:cNvSpPr txBox="1"/>
          <p:nvPr/>
        </p:nvSpPr>
        <p:spPr>
          <a:xfrm>
            <a:off x="1352225" y="2743243"/>
            <a:ext cx="915669" cy="173990"/>
          </a:xfrm>
          <a:prstGeom prst="rect">
            <a:avLst/>
          </a:prstGeom>
        </p:spPr>
        <p:txBody>
          <a:bodyPr vert="horz" wrap="square" lIns="0" tIns="15240" rIns="0" bIns="0" rtlCol="0">
            <a:spAutoFit/>
          </a:bodyPr>
          <a:lstStyle/>
          <a:p>
            <a:pPr marL="12700">
              <a:lnSpc>
                <a:spcPct val="100000"/>
              </a:lnSpc>
              <a:spcBef>
                <a:spcPts val="120"/>
              </a:spcBef>
            </a:pPr>
            <a:r>
              <a:rPr sz="950" spc="35" dirty="0">
                <a:solidFill>
                  <a:srgbClr val="FFFFFF"/>
                </a:solidFill>
                <a:latin typeface="Yu Gothic Medium"/>
                <a:cs typeface="Yu Gothic Medium"/>
              </a:rPr>
              <a:t>かぐや </a:t>
            </a:r>
            <a:r>
              <a:rPr sz="1050" baseline="3968" dirty="0">
                <a:solidFill>
                  <a:srgbClr val="FFFFFF"/>
                </a:solidFill>
                <a:latin typeface="Yu Gothic Medium"/>
                <a:cs typeface="Yu Gothic Medium"/>
              </a:rPr>
              <a:t>2007</a:t>
            </a:r>
            <a:r>
              <a:rPr sz="1050" spc="15" baseline="3968" dirty="0">
                <a:solidFill>
                  <a:srgbClr val="FFFFFF"/>
                </a:solidFill>
                <a:latin typeface="Yu Gothic Medium"/>
                <a:cs typeface="Yu Gothic Medium"/>
              </a:rPr>
              <a:t> -</a:t>
            </a:r>
            <a:r>
              <a:rPr sz="1050" spc="-30" baseline="3968" dirty="0">
                <a:solidFill>
                  <a:srgbClr val="FFFFFF"/>
                </a:solidFill>
                <a:latin typeface="Yu Gothic Medium"/>
                <a:cs typeface="Yu Gothic Medium"/>
              </a:rPr>
              <a:t>2009</a:t>
            </a:r>
            <a:endParaRPr sz="1050" baseline="3968">
              <a:latin typeface="Yu Gothic Medium"/>
              <a:cs typeface="Yu Gothic Medium"/>
            </a:endParaRPr>
          </a:p>
        </p:txBody>
      </p:sp>
      <p:sp>
        <p:nvSpPr>
          <p:cNvPr id="84" name="object 84"/>
          <p:cNvSpPr txBox="1"/>
          <p:nvPr/>
        </p:nvSpPr>
        <p:spPr>
          <a:xfrm>
            <a:off x="9436582" y="3428288"/>
            <a:ext cx="2442845" cy="248920"/>
          </a:xfrm>
          <a:prstGeom prst="rect">
            <a:avLst/>
          </a:prstGeom>
        </p:spPr>
        <p:txBody>
          <a:bodyPr vert="horz" wrap="square" lIns="0" tIns="13970" rIns="0" bIns="0" rtlCol="0">
            <a:spAutoFit/>
          </a:bodyPr>
          <a:lstStyle/>
          <a:p>
            <a:pPr marL="12700">
              <a:lnSpc>
                <a:spcPct val="100000"/>
              </a:lnSpc>
              <a:spcBef>
                <a:spcPts val="110"/>
              </a:spcBef>
            </a:pPr>
            <a:r>
              <a:rPr sz="1450" dirty="0">
                <a:solidFill>
                  <a:srgbClr val="8EB4E2"/>
                </a:solidFill>
                <a:latin typeface="Yu Gothic Medium"/>
                <a:cs typeface="Yu Gothic Medium"/>
              </a:rPr>
              <a:t>有人月面着陸（以降、毎年</a:t>
            </a:r>
            <a:r>
              <a:rPr sz="1450" spc="-50" dirty="0">
                <a:solidFill>
                  <a:srgbClr val="8EB4E2"/>
                </a:solidFill>
                <a:latin typeface="Yu Gothic Medium"/>
                <a:cs typeface="Yu Gothic Medium"/>
              </a:rPr>
              <a:t>）</a:t>
            </a:r>
            <a:endParaRPr sz="1450">
              <a:latin typeface="Yu Gothic Medium"/>
              <a:cs typeface="Yu Gothic Medium"/>
            </a:endParaRPr>
          </a:p>
        </p:txBody>
      </p:sp>
      <p:sp>
        <p:nvSpPr>
          <p:cNvPr id="85" name="object 85"/>
          <p:cNvSpPr txBox="1"/>
          <p:nvPr/>
        </p:nvSpPr>
        <p:spPr>
          <a:xfrm>
            <a:off x="9194228" y="483581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86" name="object 86"/>
          <p:cNvGrpSpPr/>
          <p:nvPr/>
        </p:nvGrpSpPr>
        <p:grpSpPr>
          <a:xfrm>
            <a:off x="548449" y="2136901"/>
            <a:ext cx="10723880" cy="4378325"/>
            <a:chOff x="548449" y="2136901"/>
            <a:chExt cx="10723880" cy="4378325"/>
          </a:xfrm>
        </p:grpSpPr>
        <p:pic>
          <p:nvPicPr>
            <p:cNvPr id="87" name="object 87"/>
            <p:cNvPicPr/>
            <p:nvPr/>
          </p:nvPicPr>
          <p:blipFill>
            <a:blip r:embed="rId19" cstate="print"/>
            <a:stretch>
              <a:fillRect/>
            </a:stretch>
          </p:blipFill>
          <p:spPr>
            <a:xfrm>
              <a:off x="8346185" y="2149601"/>
              <a:ext cx="179831" cy="233171"/>
            </a:xfrm>
            <a:prstGeom prst="rect">
              <a:avLst/>
            </a:prstGeom>
          </p:spPr>
        </p:pic>
        <p:sp>
          <p:nvSpPr>
            <p:cNvPr id="88" name="object 88"/>
            <p:cNvSpPr/>
            <p:nvPr/>
          </p:nvSpPr>
          <p:spPr>
            <a:xfrm>
              <a:off x="8346185" y="2149601"/>
              <a:ext cx="180340" cy="233679"/>
            </a:xfrm>
            <a:custGeom>
              <a:avLst/>
              <a:gdLst/>
              <a:ahLst/>
              <a:cxnLst/>
              <a:rect l="l" t="t" r="r" b="b"/>
              <a:pathLst>
                <a:path w="180340" h="233680">
                  <a:moveTo>
                    <a:pt x="0" y="89065"/>
                  </a:moveTo>
                  <a:lnTo>
                    <a:pt x="64084" y="80429"/>
                  </a:lnTo>
                  <a:lnTo>
                    <a:pt x="89916" y="0"/>
                  </a:lnTo>
                  <a:lnTo>
                    <a:pt x="115747" y="80429"/>
                  </a:lnTo>
                  <a:lnTo>
                    <a:pt x="179832" y="89065"/>
                  </a:lnTo>
                  <a:lnTo>
                    <a:pt x="131699" y="147408"/>
                  </a:lnTo>
                  <a:lnTo>
                    <a:pt x="145491" y="233171"/>
                  </a:lnTo>
                  <a:lnTo>
                    <a:pt x="89916" y="188798"/>
                  </a:lnTo>
                  <a:lnTo>
                    <a:pt x="34340" y="233171"/>
                  </a:lnTo>
                  <a:lnTo>
                    <a:pt x="48120" y="147408"/>
                  </a:lnTo>
                  <a:lnTo>
                    <a:pt x="0" y="89065"/>
                  </a:lnTo>
                  <a:close/>
                </a:path>
              </a:pathLst>
            </a:custGeom>
            <a:ln w="25400">
              <a:solidFill>
                <a:srgbClr val="66FFFF"/>
              </a:solidFill>
            </a:ln>
          </p:spPr>
          <p:txBody>
            <a:bodyPr wrap="square" lIns="0" tIns="0" rIns="0" bIns="0" rtlCol="0"/>
            <a:lstStyle/>
            <a:p>
              <a:endParaRPr/>
            </a:p>
          </p:txBody>
        </p:sp>
        <p:pic>
          <p:nvPicPr>
            <p:cNvPr id="89" name="object 89"/>
            <p:cNvPicPr/>
            <p:nvPr/>
          </p:nvPicPr>
          <p:blipFill>
            <a:blip r:embed="rId20" cstate="print"/>
            <a:stretch>
              <a:fillRect/>
            </a:stretch>
          </p:blipFill>
          <p:spPr>
            <a:xfrm>
              <a:off x="7059930" y="4588001"/>
              <a:ext cx="179831" cy="234695"/>
            </a:xfrm>
            <a:prstGeom prst="rect">
              <a:avLst/>
            </a:prstGeom>
          </p:spPr>
        </p:pic>
        <p:sp>
          <p:nvSpPr>
            <p:cNvPr id="90" name="object 90"/>
            <p:cNvSpPr/>
            <p:nvPr/>
          </p:nvSpPr>
          <p:spPr>
            <a:xfrm>
              <a:off x="7059930" y="4588001"/>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pic>
          <p:nvPicPr>
            <p:cNvPr id="91" name="object 91"/>
            <p:cNvPicPr/>
            <p:nvPr/>
          </p:nvPicPr>
          <p:blipFill>
            <a:blip r:embed="rId21" cstate="print"/>
            <a:stretch>
              <a:fillRect/>
            </a:stretch>
          </p:blipFill>
          <p:spPr>
            <a:xfrm>
              <a:off x="9454133" y="4595622"/>
              <a:ext cx="181355" cy="234695"/>
            </a:xfrm>
            <a:prstGeom prst="rect">
              <a:avLst/>
            </a:prstGeom>
          </p:spPr>
        </p:pic>
        <p:sp>
          <p:nvSpPr>
            <p:cNvPr id="92" name="object 92"/>
            <p:cNvSpPr/>
            <p:nvPr/>
          </p:nvSpPr>
          <p:spPr>
            <a:xfrm>
              <a:off x="9454133" y="4595622"/>
              <a:ext cx="181610" cy="234950"/>
            </a:xfrm>
            <a:custGeom>
              <a:avLst/>
              <a:gdLst/>
              <a:ahLst/>
              <a:cxnLst/>
              <a:rect l="l" t="t" r="r" b="b"/>
              <a:pathLst>
                <a:path w="181609" h="234950">
                  <a:moveTo>
                    <a:pt x="0" y="89649"/>
                  </a:moveTo>
                  <a:lnTo>
                    <a:pt x="64630" y="80962"/>
                  </a:lnTo>
                  <a:lnTo>
                    <a:pt x="90678" y="0"/>
                  </a:lnTo>
                  <a:lnTo>
                    <a:pt x="116725" y="80962"/>
                  </a:lnTo>
                  <a:lnTo>
                    <a:pt x="181356" y="89649"/>
                  </a:lnTo>
                  <a:lnTo>
                    <a:pt x="132816" y="148374"/>
                  </a:lnTo>
                  <a:lnTo>
                    <a:pt x="146723" y="234695"/>
                  </a:lnTo>
                  <a:lnTo>
                    <a:pt x="90678" y="190030"/>
                  </a:lnTo>
                  <a:lnTo>
                    <a:pt x="34632" y="234695"/>
                  </a:lnTo>
                  <a:lnTo>
                    <a:pt x="48539" y="148374"/>
                  </a:lnTo>
                  <a:lnTo>
                    <a:pt x="0" y="89649"/>
                  </a:lnTo>
                  <a:close/>
                </a:path>
              </a:pathLst>
            </a:custGeom>
            <a:ln w="25400">
              <a:solidFill>
                <a:srgbClr val="66FFFF"/>
              </a:solidFill>
            </a:ln>
          </p:spPr>
          <p:txBody>
            <a:bodyPr wrap="square" lIns="0" tIns="0" rIns="0" bIns="0" rtlCol="0"/>
            <a:lstStyle/>
            <a:p>
              <a:endParaRPr/>
            </a:p>
          </p:txBody>
        </p:sp>
        <p:pic>
          <p:nvPicPr>
            <p:cNvPr id="93" name="object 93"/>
            <p:cNvPicPr/>
            <p:nvPr/>
          </p:nvPicPr>
          <p:blipFill>
            <a:blip r:embed="rId22" cstate="print"/>
            <a:stretch>
              <a:fillRect/>
            </a:stretch>
          </p:blipFill>
          <p:spPr>
            <a:xfrm>
              <a:off x="8038338" y="6267445"/>
              <a:ext cx="179831" cy="234695"/>
            </a:xfrm>
            <a:prstGeom prst="rect">
              <a:avLst/>
            </a:prstGeom>
          </p:spPr>
        </p:pic>
        <p:sp>
          <p:nvSpPr>
            <p:cNvPr id="94" name="object 94"/>
            <p:cNvSpPr/>
            <p:nvPr/>
          </p:nvSpPr>
          <p:spPr>
            <a:xfrm>
              <a:off x="8038338" y="6267445"/>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pic>
          <p:nvPicPr>
            <p:cNvPr id="95" name="object 95"/>
            <p:cNvPicPr/>
            <p:nvPr/>
          </p:nvPicPr>
          <p:blipFill>
            <a:blip r:embed="rId22" cstate="print"/>
            <a:stretch>
              <a:fillRect/>
            </a:stretch>
          </p:blipFill>
          <p:spPr>
            <a:xfrm>
              <a:off x="9249918" y="3455669"/>
              <a:ext cx="179831" cy="234696"/>
            </a:xfrm>
            <a:prstGeom prst="rect">
              <a:avLst/>
            </a:prstGeom>
          </p:spPr>
        </p:pic>
        <p:sp>
          <p:nvSpPr>
            <p:cNvPr id="96" name="object 96"/>
            <p:cNvSpPr/>
            <p:nvPr/>
          </p:nvSpPr>
          <p:spPr>
            <a:xfrm>
              <a:off x="9249918" y="3455669"/>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6"/>
                  </a:lnTo>
                  <a:lnTo>
                    <a:pt x="89916" y="190030"/>
                  </a:lnTo>
                  <a:lnTo>
                    <a:pt x="34340" y="234696"/>
                  </a:lnTo>
                  <a:lnTo>
                    <a:pt x="48120" y="148374"/>
                  </a:lnTo>
                  <a:lnTo>
                    <a:pt x="0" y="89649"/>
                  </a:lnTo>
                  <a:close/>
                </a:path>
              </a:pathLst>
            </a:custGeom>
            <a:ln w="25399">
              <a:solidFill>
                <a:srgbClr val="66FFFF"/>
              </a:solidFill>
            </a:ln>
          </p:spPr>
          <p:txBody>
            <a:bodyPr wrap="square" lIns="0" tIns="0" rIns="0" bIns="0" rtlCol="0"/>
            <a:lstStyle/>
            <a:p>
              <a:endParaRPr/>
            </a:p>
          </p:txBody>
        </p:sp>
        <p:sp>
          <p:nvSpPr>
            <p:cNvPr id="97" name="object 97"/>
            <p:cNvSpPr/>
            <p:nvPr/>
          </p:nvSpPr>
          <p:spPr>
            <a:xfrm>
              <a:off x="7899654" y="2600705"/>
              <a:ext cx="121920" cy="3698875"/>
            </a:xfrm>
            <a:custGeom>
              <a:avLst/>
              <a:gdLst/>
              <a:ahLst/>
              <a:cxnLst/>
              <a:rect l="l" t="t" r="r" b="b"/>
              <a:pathLst>
                <a:path w="121920" h="3698875">
                  <a:moveTo>
                    <a:pt x="121920" y="3698748"/>
                  </a:moveTo>
                  <a:lnTo>
                    <a:pt x="74462" y="3697949"/>
                  </a:lnTo>
                  <a:lnTo>
                    <a:pt x="35709" y="3695773"/>
                  </a:lnTo>
                  <a:lnTo>
                    <a:pt x="9580" y="3692543"/>
                  </a:lnTo>
                  <a:lnTo>
                    <a:pt x="0" y="3688588"/>
                  </a:lnTo>
                  <a:lnTo>
                    <a:pt x="0" y="10160"/>
                  </a:lnTo>
                  <a:lnTo>
                    <a:pt x="9580" y="6204"/>
                  </a:lnTo>
                  <a:lnTo>
                    <a:pt x="35709" y="2974"/>
                  </a:lnTo>
                  <a:lnTo>
                    <a:pt x="74462" y="798"/>
                  </a:lnTo>
                  <a:lnTo>
                    <a:pt x="121920" y="0"/>
                  </a:lnTo>
                </a:path>
              </a:pathLst>
            </a:custGeom>
            <a:ln w="38099">
              <a:solidFill>
                <a:srgbClr val="FFFF00"/>
              </a:solidFill>
              <a:prstDash val="sysDash"/>
            </a:ln>
          </p:spPr>
          <p:txBody>
            <a:bodyPr wrap="square" lIns="0" tIns="0" rIns="0" bIns="0" rtlCol="0"/>
            <a:lstStyle/>
            <a:p>
              <a:endParaRPr/>
            </a:p>
          </p:txBody>
        </p:sp>
        <p:sp>
          <p:nvSpPr>
            <p:cNvPr id="98" name="object 98"/>
            <p:cNvSpPr/>
            <p:nvPr/>
          </p:nvSpPr>
          <p:spPr>
            <a:xfrm>
              <a:off x="583692" y="2965703"/>
              <a:ext cx="10683875" cy="0"/>
            </a:xfrm>
            <a:custGeom>
              <a:avLst/>
              <a:gdLst/>
              <a:ahLst/>
              <a:cxnLst/>
              <a:rect l="l" t="t" r="r" b="b"/>
              <a:pathLst>
                <a:path w="10683875">
                  <a:moveTo>
                    <a:pt x="0" y="0"/>
                  </a:moveTo>
                  <a:lnTo>
                    <a:pt x="10683341" y="0"/>
                  </a:lnTo>
                </a:path>
              </a:pathLst>
            </a:custGeom>
            <a:ln w="9525">
              <a:solidFill>
                <a:srgbClr val="FFFFFF"/>
              </a:solidFill>
              <a:prstDash val="sysDash"/>
            </a:ln>
          </p:spPr>
          <p:txBody>
            <a:bodyPr wrap="square" lIns="0" tIns="0" rIns="0" bIns="0" rtlCol="0"/>
            <a:lstStyle/>
            <a:p>
              <a:endParaRPr/>
            </a:p>
          </p:txBody>
        </p:sp>
        <p:sp>
          <p:nvSpPr>
            <p:cNvPr id="99" name="object 99"/>
            <p:cNvSpPr/>
            <p:nvPr/>
          </p:nvSpPr>
          <p:spPr>
            <a:xfrm>
              <a:off x="571500" y="4297679"/>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sp>
          <p:nvSpPr>
            <p:cNvPr id="100" name="object 100"/>
            <p:cNvSpPr/>
            <p:nvPr/>
          </p:nvSpPr>
          <p:spPr>
            <a:xfrm>
              <a:off x="571500" y="5058155"/>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sp>
          <p:nvSpPr>
            <p:cNvPr id="101" name="object 101"/>
            <p:cNvSpPr/>
            <p:nvPr/>
          </p:nvSpPr>
          <p:spPr>
            <a:xfrm>
              <a:off x="611124" y="5623560"/>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sp>
          <p:nvSpPr>
            <p:cNvPr id="102" name="object 102"/>
            <p:cNvSpPr/>
            <p:nvPr/>
          </p:nvSpPr>
          <p:spPr>
            <a:xfrm>
              <a:off x="553212" y="6259067"/>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pic>
          <p:nvPicPr>
            <p:cNvPr id="103" name="object 103"/>
            <p:cNvPicPr/>
            <p:nvPr/>
          </p:nvPicPr>
          <p:blipFill>
            <a:blip r:embed="rId5" cstate="print"/>
            <a:stretch>
              <a:fillRect/>
            </a:stretch>
          </p:blipFill>
          <p:spPr>
            <a:xfrm>
              <a:off x="1312163" y="5417819"/>
              <a:ext cx="202679" cy="146303"/>
            </a:xfrm>
            <a:prstGeom prst="rect">
              <a:avLst/>
            </a:prstGeom>
          </p:spPr>
        </p:pic>
        <p:sp>
          <p:nvSpPr>
            <p:cNvPr id="104" name="object 104"/>
            <p:cNvSpPr/>
            <p:nvPr/>
          </p:nvSpPr>
          <p:spPr>
            <a:xfrm>
              <a:off x="1307401" y="5413057"/>
              <a:ext cx="212725" cy="156210"/>
            </a:xfrm>
            <a:custGeom>
              <a:avLst/>
              <a:gdLst/>
              <a:ahLst/>
              <a:cxnLst/>
              <a:rect l="l" t="t" r="r" b="b"/>
              <a:pathLst>
                <a:path w="212725" h="156210">
                  <a:moveTo>
                    <a:pt x="0" y="0"/>
                  </a:moveTo>
                  <a:lnTo>
                    <a:pt x="212217" y="0"/>
                  </a:lnTo>
                  <a:lnTo>
                    <a:pt x="212217" y="155828"/>
                  </a:lnTo>
                  <a:lnTo>
                    <a:pt x="0" y="155828"/>
                  </a:lnTo>
                  <a:lnTo>
                    <a:pt x="0" y="0"/>
                  </a:lnTo>
                  <a:close/>
                </a:path>
              </a:pathLst>
            </a:custGeom>
            <a:ln w="9525">
              <a:solidFill>
                <a:srgbClr val="000000"/>
              </a:solidFill>
            </a:ln>
          </p:spPr>
          <p:txBody>
            <a:bodyPr wrap="square" lIns="0" tIns="0" rIns="0" bIns="0" rtlCol="0"/>
            <a:lstStyle/>
            <a:p>
              <a:endParaRPr/>
            </a:p>
          </p:txBody>
        </p:sp>
      </p:grpSp>
      <p:sp>
        <p:nvSpPr>
          <p:cNvPr id="105" name="object 105"/>
          <p:cNvSpPr txBox="1"/>
          <p:nvPr/>
        </p:nvSpPr>
        <p:spPr>
          <a:xfrm>
            <a:off x="8650389" y="6513138"/>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106" name="object 106"/>
          <p:cNvSpPr txBox="1"/>
          <p:nvPr/>
        </p:nvSpPr>
        <p:spPr>
          <a:xfrm>
            <a:off x="1430436" y="4739487"/>
            <a:ext cx="763905" cy="269240"/>
          </a:xfrm>
          <a:prstGeom prst="rect">
            <a:avLst/>
          </a:prstGeom>
        </p:spPr>
        <p:txBody>
          <a:bodyPr vert="horz" wrap="square" lIns="0" tIns="12065" rIns="0" bIns="0" rtlCol="0">
            <a:spAutoFit/>
          </a:bodyPr>
          <a:lstStyle/>
          <a:p>
            <a:pPr marL="38100">
              <a:lnSpc>
                <a:spcPct val="100000"/>
              </a:lnSpc>
              <a:spcBef>
                <a:spcPts val="95"/>
              </a:spcBef>
            </a:pPr>
            <a:r>
              <a:rPr sz="2400" spc="44" baseline="-12152" dirty="0">
                <a:solidFill>
                  <a:srgbClr val="8EB4E2"/>
                </a:solidFill>
                <a:latin typeface="Yu Gothic Medium"/>
                <a:cs typeface="Yu Gothic Medium"/>
              </a:rPr>
              <a:t>着陸 </a:t>
            </a:r>
            <a:r>
              <a:rPr sz="700" spc="-20" dirty="0">
                <a:solidFill>
                  <a:srgbClr val="FFFFFF"/>
                </a:solidFill>
                <a:latin typeface="Yu Gothic Medium"/>
                <a:cs typeface="Yu Gothic Medium"/>
              </a:rPr>
              <a:t>2013</a:t>
            </a:r>
            <a:endParaRPr sz="700">
              <a:latin typeface="Yu Gothic Medium"/>
              <a:cs typeface="Yu Gothic Medium"/>
            </a:endParaRPr>
          </a:p>
        </p:txBody>
      </p:sp>
      <p:sp>
        <p:nvSpPr>
          <p:cNvPr id="107" name="object 107"/>
          <p:cNvSpPr txBox="1"/>
          <p:nvPr/>
        </p:nvSpPr>
        <p:spPr>
          <a:xfrm>
            <a:off x="1859699" y="5841426"/>
            <a:ext cx="530860" cy="370840"/>
          </a:xfrm>
          <a:prstGeom prst="rect">
            <a:avLst/>
          </a:prstGeom>
        </p:spPr>
        <p:txBody>
          <a:bodyPr vert="horz" wrap="square" lIns="0" tIns="12065" rIns="0" bIns="0" rtlCol="0">
            <a:spAutoFit/>
          </a:bodyPr>
          <a:lstStyle/>
          <a:p>
            <a:pPr marL="111760">
              <a:lnSpc>
                <a:spcPts val="1895"/>
              </a:lnSpc>
              <a:spcBef>
                <a:spcPts val="95"/>
              </a:spcBef>
            </a:pPr>
            <a:r>
              <a:rPr sz="1600" spc="-40" dirty="0">
                <a:solidFill>
                  <a:srgbClr val="8EB4E2"/>
                </a:solidFill>
                <a:latin typeface="Yu Gothic Medium"/>
                <a:cs typeface="Yu Gothic Medium"/>
              </a:rPr>
              <a:t>周回</a:t>
            </a:r>
            <a:endParaRPr sz="1600">
              <a:latin typeface="Yu Gothic Medium"/>
              <a:cs typeface="Yu Gothic Medium"/>
            </a:endParaRPr>
          </a:p>
          <a:p>
            <a:pPr marL="12700">
              <a:lnSpc>
                <a:spcPts val="815"/>
              </a:lnSpc>
            </a:pPr>
            <a:r>
              <a:rPr sz="700" dirty="0">
                <a:solidFill>
                  <a:srgbClr val="FFFFFF"/>
                </a:solidFill>
                <a:latin typeface="Yu Gothic Medium"/>
                <a:cs typeface="Yu Gothic Medium"/>
              </a:rPr>
              <a:t>2003-</a:t>
            </a:r>
            <a:r>
              <a:rPr sz="700" spc="-20" dirty="0">
                <a:solidFill>
                  <a:srgbClr val="FFFFFF"/>
                </a:solidFill>
                <a:latin typeface="Yu Gothic Medium"/>
                <a:cs typeface="Yu Gothic Medium"/>
              </a:rPr>
              <a:t>2006</a:t>
            </a:r>
            <a:endParaRPr sz="700">
              <a:latin typeface="Yu Gothic Medium"/>
              <a:cs typeface="Yu Gothic Medium"/>
            </a:endParaRPr>
          </a:p>
        </p:txBody>
      </p:sp>
      <p:sp>
        <p:nvSpPr>
          <p:cNvPr id="108" name="object 108"/>
          <p:cNvSpPr txBox="1"/>
          <p:nvPr/>
        </p:nvSpPr>
        <p:spPr>
          <a:xfrm>
            <a:off x="2105698" y="635949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周回</a:t>
            </a:r>
            <a:endParaRPr sz="1600">
              <a:latin typeface="Yu Gothic Medium"/>
              <a:cs typeface="Yu Gothic Medium"/>
            </a:endParaRPr>
          </a:p>
        </p:txBody>
      </p:sp>
      <p:sp>
        <p:nvSpPr>
          <p:cNvPr id="109" name="object 109"/>
          <p:cNvSpPr txBox="1"/>
          <p:nvPr/>
        </p:nvSpPr>
        <p:spPr>
          <a:xfrm>
            <a:off x="2006206" y="6592841"/>
            <a:ext cx="475615"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2008-</a:t>
            </a:r>
            <a:r>
              <a:rPr sz="700" spc="-20" dirty="0">
                <a:solidFill>
                  <a:srgbClr val="FFFFFF"/>
                </a:solidFill>
                <a:latin typeface="Yu Gothic Medium"/>
                <a:cs typeface="Yu Gothic Medium"/>
              </a:rPr>
              <a:t>2009</a:t>
            </a:r>
            <a:endParaRPr sz="700">
              <a:latin typeface="Yu Gothic Medium"/>
              <a:cs typeface="Yu Gothic Medium"/>
            </a:endParaRPr>
          </a:p>
        </p:txBody>
      </p:sp>
      <p:sp>
        <p:nvSpPr>
          <p:cNvPr id="110" name="object 110"/>
          <p:cNvSpPr txBox="1"/>
          <p:nvPr/>
        </p:nvSpPr>
        <p:spPr>
          <a:xfrm>
            <a:off x="1981570" y="3397482"/>
            <a:ext cx="475615"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2013-</a:t>
            </a:r>
            <a:r>
              <a:rPr sz="700" spc="-20" dirty="0">
                <a:solidFill>
                  <a:srgbClr val="FFFFFF"/>
                </a:solidFill>
                <a:latin typeface="Yu Gothic Medium"/>
                <a:cs typeface="Yu Gothic Medium"/>
              </a:rPr>
              <a:t>2014</a:t>
            </a:r>
            <a:endParaRPr sz="700">
              <a:latin typeface="Yu Gothic Medium"/>
              <a:cs typeface="Yu Gothic Medium"/>
            </a:endParaRPr>
          </a:p>
        </p:txBody>
      </p:sp>
      <p:sp>
        <p:nvSpPr>
          <p:cNvPr id="111" name="object 111"/>
          <p:cNvSpPr txBox="1"/>
          <p:nvPr/>
        </p:nvSpPr>
        <p:spPr>
          <a:xfrm>
            <a:off x="1981570" y="3701754"/>
            <a:ext cx="272415" cy="137160"/>
          </a:xfrm>
          <a:prstGeom prst="rect">
            <a:avLst/>
          </a:prstGeom>
        </p:spPr>
        <p:txBody>
          <a:bodyPr vert="horz" wrap="square" lIns="0" tIns="16510" rIns="0" bIns="0" rtlCol="0">
            <a:spAutoFit/>
          </a:bodyPr>
          <a:lstStyle/>
          <a:p>
            <a:pPr marL="12700">
              <a:lnSpc>
                <a:spcPct val="100000"/>
              </a:lnSpc>
              <a:spcBef>
                <a:spcPts val="130"/>
              </a:spcBef>
            </a:pPr>
            <a:r>
              <a:rPr sz="700" spc="-10" dirty="0">
                <a:solidFill>
                  <a:srgbClr val="FFFFFF"/>
                </a:solidFill>
                <a:latin typeface="Yu Gothic Medium"/>
                <a:cs typeface="Yu Gothic Medium"/>
              </a:rPr>
              <a:t>2009-</a:t>
            </a:r>
            <a:endParaRPr sz="700">
              <a:latin typeface="Yu Gothic Medium"/>
              <a:cs typeface="Yu Gothic Medium"/>
            </a:endParaRPr>
          </a:p>
        </p:txBody>
      </p:sp>
      <p:sp>
        <p:nvSpPr>
          <p:cNvPr id="112" name="object 112"/>
          <p:cNvSpPr txBox="1"/>
          <p:nvPr/>
        </p:nvSpPr>
        <p:spPr>
          <a:xfrm>
            <a:off x="1981570" y="3813032"/>
            <a:ext cx="490220"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（運用中</a:t>
            </a:r>
            <a:r>
              <a:rPr sz="700" spc="-50" dirty="0">
                <a:solidFill>
                  <a:srgbClr val="FFFFFF"/>
                </a:solidFill>
                <a:latin typeface="Yu Gothic Medium"/>
                <a:cs typeface="Yu Gothic Medium"/>
              </a:rPr>
              <a:t>）</a:t>
            </a:r>
            <a:endParaRPr sz="700">
              <a:latin typeface="Yu Gothic Medium"/>
              <a:cs typeface="Yu Gothic Medium"/>
            </a:endParaRPr>
          </a:p>
        </p:txBody>
      </p:sp>
      <p:sp>
        <p:nvSpPr>
          <p:cNvPr id="113" name="object 113"/>
          <p:cNvSpPr txBox="1"/>
          <p:nvPr/>
        </p:nvSpPr>
        <p:spPr>
          <a:xfrm>
            <a:off x="1589811" y="3031426"/>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周回</a:t>
            </a:r>
            <a:endParaRPr sz="1600">
              <a:latin typeface="Yu Gothic Medium"/>
              <a:cs typeface="Yu Gothic Medium"/>
            </a:endParaRPr>
          </a:p>
        </p:txBody>
      </p:sp>
      <p:sp>
        <p:nvSpPr>
          <p:cNvPr id="114" name="object 114"/>
          <p:cNvSpPr txBox="1"/>
          <p:nvPr/>
        </p:nvSpPr>
        <p:spPr>
          <a:xfrm>
            <a:off x="1502752" y="5254777"/>
            <a:ext cx="431165" cy="376555"/>
          </a:xfrm>
          <a:prstGeom prst="rect">
            <a:avLst/>
          </a:prstGeom>
        </p:spPr>
        <p:txBody>
          <a:bodyPr vert="horz" wrap="square" lIns="0" tIns="16510" rIns="0" bIns="0" rtlCol="0">
            <a:spAutoFit/>
          </a:bodyPr>
          <a:lstStyle/>
          <a:p>
            <a:pPr marL="34290">
              <a:lnSpc>
                <a:spcPts val="825"/>
              </a:lnSpc>
              <a:spcBef>
                <a:spcPts val="130"/>
              </a:spcBef>
            </a:pPr>
            <a:r>
              <a:rPr sz="700" spc="-20" dirty="0">
                <a:solidFill>
                  <a:srgbClr val="FFFFFF"/>
                </a:solidFill>
                <a:latin typeface="Yu Gothic Medium"/>
                <a:cs typeface="Yu Gothic Medium"/>
              </a:rPr>
              <a:t>1966</a:t>
            </a:r>
            <a:endParaRPr sz="700">
              <a:latin typeface="Yu Gothic Medium"/>
              <a:cs typeface="Yu Gothic Medium"/>
            </a:endParaRPr>
          </a:p>
          <a:p>
            <a:pPr marL="12700">
              <a:lnSpc>
                <a:spcPts val="1905"/>
              </a:lnSpc>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15" name="object 115"/>
          <p:cNvGrpSpPr/>
          <p:nvPr/>
        </p:nvGrpSpPr>
        <p:grpSpPr>
          <a:xfrm>
            <a:off x="871347" y="3773042"/>
            <a:ext cx="222250" cy="140970"/>
            <a:chOff x="871347" y="3773042"/>
            <a:chExt cx="222250" cy="140970"/>
          </a:xfrm>
        </p:grpSpPr>
        <p:pic>
          <p:nvPicPr>
            <p:cNvPr id="116" name="object 116"/>
            <p:cNvPicPr/>
            <p:nvPr/>
          </p:nvPicPr>
          <p:blipFill>
            <a:blip r:embed="rId2" cstate="print"/>
            <a:stretch>
              <a:fillRect/>
            </a:stretch>
          </p:blipFill>
          <p:spPr>
            <a:xfrm>
              <a:off x="880872" y="3782567"/>
              <a:ext cx="202691" cy="121919"/>
            </a:xfrm>
            <a:prstGeom prst="rect">
              <a:avLst/>
            </a:prstGeom>
          </p:spPr>
        </p:pic>
        <p:sp>
          <p:nvSpPr>
            <p:cNvPr id="117" name="object 117"/>
            <p:cNvSpPr/>
            <p:nvPr/>
          </p:nvSpPr>
          <p:spPr>
            <a:xfrm>
              <a:off x="876109" y="3777805"/>
              <a:ext cx="212725" cy="131445"/>
            </a:xfrm>
            <a:custGeom>
              <a:avLst/>
              <a:gdLst/>
              <a:ahLst/>
              <a:cxnLst/>
              <a:rect l="l" t="t" r="r" b="b"/>
              <a:pathLst>
                <a:path w="212725" h="131445">
                  <a:moveTo>
                    <a:pt x="0" y="0"/>
                  </a:moveTo>
                  <a:lnTo>
                    <a:pt x="212216" y="0"/>
                  </a:lnTo>
                  <a:lnTo>
                    <a:pt x="212216" y="131444"/>
                  </a:lnTo>
                  <a:lnTo>
                    <a:pt x="0" y="131444"/>
                  </a:lnTo>
                  <a:lnTo>
                    <a:pt x="0" y="0"/>
                  </a:lnTo>
                  <a:close/>
                </a:path>
              </a:pathLst>
            </a:custGeom>
            <a:ln w="9525">
              <a:solidFill>
                <a:srgbClr val="000000"/>
              </a:solidFill>
            </a:ln>
          </p:spPr>
          <p:txBody>
            <a:bodyPr wrap="square" lIns="0" tIns="0" rIns="0" bIns="0" rtlCol="0"/>
            <a:lstStyle/>
            <a:p>
              <a:endParaRPr/>
            </a:p>
          </p:txBody>
        </p:sp>
      </p:grpSp>
      <p:sp>
        <p:nvSpPr>
          <p:cNvPr id="118" name="object 118"/>
          <p:cNvSpPr txBox="1"/>
          <p:nvPr/>
        </p:nvSpPr>
        <p:spPr>
          <a:xfrm>
            <a:off x="862656" y="3914422"/>
            <a:ext cx="431165" cy="375920"/>
          </a:xfrm>
          <a:prstGeom prst="rect">
            <a:avLst/>
          </a:prstGeom>
        </p:spPr>
        <p:txBody>
          <a:bodyPr vert="horz" wrap="square" lIns="0" tIns="16510" rIns="0" bIns="0" rtlCol="0">
            <a:spAutoFit/>
          </a:bodyPr>
          <a:lstStyle/>
          <a:p>
            <a:pPr marL="30480">
              <a:lnSpc>
                <a:spcPts val="825"/>
              </a:lnSpc>
              <a:spcBef>
                <a:spcPts val="130"/>
              </a:spcBef>
            </a:pPr>
            <a:r>
              <a:rPr sz="700" spc="-20" dirty="0">
                <a:solidFill>
                  <a:srgbClr val="FFFFFF"/>
                </a:solidFill>
                <a:latin typeface="Yu Gothic Medium"/>
                <a:cs typeface="Yu Gothic Medium"/>
              </a:rPr>
              <a:t>1966</a:t>
            </a:r>
            <a:endParaRPr sz="700">
              <a:latin typeface="Yu Gothic Medium"/>
              <a:cs typeface="Yu Gothic Medium"/>
            </a:endParaRPr>
          </a:p>
          <a:p>
            <a:pPr marL="12700">
              <a:lnSpc>
                <a:spcPts val="1905"/>
              </a:lnSpc>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19" name="object 119"/>
          <p:cNvGrpSpPr/>
          <p:nvPr/>
        </p:nvGrpSpPr>
        <p:grpSpPr>
          <a:xfrm>
            <a:off x="5807964" y="2132457"/>
            <a:ext cx="1298575" cy="499109"/>
            <a:chOff x="5807964" y="2132457"/>
            <a:chExt cx="1298575" cy="499109"/>
          </a:xfrm>
        </p:grpSpPr>
        <p:sp>
          <p:nvSpPr>
            <p:cNvPr id="120" name="object 120"/>
            <p:cNvSpPr/>
            <p:nvPr/>
          </p:nvSpPr>
          <p:spPr>
            <a:xfrm>
              <a:off x="5807964" y="2212848"/>
              <a:ext cx="203200" cy="117475"/>
            </a:xfrm>
            <a:custGeom>
              <a:avLst/>
              <a:gdLst/>
              <a:ahLst/>
              <a:cxnLst/>
              <a:rect l="l" t="t" r="r" b="b"/>
              <a:pathLst>
                <a:path w="203200" h="117475">
                  <a:moveTo>
                    <a:pt x="202691" y="0"/>
                  </a:moveTo>
                  <a:lnTo>
                    <a:pt x="0" y="0"/>
                  </a:lnTo>
                  <a:lnTo>
                    <a:pt x="0" y="117348"/>
                  </a:lnTo>
                  <a:lnTo>
                    <a:pt x="202691" y="117348"/>
                  </a:lnTo>
                  <a:lnTo>
                    <a:pt x="202691" y="0"/>
                  </a:lnTo>
                  <a:close/>
                </a:path>
              </a:pathLst>
            </a:custGeom>
            <a:solidFill>
              <a:srgbClr val="4F81BC"/>
            </a:solidFill>
          </p:spPr>
          <p:txBody>
            <a:bodyPr wrap="square" lIns="0" tIns="0" rIns="0" bIns="0" rtlCol="0"/>
            <a:lstStyle/>
            <a:p>
              <a:endParaRPr/>
            </a:p>
          </p:txBody>
        </p:sp>
        <p:pic>
          <p:nvPicPr>
            <p:cNvPr id="121" name="object 121"/>
            <p:cNvPicPr/>
            <p:nvPr/>
          </p:nvPicPr>
          <p:blipFill>
            <a:blip r:embed="rId23" cstate="print"/>
            <a:stretch>
              <a:fillRect/>
            </a:stretch>
          </p:blipFill>
          <p:spPr>
            <a:xfrm>
              <a:off x="6635496" y="2161044"/>
              <a:ext cx="441959" cy="441947"/>
            </a:xfrm>
            <a:prstGeom prst="rect">
              <a:avLst/>
            </a:prstGeom>
          </p:spPr>
        </p:pic>
        <p:sp>
          <p:nvSpPr>
            <p:cNvPr id="122" name="object 122"/>
            <p:cNvSpPr/>
            <p:nvPr/>
          </p:nvSpPr>
          <p:spPr>
            <a:xfrm>
              <a:off x="6621208" y="2146744"/>
              <a:ext cx="470534" cy="470534"/>
            </a:xfrm>
            <a:custGeom>
              <a:avLst/>
              <a:gdLst/>
              <a:ahLst/>
              <a:cxnLst/>
              <a:rect l="l" t="t" r="r" b="b"/>
              <a:pathLst>
                <a:path w="470534" h="470535">
                  <a:moveTo>
                    <a:pt x="0" y="0"/>
                  </a:moveTo>
                  <a:lnTo>
                    <a:pt x="470534" y="0"/>
                  </a:lnTo>
                  <a:lnTo>
                    <a:pt x="470534" y="470535"/>
                  </a:lnTo>
                  <a:lnTo>
                    <a:pt x="0" y="470535"/>
                  </a:lnTo>
                  <a:lnTo>
                    <a:pt x="0" y="0"/>
                  </a:lnTo>
                  <a:close/>
                </a:path>
              </a:pathLst>
            </a:custGeom>
            <a:ln w="28575">
              <a:solidFill>
                <a:srgbClr val="FFFF00"/>
              </a:solidFill>
            </a:ln>
          </p:spPr>
          <p:txBody>
            <a:bodyPr wrap="square" lIns="0" tIns="0" rIns="0" bIns="0" rtlCol="0"/>
            <a:lstStyle/>
            <a:p>
              <a:endParaRPr/>
            </a:p>
          </p:txBody>
        </p:sp>
      </p:grpSp>
      <p:sp>
        <p:nvSpPr>
          <p:cNvPr id="123" name="object 123"/>
          <p:cNvSpPr txBox="1"/>
          <p:nvPr/>
        </p:nvSpPr>
        <p:spPr>
          <a:xfrm>
            <a:off x="3496424" y="3118231"/>
            <a:ext cx="318198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FFFFFF"/>
                </a:solidFill>
                <a:latin typeface="Yu Gothic Medium"/>
                <a:cs typeface="Yu Gothic Medium"/>
              </a:rPr>
              <a:t>CLPS</a:t>
            </a:r>
            <a:r>
              <a:rPr sz="1100" spc="-15" dirty="0">
                <a:solidFill>
                  <a:srgbClr val="FFFFFF"/>
                </a:solidFill>
                <a:latin typeface="Yu Gothic Medium"/>
                <a:cs typeface="Yu Gothic Medium"/>
              </a:rPr>
              <a:t>：商業月輸送サービス</a:t>
            </a:r>
            <a:r>
              <a:rPr sz="1100" dirty="0">
                <a:solidFill>
                  <a:srgbClr val="FFFFFF"/>
                </a:solidFill>
                <a:latin typeface="Yu Gothic Medium"/>
                <a:cs typeface="Yu Gothic Medium"/>
              </a:rPr>
              <a:t>（</a:t>
            </a:r>
            <a:r>
              <a:rPr sz="1100" spc="-15" dirty="0">
                <a:solidFill>
                  <a:srgbClr val="FFFFFF"/>
                </a:solidFill>
                <a:latin typeface="Yu Gothic Medium"/>
                <a:cs typeface="Yu Gothic Medium"/>
              </a:rPr>
              <a:t>定期的な月面探査</a:t>
            </a:r>
            <a:r>
              <a:rPr sz="1100" spc="-50" dirty="0">
                <a:solidFill>
                  <a:srgbClr val="FFFFFF"/>
                </a:solidFill>
                <a:latin typeface="Yu Gothic Medium"/>
                <a:cs typeface="Yu Gothic Medium"/>
              </a:rPr>
              <a:t>）</a:t>
            </a:r>
            <a:endParaRPr sz="1100">
              <a:latin typeface="Yu Gothic Medium"/>
              <a:cs typeface="Yu Gothic Medium"/>
            </a:endParaRPr>
          </a:p>
        </p:txBody>
      </p:sp>
      <p:sp>
        <p:nvSpPr>
          <p:cNvPr id="124" name="object 124"/>
          <p:cNvSpPr txBox="1"/>
          <p:nvPr/>
        </p:nvSpPr>
        <p:spPr>
          <a:xfrm>
            <a:off x="3496424" y="3285919"/>
            <a:ext cx="2684780" cy="361950"/>
          </a:xfrm>
          <a:prstGeom prst="rect">
            <a:avLst/>
          </a:prstGeom>
        </p:spPr>
        <p:txBody>
          <a:bodyPr vert="horz" wrap="square" lIns="0" tIns="13335" rIns="0" bIns="0" rtlCol="0">
            <a:spAutoFit/>
          </a:bodyPr>
          <a:lstStyle/>
          <a:p>
            <a:pPr marL="12700" marR="5080">
              <a:lnSpc>
                <a:spcPct val="100000"/>
              </a:lnSpc>
              <a:spcBef>
                <a:spcPts val="105"/>
              </a:spcBef>
            </a:pPr>
            <a:r>
              <a:rPr sz="1100" spc="-10" dirty="0">
                <a:solidFill>
                  <a:srgbClr val="FFFFFF"/>
                </a:solidFill>
                <a:latin typeface="Yu Gothic Medium"/>
                <a:cs typeface="Yu Gothic Medium"/>
              </a:rPr>
              <a:t>2025</a:t>
            </a:r>
            <a:r>
              <a:rPr sz="1100" dirty="0">
                <a:solidFill>
                  <a:srgbClr val="FFFFFF"/>
                </a:solidFill>
                <a:latin typeface="Yu Gothic Medium"/>
                <a:cs typeface="Yu Gothic Medium"/>
              </a:rPr>
              <a:t>年までに8</a:t>
            </a:r>
            <a:r>
              <a:rPr sz="1100" spc="-10" dirty="0">
                <a:solidFill>
                  <a:srgbClr val="FFFFFF"/>
                </a:solidFill>
                <a:latin typeface="Yu Gothic Medium"/>
                <a:cs typeface="Yu Gothic Medium"/>
              </a:rPr>
              <a:t>つのミッションを計画。</a:t>
            </a:r>
            <a:r>
              <a:rPr sz="1100" spc="500" dirty="0">
                <a:solidFill>
                  <a:srgbClr val="FFFFFF"/>
                </a:solidFill>
                <a:latin typeface="Yu Gothic Medium"/>
                <a:cs typeface="Yu Gothic Medium"/>
              </a:rPr>
              <a:t> </a:t>
            </a:r>
            <a:r>
              <a:rPr sz="1100" spc="-5" dirty="0">
                <a:solidFill>
                  <a:srgbClr val="FFFFFF"/>
                </a:solidFill>
                <a:latin typeface="Yu Gothic Medium"/>
                <a:cs typeface="Yu Gothic Medium"/>
              </a:rPr>
              <a:t>内２ミッションが打上済み。</a:t>
            </a:r>
            <a:r>
              <a:rPr sz="1100" spc="-15" dirty="0">
                <a:solidFill>
                  <a:srgbClr val="FFFFFF"/>
                </a:solidFill>
                <a:latin typeface="Yu Gothic Medium"/>
                <a:cs typeface="Yu Gothic Medium"/>
              </a:rPr>
              <a:t>（</a:t>
            </a:r>
            <a:r>
              <a:rPr sz="1100" spc="-5" dirty="0">
                <a:solidFill>
                  <a:srgbClr val="FFFFFF"/>
                </a:solidFill>
                <a:latin typeface="Yu Gothic Medium"/>
                <a:cs typeface="Yu Gothic Medium"/>
              </a:rPr>
              <a:t>結果は右</a:t>
            </a:r>
            <a:r>
              <a:rPr sz="1100" spc="-50" dirty="0">
                <a:solidFill>
                  <a:srgbClr val="FFFFFF"/>
                </a:solidFill>
                <a:latin typeface="Yu Gothic Medium"/>
                <a:cs typeface="Yu Gothic Medium"/>
              </a:rPr>
              <a:t>）</a:t>
            </a:r>
            <a:endParaRPr sz="1100">
              <a:latin typeface="Yu Gothic Medium"/>
              <a:cs typeface="Yu Gothic Medium"/>
            </a:endParaRPr>
          </a:p>
        </p:txBody>
      </p:sp>
      <p:sp>
        <p:nvSpPr>
          <p:cNvPr id="125" name="object 125"/>
          <p:cNvSpPr txBox="1"/>
          <p:nvPr/>
        </p:nvSpPr>
        <p:spPr>
          <a:xfrm>
            <a:off x="5844501" y="2614345"/>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126" name="object 126"/>
          <p:cNvSpPr txBox="1"/>
          <p:nvPr/>
        </p:nvSpPr>
        <p:spPr>
          <a:xfrm>
            <a:off x="7963878" y="2687205"/>
            <a:ext cx="878840"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2025</a:t>
            </a:r>
            <a:r>
              <a:rPr sz="700" spc="-10" dirty="0">
                <a:solidFill>
                  <a:srgbClr val="FFFFFF"/>
                </a:solidFill>
                <a:latin typeface="Yu Gothic Medium"/>
                <a:cs typeface="Yu Gothic Medium"/>
              </a:rPr>
              <a:t>年度打上げ目標</a:t>
            </a:r>
            <a:endParaRPr sz="700">
              <a:latin typeface="Yu Gothic Medium"/>
              <a:cs typeface="Yu Gothic Medium"/>
            </a:endParaRPr>
          </a:p>
        </p:txBody>
      </p:sp>
      <p:sp>
        <p:nvSpPr>
          <p:cNvPr id="127" name="object 127"/>
          <p:cNvSpPr txBox="1"/>
          <p:nvPr/>
        </p:nvSpPr>
        <p:spPr>
          <a:xfrm>
            <a:off x="7910017" y="4006100"/>
            <a:ext cx="124460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EB4E2"/>
                </a:solidFill>
                <a:latin typeface="Yu Gothic Medium"/>
                <a:cs typeface="Yu Gothic Medium"/>
              </a:rPr>
              <a:t>Gateway</a:t>
            </a:r>
            <a:r>
              <a:rPr sz="1600" spc="-40" dirty="0">
                <a:solidFill>
                  <a:srgbClr val="8EB4E2"/>
                </a:solidFill>
                <a:latin typeface="Yu Gothic Medium"/>
                <a:cs typeface="Yu Gothic Medium"/>
              </a:rPr>
              <a:t>建設</a:t>
            </a:r>
            <a:endParaRPr sz="1600">
              <a:latin typeface="Yu Gothic Medium"/>
              <a:cs typeface="Yu Gothic Medium"/>
            </a:endParaRPr>
          </a:p>
        </p:txBody>
      </p:sp>
      <p:grpSp>
        <p:nvGrpSpPr>
          <p:cNvPr id="128" name="object 128"/>
          <p:cNvGrpSpPr/>
          <p:nvPr/>
        </p:nvGrpSpPr>
        <p:grpSpPr>
          <a:xfrm>
            <a:off x="6860667" y="4326254"/>
            <a:ext cx="4002404" cy="1180465"/>
            <a:chOff x="6860667" y="4326254"/>
            <a:chExt cx="4002404" cy="1180465"/>
          </a:xfrm>
        </p:grpSpPr>
        <p:pic>
          <p:nvPicPr>
            <p:cNvPr id="129" name="object 129"/>
            <p:cNvPicPr/>
            <p:nvPr/>
          </p:nvPicPr>
          <p:blipFill>
            <a:blip r:embed="rId24" cstate="print"/>
            <a:stretch>
              <a:fillRect/>
            </a:stretch>
          </p:blipFill>
          <p:spPr>
            <a:xfrm>
              <a:off x="6870192" y="5096255"/>
              <a:ext cx="560819" cy="400812"/>
            </a:xfrm>
            <a:prstGeom prst="rect">
              <a:avLst/>
            </a:prstGeom>
          </p:spPr>
        </p:pic>
        <p:sp>
          <p:nvSpPr>
            <p:cNvPr id="130" name="object 130"/>
            <p:cNvSpPr/>
            <p:nvPr/>
          </p:nvSpPr>
          <p:spPr>
            <a:xfrm>
              <a:off x="6865429" y="5091493"/>
              <a:ext cx="570865" cy="410845"/>
            </a:xfrm>
            <a:custGeom>
              <a:avLst/>
              <a:gdLst/>
              <a:ahLst/>
              <a:cxnLst/>
              <a:rect l="l" t="t" r="r" b="b"/>
              <a:pathLst>
                <a:path w="570865" h="410845">
                  <a:moveTo>
                    <a:pt x="0" y="0"/>
                  </a:moveTo>
                  <a:lnTo>
                    <a:pt x="570356" y="0"/>
                  </a:lnTo>
                  <a:lnTo>
                    <a:pt x="570356" y="410337"/>
                  </a:lnTo>
                  <a:lnTo>
                    <a:pt x="0" y="410337"/>
                  </a:lnTo>
                  <a:lnTo>
                    <a:pt x="0" y="0"/>
                  </a:lnTo>
                  <a:close/>
                </a:path>
              </a:pathLst>
            </a:custGeom>
            <a:ln w="9525">
              <a:solidFill>
                <a:srgbClr val="FF0000"/>
              </a:solidFill>
            </a:ln>
          </p:spPr>
          <p:txBody>
            <a:bodyPr wrap="square" lIns="0" tIns="0" rIns="0" bIns="0" rtlCol="0"/>
            <a:lstStyle/>
            <a:p>
              <a:endParaRPr/>
            </a:p>
          </p:txBody>
        </p:sp>
        <p:pic>
          <p:nvPicPr>
            <p:cNvPr id="131" name="object 131"/>
            <p:cNvPicPr/>
            <p:nvPr/>
          </p:nvPicPr>
          <p:blipFill>
            <a:blip r:embed="rId15" cstate="print"/>
            <a:stretch>
              <a:fillRect/>
            </a:stretch>
          </p:blipFill>
          <p:spPr>
            <a:xfrm>
              <a:off x="9954768" y="4335779"/>
              <a:ext cx="667512" cy="557783"/>
            </a:xfrm>
            <a:prstGeom prst="rect">
              <a:avLst/>
            </a:prstGeom>
          </p:spPr>
        </p:pic>
        <p:sp>
          <p:nvSpPr>
            <p:cNvPr id="132" name="object 132"/>
            <p:cNvSpPr/>
            <p:nvPr/>
          </p:nvSpPr>
          <p:spPr>
            <a:xfrm>
              <a:off x="9950005" y="4331017"/>
              <a:ext cx="677545" cy="567690"/>
            </a:xfrm>
            <a:custGeom>
              <a:avLst/>
              <a:gdLst/>
              <a:ahLst/>
              <a:cxnLst/>
              <a:rect l="l" t="t" r="r" b="b"/>
              <a:pathLst>
                <a:path w="677545" h="567689">
                  <a:moveTo>
                    <a:pt x="0" y="0"/>
                  </a:moveTo>
                  <a:lnTo>
                    <a:pt x="677037" y="0"/>
                  </a:lnTo>
                  <a:lnTo>
                    <a:pt x="677037" y="567309"/>
                  </a:lnTo>
                  <a:lnTo>
                    <a:pt x="0" y="567309"/>
                  </a:lnTo>
                  <a:lnTo>
                    <a:pt x="0" y="0"/>
                  </a:lnTo>
                  <a:close/>
                </a:path>
              </a:pathLst>
            </a:custGeom>
            <a:ln w="9525">
              <a:solidFill>
                <a:srgbClr val="FFFFFF"/>
              </a:solidFill>
            </a:ln>
          </p:spPr>
          <p:txBody>
            <a:bodyPr wrap="square" lIns="0" tIns="0" rIns="0" bIns="0" rtlCol="0"/>
            <a:lstStyle/>
            <a:p>
              <a:endParaRPr/>
            </a:p>
          </p:txBody>
        </p:sp>
        <p:pic>
          <p:nvPicPr>
            <p:cNvPr id="133" name="object 133"/>
            <p:cNvPicPr/>
            <p:nvPr/>
          </p:nvPicPr>
          <p:blipFill>
            <a:blip r:embed="rId22" cstate="print"/>
            <a:stretch>
              <a:fillRect/>
            </a:stretch>
          </p:blipFill>
          <p:spPr>
            <a:xfrm>
              <a:off x="10670286" y="4560569"/>
              <a:ext cx="179831" cy="234695"/>
            </a:xfrm>
            <a:prstGeom prst="rect">
              <a:avLst/>
            </a:prstGeom>
          </p:spPr>
        </p:pic>
        <p:sp>
          <p:nvSpPr>
            <p:cNvPr id="134" name="object 134"/>
            <p:cNvSpPr/>
            <p:nvPr/>
          </p:nvSpPr>
          <p:spPr>
            <a:xfrm>
              <a:off x="10670286" y="4560569"/>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grpSp>
      <p:sp>
        <p:nvSpPr>
          <p:cNvPr id="135" name="object 135"/>
          <p:cNvSpPr txBox="1"/>
          <p:nvPr/>
        </p:nvSpPr>
        <p:spPr>
          <a:xfrm>
            <a:off x="10606633" y="4780216"/>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36" name="object 136"/>
          <p:cNvGrpSpPr/>
          <p:nvPr/>
        </p:nvGrpSpPr>
        <p:grpSpPr>
          <a:xfrm>
            <a:off x="7455407" y="2289048"/>
            <a:ext cx="394335" cy="648970"/>
            <a:chOff x="7455407" y="2289048"/>
            <a:chExt cx="394335" cy="648970"/>
          </a:xfrm>
        </p:grpSpPr>
        <p:pic>
          <p:nvPicPr>
            <p:cNvPr id="137" name="object 137"/>
            <p:cNvPicPr/>
            <p:nvPr/>
          </p:nvPicPr>
          <p:blipFill>
            <a:blip r:embed="rId25" cstate="print"/>
            <a:stretch>
              <a:fillRect/>
            </a:stretch>
          </p:blipFill>
          <p:spPr>
            <a:xfrm>
              <a:off x="7495031" y="2407920"/>
              <a:ext cx="335279" cy="507974"/>
            </a:xfrm>
            <a:prstGeom prst="rect">
              <a:avLst/>
            </a:prstGeom>
          </p:spPr>
        </p:pic>
        <p:sp>
          <p:nvSpPr>
            <p:cNvPr id="138" name="object 138"/>
            <p:cNvSpPr/>
            <p:nvPr/>
          </p:nvSpPr>
          <p:spPr>
            <a:xfrm>
              <a:off x="7485506" y="2398395"/>
              <a:ext cx="354330" cy="529590"/>
            </a:xfrm>
            <a:custGeom>
              <a:avLst/>
              <a:gdLst/>
              <a:ahLst/>
              <a:cxnLst/>
              <a:rect l="l" t="t" r="r" b="b"/>
              <a:pathLst>
                <a:path w="354329" h="529589">
                  <a:moveTo>
                    <a:pt x="0" y="0"/>
                  </a:moveTo>
                  <a:lnTo>
                    <a:pt x="354329" y="0"/>
                  </a:lnTo>
                  <a:lnTo>
                    <a:pt x="354329" y="529589"/>
                  </a:lnTo>
                  <a:lnTo>
                    <a:pt x="0" y="529589"/>
                  </a:lnTo>
                  <a:lnTo>
                    <a:pt x="0" y="0"/>
                  </a:lnTo>
                  <a:close/>
                </a:path>
              </a:pathLst>
            </a:custGeom>
            <a:ln w="19050">
              <a:solidFill>
                <a:srgbClr val="FFFFFF"/>
              </a:solidFill>
            </a:ln>
          </p:spPr>
          <p:txBody>
            <a:bodyPr wrap="square" lIns="0" tIns="0" rIns="0" bIns="0" rtlCol="0"/>
            <a:lstStyle/>
            <a:p>
              <a:endParaRPr/>
            </a:p>
          </p:txBody>
        </p:sp>
        <p:sp>
          <p:nvSpPr>
            <p:cNvPr id="139" name="object 139"/>
            <p:cNvSpPr/>
            <p:nvPr/>
          </p:nvSpPr>
          <p:spPr>
            <a:xfrm>
              <a:off x="7455407" y="2289048"/>
              <a:ext cx="201295" cy="117475"/>
            </a:xfrm>
            <a:custGeom>
              <a:avLst/>
              <a:gdLst/>
              <a:ahLst/>
              <a:cxnLst/>
              <a:rect l="l" t="t" r="r" b="b"/>
              <a:pathLst>
                <a:path w="201295" h="117475">
                  <a:moveTo>
                    <a:pt x="201168" y="0"/>
                  </a:moveTo>
                  <a:lnTo>
                    <a:pt x="0" y="0"/>
                  </a:lnTo>
                  <a:lnTo>
                    <a:pt x="0" y="117348"/>
                  </a:lnTo>
                  <a:lnTo>
                    <a:pt x="201168" y="117348"/>
                  </a:lnTo>
                  <a:lnTo>
                    <a:pt x="201168" y="0"/>
                  </a:lnTo>
                  <a:close/>
                </a:path>
              </a:pathLst>
            </a:custGeom>
            <a:solidFill>
              <a:srgbClr val="4F81BC"/>
            </a:solidFill>
          </p:spPr>
          <p:txBody>
            <a:bodyPr wrap="square" lIns="0" tIns="0" rIns="0" bIns="0" rtlCol="0"/>
            <a:lstStyle/>
            <a:p>
              <a:endParaRPr/>
            </a:p>
          </p:txBody>
        </p:sp>
      </p:grpSp>
      <p:sp>
        <p:nvSpPr>
          <p:cNvPr id="140" name="object 140"/>
          <p:cNvSpPr txBox="1"/>
          <p:nvPr/>
        </p:nvSpPr>
        <p:spPr>
          <a:xfrm>
            <a:off x="7116195" y="2170463"/>
            <a:ext cx="541020" cy="227329"/>
          </a:xfrm>
          <a:prstGeom prst="rect">
            <a:avLst/>
          </a:prstGeom>
        </p:spPr>
        <p:txBody>
          <a:bodyPr vert="horz" wrap="square" lIns="0" tIns="15240" rIns="0" bIns="0" rtlCol="0">
            <a:spAutoFit/>
          </a:bodyPr>
          <a:lstStyle/>
          <a:p>
            <a:pPr marL="12700">
              <a:lnSpc>
                <a:spcPts val="935"/>
              </a:lnSpc>
              <a:spcBef>
                <a:spcPts val="120"/>
              </a:spcBef>
            </a:pPr>
            <a:r>
              <a:rPr sz="950" spc="-20" dirty="0">
                <a:solidFill>
                  <a:srgbClr val="FFFFFF"/>
                </a:solidFill>
                <a:latin typeface="Yu Gothic Medium"/>
                <a:cs typeface="Yu Gothic Medium"/>
              </a:rPr>
              <a:t>SLIM</a:t>
            </a:r>
            <a:endParaRPr sz="950">
              <a:latin typeface="Yu Gothic Medium"/>
              <a:cs typeface="Yu Gothic Medium"/>
            </a:endParaRPr>
          </a:p>
          <a:p>
            <a:pPr marL="350520">
              <a:lnSpc>
                <a:spcPts val="635"/>
              </a:lnSpc>
            </a:pPr>
            <a:r>
              <a:rPr sz="700" spc="-30" dirty="0">
                <a:solidFill>
                  <a:srgbClr val="FFFFFF"/>
                </a:solidFill>
                <a:latin typeface="Yu Gothic Medium"/>
                <a:cs typeface="Yu Gothic Medium"/>
              </a:rPr>
              <a:t>民間</a:t>
            </a:r>
            <a:endParaRPr sz="700">
              <a:latin typeface="Yu Gothic Medium"/>
              <a:cs typeface="Yu Gothic Medium"/>
            </a:endParaRPr>
          </a:p>
        </p:txBody>
      </p:sp>
      <p:grpSp>
        <p:nvGrpSpPr>
          <p:cNvPr id="141" name="object 141"/>
          <p:cNvGrpSpPr/>
          <p:nvPr/>
        </p:nvGrpSpPr>
        <p:grpSpPr>
          <a:xfrm>
            <a:off x="10508488" y="2211832"/>
            <a:ext cx="680720" cy="712470"/>
            <a:chOff x="10508488" y="2211832"/>
            <a:chExt cx="680720" cy="712470"/>
          </a:xfrm>
        </p:grpSpPr>
        <p:pic>
          <p:nvPicPr>
            <p:cNvPr id="142" name="object 142"/>
            <p:cNvPicPr/>
            <p:nvPr/>
          </p:nvPicPr>
          <p:blipFill>
            <a:blip r:embed="rId26" cstate="print"/>
            <a:stretch>
              <a:fillRect/>
            </a:stretch>
          </p:blipFill>
          <p:spPr>
            <a:xfrm>
              <a:off x="10533888" y="2237232"/>
              <a:ext cx="623832" cy="661403"/>
            </a:xfrm>
            <a:prstGeom prst="rect">
              <a:avLst/>
            </a:prstGeom>
          </p:spPr>
        </p:pic>
        <p:sp>
          <p:nvSpPr>
            <p:cNvPr id="143" name="object 143"/>
            <p:cNvSpPr/>
            <p:nvPr/>
          </p:nvSpPr>
          <p:spPr>
            <a:xfrm>
              <a:off x="10521188" y="2224532"/>
              <a:ext cx="655320" cy="687070"/>
            </a:xfrm>
            <a:custGeom>
              <a:avLst/>
              <a:gdLst/>
              <a:ahLst/>
              <a:cxnLst/>
              <a:rect l="l" t="t" r="r" b="b"/>
              <a:pathLst>
                <a:path w="655320" h="687069">
                  <a:moveTo>
                    <a:pt x="0" y="0"/>
                  </a:moveTo>
                  <a:lnTo>
                    <a:pt x="654811" y="0"/>
                  </a:lnTo>
                  <a:lnTo>
                    <a:pt x="654811" y="686815"/>
                  </a:lnTo>
                  <a:lnTo>
                    <a:pt x="0" y="686815"/>
                  </a:lnTo>
                  <a:lnTo>
                    <a:pt x="0" y="0"/>
                  </a:lnTo>
                  <a:close/>
                </a:path>
              </a:pathLst>
            </a:custGeom>
            <a:ln w="25400">
              <a:solidFill>
                <a:srgbClr val="FFFF00"/>
              </a:solidFill>
            </a:ln>
          </p:spPr>
          <p:txBody>
            <a:bodyPr wrap="square" lIns="0" tIns="0" rIns="0" bIns="0" rtlCol="0"/>
            <a:lstStyle/>
            <a:p>
              <a:endParaRPr/>
            </a:p>
          </p:txBody>
        </p:sp>
      </p:grpSp>
      <p:sp>
        <p:nvSpPr>
          <p:cNvPr id="144" name="object 144"/>
          <p:cNvSpPr txBox="1"/>
          <p:nvPr/>
        </p:nvSpPr>
        <p:spPr>
          <a:xfrm>
            <a:off x="9509645" y="2605582"/>
            <a:ext cx="1038860"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EB4E2"/>
                </a:solidFill>
                <a:latin typeface="Yu Gothic Medium"/>
                <a:cs typeface="Yu Gothic Medium"/>
              </a:rPr>
              <a:t>周回・着陸</a:t>
            </a:r>
            <a:endParaRPr sz="1600">
              <a:latin typeface="Yu Gothic Medium"/>
              <a:cs typeface="Yu Gothic Medium"/>
            </a:endParaRPr>
          </a:p>
        </p:txBody>
      </p:sp>
      <p:grpSp>
        <p:nvGrpSpPr>
          <p:cNvPr id="145" name="object 145"/>
          <p:cNvGrpSpPr/>
          <p:nvPr/>
        </p:nvGrpSpPr>
        <p:grpSpPr>
          <a:xfrm>
            <a:off x="10278109" y="3729482"/>
            <a:ext cx="866775" cy="337820"/>
            <a:chOff x="10278109" y="3729482"/>
            <a:chExt cx="866775" cy="337820"/>
          </a:xfrm>
        </p:grpSpPr>
        <p:sp>
          <p:nvSpPr>
            <p:cNvPr id="146" name="object 146"/>
            <p:cNvSpPr/>
            <p:nvPr/>
          </p:nvSpPr>
          <p:spPr>
            <a:xfrm>
              <a:off x="10290809" y="3742182"/>
              <a:ext cx="841375" cy="312420"/>
            </a:xfrm>
            <a:custGeom>
              <a:avLst/>
              <a:gdLst/>
              <a:ahLst/>
              <a:cxnLst/>
              <a:rect l="l" t="t" r="r" b="b"/>
              <a:pathLst>
                <a:path w="841375" h="312420">
                  <a:moveTo>
                    <a:pt x="9766" y="88849"/>
                  </a:moveTo>
                  <a:lnTo>
                    <a:pt x="0" y="88849"/>
                  </a:lnTo>
                  <a:lnTo>
                    <a:pt x="0" y="223570"/>
                  </a:lnTo>
                  <a:lnTo>
                    <a:pt x="9766" y="223570"/>
                  </a:lnTo>
                  <a:lnTo>
                    <a:pt x="9766" y="88849"/>
                  </a:lnTo>
                  <a:close/>
                </a:path>
                <a:path w="841375" h="312420">
                  <a:moveTo>
                    <a:pt x="39039" y="88849"/>
                  </a:moveTo>
                  <a:lnTo>
                    <a:pt x="19519" y="88849"/>
                  </a:lnTo>
                  <a:lnTo>
                    <a:pt x="19519" y="223570"/>
                  </a:lnTo>
                  <a:lnTo>
                    <a:pt x="39039" y="223570"/>
                  </a:lnTo>
                  <a:lnTo>
                    <a:pt x="39039" y="88849"/>
                  </a:lnTo>
                  <a:close/>
                </a:path>
                <a:path w="841375" h="312420">
                  <a:moveTo>
                    <a:pt x="523887" y="0"/>
                  </a:moveTo>
                  <a:lnTo>
                    <a:pt x="523887" y="88849"/>
                  </a:lnTo>
                  <a:lnTo>
                    <a:pt x="48818" y="88849"/>
                  </a:lnTo>
                  <a:lnTo>
                    <a:pt x="48818" y="223570"/>
                  </a:lnTo>
                  <a:lnTo>
                    <a:pt x="523887" y="223570"/>
                  </a:lnTo>
                  <a:lnTo>
                    <a:pt x="523887" y="312420"/>
                  </a:lnTo>
                  <a:lnTo>
                    <a:pt x="841248" y="156210"/>
                  </a:lnTo>
                  <a:lnTo>
                    <a:pt x="523887" y="0"/>
                  </a:lnTo>
                  <a:close/>
                </a:path>
              </a:pathLst>
            </a:custGeom>
            <a:solidFill>
              <a:srgbClr val="1F487C"/>
            </a:solidFill>
          </p:spPr>
          <p:txBody>
            <a:bodyPr wrap="square" lIns="0" tIns="0" rIns="0" bIns="0" rtlCol="0"/>
            <a:lstStyle/>
            <a:p>
              <a:endParaRPr/>
            </a:p>
          </p:txBody>
        </p:sp>
        <p:sp>
          <p:nvSpPr>
            <p:cNvPr id="147" name="object 147"/>
            <p:cNvSpPr/>
            <p:nvPr/>
          </p:nvSpPr>
          <p:spPr>
            <a:xfrm>
              <a:off x="10290809" y="3742182"/>
              <a:ext cx="841375" cy="312420"/>
            </a:xfrm>
            <a:custGeom>
              <a:avLst/>
              <a:gdLst/>
              <a:ahLst/>
              <a:cxnLst/>
              <a:rect l="l" t="t" r="r" b="b"/>
              <a:pathLst>
                <a:path w="841375" h="312420">
                  <a:moveTo>
                    <a:pt x="0" y="88849"/>
                  </a:moveTo>
                  <a:lnTo>
                    <a:pt x="9766" y="88849"/>
                  </a:lnTo>
                  <a:lnTo>
                    <a:pt x="9766" y="223570"/>
                  </a:lnTo>
                  <a:lnTo>
                    <a:pt x="0" y="223570"/>
                  </a:lnTo>
                  <a:lnTo>
                    <a:pt x="0" y="88849"/>
                  </a:lnTo>
                  <a:close/>
                </a:path>
                <a:path w="841375" h="312420">
                  <a:moveTo>
                    <a:pt x="19519" y="88849"/>
                  </a:moveTo>
                  <a:lnTo>
                    <a:pt x="39039" y="88849"/>
                  </a:lnTo>
                  <a:lnTo>
                    <a:pt x="39039" y="223570"/>
                  </a:lnTo>
                  <a:lnTo>
                    <a:pt x="19519" y="223570"/>
                  </a:lnTo>
                  <a:lnTo>
                    <a:pt x="19519" y="88849"/>
                  </a:lnTo>
                  <a:close/>
                </a:path>
                <a:path w="841375" h="312420">
                  <a:moveTo>
                    <a:pt x="48818" y="88849"/>
                  </a:moveTo>
                  <a:lnTo>
                    <a:pt x="523887" y="88849"/>
                  </a:lnTo>
                  <a:lnTo>
                    <a:pt x="523887" y="0"/>
                  </a:lnTo>
                  <a:lnTo>
                    <a:pt x="841248" y="156210"/>
                  </a:lnTo>
                  <a:lnTo>
                    <a:pt x="523887" y="312420"/>
                  </a:lnTo>
                  <a:lnTo>
                    <a:pt x="523887" y="223570"/>
                  </a:lnTo>
                  <a:lnTo>
                    <a:pt x="48818" y="223570"/>
                  </a:lnTo>
                  <a:lnTo>
                    <a:pt x="48818" y="88849"/>
                  </a:lnTo>
                  <a:close/>
                </a:path>
              </a:pathLst>
            </a:custGeom>
            <a:ln w="25400">
              <a:solidFill>
                <a:srgbClr val="385D89"/>
              </a:solidFill>
            </a:ln>
          </p:spPr>
          <p:txBody>
            <a:bodyPr wrap="square" lIns="0" tIns="0" rIns="0" bIns="0" rtlCol="0"/>
            <a:lstStyle/>
            <a:p>
              <a:endParaRPr/>
            </a:p>
          </p:txBody>
        </p:sp>
      </p:grpSp>
      <p:sp>
        <p:nvSpPr>
          <p:cNvPr id="148" name="object 148"/>
          <p:cNvSpPr txBox="1"/>
          <p:nvPr/>
        </p:nvSpPr>
        <p:spPr>
          <a:xfrm>
            <a:off x="10413758" y="3973004"/>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運用</a:t>
            </a:r>
            <a:endParaRPr sz="1600">
              <a:latin typeface="Yu Gothic Medium"/>
              <a:cs typeface="Yu Gothic Medium"/>
            </a:endParaRPr>
          </a:p>
        </p:txBody>
      </p:sp>
      <p:grpSp>
        <p:nvGrpSpPr>
          <p:cNvPr id="149" name="object 149"/>
          <p:cNvGrpSpPr/>
          <p:nvPr/>
        </p:nvGrpSpPr>
        <p:grpSpPr>
          <a:xfrm>
            <a:off x="6568706" y="5387340"/>
            <a:ext cx="4669790" cy="852805"/>
            <a:chOff x="6568706" y="5387340"/>
            <a:chExt cx="4669790" cy="852805"/>
          </a:xfrm>
        </p:grpSpPr>
        <p:pic>
          <p:nvPicPr>
            <p:cNvPr id="150" name="object 150"/>
            <p:cNvPicPr/>
            <p:nvPr/>
          </p:nvPicPr>
          <p:blipFill>
            <a:blip r:embed="rId27" cstate="print"/>
            <a:stretch>
              <a:fillRect/>
            </a:stretch>
          </p:blipFill>
          <p:spPr>
            <a:xfrm>
              <a:off x="8196072" y="5751576"/>
              <a:ext cx="795527" cy="409956"/>
            </a:xfrm>
            <a:prstGeom prst="rect">
              <a:avLst/>
            </a:prstGeom>
          </p:spPr>
        </p:pic>
        <p:sp>
          <p:nvSpPr>
            <p:cNvPr id="151" name="object 151"/>
            <p:cNvSpPr/>
            <p:nvPr/>
          </p:nvSpPr>
          <p:spPr>
            <a:xfrm>
              <a:off x="8191309" y="5746813"/>
              <a:ext cx="805180" cy="419734"/>
            </a:xfrm>
            <a:custGeom>
              <a:avLst/>
              <a:gdLst/>
              <a:ahLst/>
              <a:cxnLst/>
              <a:rect l="l" t="t" r="r" b="b"/>
              <a:pathLst>
                <a:path w="805179" h="419735">
                  <a:moveTo>
                    <a:pt x="0" y="0"/>
                  </a:moveTo>
                  <a:lnTo>
                    <a:pt x="805052" y="0"/>
                  </a:lnTo>
                  <a:lnTo>
                    <a:pt x="805052" y="419481"/>
                  </a:lnTo>
                  <a:lnTo>
                    <a:pt x="0" y="419481"/>
                  </a:lnTo>
                  <a:lnTo>
                    <a:pt x="0" y="0"/>
                  </a:lnTo>
                  <a:close/>
                </a:path>
              </a:pathLst>
            </a:custGeom>
            <a:ln w="9525">
              <a:solidFill>
                <a:srgbClr val="FFFFFF"/>
              </a:solidFill>
            </a:ln>
          </p:spPr>
          <p:txBody>
            <a:bodyPr wrap="square" lIns="0" tIns="0" rIns="0" bIns="0" rtlCol="0"/>
            <a:lstStyle/>
            <a:p>
              <a:endParaRPr/>
            </a:p>
          </p:txBody>
        </p:sp>
        <p:pic>
          <p:nvPicPr>
            <p:cNvPr id="152" name="object 152"/>
            <p:cNvPicPr/>
            <p:nvPr/>
          </p:nvPicPr>
          <p:blipFill>
            <a:blip r:embed="rId28" cstate="print"/>
            <a:stretch>
              <a:fillRect/>
            </a:stretch>
          </p:blipFill>
          <p:spPr>
            <a:xfrm>
              <a:off x="10549128" y="5728716"/>
              <a:ext cx="679703" cy="501395"/>
            </a:xfrm>
            <a:prstGeom prst="rect">
              <a:avLst/>
            </a:prstGeom>
          </p:spPr>
        </p:pic>
        <p:sp>
          <p:nvSpPr>
            <p:cNvPr id="153" name="object 153"/>
            <p:cNvSpPr/>
            <p:nvPr/>
          </p:nvSpPr>
          <p:spPr>
            <a:xfrm>
              <a:off x="10544365" y="5723953"/>
              <a:ext cx="689610" cy="511175"/>
            </a:xfrm>
            <a:custGeom>
              <a:avLst/>
              <a:gdLst/>
              <a:ahLst/>
              <a:cxnLst/>
              <a:rect l="l" t="t" r="r" b="b"/>
              <a:pathLst>
                <a:path w="689609" h="511175">
                  <a:moveTo>
                    <a:pt x="0" y="0"/>
                  </a:moveTo>
                  <a:lnTo>
                    <a:pt x="689228" y="0"/>
                  </a:lnTo>
                  <a:lnTo>
                    <a:pt x="689228" y="510921"/>
                  </a:lnTo>
                  <a:lnTo>
                    <a:pt x="0" y="510921"/>
                  </a:lnTo>
                  <a:lnTo>
                    <a:pt x="0" y="0"/>
                  </a:lnTo>
                  <a:close/>
                </a:path>
              </a:pathLst>
            </a:custGeom>
            <a:ln w="9525">
              <a:solidFill>
                <a:srgbClr val="FFFFFF"/>
              </a:solidFill>
            </a:ln>
          </p:spPr>
          <p:txBody>
            <a:bodyPr wrap="square" lIns="0" tIns="0" rIns="0" bIns="0" rtlCol="0"/>
            <a:lstStyle/>
            <a:p>
              <a:endParaRPr/>
            </a:p>
          </p:txBody>
        </p:sp>
        <p:pic>
          <p:nvPicPr>
            <p:cNvPr id="154" name="object 154"/>
            <p:cNvPicPr/>
            <p:nvPr/>
          </p:nvPicPr>
          <p:blipFill>
            <a:blip r:embed="rId29" cstate="print"/>
            <a:stretch>
              <a:fillRect/>
            </a:stretch>
          </p:blipFill>
          <p:spPr>
            <a:xfrm>
              <a:off x="6862572" y="5797296"/>
              <a:ext cx="560831" cy="402335"/>
            </a:xfrm>
            <a:prstGeom prst="rect">
              <a:avLst/>
            </a:prstGeom>
          </p:spPr>
        </p:pic>
        <p:sp>
          <p:nvSpPr>
            <p:cNvPr id="155" name="object 155"/>
            <p:cNvSpPr/>
            <p:nvPr/>
          </p:nvSpPr>
          <p:spPr>
            <a:xfrm>
              <a:off x="6857809" y="5792533"/>
              <a:ext cx="570865" cy="412115"/>
            </a:xfrm>
            <a:custGeom>
              <a:avLst/>
              <a:gdLst/>
              <a:ahLst/>
              <a:cxnLst/>
              <a:rect l="l" t="t" r="r" b="b"/>
              <a:pathLst>
                <a:path w="570865" h="412114">
                  <a:moveTo>
                    <a:pt x="0" y="0"/>
                  </a:moveTo>
                  <a:lnTo>
                    <a:pt x="570356" y="0"/>
                  </a:lnTo>
                  <a:lnTo>
                    <a:pt x="570356" y="411860"/>
                  </a:lnTo>
                  <a:lnTo>
                    <a:pt x="0" y="411860"/>
                  </a:lnTo>
                  <a:lnTo>
                    <a:pt x="0" y="0"/>
                  </a:lnTo>
                  <a:close/>
                </a:path>
              </a:pathLst>
            </a:custGeom>
            <a:ln w="9525">
              <a:solidFill>
                <a:srgbClr val="A6A6A6"/>
              </a:solidFill>
            </a:ln>
          </p:spPr>
          <p:txBody>
            <a:bodyPr wrap="square" lIns="0" tIns="0" rIns="0" bIns="0" rtlCol="0"/>
            <a:lstStyle/>
            <a:p>
              <a:endParaRPr/>
            </a:p>
          </p:txBody>
        </p:sp>
        <p:sp>
          <p:nvSpPr>
            <p:cNvPr id="156" name="object 156"/>
            <p:cNvSpPr/>
            <p:nvPr/>
          </p:nvSpPr>
          <p:spPr>
            <a:xfrm>
              <a:off x="6700266" y="5406390"/>
              <a:ext cx="181610" cy="619125"/>
            </a:xfrm>
            <a:custGeom>
              <a:avLst/>
              <a:gdLst/>
              <a:ahLst/>
              <a:cxnLst/>
              <a:rect l="l" t="t" r="r" b="b"/>
              <a:pathLst>
                <a:path w="181609" h="619125">
                  <a:moveTo>
                    <a:pt x="181355" y="618744"/>
                  </a:moveTo>
                  <a:lnTo>
                    <a:pt x="110762" y="617555"/>
                  </a:lnTo>
                  <a:lnTo>
                    <a:pt x="53116" y="614316"/>
                  </a:lnTo>
                  <a:lnTo>
                    <a:pt x="14251" y="609512"/>
                  </a:lnTo>
                  <a:lnTo>
                    <a:pt x="0" y="603631"/>
                  </a:lnTo>
                  <a:lnTo>
                    <a:pt x="0" y="15113"/>
                  </a:lnTo>
                  <a:lnTo>
                    <a:pt x="14251" y="9231"/>
                  </a:lnTo>
                  <a:lnTo>
                    <a:pt x="53116" y="4427"/>
                  </a:lnTo>
                  <a:lnTo>
                    <a:pt x="110762" y="1188"/>
                  </a:lnTo>
                  <a:lnTo>
                    <a:pt x="181355" y="0"/>
                  </a:lnTo>
                </a:path>
              </a:pathLst>
            </a:custGeom>
            <a:ln w="38100">
              <a:solidFill>
                <a:srgbClr val="FFFF00"/>
              </a:solidFill>
              <a:prstDash val="sysDash"/>
            </a:ln>
          </p:spPr>
          <p:txBody>
            <a:bodyPr wrap="square" lIns="0" tIns="0" rIns="0" bIns="0" rtlCol="0"/>
            <a:lstStyle/>
            <a:p>
              <a:endParaRPr/>
            </a:p>
          </p:txBody>
        </p:sp>
        <p:pic>
          <p:nvPicPr>
            <p:cNvPr id="157" name="object 157"/>
            <p:cNvPicPr/>
            <p:nvPr/>
          </p:nvPicPr>
          <p:blipFill>
            <a:blip r:embed="rId30" cstate="print"/>
            <a:stretch>
              <a:fillRect/>
            </a:stretch>
          </p:blipFill>
          <p:spPr>
            <a:xfrm>
              <a:off x="6568706" y="5507063"/>
              <a:ext cx="232651" cy="243662"/>
            </a:xfrm>
            <a:prstGeom prst="rect">
              <a:avLst/>
            </a:prstGeom>
          </p:spPr>
        </p:pic>
      </p:grpSp>
      <p:sp>
        <p:nvSpPr>
          <p:cNvPr id="158" name="object 158"/>
          <p:cNvSpPr txBox="1"/>
          <p:nvPr/>
        </p:nvSpPr>
        <p:spPr>
          <a:xfrm>
            <a:off x="8985669" y="3242513"/>
            <a:ext cx="448945" cy="22352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FFFFFF"/>
                </a:solidFill>
                <a:latin typeface="Yu Gothic Medium"/>
                <a:cs typeface="Yu Gothic Medium"/>
              </a:rPr>
              <a:t>CLPS</a:t>
            </a:r>
            <a:endParaRPr sz="1300">
              <a:latin typeface="Yu Gothic Medium"/>
              <a:cs typeface="Yu Gothic Medium"/>
            </a:endParaRPr>
          </a:p>
        </p:txBody>
      </p:sp>
      <p:sp>
        <p:nvSpPr>
          <p:cNvPr id="159" name="object 159"/>
          <p:cNvSpPr txBox="1"/>
          <p:nvPr/>
        </p:nvSpPr>
        <p:spPr>
          <a:xfrm>
            <a:off x="8228076" y="5689091"/>
            <a:ext cx="201295" cy="117475"/>
          </a:xfrm>
          <a:prstGeom prst="rect">
            <a:avLst/>
          </a:prstGeom>
          <a:solidFill>
            <a:srgbClr val="4F81BC"/>
          </a:solidFill>
        </p:spPr>
        <p:txBody>
          <a:bodyPr vert="horz" wrap="square" lIns="0" tIns="0" rIns="0" bIns="0" rtlCol="0">
            <a:spAutoFit/>
          </a:bodyPr>
          <a:lstStyle/>
          <a:p>
            <a:pPr marL="11430">
              <a:lnSpc>
                <a:spcPts val="755"/>
              </a:lnSpc>
            </a:pPr>
            <a:r>
              <a:rPr sz="700" spc="-30" dirty="0">
                <a:solidFill>
                  <a:srgbClr val="FFFFFF"/>
                </a:solidFill>
                <a:latin typeface="Yu Gothic Medium"/>
                <a:cs typeface="Yu Gothic Medium"/>
              </a:rPr>
              <a:t>民間</a:t>
            </a:r>
            <a:endParaRPr sz="700">
              <a:latin typeface="Yu Gothic Medium"/>
              <a:cs typeface="Yu Gothic Medium"/>
            </a:endParaRPr>
          </a:p>
        </p:txBody>
      </p:sp>
      <p:sp>
        <p:nvSpPr>
          <p:cNvPr id="160" name="object 160"/>
          <p:cNvSpPr txBox="1"/>
          <p:nvPr/>
        </p:nvSpPr>
        <p:spPr>
          <a:xfrm>
            <a:off x="6977164" y="5417986"/>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61" name="object 161"/>
          <p:cNvGrpSpPr/>
          <p:nvPr/>
        </p:nvGrpSpPr>
        <p:grpSpPr>
          <a:xfrm>
            <a:off x="8410575" y="5117210"/>
            <a:ext cx="2288540" cy="516890"/>
            <a:chOff x="8410575" y="5117210"/>
            <a:chExt cx="2288540" cy="516890"/>
          </a:xfrm>
        </p:grpSpPr>
        <p:pic>
          <p:nvPicPr>
            <p:cNvPr id="162" name="object 162"/>
            <p:cNvPicPr/>
            <p:nvPr/>
          </p:nvPicPr>
          <p:blipFill>
            <a:blip r:embed="rId31" cstate="print"/>
            <a:stretch>
              <a:fillRect/>
            </a:stretch>
          </p:blipFill>
          <p:spPr>
            <a:xfrm>
              <a:off x="8420100" y="5152643"/>
              <a:ext cx="620255" cy="348996"/>
            </a:xfrm>
            <a:prstGeom prst="rect">
              <a:avLst/>
            </a:prstGeom>
          </p:spPr>
        </p:pic>
        <p:sp>
          <p:nvSpPr>
            <p:cNvPr id="163" name="object 163"/>
            <p:cNvSpPr/>
            <p:nvPr/>
          </p:nvSpPr>
          <p:spPr>
            <a:xfrm>
              <a:off x="8415337" y="5147881"/>
              <a:ext cx="629920" cy="358775"/>
            </a:xfrm>
            <a:custGeom>
              <a:avLst/>
              <a:gdLst/>
              <a:ahLst/>
              <a:cxnLst/>
              <a:rect l="l" t="t" r="r" b="b"/>
              <a:pathLst>
                <a:path w="629920" h="358775">
                  <a:moveTo>
                    <a:pt x="0" y="0"/>
                  </a:moveTo>
                  <a:lnTo>
                    <a:pt x="629793" y="0"/>
                  </a:lnTo>
                  <a:lnTo>
                    <a:pt x="629793" y="358520"/>
                  </a:lnTo>
                  <a:lnTo>
                    <a:pt x="0" y="358520"/>
                  </a:lnTo>
                  <a:lnTo>
                    <a:pt x="0" y="0"/>
                  </a:lnTo>
                  <a:close/>
                </a:path>
              </a:pathLst>
            </a:custGeom>
            <a:ln w="9525">
              <a:solidFill>
                <a:srgbClr val="FFFFFF"/>
              </a:solidFill>
            </a:ln>
          </p:spPr>
          <p:txBody>
            <a:bodyPr wrap="square" lIns="0" tIns="0" rIns="0" bIns="0" rtlCol="0"/>
            <a:lstStyle/>
            <a:p>
              <a:endParaRPr/>
            </a:p>
          </p:txBody>
        </p:sp>
        <p:pic>
          <p:nvPicPr>
            <p:cNvPr id="164" name="object 164"/>
            <p:cNvPicPr/>
            <p:nvPr/>
          </p:nvPicPr>
          <p:blipFill>
            <a:blip r:embed="rId24" cstate="print"/>
            <a:stretch>
              <a:fillRect/>
            </a:stretch>
          </p:blipFill>
          <p:spPr>
            <a:xfrm>
              <a:off x="9125712" y="5126735"/>
              <a:ext cx="560831" cy="402335"/>
            </a:xfrm>
            <a:prstGeom prst="rect">
              <a:avLst/>
            </a:prstGeom>
          </p:spPr>
        </p:pic>
        <p:sp>
          <p:nvSpPr>
            <p:cNvPr id="165" name="object 165"/>
            <p:cNvSpPr/>
            <p:nvPr/>
          </p:nvSpPr>
          <p:spPr>
            <a:xfrm>
              <a:off x="9120949" y="5121973"/>
              <a:ext cx="570865" cy="412115"/>
            </a:xfrm>
            <a:custGeom>
              <a:avLst/>
              <a:gdLst/>
              <a:ahLst/>
              <a:cxnLst/>
              <a:rect l="l" t="t" r="r" b="b"/>
              <a:pathLst>
                <a:path w="570865" h="412114">
                  <a:moveTo>
                    <a:pt x="0" y="0"/>
                  </a:moveTo>
                  <a:lnTo>
                    <a:pt x="570356" y="0"/>
                  </a:lnTo>
                  <a:lnTo>
                    <a:pt x="570356" y="411861"/>
                  </a:lnTo>
                  <a:lnTo>
                    <a:pt x="0" y="411861"/>
                  </a:lnTo>
                  <a:lnTo>
                    <a:pt x="0" y="0"/>
                  </a:lnTo>
                  <a:close/>
                </a:path>
              </a:pathLst>
            </a:custGeom>
            <a:ln w="9525">
              <a:solidFill>
                <a:srgbClr val="FFFFFF"/>
              </a:solidFill>
            </a:ln>
          </p:spPr>
          <p:txBody>
            <a:bodyPr wrap="square" lIns="0" tIns="0" rIns="0" bIns="0" rtlCol="0"/>
            <a:lstStyle/>
            <a:p>
              <a:endParaRPr/>
            </a:p>
          </p:txBody>
        </p:sp>
        <p:pic>
          <p:nvPicPr>
            <p:cNvPr id="166" name="object 166"/>
            <p:cNvPicPr/>
            <p:nvPr/>
          </p:nvPicPr>
          <p:blipFill>
            <a:blip r:embed="rId32" cstate="print"/>
            <a:stretch>
              <a:fillRect/>
            </a:stretch>
          </p:blipFill>
          <p:spPr>
            <a:xfrm>
              <a:off x="9332213" y="5386577"/>
              <a:ext cx="179831" cy="234696"/>
            </a:xfrm>
            <a:prstGeom prst="rect">
              <a:avLst/>
            </a:prstGeom>
          </p:spPr>
        </p:pic>
        <p:sp>
          <p:nvSpPr>
            <p:cNvPr id="167" name="object 167"/>
            <p:cNvSpPr/>
            <p:nvPr/>
          </p:nvSpPr>
          <p:spPr>
            <a:xfrm>
              <a:off x="9332213" y="5386577"/>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6"/>
                  </a:lnTo>
                  <a:lnTo>
                    <a:pt x="89916" y="190030"/>
                  </a:lnTo>
                  <a:lnTo>
                    <a:pt x="34340" y="234696"/>
                  </a:lnTo>
                  <a:lnTo>
                    <a:pt x="48120" y="148374"/>
                  </a:lnTo>
                  <a:lnTo>
                    <a:pt x="0" y="89649"/>
                  </a:lnTo>
                  <a:close/>
                </a:path>
              </a:pathLst>
            </a:custGeom>
            <a:ln w="25399">
              <a:solidFill>
                <a:srgbClr val="66FFFF"/>
              </a:solidFill>
            </a:ln>
          </p:spPr>
          <p:txBody>
            <a:bodyPr wrap="square" lIns="0" tIns="0" rIns="0" bIns="0" rtlCol="0"/>
            <a:lstStyle/>
            <a:p>
              <a:endParaRPr/>
            </a:p>
          </p:txBody>
        </p:sp>
        <p:pic>
          <p:nvPicPr>
            <p:cNvPr id="168" name="object 168"/>
            <p:cNvPicPr/>
            <p:nvPr/>
          </p:nvPicPr>
          <p:blipFill>
            <a:blip r:embed="rId24" cstate="print"/>
            <a:stretch>
              <a:fillRect/>
            </a:stretch>
          </p:blipFill>
          <p:spPr>
            <a:xfrm>
              <a:off x="10128504" y="5216651"/>
              <a:ext cx="560831" cy="400812"/>
            </a:xfrm>
            <a:prstGeom prst="rect">
              <a:avLst/>
            </a:prstGeom>
          </p:spPr>
        </p:pic>
        <p:sp>
          <p:nvSpPr>
            <p:cNvPr id="169" name="object 169"/>
            <p:cNvSpPr/>
            <p:nvPr/>
          </p:nvSpPr>
          <p:spPr>
            <a:xfrm>
              <a:off x="10123741" y="5211889"/>
              <a:ext cx="570865" cy="410845"/>
            </a:xfrm>
            <a:custGeom>
              <a:avLst/>
              <a:gdLst/>
              <a:ahLst/>
              <a:cxnLst/>
              <a:rect l="l" t="t" r="r" b="b"/>
              <a:pathLst>
                <a:path w="570865" h="410845">
                  <a:moveTo>
                    <a:pt x="0" y="0"/>
                  </a:moveTo>
                  <a:lnTo>
                    <a:pt x="570356" y="0"/>
                  </a:lnTo>
                  <a:lnTo>
                    <a:pt x="570356" y="410337"/>
                  </a:lnTo>
                  <a:lnTo>
                    <a:pt x="0" y="410337"/>
                  </a:lnTo>
                  <a:lnTo>
                    <a:pt x="0" y="0"/>
                  </a:lnTo>
                  <a:close/>
                </a:path>
              </a:pathLst>
            </a:custGeom>
            <a:ln w="9525">
              <a:solidFill>
                <a:srgbClr val="FFFFFF"/>
              </a:solidFill>
            </a:ln>
          </p:spPr>
          <p:txBody>
            <a:bodyPr wrap="square" lIns="0" tIns="0" rIns="0" bIns="0" rtlCol="0"/>
            <a:lstStyle/>
            <a:p>
              <a:endParaRPr/>
            </a:p>
          </p:txBody>
        </p:sp>
      </p:grpSp>
      <p:sp>
        <p:nvSpPr>
          <p:cNvPr id="170" name="object 170"/>
          <p:cNvSpPr txBox="1"/>
          <p:nvPr/>
        </p:nvSpPr>
        <p:spPr>
          <a:xfrm>
            <a:off x="8681249" y="5346458"/>
            <a:ext cx="2150110" cy="880744"/>
          </a:xfrm>
          <a:prstGeom prst="rect">
            <a:avLst/>
          </a:prstGeom>
        </p:spPr>
        <p:txBody>
          <a:bodyPr vert="horz" wrap="square" lIns="0" tIns="12065" rIns="0" bIns="0" rtlCol="0">
            <a:spAutoFit/>
          </a:bodyPr>
          <a:lstStyle/>
          <a:p>
            <a:pPr algn="ctr">
              <a:lnSpc>
                <a:spcPct val="100000"/>
              </a:lnSpc>
              <a:spcBef>
                <a:spcPts val="95"/>
              </a:spcBef>
              <a:tabLst>
                <a:tab pos="857250" algn="l"/>
                <a:tab pos="1859280" algn="l"/>
              </a:tabLst>
            </a:pPr>
            <a:r>
              <a:rPr sz="1600" spc="-25" dirty="0">
                <a:solidFill>
                  <a:srgbClr val="8EB4E2"/>
                </a:solidFill>
                <a:latin typeface="Yu Gothic Medium"/>
                <a:cs typeface="Yu Gothic Medium"/>
              </a:rPr>
              <a:t>周</a:t>
            </a:r>
            <a:r>
              <a:rPr sz="1600" spc="-50" dirty="0">
                <a:solidFill>
                  <a:srgbClr val="8EB4E2"/>
                </a:solidFill>
                <a:latin typeface="Yu Gothic Medium"/>
                <a:cs typeface="Yu Gothic Medium"/>
              </a:rPr>
              <a:t>回</a:t>
            </a:r>
            <a:r>
              <a:rPr sz="1600" dirty="0">
                <a:solidFill>
                  <a:srgbClr val="8EB4E2"/>
                </a:solidFill>
                <a:latin typeface="Yu Gothic Medium"/>
                <a:cs typeface="Yu Gothic Medium"/>
              </a:rPr>
              <a:t>	</a:t>
            </a:r>
            <a:r>
              <a:rPr sz="2400" spc="-37" baseline="1736" dirty="0">
                <a:solidFill>
                  <a:srgbClr val="8EB4E2"/>
                </a:solidFill>
                <a:latin typeface="Yu Gothic Medium"/>
                <a:cs typeface="Yu Gothic Medium"/>
              </a:rPr>
              <a:t>着</a:t>
            </a:r>
            <a:r>
              <a:rPr sz="2400" spc="-75" baseline="1736" dirty="0">
                <a:solidFill>
                  <a:srgbClr val="8EB4E2"/>
                </a:solidFill>
                <a:latin typeface="Yu Gothic Medium"/>
                <a:cs typeface="Yu Gothic Medium"/>
              </a:rPr>
              <a:t>陸</a:t>
            </a:r>
            <a:r>
              <a:rPr sz="2400" baseline="1736" dirty="0">
                <a:solidFill>
                  <a:srgbClr val="8EB4E2"/>
                </a:solidFill>
                <a:latin typeface="Yu Gothic Medium"/>
                <a:cs typeface="Yu Gothic Medium"/>
              </a:rPr>
              <a:t>	</a:t>
            </a:r>
            <a:r>
              <a:rPr sz="2400" spc="-37" baseline="1736" dirty="0">
                <a:solidFill>
                  <a:srgbClr val="8EB4E2"/>
                </a:solidFill>
                <a:latin typeface="Yu Gothic Medium"/>
                <a:cs typeface="Yu Gothic Medium"/>
              </a:rPr>
              <a:t>SR</a:t>
            </a:r>
            <a:endParaRPr sz="2400" baseline="1736">
              <a:latin typeface="Yu Gothic Medium"/>
              <a:cs typeface="Yu Gothic Medium"/>
            </a:endParaRPr>
          </a:p>
          <a:p>
            <a:pPr marL="15240" algn="ctr">
              <a:lnSpc>
                <a:spcPct val="100000"/>
              </a:lnSpc>
              <a:spcBef>
                <a:spcPts val="2895"/>
              </a:spcBef>
            </a:pPr>
            <a:r>
              <a:rPr sz="2400" spc="-37" baseline="1736" dirty="0">
                <a:solidFill>
                  <a:srgbClr val="8EB4E2"/>
                </a:solidFill>
                <a:latin typeface="Yu Gothic Medium"/>
                <a:cs typeface="Yu Gothic Medium"/>
              </a:rPr>
              <a:t>周回（</a:t>
            </a:r>
            <a:r>
              <a:rPr sz="2400" spc="-52" baseline="1736" dirty="0">
                <a:solidFill>
                  <a:srgbClr val="8EB4E2"/>
                </a:solidFill>
                <a:latin typeface="Yu Gothic Medium"/>
                <a:cs typeface="Yu Gothic Medium"/>
              </a:rPr>
              <a:t>測位</a:t>
            </a:r>
            <a:r>
              <a:rPr sz="2400" baseline="1736" dirty="0">
                <a:solidFill>
                  <a:srgbClr val="8EB4E2"/>
                </a:solidFill>
                <a:latin typeface="Yu Gothic Medium"/>
                <a:cs typeface="Yu Gothic Medium"/>
              </a:rPr>
              <a:t>）</a:t>
            </a:r>
            <a:r>
              <a:rPr sz="2400" spc="434" baseline="1736" dirty="0">
                <a:solidFill>
                  <a:srgbClr val="8EB4E2"/>
                </a:solidFill>
                <a:latin typeface="Yu Gothic Medium"/>
                <a:cs typeface="Yu Gothic Medium"/>
              </a:rPr>
              <a:t> </a:t>
            </a: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71" name="object 171"/>
          <p:cNvGrpSpPr/>
          <p:nvPr/>
        </p:nvGrpSpPr>
        <p:grpSpPr>
          <a:xfrm>
            <a:off x="6380797" y="2648521"/>
            <a:ext cx="4117975" cy="2974975"/>
            <a:chOff x="6380797" y="2648521"/>
            <a:chExt cx="4117975" cy="2974975"/>
          </a:xfrm>
        </p:grpSpPr>
        <p:pic>
          <p:nvPicPr>
            <p:cNvPr id="172" name="object 172"/>
            <p:cNvPicPr/>
            <p:nvPr/>
          </p:nvPicPr>
          <p:blipFill>
            <a:blip r:embed="rId22" cstate="print"/>
            <a:stretch>
              <a:fillRect/>
            </a:stretch>
          </p:blipFill>
          <p:spPr>
            <a:xfrm>
              <a:off x="10306050" y="5375910"/>
              <a:ext cx="179831" cy="234696"/>
            </a:xfrm>
            <a:prstGeom prst="rect">
              <a:avLst/>
            </a:prstGeom>
          </p:spPr>
        </p:pic>
        <p:sp>
          <p:nvSpPr>
            <p:cNvPr id="173" name="object 173"/>
            <p:cNvSpPr/>
            <p:nvPr/>
          </p:nvSpPr>
          <p:spPr>
            <a:xfrm>
              <a:off x="10306050" y="5375910"/>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sp>
          <p:nvSpPr>
            <p:cNvPr id="174" name="object 174"/>
            <p:cNvSpPr/>
            <p:nvPr/>
          </p:nvSpPr>
          <p:spPr>
            <a:xfrm>
              <a:off x="6385559" y="2653283"/>
              <a:ext cx="1069975" cy="220979"/>
            </a:xfrm>
            <a:custGeom>
              <a:avLst/>
              <a:gdLst/>
              <a:ahLst/>
              <a:cxnLst/>
              <a:rect l="l" t="t" r="r" b="b"/>
              <a:pathLst>
                <a:path w="1069975" h="220980">
                  <a:moveTo>
                    <a:pt x="0" y="0"/>
                  </a:moveTo>
                  <a:lnTo>
                    <a:pt x="1069847" y="0"/>
                  </a:lnTo>
                  <a:lnTo>
                    <a:pt x="1069847" y="220979"/>
                  </a:lnTo>
                  <a:lnTo>
                    <a:pt x="0" y="220979"/>
                  </a:lnTo>
                  <a:lnTo>
                    <a:pt x="0" y="0"/>
                  </a:lnTo>
                  <a:close/>
                </a:path>
              </a:pathLst>
            </a:custGeom>
            <a:ln w="9525">
              <a:solidFill>
                <a:srgbClr val="00AFEF"/>
              </a:solidFill>
            </a:ln>
          </p:spPr>
          <p:txBody>
            <a:bodyPr wrap="square" lIns="0" tIns="0" rIns="0" bIns="0" rtlCol="0"/>
            <a:lstStyle/>
            <a:p>
              <a:endParaRPr/>
            </a:p>
          </p:txBody>
        </p:sp>
      </p:grpSp>
      <p:sp>
        <p:nvSpPr>
          <p:cNvPr id="175" name="object 175"/>
          <p:cNvSpPr txBox="1"/>
          <p:nvPr/>
        </p:nvSpPr>
        <p:spPr>
          <a:xfrm>
            <a:off x="6529933" y="2679077"/>
            <a:ext cx="778510" cy="14795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00AFEF"/>
                </a:solidFill>
                <a:latin typeface="Yu Gothic Medium"/>
                <a:cs typeface="Yu Gothic Medium"/>
              </a:rPr>
              <a:t>2024/01/20</a:t>
            </a:r>
            <a:r>
              <a:rPr sz="800" spc="-25" dirty="0">
                <a:solidFill>
                  <a:srgbClr val="00AFEF"/>
                </a:solidFill>
                <a:latin typeface="Yu Gothic Medium"/>
                <a:cs typeface="Yu Gothic Medium"/>
              </a:rPr>
              <a:t>着陸</a:t>
            </a:r>
            <a:endParaRPr sz="800">
              <a:latin typeface="Yu Gothic Medium"/>
              <a:cs typeface="Yu Gothic Medium"/>
            </a:endParaRPr>
          </a:p>
        </p:txBody>
      </p:sp>
      <p:sp>
        <p:nvSpPr>
          <p:cNvPr id="176" name="object 176"/>
          <p:cNvSpPr txBox="1"/>
          <p:nvPr/>
        </p:nvSpPr>
        <p:spPr>
          <a:xfrm>
            <a:off x="8535873" y="2185161"/>
            <a:ext cx="42735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FFFFFF"/>
                </a:solidFill>
                <a:latin typeface="Yu Gothic Medium"/>
                <a:cs typeface="Yu Gothic Medium"/>
              </a:rPr>
              <a:t>LUPEX</a:t>
            </a:r>
            <a:endParaRPr sz="950">
              <a:latin typeface="Yu Gothic Medium"/>
              <a:cs typeface="Yu Gothic Medium"/>
            </a:endParaRPr>
          </a:p>
        </p:txBody>
      </p:sp>
      <p:grpSp>
        <p:nvGrpSpPr>
          <p:cNvPr id="177" name="object 177"/>
          <p:cNvGrpSpPr/>
          <p:nvPr/>
        </p:nvGrpSpPr>
        <p:grpSpPr>
          <a:xfrm>
            <a:off x="3803903" y="2334577"/>
            <a:ext cx="3323019" cy="4468139"/>
            <a:chOff x="3803903" y="2334577"/>
            <a:chExt cx="3323019" cy="4468139"/>
          </a:xfrm>
        </p:grpSpPr>
        <p:pic>
          <p:nvPicPr>
            <p:cNvPr id="178" name="object 178"/>
            <p:cNvPicPr/>
            <p:nvPr/>
          </p:nvPicPr>
          <p:blipFill>
            <a:blip r:embed="rId33" cstate="print"/>
            <a:stretch>
              <a:fillRect/>
            </a:stretch>
          </p:blipFill>
          <p:spPr>
            <a:xfrm>
              <a:off x="6469379" y="6219443"/>
              <a:ext cx="652272" cy="382524"/>
            </a:xfrm>
            <a:prstGeom prst="rect">
              <a:avLst/>
            </a:prstGeom>
          </p:spPr>
        </p:pic>
        <p:sp>
          <p:nvSpPr>
            <p:cNvPr id="179" name="object 179"/>
            <p:cNvSpPr/>
            <p:nvPr/>
          </p:nvSpPr>
          <p:spPr>
            <a:xfrm>
              <a:off x="6464617" y="6214681"/>
              <a:ext cx="662305" cy="392430"/>
            </a:xfrm>
            <a:custGeom>
              <a:avLst/>
              <a:gdLst/>
              <a:ahLst/>
              <a:cxnLst/>
              <a:rect l="l" t="t" r="r" b="b"/>
              <a:pathLst>
                <a:path w="662304" h="392429">
                  <a:moveTo>
                    <a:pt x="0" y="0"/>
                  </a:moveTo>
                  <a:lnTo>
                    <a:pt x="661797" y="0"/>
                  </a:lnTo>
                  <a:lnTo>
                    <a:pt x="661797" y="392048"/>
                  </a:lnTo>
                  <a:lnTo>
                    <a:pt x="0" y="392048"/>
                  </a:lnTo>
                  <a:lnTo>
                    <a:pt x="0" y="0"/>
                  </a:lnTo>
                  <a:close/>
                </a:path>
              </a:pathLst>
            </a:custGeom>
            <a:ln w="9525">
              <a:solidFill>
                <a:srgbClr val="00AFEF"/>
              </a:solidFill>
            </a:ln>
          </p:spPr>
          <p:txBody>
            <a:bodyPr wrap="square" lIns="0" tIns="0" rIns="0" bIns="0" rtlCol="0"/>
            <a:lstStyle/>
            <a:p>
              <a:endParaRPr/>
            </a:p>
          </p:txBody>
        </p:sp>
        <p:pic>
          <p:nvPicPr>
            <p:cNvPr id="180" name="object 180"/>
            <p:cNvPicPr/>
            <p:nvPr/>
          </p:nvPicPr>
          <p:blipFill>
            <a:blip r:embed="rId34" cstate="print"/>
            <a:stretch>
              <a:fillRect/>
            </a:stretch>
          </p:blipFill>
          <p:spPr>
            <a:xfrm>
              <a:off x="3803903" y="6324180"/>
              <a:ext cx="612648" cy="478536"/>
            </a:xfrm>
            <a:prstGeom prst="rect">
              <a:avLst/>
            </a:prstGeom>
          </p:spPr>
        </p:pic>
        <p:pic>
          <p:nvPicPr>
            <p:cNvPr id="182" name="object 182"/>
            <p:cNvPicPr/>
            <p:nvPr/>
          </p:nvPicPr>
          <p:blipFill>
            <a:blip r:embed="rId35" cstate="print"/>
            <a:stretch>
              <a:fillRect/>
            </a:stretch>
          </p:blipFill>
          <p:spPr>
            <a:xfrm>
              <a:off x="5814060" y="2339339"/>
              <a:ext cx="513588" cy="300215"/>
            </a:xfrm>
            <a:prstGeom prst="rect">
              <a:avLst/>
            </a:prstGeom>
          </p:spPr>
        </p:pic>
        <p:sp>
          <p:nvSpPr>
            <p:cNvPr id="183" name="object 183"/>
            <p:cNvSpPr/>
            <p:nvPr/>
          </p:nvSpPr>
          <p:spPr>
            <a:xfrm>
              <a:off x="5809297" y="2334577"/>
              <a:ext cx="523240" cy="309880"/>
            </a:xfrm>
            <a:custGeom>
              <a:avLst/>
              <a:gdLst/>
              <a:ahLst/>
              <a:cxnLst/>
              <a:rect l="l" t="t" r="r" b="b"/>
              <a:pathLst>
                <a:path w="523239" h="309880">
                  <a:moveTo>
                    <a:pt x="0" y="0"/>
                  </a:moveTo>
                  <a:lnTo>
                    <a:pt x="523113" y="0"/>
                  </a:lnTo>
                  <a:lnTo>
                    <a:pt x="523113" y="309752"/>
                  </a:lnTo>
                  <a:lnTo>
                    <a:pt x="0" y="309752"/>
                  </a:lnTo>
                  <a:lnTo>
                    <a:pt x="0" y="0"/>
                  </a:lnTo>
                  <a:close/>
                </a:path>
              </a:pathLst>
            </a:custGeom>
            <a:ln w="9525">
              <a:solidFill>
                <a:srgbClr val="FF0000"/>
              </a:solidFill>
            </a:ln>
          </p:spPr>
          <p:txBody>
            <a:bodyPr wrap="square" lIns="0" tIns="0" rIns="0" bIns="0" rtlCol="0"/>
            <a:lstStyle/>
            <a:p>
              <a:endParaRPr/>
            </a:p>
          </p:txBody>
        </p:sp>
      </p:grpSp>
      <p:sp>
        <p:nvSpPr>
          <p:cNvPr id="184" name="object 184"/>
          <p:cNvSpPr txBox="1"/>
          <p:nvPr/>
        </p:nvSpPr>
        <p:spPr>
          <a:xfrm>
            <a:off x="6111773" y="5621262"/>
            <a:ext cx="434340" cy="147955"/>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FF0000"/>
                </a:solidFill>
                <a:latin typeface="Yu Gothic Medium"/>
                <a:cs typeface="Yu Gothic Medium"/>
              </a:rPr>
              <a:t>協力停止</a:t>
            </a:r>
            <a:endParaRPr sz="800">
              <a:latin typeface="Yu Gothic Medium"/>
              <a:cs typeface="Yu Gothic Medium"/>
            </a:endParaRPr>
          </a:p>
        </p:txBody>
      </p:sp>
      <p:sp>
        <p:nvSpPr>
          <p:cNvPr id="185" name="object 185"/>
          <p:cNvSpPr txBox="1"/>
          <p:nvPr/>
        </p:nvSpPr>
        <p:spPr>
          <a:xfrm>
            <a:off x="7137044" y="6371437"/>
            <a:ext cx="830580" cy="173990"/>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FFFFFF"/>
                </a:solidFill>
                <a:latin typeface="Yu Gothic Medium"/>
                <a:cs typeface="Yu Gothic Medium"/>
              </a:rPr>
              <a:t>Chandrayaan3</a:t>
            </a:r>
            <a:endParaRPr sz="950">
              <a:latin typeface="Yu Gothic Medium"/>
              <a:cs typeface="Yu Gothic Medium"/>
            </a:endParaRPr>
          </a:p>
        </p:txBody>
      </p:sp>
      <p:sp>
        <p:nvSpPr>
          <p:cNvPr id="186" name="object 186"/>
          <p:cNvSpPr txBox="1"/>
          <p:nvPr/>
        </p:nvSpPr>
        <p:spPr>
          <a:xfrm>
            <a:off x="6309969" y="5107247"/>
            <a:ext cx="446405" cy="173990"/>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FFFFFF"/>
                </a:solidFill>
                <a:latin typeface="Yu Gothic Medium"/>
                <a:cs typeface="Yu Gothic Medium"/>
              </a:rPr>
              <a:t>Luna25</a:t>
            </a:r>
            <a:endParaRPr sz="950">
              <a:latin typeface="Yu Gothic Medium"/>
              <a:cs typeface="Yu Gothic Medium"/>
            </a:endParaRPr>
          </a:p>
        </p:txBody>
      </p:sp>
      <p:sp>
        <p:nvSpPr>
          <p:cNvPr id="187" name="object 187"/>
          <p:cNvSpPr txBox="1"/>
          <p:nvPr/>
        </p:nvSpPr>
        <p:spPr>
          <a:xfrm>
            <a:off x="6608210" y="4330414"/>
            <a:ext cx="464820" cy="173990"/>
          </a:xfrm>
          <a:prstGeom prst="rect">
            <a:avLst/>
          </a:prstGeom>
        </p:spPr>
        <p:txBody>
          <a:bodyPr vert="horz" wrap="square" lIns="0" tIns="15240" rIns="0" bIns="0" rtlCol="0">
            <a:spAutoFit/>
          </a:bodyPr>
          <a:lstStyle/>
          <a:p>
            <a:pPr marL="12700">
              <a:lnSpc>
                <a:spcPct val="100000"/>
              </a:lnSpc>
              <a:spcBef>
                <a:spcPts val="120"/>
              </a:spcBef>
            </a:pPr>
            <a:r>
              <a:rPr sz="950" dirty="0">
                <a:solidFill>
                  <a:srgbClr val="FFFFFF"/>
                </a:solidFill>
                <a:latin typeface="Yu Gothic Medium"/>
                <a:cs typeface="Yu Gothic Medium"/>
              </a:rPr>
              <a:t>嫦娥6</a:t>
            </a:r>
            <a:r>
              <a:rPr sz="950" spc="-50" dirty="0">
                <a:solidFill>
                  <a:srgbClr val="FFFFFF"/>
                </a:solidFill>
                <a:latin typeface="Yu Gothic Medium"/>
                <a:cs typeface="Yu Gothic Medium"/>
              </a:rPr>
              <a:t>号</a:t>
            </a:r>
            <a:endParaRPr sz="950">
              <a:latin typeface="Yu Gothic Medium"/>
              <a:cs typeface="Yu Gothic Medium"/>
            </a:endParaRPr>
          </a:p>
        </p:txBody>
      </p:sp>
      <p:sp>
        <p:nvSpPr>
          <p:cNvPr id="188" name="object 188"/>
          <p:cNvSpPr txBox="1"/>
          <p:nvPr/>
        </p:nvSpPr>
        <p:spPr>
          <a:xfrm>
            <a:off x="995916" y="1968354"/>
            <a:ext cx="5687695" cy="449580"/>
          </a:xfrm>
          <a:prstGeom prst="rect">
            <a:avLst/>
          </a:prstGeom>
        </p:spPr>
        <p:txBody>
          <a:bodyPr vert="horz" wrap="square" lIns="0" tIns="12065" rIns="0" bIns="0" rtlCol="0">
            <a:spAutoFit/>
          </a:bodyPr>
          <a:lstStyle/>
          <a:p>
            <a:pPr marL="50800">
              <a:lnSpc>
                <a:spcPts val="1490"/>
              </a:lnSpc>
              <a:spcBef>
                <a:spcPts val="95"/>
              </a:spcBef>
              <a:tabLst>
                <a:tab pos="992505" algn="l"/>
                <a:tab pos="1851660" algn="l"/>
                <a:tab pos="2713990" algn="l"/>
                <a:tab pos="3573145" algn="l"/>
                <a:tab pos="4429760" algn="l"/>
                <a:tab pos="5289550" algn="l"/>
              </a:tabLst>
            </a:pPr>
            <a:r>
              <a:rPr sz="1950" spc="-15" baseline="2136" dirty="0">
                <a:solidFill>
                  <a:srgbClr val="FFFFFF"/>
                </a:solidFill>
                <a:latin typeface="MS PGothic"/>
                <a:cs typeface="MS PGothic"/>
              </a:rPr>
              <a:t>～</a:t>
            </a:r>
            <a:r>
              <a:rPr sz="1300" spc="-10" dirty="0">
                <a:solidFill>
                  <a:srgbClr val="FFFFFF"/>
                </a:solidFill>
                <a:latin typeface="Tahoma"/>
                <a:cs typeface="Tahoma"/>
              </a:rPr>
              <a:t>2015</a:t>
            </a:r>
            <a:r>
              <a:rPr sz="1300" dirty="0">
                <a:solidFill>
                  <a:srgbClr val="FFFFFF"/>
                </a:solidFill>
                <a:latin typeface="Tahoma"/>
                <a:cs typeface="Tahoma"/>
              </a:rPr>
              <a:t>	</a:t>
            </a:r>
            <a:r>
              <a:rPr sz="1300" spc="-20" dirty="0">
                <a:solidFill>
                  <a:srgbClr val="FFFFFF"/>
                </a:solidFill>
                <a:latin typeface="Tahoma"/>
                <a:cs typeface="Tahoma"/>
              </a:rPr>
              <a:t>2018</a:t>
            </a:r>
            <a:r>
              <a:rPr sz="1300" dirty="0">
                <a:solidFill>
                  <a:srgbClr val="FFFFFF"/>
                </a:solidFill>
                <a:latin typeface="Tahoma"/>
                <a:cs typeface="Tahoma"/>
              </a:rPr>
              <a:t>	</a:t>
            </a:r>
            <a:r>
              <a:rPr sz="1300" spc="-20" dirty="0">
                <a:solidFill>
                  <a:srgbClr val="FFFFFF"/>
                </a:solidFill>
                <a:latin typeface="Tahoma"/>
                <a:cs typeface="Tahoma"/>
              </a:rPr>
              <a:t>2019</a:t>
            </a:r>
            <a:r>
              <a:rPr sz="1300" dirty="0">
                <a:solidFill>
                  <a:srgbClr val="FFFFFF"/>
                </a:solidFill>
                <a:latin typeface="Tahoma"/>
                <a:cs typeface="Tahoma"/>
              </a:rPr>
              <a:t>	</a:t>
            </a:r>
            <a:r>
              <a:rPr sz="1300" spc="-20" dirty="0">
                <a:solidFill>
                  <a:srgbClr val="FFFFFF"/>
                </a:solidFill>
                <a:latin typeface="Tahoma"/>
                <a:cs typeface="Tahoma"/>
              </a:rPr>
              <a:t>2020</a:t>
            </a:r>
            <a:r>
              <a:rPr sz="1300" dirty="0">
                <a:solidFill>
                  <a:srgbClr val="FFFFFF"/>
                </a:solidFill>
                <a:latin typeface="Tahoma"/>
                <a:cs typeface="Tahoma"/>
              </a:rPr>
              <a:t>	</a:t>
            </a:r>
            <a:r>
              <a:rPr sz="1300" spc="-20" dirty="0">
                <a:solidFill>
                  <a:srgbClr val="FFFFFF"/>
                </a:solidFill>
                <a:latin typeface="Tahoma"/>
                <a:cs typeface="Tahoma"/>
              </a:rPr>
              <a:t>2021</a:t>
            </a:r>
            <a:r>
              <a:rPr sz="1300" dirty="0">
                <a:solidFill>
                  <a:srgbClr val="FFFFFF"/>
                </a:solidFill>
                <a:latin typeface="Tahoma"/>
                <a:cs typeface="Tahoma"/>
              </a:rPr>
              <a:t>	</a:t>
            </a:r>
            <a:r>
              <a:rPr sz="1300" spc="-20" dirty="0">
                <a:solidFill>
                  <a:srgbClr val="FFFFFF"/>
                </a:solidFill>
                <a:latin typeface="Tahoma"/>
                <a:cs typeface="Tahoma"/>
              </a:rPr>
              <a:t>2022</a:t>
            </a:r>
            <a:r>
              <a:rPr sz="1300" dirty="0">
                <a:solidFill>
                  <a:srgbClr val="FFFFFF"/>
                </a:solidFill>
                <a:latin typeface="Tahoma"/>
                <a:cs typeface="Tahoma"/>
              </a:rPr>
              <a:t>	</a:t>
            </a:r>
            <a:r>
              <a:rPr sz="1300" spc="-20" dirty="0">
                <a:solidFill>
                  <a:srgbClr val="FFFFFF"/>
                </a:solidFill>
                <a:latin typeface="Tahoma"/>
                <a:cs typeface="Tahoma"/>
              </a:rPr>
              <a:t>2023</a:t>
            </a:r>
            <a:endParaRPr sz="1300">
              <a:latin typeface="Tahoma"/>
              <a:cs typeface="Tahoma"/>
            </a:endParaRPr>
          </a:p>
          <a:p>
            <a:pPr marL="324485" algn="ctr">
              <a:lnSpc>
                <a:spcPts val="1850"/>
              </a:lnSpc>
              <a:tabLst>
                <a:tab pos="3434715" algn="l"/>
              </a:tabLst>
            </a:pPr>
            <a:r>
              <a:rPr sz="2400" spc="-37" baseline="-12152" dirty="0">
                <a:solidFill>
                  <a:srgbClr val="8EB4E2"/>
                </a:solidFill>
                <a:latin typeface="Yu Gothic Medium"/>
                <a:cs typeface="Yu Gothic Medium"/>
              </a:rPr>
              <a:t>周</a:t>
            </a:r>
            <a:r>
              <a:rPr sz="2400" spc="-75" baseline="-12152" dirty="0">
                <a:solidFill>
                  <a:srgbClr val="8EB4E2"/>
                </a:solidFill>
                <a:latin typeface="Yu Gothic Medium"/>
                <a:cs typeface="Yu Gothic Medium"/>
              </a:rPr>
              <a:t>回</a:t>
            </a:r>
            <a:r>
              <a:rPr sz="2400" baseline="-12152" dirty="0">
                <a:solidFill>
                  <a:srgbClr val="8EB4E2"/>
                </a:solidFill>
                <a:latin typeface="Yu Gothic Medium"/>
                <a:cs typeface="Yu Gothic Medium"/>
              </a:rPr>
              <a:t>	</a:t>
            </a:r>
            <a:r>
              <a:rPr sz="950" dirty="0">
                <a:solidFill>
                  <a:srgbClr val="FFFFFF"/>
                </a:solidFill>
                <a:latin typeface="Yu Gothic Medium"/>
                <a:cs typeface="Yu Gothic Medium"/>
              </a:rPr>
              <a:t>HAKUTO-R</a:t>
            </a:r>
            <a:r>
              <a:rPr sz="950" spc="190" dirty="0">
                <a:solidFill>
                  <a:srgbClr val="FFFFFF"/>
                </a:solidFill>
                <a:latin typeface="Yu Gothic Medium"/>
                <a:cs typeface="Yu Gothic Medium"/>
              </a:rPr>
              <a:t> </a:t>
            </a:r>
            <a:r>
              <a:rPr sz="1050" spc="-15" baseline="47619" dirty="0">
                <a:solidFill>
                  <a:srgbClr val="FFFFFF"/>
                </a:solidFill>
                <a:latin typeface="Yu Gothic Medium"/>
                <a:cs typeface="Yu Gothic Medium"/>
              </a:rPr>
              <a:t>民</a:t>
            </a:r>
            <a:r>
              <a:rPr sz="1050" spc="-75" baseline="47619" dirty="0">
                <a:solidFill>
                  <a:srgbClr val="FFFFFF"/>
                </a:solidFill>
                <a:latin typeface="Yu Gothic Medium"/>
                <a:cs typeface="Yu Gothic Medium"/>
              </a:rPr>
              <a:t>間</a:t>
            </a:r>
            <a:endParaRPr sz="1050" baseline="47619">
              <a:latin typeface="Yu Gothic Medium"/>
              <a:cs typeface="Yu Gothic Medium"/>
            </a:endParaRPr>
          </a:p>
        </p:txBody>
      </p:sp>
      <p:sp>
        <p:nvSpPr>
          <p:cNvPr id="189" name="object 189"/>
          <p:cNvSpPr txBox="1"/>
          <p:nvPr/>
        </p:nvSpPr>
        <p:spPr>
          <a:xfrm>
            <a:off x="7192568" y="4871097"/>
            <a:ext cx="89852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8EB4E2"/>
                </a:solidFill>
                <a:latin typeface="Yu Gothic Medium"/>
                <a:cs typeface="Yu Gothic Medium"/>
              </a:rPr>
              <a:t>着陸・SR</a:t>
            </a:r>
            <a:endParaRPr sz="1600">
              <a:latin typeface="Yu Gothic Medium"/>
              <a:cs typeface="Yu Gothic Medium"/>
            </a:endParaRPr>
          </a:p>
        </p:txBody>
      </p:sp>
      <p:sp>
        <p:nvSpPr>
          <p:cNvPr id="190" name="object 190"/>
          <p:cNvSpPr txBox="1"/>
          <p:nvPr/>
        </p:nvSpPr>
        <p:spPr>
          <a:xfrm>
            <a:off x="6350088" y="3570732"/>
            <a:ext cx="572770" cy="173990"/>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FFFFFF"/>
                </a:solidFill>
                <a:latin typeface="Yu Gothic Medium"/>
                <a:cs typeface="Yu Gothic Medium"/>
              </a:rPr>
              <a:t>Peregrine</a:t>
            </a:r>
            <a:endParaRPr sz="950">
              <a:latin typeface="Yu Gothic Medium"/>
              <a:cs typeface="Yu Gothic Medium"/>
            </a:endParaRPr>
          </a:p>
        </p:txBody>
      </p:sp>
      <p:sp>
        <p:nvSpPr>
          <p:cNvPr id="191" name="object 191"/>
          <p:cNvSpPr txBox="1"/>
          <p:nvPr/>
        </p:nvSpPr>
        <p:spPr>
          <a:xfrm>
            <a:off x="6934377" y="3554831"/>
            <a:ext cx="1522095" cy="269240"/>
          </a:xfrm>
          <a:prstGeom prst="rect">
            <a:avLst/>
          </a:prstGeom>
        </p:spPr>
        <p:txBody>
          <a:bodyPr vert="horz" wrap="square" lIns="0" tIns="12065" rIns="0" bIns="0" rtlCol="0">
            <a:spAutoFit/>
          </a:bodyPr>
          <a:lstStyle/>
          <a:p>
            <a:pPr marL="38100">
              <a:lnSpc>
                <a:spcPct val="100000"/>
              </a:lnSpc>
              <a:spcBef>
                <a:spcPts val="95"/>
              </a:spcBef>
              <a:tabLst>
                <a:tab pos="594995" algn="l"/>
              </a:tabLst>
            </a:pPr>
            <a:r>
              <a:rPr sz="1600" spc="-25" dirty="0">
                <a:solidFill>
                  <a:srgbClr val="8EB4E2"/>
                </a:solidFill>
                <a:latin typeface="Yu Gothic Medium"/>
                <a:cs typeface="Yu Gothic Medium"/>
              </a:rPr>
              <a:t>着</a:t>
            </a:r>
            <a:r>
              <a:rPr sz="1600" spc="-50" dirty="0">
                <a:solidFill>
                  <a:srgbClr val="8EB4E2"/>
                </a:solidFill>
                <a:latin typeface="Yu Gothic Medium"/>
                <a:cs typeface="Yu Gothic Medium"/>
              </a:rPr>
              <a:t>陸</a:t>
            </a:r>
            <a:r>
              <a:rPr sz="1600" dirty="0">
                <a:solidFill>
                  <a:srgbClr val="8EB4E2"/>
                </a:solidFill>
                <a:latin typeface="Yu Gothic Medium"/>
                <a:cs typeface="Yu Gothic Medium"/>
              </a:rPr>
              <a:t>	</a:t>
            </a:r>
            <a:r>
              <a:rPr sz="2400" spc="-37" baseline="-19097" dirty="0">
                <a:solidFill>
                  <a:srgbClr val="8EB4E2"/>
                </a:solidFill>
                <a:latin typeface="Yu Gothic Medium"/>
                <a:cs typeface="Yu Gothic Medium"/>
              </a:rPr>
              <a:t>着</a:t>
            </a:r>
            <a:r>
              <a:rPr sz="2400" baseline="-19097" dirty="0">
                <a:solidFill>
                  <a:srgbClr val="8EB4E2"/>
                </a:solidFill>
                <a:latin typeface="Yu Gothic Medium"/>
                <a:cs typeface="Yu Gothic Medium"/>
              </a:rPr>
              <a:t>陸</a:t>
            </a:r>
            <a:r>
              <a:rPr sz="2400" spc="150" baseline="-19097" dirty="0">
                <a:solidFill>
                  <a:srgbClr val="8EB4E2"/>
                </a:solidFill>
                <a:latin typeface="Yu Gothic Medium"/>
                <a:cs typeface="Yu Gothic Medium"/>
              </a:rPr>
              <a:t> </a:t>
            </a:r>
            <a:r>
              <a:rPr sz="1425" baseline="2923" dirty="0">
                <a:solidFill>
                  <a:srgbClr val="FFFFFF"/>
                </a:solidFill>
                <a:latin typeface="Yu Gothic Medium"/>
                <a:cs typeface="Yu Gothic Medium"/>
              </a:rPr>
              <a:t>Nova</a:t>
            </a:r>
            <a:r>
              <a:rPr sz="1425" spc="-67" baseline="2923" dirty="0">
                <a:solidFill>
                  <a:srgbClr val="FFFFFF"/>
                </a:solidFill>
                <a:latin typeface="Yu Gothic Medium"/>
                <a:cs typeface="Yu Gothic Medium"/>
              </a:rPr>
              <a:t> </a:t>
            </a:r>
            <a:r>
              <a:rPr sz="1425" spc="-75" baseline="2923" dirty="0">
                <a:solidFill>
                  <a:srgbClr val="FFFFFF"/>
                </a:solidFill>
                <a:latin typeface="Yu Gothic Medium"/>
                <a:cs typeface="Yu Gothic Medium"/>
              </a:rPr>
              <a:t>C</a:t>
            </a:r>
            <a:endParaRPr sz="1425" baseline="2923">
              <a:latin typeface="Yu Gothic Medium"/>
              <a:cs typeface="Yu Gothic Medium"/>
            </a:endParaRPr>
          </a:p>
        </p:txBody>
      </p:sp>
      <p:sp>
        <p:nvSpPr>
          <p:cNvPr id="192" name="object 192"/>
          <p:cNvSpPr txBox="1"/>
          <p:nvPr/>
        </p:nvSpPr>
        <p:spPr>
          <a:xfrm>
            <a:off x="7451483" y="3870096"/>
            <a:ext cx="561975"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8EB4E2"/>
                </a:solidFill>
                <a:latin typeface="Yu Gothic Medium"/>
                <a:cs typeface="Yu Gothic Medium"/>
              </a:rPr>
              <a:t>（成功</a:t>
            </a:r>
            <a:r>
              <a:rPr sz="1050" spc="-50" dirty="0">
                <a:solidFill>
                  <a:srgbClr val="8EB4E2"/>
                </a:solidFill>
                <a:latin typeface="Yu Gothic Medium"/>
                <a:cs typeface="Yu Gothic Medium"/>
              </a:rPr>
              <a:t>）</a:t>
            </a:r>
            <a:endParaRPr sz="1050">
              <a:latin typeface="Yu Gothic Medium"/>
              <a:cs typeface="Yu Gothic Medium"/>
            </a:endParaRPr>
          </a:p>
        </p:txBody>
      </p:sp>
      <p:sp>
        <p:nvSpPr>
          <p:cNvPr id="193" name="object 193"/>
          <p:cNvSpPr/>
          <p:nvPr/>
        </p:nvSpPr>
        <p:spPr>
          <a:xfrm>
            <a:off x="6772656" y="3049523"/>
            <a:ext cx="201295" cy="117475"/>
          </a:xfrm>
          <a:custGeom>
            <a:avLst/>
            <a:gdLst/>
            <a:ahLst/>
            <a:cxnLst/>
            <a:rect l="l" t="t" r="r" b="b"/>
            <a:pathLst>
              <a:path w="201295" h="117475">
                <a:moveTo>
                  <a:pt x="201168" y="0"/>
                </a:moveTo>
                <a:lnTo>
                  <a:pt x="0" y="0"/>
                </a:lnTo>
                <a:lnTo>
                  <a:pt x="0" y="117348"/>
                </a:lnTo>
                <a:lnTo>
                  <a:pt x="201168" y="117348"/>
                </a:lnTo>
                <a:lnTo>
                  <a:pt x="201168" y="0"/>
                </a:lnTo>
                <a:close/>
              </a:path>
            </a:pathLst>
          </a:custGeom>
          <a:solidFill>
            <a:srgbClr val="4F81BC"/>
          </a:solidFill>
        </p:spPr>
        <p:txBody>
          <a:bodyPr wrap="square" lIns="0" tIns="0" rIns="0" bIns="0" rtlCol="0"/>
          <a:lstStyle/>
          <a:p>
            <a:endParaRPr/>
          </a:p>
        </p:txBody>
      </p:sp>
      <p:sp>
        <p:nvSpPr>
          <p:cNvPr id="194" name="object 194"/>
          <p:cNvSpPr txBox="1"/>
          <p:nvPr/>
        </p:nvSpPr>
        <p:spPr>
          <a:xfrm>
            <a:off x="6772008" y="302554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FFFFFF"/>
                </a:solidFill>
                <a:latin typeface="Yu Gothic Medium"/>
                <a:cs typeface="Yu Gothic Medium"/>
              </a:rPr>
              <a:t>民間</a:t>
            </a:r>
            <a:endParaRPr sz="700">
              <a:latin typeface="Yu Gothic Medium"/>
              <a:cs typeface="Yu Gothic Medium"/>
            </a:endParaRPr>
          </a:p>
        </p:txBody>
      </p:sp>
      <p:sp>
        <p:nvSpPr>
          <p:cNvPr id="195" name="object 195"/>
          <p:cNvSpPr/>
          <p:nvPr/>
        </p:nvSpPr>
        <p:spPr>
          <a:xfrm>
            <a:off x="7452359" y="3049523"/>
            <a:ext cx="203200" cy="117475"/>
          </a:xfrm>
          <a:custGeom>
            <a:avLst/>
            <a:gdLst/>
            <a:ahLst/>
            <a:cxnLst/>
            <a:rect l="l" t="t" r="r" b="b"/>
            <a:pathLst>
              <a:path w="203200" h="117475">
                <a:moveTo>
                  <a:pt x="202692" y="0"/>
                </a:moveTo>
                <a:lnTo>
                  <a:pt x="0" y="0"/>
                </a:lnTo>
                <a:lnTo>
                  <a:pt x="0" y="117348"/>
                </a:lnTo>
                <a:lnTo>
                  <a:pt x="202692" y="117348"/>
                </a:lnTo>
                <a:lnTo>
                  <a:pt x="202692" y="0"/>
                </a:lnTo>
                <a:close/>
              </a:path>
            </a:pathLst>
          </a:custGeom>
          <a:solidFill>
            <a:srgbClr val="4F81BC"/>
          </a:solidFill>
        </p:spPr>
        <p:txBody>
          <a:bodyPr wrap="square" lIns="0" tIns="0" rIns="0" bIns="0" rtlCol="0"/>
          <a:lstStyle/>
          <a:p>
            <a:endParaRPr/>
          </a:p>
        </p:txBody>
      </p:sp>
      <p:sp>
        <p:nvSpPr>
          <p:cNvPr id="196" name="object 196"/>
          <p:cNvSpPr txBox="1"/>
          <p:nvPr/>
        </p:nvSpPr>
        <p:spPr>
          <a:xfrm>
            <a:off x="7452499" y="302554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FFFFFF"/>
                </a:solidFill>
                <a:latin typeface="Yu Gothic Medium"/>
                <a:cs typeface="Yu Gothic Medium"/>
              </a:rPr>
              <a:t>民間</a:t>
            </a:r>
            <a:endParaRPr sz="700">
              <a:latin typeface="Yu Gothic Medium"/>
              <a:cs typeface="Yu Gothic Medium"/>
            </a:endParaRPr>
          </a:p>
        </p:txBody>
      </p:sp>
      <p:sp>
        <p:nvSpPr>
          <p:cNvPr id="198" name="object 198"/>
          <p:cNvSpPr txBox="1">
            <a:spLocks noGrp="1"/>
          </p:cNvSpPr>
          <p:nvPr>
            <p:ph type="title"/>
          </p:nvPr>
        </p:nvSpPr>
        <p:spPr>
          <a:xfrm>
            <a:off x="89212" y="-136359"/>
            <a:ext cx="12102788" cy="627736"/>
          </a:xfrm>
          <a:prstGeom prst="rect">
            <a:avLst/>
          </a:prstGeom>
        </p:spPr>
        <p:txBody>
          <a:bodyPr vert="horz" wrap="square" lIns="0" tIns="12065" rIns="0" bIns="0" rtlCol="0">
            <a:spAutoFit/>
          </a:bodyPr>
          <a:lstStyle/>
          <a:p>
            <a:pPr marL="12700" algn="ctr">
              <a:lnSpc>
                <a:spcPct val="100000"/>
              </a:lnSpc>
              <a:spcBef>
                <a:spcPts val="95"/>
              </a:spcBef>
            </a:pPr>
            <a:r>
              <a:rPr sz="4000" spc="-40" dirty="0" err="1">
                <a:solidFill>
                  <a:schemeClr val="bg1"/>
                </a:solidFill>
                <a:latin typeface="BIZ UDP明朝 Medium" panose="02020500000000000000" pitchFamily="18" charset="-128"/>
                <a:ea typeface="BIZ UDP明朝 Medium" panose="02020500000000000000" pitchFamily="18" charset="-128"/>
              </a:rPr>
              <a:t>各国の計画</a:t>
            </a:r>
            <a:endParaRPr sz="4000" spc="-40" dirty="0">
              <a:solidFill>
                <a:schemeClr val="bg1"/>
              </a:solidFill>
              <a:latin typeface="BIZ UDP明朝 Medium" panose="02020500000000000000" pitchFamily="18" charset="-128"/>
              <a:ea typeface="BIZ UDP明朝 Medium" panose="02020500000000000000" pitchFamily="18" charset="-128"/>
            </a:endParaRPr>
          </a:p>
        </p:txBody>
      </p:sp>
      <p:sp>
        <p:nvSpPr>
          <p:cNvPr id="199" name="object 199"/>
          <p:cNvSpPr txBox="1"/>
          <p:nvPr/>
        </p:nvSpPr>
        <p:spPr>
          <a:xfrm>
            <a:off x="148639" y="522249"/>
            <a:ext cx="5816600" cy="391160"/>
          </a:xfrm>
          <a:prstGeom prst="rect">
            <a:avLst/>
          </a:prstGeom>
        </p:spPr>
        <p:txBody>
          <a:bodyPr vert="horz" wrap="square" lIns="0" tIns="12700" rIns="0" bIns="0" rtlCol="0">
            <a:spAutoFit/>
          </a:bodyPr>
          <a:lstStyle/>
          <a:p>
            <a:pPr marL="12700">
              <a:lnSpc>
                <a:spcPct val="100000"/>
              </a:lnSpc>
              <a:spcBef>
                <a:spcPts val="100"/>
              </a:spcBef>
            </a:pPr>
            <a:r>
              <a:rPr sz="2400" u="heavy" spc="-5" dirty="0">
                <a:solidFill>
                  <a:srgbClr val="FFFFFF"/>
                </a:solidFill>
                <a:uFill>
                  <a:solidFill>
                    <a:srgbClr val="FFFFFF"/>
                  </a:solidFill>
                </a:uFill>
                <a:latin typeface="Yu Gothic Medium"/>
                <a:cs typeface="Yu Gothic Medium"/>
              </a:rPr>
              <a:t>月探査計画の増大、多くは極域ミッション</a:t>
            </a:r>
            <a:endParaRPr sz="2400" dirty="0">
              <a:latin typeface="Yu Gothic Medium"/>
              <a:cs typeface="Yu Gothic Medium"/>
            </a:endParaRPr>
          </a:p>
        </p:txBody>
      </p:sp>
      <p:grpSp>
        <p:nvGrpSpPr>
          <p:cNvPr id="201" name="object 201"/>
          <p:cNvGrpSpPr/>
          <p:nvPr/>
        </p:nvGrpSpPr>
        <p:grpSpPr>
          <a:xfrm>
            <a:off x="6787515" y="3148202"/>
            <a:ext cx="1278255" cy="464184"/>
            <a:chOff x="6787515" y="3148202"/>
            <a:chExt cx="1278255" cy="464184"/>
          </a:xfrm>
        </p:grpSpPr>
        <p:pic>
          <p:nvPicPr>
            <p:cNvPr id="202" name="object 202"/>
            <p:cNvPicPr/>
            <p:nvPr/>
          </p:nvPicPr>
          <p:blipFill>
            <a:blip r:embed="rId36" cstate="print"/>
            <a:stretch>
              <a:fillRect/>
            </a:stretch>
          </p:blipFill>
          <p:spPr>
            <a:xfrm>
              <a:off x="6797040" y="3200399"/>
              <a:ext cx="649224" cy="364236"/>
            </a:xfrm>
            <a:prstGeom prst="rect">
              <a:avLst/>
            </a:prstGeom>
          </p:spPr>
        </p:pic>
        <p:sp>
          <p:nvSpPr>
            <p:cNvPr id="203" name="object 203"/>
            <p:cNvSpPr/>
            <p:nvPr/>
          </p:nvSpPr>
          <p:spPr>
            <a:xfrm>
              <a:off x="6792277" y="3195637"/>
              <a:ext cx="659130" cy="374015"/>
            </a:xfrm>
            <a:custGeom>
              <a:avLst/>
              <a:gdLst/>
              <a:ahLst/>
              <a:cxnLst/>
              <a:rect l="l" t="t" r="r" b="b"/>
              <a:pathLst>
                <a:path w="659129" h="374014">
                  <a:moveTo>
                    <a:pt x="0" y="0"/>
                  </a:moveTo>
                  <a:lnTo>
                    <a:pt x="658749" y="0"/>
                  </a:lnTo>
                  <a:lnTo>
                    <a:pt x="658749" y="373761"/>
                  </a:lnTo>
                  <a:lnTo>
                    <a:pt x="0" y="373761"/>
                  </a:lnTo>
                  <a:lnTo>
                    <a:pt x="0" y="0"/>
                  </a:lnTo>
                  <a:close/>
                </a:path>
              </a:pathLst>
            </a:custGeom>
            <a:ln w="9525">
              <a:solidFill>
                <a:srgbClr val="FF0000"/>
              </a:solidFill>
            </a:ln>
          </p:spPr>
          <p:txBody>
            <a:bodyPr wrap="square" lIns="0" tIns="0" rIns="0" bIns="0" rtlCol="0"/>
            <a:lstStyle/>
            <a:p>
              <a:endParaRPr/>
            </a:p>
          </p:txBody>
        </p:sp>
        <p:pic>
          <p:nvPicPr>
            <p:cNvPr id="204" name="object 204"/>
            <p:cNvPicPr/>
            <p:nvPr/>
          </p:nvPicPr>
          <p:blipFill>
            <a:blip r:embed="rId37" cstate="print"/>
            <a:stretch>
              <a:fillRect/>
            </a:stretch>
          </p:blipFill>
          <p:spPr>
            <a:xfrm>
              <a:off x="7463028" y="3157727"/>
              <a:ext cx="592835" cy="445008"/>
            </a:xfrm>
            <a:prstGeom prst="rect">
              <a:avLst/>
            </a:prstGeom>
          </p:spPr>
        </p:pic>
        <p:sp>
          <p:nvSpPr>
            <p:cNvPr id="205" name="object 205"/>
            <p:cNvSpPr/>
            <p:nvPr/>
          </p:nvSpPr>
          <p:spPr>
            <a:xfrm>
              <a:off x="7458265" y="3152965"/>
              <a:ext cx="602615" cy="454659"/>
            </a:xfrm>
            <a:custGeom>
              <a:avLst/>
              <a:gdLst/>
              <a:ahLst/>
              <a:cxnLst/>
              <a:rect l="l" t="t" r="r" b="b"/>
              <a:pathLst>
                <a:path w="602615" h="454660">
                  <a:moveTo>
                    <a:pt x="0" y="0"/>
                  </a:moveTo>
                  <a:lnTo>
                    <a:pt x="602360" y="0"/>
                  </a:lnTo>
                  <a:lnTo>
                    <a:pt x="602360" y="454532"/>
                  </a:lnTo>
                  <a:lnTo>
                    <a:pt x="0" y="454532"/>
                  </a:lnTo>
                  <a:lnTo>
                    <a:pt x="0" y="0"/>
                  </a:lnTo>
                  <a:close/>
                </a:path>
              </a:pathLst>
            </a:custGeom>
            <a:ln w="9524">
              <a:solidFill>
                <a:srgbClr val="00AFEF"/>
              </a:solidFill>
            </a:ln>
          </p:spPr>
          <p:txBody>
            <a:bodyPr wrap="square" lIns="0" tIns="0" rIns="0" bIns="0" rtlCol="0"/>
            <a:lstStyle/>
            <a:p>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586740"/>
          </a:xfrm>
          <a:custGeom>
            <a:avLst/>
            <a:gdLst/>
            <a:ahLst/>
            <a:cxnLst/>
            <a:rect l="l" t="t" r="r" b="b"/>
            <a:pathLst>
              <a:path w="12192000" h="586740">
                <a:moveTo>
                  <a:pt x="0" y="586740"/>
                </a:moveTo>
                <a:lnTo>
                  <a:pt x="12192000" y="586740"/>
                </a:lnTo>
                <a:lnTo>
                  <a:pt x="12192000" y="0"/>
                </a:lnTo>
                <a:lnTo>
                  <a:pt x="0" y="0"/>
                </a:lnTo>
                <a:lnTo>
                  <a:pt x="0" y="586740"/>
                </a:lnTo>
                <a:close/>
              </a:path>
            </a:pathLst>
          </a:custGeom>
          <a:solidFill>
            <a:srgbClr val="000000"/>
          </a:solidFill>
        </p:spPr>
        <p:txBody>
          <a:bodyPr wrap="square" lIns="0" tIns="0" rIns="0" bIns="0" rtlCol="0"/>
          <a:lstStyle/>
          <a:p>
            <a:endParaRPr/>
          </a:p>
        </p:txBody>
      </p:sp>
      <p:sp>
        <p:nvSpPr>
          <p:cNvPr id="3" name="object 3"/>
          <p:cNvSpPr/>
          <p:nvPr/>
        </p:nvSpPr>
        <p:spPr>
          <a:xfrm>
            <a:off x="0" y="6845807"/>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000000"/>
          </a:solidFill>
        </p:spPr>
        <p:txBody>
          <a:bodyPr wrap="square" lIns="0" tIns="0" rIns="0" bIns="0" rtlCol="0"/>
          <a:lstStyle/>
          <a:p>
            <a:endParaRPr/>
          </a:p>
        </p:txBody>
      </p:sp>
      <p:sp>
        <p:nvSpPr>
          <p:cNvPr id="5" name="object 5"/>
          <p:cNvSpPr/>
          <p:nvPr/>
        </p:nvSpPr>
        <p:spPr>
          <a:xfrm>
            <a:off x="9346692" y="6845807"/>
            <a:ext cx="2845435" cy="12700"/>
          </a:xfrm>
          <a:custGeom>
            <a:avLst/>
            <a:gdLst/>
            <a:ahLst/>
            <a:cxnLst/>
            <a:rect l="l" t="t" r="r" b="b"/>
            <a:pathLst>
              <a:path w="2845434" h="12700">
                <a:moveTo>
                  <a:pt x="0" y="12192"/>
                </a:moveTo>
                <a:lnTo>
                  <a:pt x="2845320" y="12192"/>
                </a:lnTo>
                <a:lnTo>
                  <a:pt x="2845320" y="0"/>
                </a:lnTo>
                <a:lnTo>
                  <a:pt x="0" y="0"/>
                </a:lnTo>
                <a:lnTo>
                  <a:pt x="0" y="12192"/>
                </a:lnTo>
                <a:close/>
              </a:path>
            </a:pathLst>
          </a:custGeom>
          <a:solidFill>
            <a:srgbClr val="FCEADA">
              <a:alpha val="81961"/>
            </a:srgbClr>
          </a:solidFill>
        </p:spPr>
        <p:txBody>
          <a:bodyPr wrap="square" lIns="0" tIns="0" rIns="0" bIns="0" rtlCol="0"/>
          <a:lstStyle/>
          <a:p>
            <a:endParaRPr/>
          </a:p>
        </p:txBody>
      </p:sp>
      <p:sp>
        <p:nvSpPr>
          <p:cNvPr id="6" name="object 6"/>
          <p:cNvSpPr txBox="1"/>
          <p:nvPr/>
        </p:nvSpPr>
        <p:spPr>
          <a:xfrm>
            <a:off x="11944095" y="6611594"/>
            <a:ext cx="155575" cy="152400"/>
          </a:xfrm>
          <a:prstGeom prst="rect">
            <a:avLst/>
          </a:prstGeom>
        </p:spPr>
        <p:txBody>
          <a:bodyPr vert="horz" wrap="square" lIns="0" tIns="0" rIns="0" bIns="0" rtlCol="0">
            <a:spAutoFit/>
          </a:bodyPr>
          <a:lstStyle/>
          <a:p>
            <a:pPr>
              <a:lnSpc>
                <a:spcPts val="1140"/>
              </a:lnSpc>
            </a:pPr>
            <a:r>
              <a:rPr sz="1200" spc="-25" dirty="0">
                <a:solidFill>
                  <a:srgbClr val="F9C090"/>
                </a:solidFill>
                <a:latin typeface="Calibri"/>
                <a:cs typeface="Calibri"/>
              </a:rPr>
              <a:t>12</a:t>
            </a:r>
            <a:endParaRPr sz="1200">
              <a:latin typeface="Calibri"/>
              <a:cs typeface="Calibri"/>
            </a:endParaRPr>
          </a:p>
        </p:txBody>
      </p:sp>
      <p:pic>
        <p:nvPicPr>
          <p:cNvPr id="10" name="object 10"/>
          <p:cNvPicPr/>
          <p:nvPr/>
        </p:nvPicPr>
        <p:blipFill>
          <a:blip r:embed="rId2" cstate="print"/>
          <a:stretch>
            <a:fillRect/>
          </a:stretch>
        </p:blipFill>
        <p:spPr>
          <a:xfrm>
            <a:off x="0" y="586740"/>
            <a:ext cx="12192000" cy="6259068"/>
          </a:xfrm>
          <a:prstGeom prst="rect">
            <a:avLst/>
          </a:prstGeom>
        </p:spPr>
      </p:pic>
      <p:grpSp>
        <p:nvGrpSpPr>
          <p:cNvPr id="17" name="object 17"/>
          <p:cNvGrpSpPr/>
          <p:nvPr/>
        </p:nvGrpSpPr>
        <p:grpSpPr>
          <a:xfrm>
            <a:off x="2491739" y="3674363"/>
            <a:ext cx="2250948" cy="1078991"/>
            <a:chOff x="2491739" y="3674363"/>
            <a:chExt cx="2250948" cy="1078991"/>
          </a:xfrm>
          <a:noFill/>
        </p:grpSpPr>
        <p:pic>
          <p:nvPicPr>
            <p:cNvPr id="19" name="object 19"/>
            <p:cNvPicPr/>
            <p:nvPr/>
          </p:nvPicPr>
          <p:blipFill>
            <a:blip r:embed="rId3" cstate="print"/>
            <a:stretch>
              <a:fillRect/>
            </a:stretch>
          </p:blipFill>
          <p:spPr>
            <a:xfrm>
              <a:off x="2491739" y="3674363"/>
              <a:ext cx="2250948" cy="1078991"/>
            </a:xfrm>
            <a:prstGeom prst="rect">
              <a:avLst/>
            </a:prstGeom>
            <a:grpFill/>
          </p:spPr>
        </p:pic>
        <p:pic>
          <p:nvPicPr>
            <p:cNvPr id="20" name="object 20"/>
            <p:cNvPicPr/>
            <p:nvPr/>
          </p:nvPicPr>
          <p:blipFill>
            <a:blip r:embed="rId4" cstate="print"/>
            <a:stretch>
              <a:fillRect/>
            </a:stretch>
          </p:blipFill>
          <p:spPr>
            <a:xfrm>
              <a:off x="2875787" y="3965447"/>
              <a:ext cx="1482852" cy="565403"/>
            </a:xfrm>
            <a:prstGeom prst="rect">
              <a:avLst/>
            </a:prstGeom>
            <a:grpFill/>
          </p:spPr>
        </p:pic>
        <p:sp>
          <p:nvSpPr>
            <p:cNvPr id="21" name="object 21"/>
            <p:cNvSpPr/>
            <p:nvPr/>
          </p:nvSpPr>
          <p:spPr>
            <a:xfrm>
              <a:off x="2534411" y="3694175"/>
              <a:ext cx="2165985" cy="993775"/>
            </a:xfrm>
            <a:custGeom>
              <a:avLst/>
              <a:gdLst/>
              <a:ahLst/>
              <a:cxnLst/>
              <a:rect l="l" t="t" r="r" b="b"/>
              <a:pathLst>
                <a:path w="2165985" h="993775">
                  <a:moveTo>
                    <a:pt x="1999995" y="0"/>
                  </a:moveTo>
                  <a:lnTo>
                    <a:pt x="165608" y="0"/>
                  </a:lnTo>
                  <a:lnTo>
                    <a:pt x="121581" y="5915"/>
                  </a:lnTo>
                  <a:lnTo>
                    <a:pt x="82021" y="22609"/>
                  </a:lnTo>
                  <a:lnTo>
                    <a:pt x="48504" y="48504"/>
                  </a:lnTo>
                  <a:lnTo>
                    <a:pt x="22609" y="82021"/>
                  </a:lnTo>
                  <a:lnTo>
                    <a:pt x="5915" y="121581"/>
                  </a:lnTo>
                  <a:lnTo>
                    <a:pt x="0" y="165607"/>
                  </a:lnTo>
                  <a:lnTo>
                    <a:pt x="0" y="828039"/>
                  </a:lnTo>
                  <a:lnTo>
                    <a:pt x="5915" y="872061"/>
                  </a:lnTo>
                  <a:lnTo>
                    <a:pt x="22609" y="911621"/>
                  </a:lnTo>
                  <a:lnTo>
                    <a:pt x="48504" y="945138"/>
                  </a:lnTo>
                  <a:lnTo>
                    <a:pt x="82021" y="971035"/>
                  </a:lnTo>
                  <a:lnTo>
                    <a:pt x="121581" y="987731"/>
                  </a:lnTo>
                  <a:lnTo>
                    <a:pt x="165608" y="993647"/>
                  </a:lnTo>
                  <a:lnTo>
                    <a:pt x="1999995" y="993647"/>
                  </a:lnTo>
                  <a:lnTo>
                    <a:pt x="2044022" y="987731"/>
                  </a:lnTo>
                  <a:lnTo>
                    <a:pt x="2083582" y="971035"/>
                  </a:lnTo>
                  <a:lnTo>
                    <a:pt x="2117099" y="945138"/>
                  </a:lnTo>
                  <a:lnTo>
                    <a:pt x="2142994" y="911621"/>
                  </a:lnTo>
                  <a:lnTo>
                    <a:pt x="2159688" y="872061"/>
                  </a:lnTo>
                  <a:lnTo>
                    <a:pt x="2165604" y="828039"/>
                  </a:lnTo>
                  <a:lnTo>
                    <a:pt x="2165604" y="165607"/>
                  </a:lnTo>
                  <a:lnTo>
                    <a:pt x="2159688" y="121581"/>
                  </a:lnTo>
                  <a:lnTo>
                    <a:pt x="2142994" y="82021"/>
                  </a:lnTo>
                  <a:lnTo>
                    <a:pt x="2117099" y="48504"/>
                  </a:lnTo>
                  <a:lnTo>
                    <a:pt x="2083582" y="22609"/>
                  </a:lnTo>
                  <a:lnTo>
                    <a:pt x="2044022" y="5915"/>
                  </a:lnTo>
                  <a:lnTo>
                    <a:pt x="1999995"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22" name="object 22"/>
          <p:cNvSpPr txBox="1"/>
          <p:nvPr/>
        </p:nvSpPr>
        <p:spPr>
          <a:xfrm>
            <a:off x="3042310" y="4022877"/>
            <a:ext cx="1147445" cy="299720"/>
          </a:xfrm>
          <a:prstGeom prst="rect">
            <a:avLst/>
          </a:prstGeom>
          <a:noFill/>
        </p:spPr>
        <p:txBody>
          <a:bodyPr vert="horz" wrap="square" lIns="0" tIns="12700" rIns="0" bIns="0" rtlCol="0">
            <a:spAutoFit/>
          </a:bodyPr>
          <a:lstStyle/>
          <a:p>
            <a:pPr marL="12700">
              <a:lnSpc>
                <a:spcPct val="100000"/>
              </a:lnSpc>
              <a:spcBef>
                <a:spcPts val="100"/>
              </a:spcBef>
            </a:pPr>
            <a:r>
              <a:rPr sz="1800" b="1" spc="-40" dirty="0">
                <a:solidFill>
                  <a:schemeClr val="bg1"/>
                </a:solidFill>
                <a:latin typeface="BIZ UDPゴシック" panose="020B0400000000000000" pitchFamily="50" charset="-128"/>
                <a:ea typeface="BIZ UDPゴシック" panose="020B0400000000000000" pitchFamily="50" charset="-128"/>
                <a:cs typeface="Yu Gothic Medium"/>
              </a:rPr>
              <a:t>月着陸技術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23" name="object 23"/>
          <p:cNvGrpSpPr/>
          <p:nvPr/>
        </p:nvGrpSpPr>
        <p:grpSpPr>
          <a:xfrm>
            <a:off x="2546604" y="4741164"/>
            <a:ext cx="2156460" cy="1028700"/>
            <a:chOff x="2546604" y="4741164"/>
            <a:chExt cx="2156460" cy="1028700"/>
          </a:xfrm>
          <a:noFill/>
        </p:grpSpPr>
        <p:pic>
          <p:nvPicPr>
            <p:cNvPr id="24" name="object 24"/>
            <p:cNvPicPr/>
            <p:nvPr/>
          </p:nvPicPr>
          <p:blipFill>
            <a:blip r:embed="rId5" cstate="print"/>
            <a:stretch>
              <a:fillRect/>
            </a:stretch>
          </p:blipFill>
          <p:spPr>
            <a:xfrm>
              <a:off x="2546604" y="4741164"/>
              <a:ext cx="2156460" cy="1028700"/>
            </a:xfrm>
            <a:prstGeom prst="rect">
              <a:avLst/>
            </a:prstGeom>
            <a:grpFill/>
          </p:spPr>
        </p:pic>
        <p:pic>
          <p:nvPicPr>
            <p:cNvPr id="25" name="object 25"/>
            <p:cNvPicPr/>
            <p:nvPr/>
          </p:nvPicPr>
          <p:blipFill>
            <a:blip r:embed="rId6" cstate="print"/>
            <a:stretch>
              <a:fillRect/>
            </a:stretch>
          </p:blipFill>
          <p:spPr>
            <a:xfrm>
              <a:off x="2659380" y="5007864"/>
              <a:ext cx="1930908" cy="565404"/>
            </a:xfrm>
            <a:prstGeom prst="rect">
              <a:avLst/>
            </a:prstGeom>
            <a:grpFill/>
          </p:spPr>
        </p:pic>
        <p:sp>
          <p:nvSpPr>
            <p:cNvPr id="26" name="object 26"/>
            <p:cNvSpPr/>
            <p:nvPr/>
          </p:nvSpPr>
          <p:spPr>
            <a:xfrm>
              <a:off x="2589276" y="4760976"/>
              <a:ext cx="2071370" cy="943610"/>
            </a:xfrm>
            <a:custGeom>
              <a:avLst/>
              <a:gdLst/>
              <a:ahLst/>
              <a:cxnLst/>
              <a:rect l="l" t="t" r="r" b="b"/>
              <a:pathLst>
                <a:path w="2071370" h="943610">
                  <a:moveTo>
                    <a:pt x="1913889" y="0"/>
                  </a:moveTo>
                  <a:lnTo>
                    <a:pt x="157226" y="0"/>
                  </a:lnTo>
                  <a:lnTo>
                    <a:pt x="107531" y="8015"/>
                  </a:lnTo>
                  <a:lnTo>
                    <a:pt x="64371" y="30336"/>
                  </a:lnTo>
                  <a:lnTo>
                    <a:pt x="30336" y="64371"/>
                  </a:lnTo>
                  <a:lnTo>
                    <a:pt x="8015" y="107531"/>
                  </a:lnTo>
                  <a:lnTo>
                    <a:pt x="0" y="157225"/>
                  </a:lnTo>
                  <a:lnTo>
                    <a:pt x="0" y="786117"/>
                  </a:lnTo>
                  <a:lnTo>
                    <a:pt x="8015" y="835817"/>
                  </a:lnTo>
                  <a:lnTo>
                    <a:pt x="30336" y="878981"/>
                  </a:lnTo>
                  <a:lnTo>
                    <a:pt x="64371" y="913018"/>
                  </a:lnTo>
                  <a:lnTo>
                    <a:pt x="107531" y="935340"/>
                  </a:lnTo>
                  <a:lnTo>
                    <a:pt x="157226" y="943356"/>
                  </a:lnTo>
                  <a:lnTo>
                    <a:pt x="1913889" y="943356"/>
                  </a:lnTo>
                  <a:lnTo>
                    <a:pt x="1963584" y="935340"/>
                  </a:lnTo>
                  <a:lnTo>
                    <a:pt x="2006744" y="913018"/>
                  </a:lnTo>
                  <a:lnTo>
                    <a:pt x="2040779" y="878981"/>
                  </a:lnTo>
                  <a:lnTo>
                    <a:pt x="2063100" y="835817"/>
                  </a:lnTo>
                  <a:lnTo>
                    <a:pt x="2071116" y="786117"/>
                  </a:lnTo>
                  <a:lnTo>
                    <a:pt x="2071116" y="157225"/>
                  </a:lnTo>
                  <a:lnTo>
                    <a:pt x="2063100" y="107531"/>
                  </a:lnTo>
                  <a:lnTo>
                    <a:pt x="2040779" y="64371"/>
                  </a:lnTo>
                  <a:lnTo>
                    <a:pt x="2006744" y="30336"/>
                  </a:lnTo>
                  <a:lnTo>
                    <a:pt x="1963584" y="8015"/>
                  </a:lnTo>
                  <a:lnTo>
                    <a:pt x="1913889"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27" name="object 27"/>
          <p:cNvSpPr txBox="1"/>
          <p:nvPr/>
        </p:nvSpPr>
        <p:spPr>
          <a:xfrm>
            <a:off x="2826385" y="5064645"/>
            <a:ext cx="1597025"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エネルギー技術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28" name="object 28"/>
          <p:cNvGrpSpPr/>
          <p:nvPr/>
        </p:nvGrpSpPr>
        <p:grpSpPr>
          <a:xfrm>
            <a:off x="2522220" y="1513332"/>
            <a:ext cx="2205355" cy="1015365"/>
            <a:chOff x="2522220" y="1513332"/>
            <a:chExt cx="2205355" cy="1015365"/>
          </a:xfrm>
          <a:noFill/>
        </p:grpSpPr>
        <p:pic>
          <p:nvPicPr>
            <p:cNvPr id="29" name="object 29"/>
            <p:cNvPicPr/>
            <p:nvPr/>
          </p:nvPicPr>
          <p:blipFill>
            <a:blip r:embed="rId7" cstate="print"/>
            <a:stretch>
              <a:fillRect/>
            </a:stretch>
          </p:blipFill>
          <p:spPr>
            <a:xfrm>
              <a:off x="2522220" y="1513332"/>
              <a:ext cx="2205228" cy="1014983"/>
            </a:xfrm>
            <a:prstGeom prst="rect">
              <a:avLst/>
            </a:prstGeom>
            <a:grpFill/>
          </p:spPr>
        </p:pic>
        <p:pic>
          <p:nvPicPr>
            <p:cNvPr id="30" name="object 30"/>
            <p:cNvPicPr/>
            <p:nvPr/>
          </p:nvPicPr>
          <p:blipFill>
            <a:blip r:embed="rId8" cstate="print"/>
            <a:stretch>
              <a:fillRect/>
            </a:stretch>
          </p:blipFill>
          <p:spPr>
            <a:xfrm>
              <a:off x="2770632" y="1772412"/>
              <a:ext cx="1706880" cy="565403"/>
            </a:xfrm>
            <a:prstGeom prst="rect">
              <a:avLst/>
            </a:prstGeom>
            <a:grpFill/>
          </p:spPr>
        </p:pic>
        <p:sp>
          <p:nvSpPr>
            <p:cNvPr id="31" name="object 31"/>
            <p:cNvSpPr/>
            <p:nvPr/>
          </p:nvSpPr>
          <p:spPr>
            <a:xfrm>
              <a:off x="2564892" y="1533144"/>
              <a:ext cx="2120265" cy="929640"/>
            </a:xfrm>
            <a:custGeom>
              <a:avLst/>
              <a:gdLst/>
              <a:ahLst/>
              <a:cxnLst/>
              <a:rect l="l" t="t" r="r" b="b"/>
              <a:pathLst>
                <a:path w="2120265" h="929639">
                  <a:moveTo>
                    <a:pt x="1964944" y="0"/>
                  </a:moveTo>
                  <a:lnTo>
                    <a:pt x="154940" y="0"/>
                  </a:lnTo>
                  <a:lnTo>
                    <a:pt x="105966" y="7898"/>
                  </a:lnTo>
                  <a:lnTo>
                    <a:pt x="63433" y="29893"/>
                  </a:lnTo>
                  <a:lnTo>
                    <a:pt x="29893" y="63433"/>
                  </a:lnTo>
                  <a:lnTo>
                    <a:pt x="7898" y="105966"/>
                  </a:lnTo>
                  <a:lnTo>
                    <a:pt x="0" y="154939"/>
                  </a:lnTo>
                  <a:lnTo>
                    <a:pt x="0" y="774687"/>
                  </a:lnTo>
                  <a:lnTo>
                    <a:pt x="7898" y="823662"/>
                  </a:lnTo>
                  <a:lnTo>
                    <a:pt x="29893" y="866198"/>
                  </a:lnTo>
                  <a:lnTo>
                    <a:pt x="63433" y="899741"/>
                  </a:lnTo>
                  <a:lnTo>
                    <a:pt x="105966" y="921739"/>
                  </a:lnTo>
                  <a:lnTo>
                    <a:pt x="154940" y="929639"/>
                  </a:lnTo>
                  <a:lnTo>
                    <a:pt x="1964944" y="929639"/>
                  </a:lnTo>
                  <a:lnTo>
                    <a:pt x="2013917" y="921739"/>
                  </a:lnTo>
                  <a:lnTo>
                    <a:pt x="2056450" y="899741"/>
                  </a:lnTo>
                  <a:lnTo>
                    <a:pt x="2089990" y="866198"/>
                  </a:lnTo>
                  <a:lnTo>
                    <a:pt x="2111985" y="823662"/>
                  </a:lnTo>
                  <a:lnTo>
                    <a:pt x="2119884" y="774687"/>
                  </a:lnTo>
                  <a:lnTo>
                    <a:pt x="2119884" y="154939"/>
                  </a:lnTo>
                  <a:lnTo>
                    <a:pt x="2111985" y="105966"/>
                  </a:lnTo>
                  <a:lnTo>
                    <a:pt x="2089990" y="63433"/>
                  </a:lnTo>
                  <a:lnTo>
                    <a:pt x="2056450" y="29893"/>
                  </a:lnTo>
                  <a:lnTo>
                    <a:pt x="2013917" y="7898"/>
                  </a:lnTo>
                  <a:lnTo>
                    <a:pt x="1964944"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32" name="object 32"/>
          <p:cNvSpPr txBox="1"/>
          <p:nvPr/>
        </p:nvSpPr>
        <p:spPr>
          <a:xfrm>
            <a:off x="2938170" y="1829473"/>
            <a:ext cx="1372870"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月通信・測位</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33" name="object 33"/>
          <p:cNvGrpSpPr/>
          <p:nvPr/>
        </p:nvGrpSpPr>
        <p:grpSpPr>
          <a:xfrm>
            <a:off x="2546604" y="5920740"/>
            <a:ext cx="2117090" cy="937260"/>
            <a:chOff x="2546604" y="5920740"/>
            <a:chExt cx="2117090" cy="937260"/>
          </a:xfrm>
          <a:noFill/>
        </p:grpSpPr>
        <p:pic>
          <p:nvPicPr>
            <p:cNvPr id="34" name="object 34"/>
            <p:cNvPicPr/>
            <p:nvPr/>
          </p:nvPicPr>
          <p:blipFill>
            <a:blip r:embed="rId9" cstate="print"/>
            <a:stretch>
              <a:fillRect/>
            </a:stretch>
          </p:blipFill>
          <p:spPr>
            <a:xfrm>
              <a:off x="2546604" y="5920740"/>
              <a:ext cx="2116836" cy="937260"/>
            </a:xfrm>
            <a:prstGeom prst="rect">
              <a:avLst/>
            </a:prstGeom>
            <a:grpFill/>
          </p:spPr>
        </p:pic>
        <p:pic>
          <p:nvPicPr>
            <p:cNvPr id="35" name="object 35"/>
            <p:cNvPicPr/>
            <p:nvPr/>
          </p:nvPicPr>
          <p:blipFill>
            <a:blip r:embed="rId10" cstate="print"/>
            <a:stretch>
              <a:fillRect/>
            </a:stretch>
          </p:blipFill>
          <p:spPr>
            <a:xfrm>
              <a:off x="2638044" y="6153912"/>
              <a:ext cx="1930908" cy="565404"/>
            </a:xfrm>
            <a:prstGeom prst="rect">
              <a:avLst/>
            </a:prstGeom>
            <a:grpFill/>
          </p:spPr>
        </p:pic>
        <p:sp>
          <p:nvSpPr>
            <p:cNvPr id="36" name="object 36"/>
            <p:cNvSpPr/>
            <p:nvPr/>
          </p:nvSpPr>
          <p:spPr>
            <a:xfrm>
              <a:off x="2589276" y="5940554"/>
              <a:ext cx="2032000" cy="876300"/>
            </a:xfrm>
            <a:custGeom>
              <a:avLst/>
              <a:gdLst/>
              <a:ahLst/>
              <a:cxnLst/>
              <a:rect l="l" t="t" r="r" b="b"/>
              <a:pathLst>
                <a:path w="2032000" h="876300">
                  <a:moveTo>
                    <a:pt x="1885442" y="0"/>
                  </a:moveTo>
                  <a:lnTo>
                    <a:pt x="146050" y="0"/>
                  </a:lnTo>
                  <a:lnTo>
                    <a:pt x="99888" y="7446"/>
                  </a:lnTo>
                  <a:lnTo>
                    <a:pt x="59796" y="28180"/>
                  </a:lnTo>
                  <a:lnTo>
                    <a:pt x="28180" y="59796"/>
                  </a:lnTo>
                  <a:lnTo>
                    <a:pt x="7446" y="99888"/>
                  </a:lnTo>
                  <a:lnTo>
                    <a:pt x="0" y="146050"/>
                  </a:lnTo>
                  <a:lnTo>
                    <a:pt x="0" y="730250"/>
                  </a:lnTo>
                  <a:lnTo>
                    <a:pt x="7446" y="776411"/>
                  </a:lnTo>
                  <a:lnTo>
                    <a:pt x="28180" y="816503"/>
                  </a:lnTo>
                  <a:lnTo>
                    <a:pt x="59796" y="848119"/>
                  </a:lnTo>
                  <a:lnTo>
                    <a:pt x="99888" y="868853"/>
                  </a:lnTo>
                  <a:lnTo>
                    <a:pt x="146050" y="876300"/>
                  </a:lnTo>
                  <a:lnTo>
                    <a:pt x="1885442" y="876300"/>
                  </a:lnTo>
                  <a:lnTo>
                    <a:pt x="1931603" y="868853"/>
                  </a:lnTo>
                  <a:lnTo>
                    <a:pt x="1971695" y="848119"/>
                  </a:lnTo>
                  <a:lnTo>
                    <a:pt x="2003311" y="816503"/>
                  </a:lnTo>
                  <a:lnTo>
                    <a:pt x="2024045" y="776411"/>
                  </a:lnTo>
                  <a:lnTo>
                    <a:pt x="2031492" y="730250"/>
                  </a:lnTo>
                  <a:lnTo>
                    <a:pt x="2031492" y="146050"/>
                  </a:lnTo>
                  <a:lnTo>
                    <a:pt x="2024045" y="99888"/>
                  </a:lnTo>
                  <a:lnTo>
                    <a:pt x="2003311" y="59796"/>
                  </a:lnTo>
                  <a:lnTo>
                    <a:pt x="1971695" y="28180"/>
                  </a:lnTo>
                  <a:lnTo>
                    <a:pt x="1931603" y="7446"/>
                  </a:lnTo>
                  <a:lnTo>
                    <a:pt x="1885442"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37" name="object 37"/>
          <p:cNvSpPr txBox="1"/>
          <p:nvPr/>
        </p:nvSpPr>
        <p:spPr>
          <a:xfrm>
            <a:off x="2805150" y="6210527"/>
            <a:ext cx="1597025"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月表面探査技術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38" name="object 38"/>
          <p:cNvGrpSpPr/>
          <p:nvPr/>
        </p:nvGrpSpPr>
        <p:grpSpPr>
          <a:xfrm>
            <a:off x="211836" y="4791455"/>
            <a:ext cx="2193290" cy="1001394"/>
            <a:chOff x="211836" y="4791455"/>
            <a:chExt cx="2193290" cy="1001394"/>
          </a:xfrm>
          <a:noFill/>
        </p:grpSpPr>
        <p:pic>
          <p:nvPicPr>
            <p:cNvPr id="39" name="object 39"/>
            <p:cNvPicPr/>
            <p:nvPr/>
          </p:nvPicPr>
          <p:blipFill>
            <a:blip r:embed="rId11" cstate="print"/>
            <a:stretch>
              <a:fillRect/>
            </a:stretch>
          </p:blipFill>
          <p:spPr>
            <a:xfrm>
              <a:off x="211836" y="4791455"/>
              <a:ext cx="2193036" cy="1001268"/>
            </a:xfrm>
            <a:prstGeom prst="rect">
              <a:avLst/>
            </a:prstGeom>
            <a:grpFill/>
          </p:spPr>
        </p:pic>
        <p:pic>
          <p:nvPicPr>
            <p:cNvPr id="40" name="object 40"/>
            <p:cNvPicPr/>
            <p:nvPr/>
          </p:nvPicPr>
          <p:blipFill>
            <a:blip r:embed="rId12" cstate="print"/>
            <a:stretch>
              <a:fillRect/>
            </a:stretch>
          </p:blipFill>
          <p:spPr>
            <a:xfrm>
              <a:off x="341376" y="5044439"/>
              <a:ext cx="1930908" cy="565404"/>
            </a:xfrm>
            <a:prstGeom prst="rect">
              <a:avLst/>
            </a:prstGeom>
            <a:grpFill/>
          </p:spPr>
        </p:pic>
        <p:sp>
          <p:nvSpPr>
            <p:cNvPr id="41" name="object 41"/>
            <p:cNvSpPr/>
            <p:nvPr/>
          </p:nvSpPr>
          <p:spPr>
            <a:xfrm>
              <a:off x="254508" y="4811267"/>
              <a:ext cx="2108200" cy="916305"/>
            </a:xfrm>
            <a:custGeom>
              <a:avLst/>
              <a:gdLst/>
              <a:ahLst/>
              <a:cxnLst/>
              <a:rect l="l" t="t" r="r" b="b"/>
              <a:pathLst>
                <a:path w="2108200" h="916304">
                  <a:moveTo>
                    <a:pt x="1955038" y="0"/>
                  </a:moveTo>
                  <a:lnTo>
                    <a:pt x="152654" y="0"/>
                  </a:lnTo>
                  <a:lnTo>
                    <a:pt x="104405" y="7781"/>
                  </a:lnTo>
                  <a:lnTo>
                    <a:pt x="62501" y="29451"/>
                  </a:lnTo>
                  <a:lnTo>
                    <a:pt x="29455" y="62495"/>
                  </a:lnTo>
                  <a:lnTo>
                    <a:pt x="7782" y="104400"/>
                  </a:lnTo>
                  <a:lnTo>
                    <a:pt x="0" y="152653"/>
                  </a:lnTo>
                  <a:lnTo>
                    <a:pt x="0" y="763257"/>
                  </a:lnTo>
                  <a:lnTo>
                    <a:pt x="7782" y="811511"/>
                  </a:lnTo>
                  <a:lnTo>
                    <a:pt x="29455" y="853420"/>
                  </a:lnTo>
                  <a:lnTo>
                    <a:pt x="62501" y="886468"/>
                  </a:lnTo>
                  <a:lnTo>
                    <a:pt x="104405" y="908140"/>
                  </a:lnTo>
                  <a:lnTo>
                    <a:pt x="152654" y="915923"/>
                  </a:lnTo>
                  <a:lnTo>
                    <a:pt x="1955038" y="915923"/>
                  </a:lnTo>
                  <a:lnTo>
                    <a:pt x="2003286" y="908140"/>
                  </a:lnTo>
                  <a:lnTo>
                    <a:pt x="2045190" y="886468"/>
                  </a:lnTo>
                  <a:lnTo>
                    <a:pt x="2078236" y="853420"/>
                  </a:lnTo>
                  <a:lnTo>
                    <a:pt x="2099909" y="811511"/>
                  </a:lnTo>
                  <a:lnTo>
                    <a:pt x="2107692" y="763257"/>
                  </a:lnTo>
                  <a:lnTo>
                    <a:pt x="2107692" y="152653"/>
                  </a:lnTo>
                  <a:lnTo>
                    <a:pt x="2099909" y="104400"/>
                  </a:lnTo>
                  <a:lnTo>
                    <a:pt x="2078236" y="62495"/>
                  </a:lnTo>
                  <a:lnTo>
                    <a:pt x="2045190" y="29451"/>
                  </a:lnTo>
                  <a:lnTo>
                    <a:pt x="2003286" y="7781"/>
                  </a:lnTo>
                  <a:lnTo>
                    <a:pt x="1955038"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42" name="object 42"/>
          <p:cNvSpPr txBox="1"/>
          <p:nvPr/>
        </p:nvSpPr>
        <p:spPr>
          <a:xfrm>
            <a:off x="508589" y="5101615"/>
            <a:ext cx="1597025"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月資源開発技術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43" name="object 43"/>
          <p:cNvGrpSpPr/>
          <p:nvPr/>
        </p:nvGrpSpPr>
        <p:grpSpPr>
          <a:xfrm>
            <a:off x="224027" y="5922264"/>
            <a:ext cx="2158365" cy="935990"/>
            <a:chOff x="224027" y="5922264"/>
            <a:chExt cx="2158365" cy="935990"/>
          </a:xfrm>
          <a:noFill/>
        </p:grpSpPr>
        <p:pic>
          <p:nvPicPr>
            <p:cNvPr id="44" name="object 44"/>
            <p:cNvPicPr/>
            <p:nvPr/>
          </p:nvPicPr>
          <p:blipFill>
            <a:blip r:embed="rId13" cstate="print"/>
            <a:stretch>
              <a:fillRect/>
            </a:stretch>
          </p:blipFill>
          <p:spPr>
            <a:xfrm>
              <a:off x="224027" y="5922264"/>
              <a:ext cx="2157984" cy="935736"/>
            </a:xfrm>
            <a:prstGeom prst="rect">
              <a:avLst/>
            </a:prstGeom>
            <a:grpFill/>
          </p:spPr>
        </p:pic>
        <p:pic>
          <p:nvPicPr>
            <p:cNvPr id="45" name="object 45"/>
            <p:cNvPicPr/>
            <p:nvPr/>
          </p:nvPicPr>
          <p:blipFill>
            <a:blip r:embed="rId14" cstate="print"/>
            <a:stretch>
              <a:fillRect/>
            </a:stretch>
          </p:blipFill>
          <p:spPr>
            <a:xfrm>
              <a:off x="338327" y="6153912"/>
              <a:ext cx="1930908" cy="565404"/>
            </a:xfrm>
            <a:prstGeom prst="rect">
              <a:avLst/>
            </a:prstGeom>
            <a:grpFill/>
          </p:spPr>
        </p:pic>
        <p:sp>
          <p:nvSpPr>
            <p:cNvPr id="46" name="object 46"/>
            <p:cNvSpPr/>
            <p:nvPr/>
          </p:nvSpPr>
          <p:spPr>
            <a:xfrm>
              <a:off x="266699" y="5942078"/>
              <a:ext cx="2072639" cy="873760"/>
            </a:xfrm>
            <a:custGeom>
              <a:avLst/>
              <a:gdLst/>
              <a:ahLst/>
              <a:cxnLst/>
              <a:rect l="l" t="t" r="r" b="b"/>
              <a:pathLst>
                <a:path w="2072639" h="873759">
                  <a:moveTo>
                    <a:pt x="1927098" y="0"/>
                  </a:moveTo>
                  <a:lnTo>
                    <a:pt x="145542" y="0"/>
                  </a:lnTo>
                  <a:lnTo>
                    <a:pt x="99540" y="7420"/>
                  </a:lnTo>
                  <a:lnTo>
                    <a:pt x="59587" y="28081"/>
                  </a:lnTo>
                  <a:lnTo>
                    <a:pt x="28081" y="59587"/>
                  </a:lnTo>
                  <a:lnTo>
                    <a:pt x="7420" y="99540"/>
                  </a:lnTo>
                  <a:lnTo>
                    <a:pt x="0" y="145542"/>
                  </a:lnTo>
                  <a:lnTo>
                    <a:pt x="0" y="727710"/>
                  </a:lnTo>
                  <a:lnTo>
                    <a:pt x="7420" y="773711"/>
                  </a:lnTo>
                  <a:lnTo>
                    <a:pt x="28081" y="813664"/>
                  </a:lnTo>
                  <a:lnTo>
                    <a:pt x="59587" y="845170"/>
                  </a:lnTo>
                  <a:lnTo>
                    <a:pt x="99540" y="865831"/>
                  </a:lnTo>
                  <a:lnTo>
                    <a:pt x="145542" y="873251"/>
                  </a:lnTo>
                  <a:lnTo>
                    <a:pt x="1927098" y="873251"/>
                  </a:lnTo>
                  <a:lnTo>
                    <a:pt x="1973099" y="865831"/>
                  </a:lnTo>
                  <a:lnTo>
                    <a:pt x="2013052" y="845170"/>
                  </a:lnTo>
                  <a:lnTo>
                    <a:pt x="2044558" y="813664"/>
                  </a:lnTo>
                  <a:lnTo>
                    <a:pt x="2065219" y="773711"/>
                  </a:lnTo>
                  <a:lnTo>
                    <a:pt x="2072639" y="727710"/>
                  </a:lnTo>
                  <a:lnTo>
                    <a:pt x="2072639" y="145542"/>
                  </a:lnTo>
                  <a:lnTo>
                    <a:pt x="2065219" y="99540"/>
                  </a:lnTo>
                  <a:lnTo>
                    <a:pt x="2044558" y="59587"/>
                  </a:lnTo>
                  <a:lnTo>
                    <a:pt x="2013052" y="28081"/>
                  </a:lnTo>
                  <a:lnTo>
                    <a:pt x="1973099" y="7420"/>
                  </a:lnTo>
                  <a:lnTo>
                    <a:pt x="1927098"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47" name="object 47"/>
          <p:cNvSpPr txBox="1"/>
          <p:nvPr/>
        </p:nvSpPr>
        <p:spPr>
          <a:xfrm>
            <a:off x="504793" y="6210528"/>
            <a:ext cx="1597025"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月資源利用技術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48" name="object 48"/>
          <p:cNvGrpSpPr/>
          <p:nvPr/>
        </p:nvGrpSpPr>
        <p:grpSpPr>
          <a:xfrm>
            <a:off x="185928" y="3660647"/>
            <a:ext cx="2240280" cy="1077595"/>
            <a:chOff x="185928" y="3660647"/>
            <a:chExt cx="2240280" cy="1077595"/>
          </a:xfrm>
          <a:noFill/>
        </p:grpSpPr>
        <p:pic>
          <p:nvPicPr>
            <p:cNvPr id="49" name="object 49"/>
            <p:cNvPicPr/>
            <p:nvPr/>
          </p:nvPicPr>
          <p:blipFill>
            <a:blip r:embed="rId15" cstate="print"/>
            <a:stretch>
              <a:fillRect/>
            </a:stretch>
          </p:blipFill>
          <p:spPr>
            <a:xfrm>
              <a:off x="185928" y="3660647"/>
              <a:ext cx="2240280" cy="1077468"/>
            </a:xfrm>
            <a:prstGeom prst="rect">
              <a:avLst/>
            </a:prstGeom>
            <a:grpFill/>
          </p:spPr>
        </p:pic>
        <p:pic>
          <p:nvPicPr>
            <p:cNvPr id="50" name="object 50"/>
            <p:cNvPicPr/>
            <p:nvPr/>
          </p:nvPicPr>
          <p:blipFill>
            <a:blip r:embed="rId16" cstate="print"/>
            <a:stretch>
              <a:fillRect/>
            </a:stretch>
          </p:blipFill>
          <p:spPr>
            <a:xfrm>
              <a:off x="452628" y="3950207"/>
              <a:ext cx="1706880" cy="565404"/>
            </a:xfrm>
            <a:prstGeom prst="rect">
              <a:avLst/>
            </a:prstGeom>
            <a:grpFill/>
          </p:spPr>
        </p:pic>
        <p:sp>
          <p:nvSpPr>
            <p:cNvPr id="51" name="object 51"/>
            <p:cNvSpPr/>
            <p:nvPr/>
          </p:nvSpPr>
          <p:spPr>
            <a:xfrm>
              <a:off x="228600" y="3680459"/>
              <a:ext cx="2155190" cy="992505"/>
            </a:xfrm>
            <a:custGeom>
              <a:avLst/>
              <a:gdLst/>
              <a:ahLst/>
              <a:cxnLst/>
              <a:rect l="l" t="t" r="r" b="b"/>
              <a:pathLst>
                <a:path w="2155190" h="992504">
                  <a:moveTo>
                    <a:pt x="1989582" y="0"/>
                  </a:moveTo>
                  <a:lnTo>
                    <a:pt x="165354" y="0"/>
                  </a:lnTo>
                  <a:lnTo>
                    <a:pt x="121395" y="5906"/>
                  </a:lnTo>
                  <a:lnTo>
                    <a:pt x="81895" y="22574"/>
                  </a:lnTo>
                  <a:lnTo>
                    <a:pt x="48429" y="48429"/>
                  </a:lnTo>
                  <a:lnTo>
                    <a:pt x="22574" y="81895"/>
                  </a:lnTo>
                  <a:lnTo>
                    <a:pt x="5906" y="121395"/>
                  </a:lnTo>
                  <a:lnTo>
                    <a:pt x="0" y="165354"/>
                  </a:lnTo>
                  <a:lnTo>
                    <a:pt x="0" y="826757"/>
                  </a:lnTo>
                  <a:lnTo>
                    <a:pt x="5906" y="870716"/>
                  </a:lnTo>
                  <a:lnTo>
                    <a:pt x="22574" y="910219"/>
                  </a:lnTo>
                  <a:lnTo>
                    <a:pt x="48429" y="943687"/>
                  </a:lnTo>
                  <a:lnTo>
                    <a:pt x="81895" y="969545"/>
                  </a:lnTo>
                  <a:lnTo>
                    <a:pt x="121395" y="986216"/>
                  </a:lnTo>
                  <a:lnTo>
                    <a:pt x="165354" y="992124"/>
                  </a:lnTo>
                  <a:lnTo>
                    <a:pt x="1989582" y="992124"/>
                  </a:lnTo>
                  <a:lnTo>
                    <a:pt x="2033540" y="986216"/>
                  </a:lnTo>
                  <a:lnTo>
                    <a:pt x="2073040" y="969545"/>
                  </a:lnTo>
                  <a:lnTo>
                    <a:pt x="2106506" y="943687"/>
                  </a:lnTo>
                  <a:lnTo>
                    <a:pt x="2132361" y="910219"/>
                  </a:lnTo>
                  <a:lnTo>
                    <a:pt x="2149029" y="870716"/>
                  </a:lnTo>
                  <a:lnTo>
                    <a:pt x="2154936" y="826757"/>
                  </a:lnTo>
                  <a:lnTo>
                    <a:pt x="2154936" y="165354"/>
                  </a:lnTo>
                  <a:lnTo>
                    <a:pt x="2149029" y="121395"/>
                  </a:lnTo>
                  <a:lnTo>
                    <a:pt x="2132361" y="81895"/>
                  </a:lnTo>
                  <a:lnTo>
                    <a:pt x="2106506" y="48429"/>
                  </a:lnTo>
                  <a:lnTo>
                    <a:pt x="2073040" y="22574"/>
                  </a:lnTo>
                  <a:lnTo>
                    <a:pt x="2033540" y="5906"/>
                  </a:lnTo>
                  <a:lnTo>
                    <a:pt x="1989582"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52" name="object 52"/>
          <p:cNvSpPr txBox="1"/>
          <p:nvPr/>
        </p:nvSpPr>
        <p:spPr>
          <a:xfrm>
            <a:off x="619804" y="4008221"/>
            <a:ext cx="1372870"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物資補給技術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53" name="object 53"/>
          <p:cNvGrpSpPr/>
          <p:nvPr/>
        </p:nvGrpSpPr>
        <p:grpSpPr>
          <a:xfrm>
            <a:off x="185928" y="1463039"/>
            <a:ext cx="2219325" cy="1073150"/>
            <a:chOff x="185928" y="1463039"/>
            <a:chExt cx="2219325" cy="1073150"/>
          </a:xfrm>
          <a:noFill/>
        </p:grpSpPr>
        <p:pic>
          <p:nvPicPr>
            <p:cNvPr id="54" name="object 54"/>
            <p:cNvPicPr/>
            <p:nvPr/>
          </p:nvPicPr>
          <p:blipFill>
            <a:blip r:embed="rId17" cstate="print"/>
            <a:stretch>
              <a:fillRect/>
            </a:stretch>
          </p:blipFill>
          <p:spPr>
            <a:xfrm>
              <a:off x="185928" y="1463039"/>
              <a:ext cx="2218944" cy="1072896"/>
            </a:xfrm>
            <a:prstGeom prst="rect">
              <a:avLst/>
            </a:prstGeom>
            <a:grpFill/>
          </p:spPr>
        </p:pic>
        <p:pic>
          <p:nvPicPr>
            <p:cNvPr id="55" name="object 55"/>
            <p:cNvPicPr/>
            <p:nvPr/>
          </p:nvPicPr>
          <p:blipFill>
            <a:blip r:embed="rId18" cstate="print"/>
            <a:stretch>
              <a:fillRect/>
            </a:stretch>
          </p:blipFill>
          <p:spPr>
            <a:xfrm>
              <a:off x="329184" y="1751075"/>
              <a:ext cx="1930907" cy="565403"/>
            </a:xfrm>
            <a:prstGeom prst="rect">
              <a:avLst/>
            </a:prstGeom>
            <a:grpFill/>
          </p:spPr>
        </p:pic>
        <p:sp>
          <p:nvSpPr>
            <p:cNvPr id="56" name="object 56"/>
            <p:cNvSpPr/>
            <p:nvPr/>
          </p:nvSpPr>
          <p:spPr>
            <a:xfrm>
              <a:off x="228600" y="1482851"/>
              <a:ext cx="2133600" cy="988060"/>
            </a:xfrm>
            <a:custGeom>
              <a:avLst/>
              <a:gdLst/>
              <a:ahLst/>
              <a:cxnLst/>
              <a:rect l="l" t="t" r="r" b="b"/>
              <a:pathLst>
                <a:path w="2133600" h="988060">
                  <a:moveTo>
                    <a:pt x="1969008" y="0"/>
                  </a:moveTo>
                  <a:lnTo>
                    <a:pt x="164592" y="0"/>
                  </a:lnTo>
                  <a:lnTo>
                    <a:pt x="120839" y="5879"/>
                  </a:lnTo>
                  <a:lnTo>
                    <a:pt x="81522" y="22470"/>
                  </a:lnTo>
                  <a:lnTo>
                    <a:pt x="48210" y="48206"/>
                  </a:lnTo>
                  <a:lnTo>
                    <a:pt x="22473" y="81517"/>
                  </a:lnTo>
                  <a:lnTo>
                    <a:pt x="5879" y="120835"/>
                  </a:lnTo>
                  <a:lnTo>
                    <a:pt x="0" y="164591"/>
                  </a:lnTo>
                  <a:lnTo>
                    <a:pt x="0" y="822947"/>
                  </a:lnTo>
                  <a:lnTo>
                    <a:pt x="5879" y="866705"/>
                  </a:lnTo>
                  <a:lnTo>
                    <a:pt x="22473" y="906025"/>
                  </a:lnTo>
                  <a:lnTo>
                    <a:pt x="48210" y="939339"/>
                  </a:lnTo>
                  <a:lnTo>
                    <a:pt x="81522" y="965078"/>
                  </a:lnTo>
                  <a:lnTo>
                    <a:pt x="120839" y="981672"/>
                  </a:lnTo>
                  <a:lnTo>
                    <a:pt x="164592" y="987551"/>
                  </a:lnTo>
                  <a:lnTo>
                    <a:pt x="1969008" y="987551"/>
                  </a:lnTo>
                  <a:lnTo>
                    <a:pt x="2012760" y="981672"/>
                  </a:lnTo>
                  <a:lnTo>
                    <a:pt x="2052077" y="965078"/>
                  </a:lnTo>
                  <a:lnTo>
                    <a:pt x="2085389" y="939339"/>
                  </a:lnTo>
                  <a:lnTo>
                    <a:pt x="2111126" y="906025"/>
                  </a:lnTo>
                  <a:lnTo>
                    <a:pt x="2127720" y="866705"/>
                  </a:lnTo>
                  <a:lnTo>
                    <a:pt x="2133600" y="822947"/>
                  </a:lnTo>
                  <a:lnTo>
                    <a:pt x="2133600" y="164591"/>
                  </a:lnTo>
                  <a:lnTo>
                    <a:pt x="2127720" y="120835"/>
                  </a:lnTo>
                  <a:lnTo>
                    <a:pt x="2111126" y="81517"/>
                  </a:lnTo>
                  <a:lnTo>
                    <a:pt x="2085389" y="48206"/>
                  </a:lnTo>
                  <a:lnTo>
                    <a:pt x="2052077" y="22470"/>
                  </a:lnTo>
                  <a:lnTo>
                    <a:pt x="2012760" y="5879"/>
                  </a:lnTo>
                  <a:lnTo>
                    <a:pt x="1969008"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57" name="object 57"/>
          <p:cNvSpPr txBox="1"/>
          <p:nvPr/>
        </p:nvSpPr>
        <p:spPr>
          <a:xfrm>
            <a:off x="496436" y="1808060"/>
            <a:ext cx="1597025" cy="299720"/>
          </a:xfrm>
          <a:prstGeom prst="rect">
            <a:avLst/>
          </a:prstGeom>
          <a:noFill/>
        </p:spPr>
        <p:txBody>
          <a:bodyPr vert="horz" wrap="square" lIns="0" tIns="12700" rIns="0" bIns="0" rtlCol="0">
            <a:spAutoFit/>
          </a:bodyPr>
          <a:lstStyle/>
          <a:p>
            <a:pPr marL="1270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回収・往還技術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58" name="object 58"/>
          <p:cNvGrpSpPr/>
          <p:nvPr/>
        </p:nvGrpSpPr>
        <p:grpSpPr>
          <a:xfrm>
            <a:off x="164592" y="2593848"/>
            <a:ext cx="2240280" cy="1015365"/>
            <a:chOff x="164592" y="2593848"/>
            <a:chExt cx="2240280" cy="1015365"/>
          </a:xfrm>
          <a:noFill/>
        </p:grpSpPr>
        <p:pic>
          <p:nvPicPr>
            <p:cNvPr id="59" name="object 59"/>
            <p:cNvPicPr/>
            <p:nvPr/>
          </p:nvPicPr>
          <p:blipFill>
            <a:blip r:embed="rId19" cstate="print"/>
            <a:stretch>
              <a:fillRect/>
            </a:stretch>
          </p:blipFill>
          <p:spPr>
            <a:xfrm>
              <a:off x="164592" y="2593848"/>
              <a:ext cx="2240280" cy="1014983"/>
            </a:xfrm>
            <a:prstGeom prst="rect">
              <a:avLst/>
            </a:prstGeom>
            <a:grpFill/>
          </p:spPr>
        </p:pic>
        <p:pic>
          <p:nvPicPr>
            <p:cNvPr id="60" name="object 60"/>
            <p:cNvPicPr/>
            <p:nvPr/>
          </p:nvPicPr>
          <p:blipFill>
            <a:blip r:embed="rId20" cstate="print"/>
            <a:stretch>
              <a:fillRect/>
            </a:stretch>
          </p:blipFill>
          <p:spPr>
            <a:xfrm>
              <a:off x="207263" y="2715768"/>
              <a:ext cx="2154936" cy="839724"/>
            </a:xfrm>
            <a:prstGeom prst="rect">
              <a:avLst/>
            </a:prstGeom>
            <a:grpFill/>
          </p:spPr>
        </p:pic>
        <p:sp>
          <p:nvSpPr>
            <p:cNvPr id="61" name="object 61"/>
            <p:cNvSpPr/>
            <p:nvPr/>
          </p:nvSpPr>
          <p:spPr>
            <a:xfrm>
              <a:off x="207263" y="2613660"/>
              <a:ext cx="2155190" cy="929640"/>
            </a:xfrm>
            <a:custGeom>
              <a:avLst/>
              <a:gdLst/>
              <a:ahLst/>
              <a:cxnLst/>
              <a:rect l="l" t="t" r="r" b="b"/>
              <a:pathLst>
                <a:path w="2155190" h="929639">
                  <a:moveTo>
                    <a:pt x="1999995" y="0"/>
                  </a:moveTo>
                  <a:lnTo>
                    <a:pt x="154940" y="0"/>
                  </a:lnTo>
                  <a:lnTo>
                    <a:pt x="105966" y="7898"/>
                  </a:lnTo>
                  <a:lnTo>
                    <a:pt x="63433" y="29893"/>
                  </a:lnTo>
                  <a:lnTo>
                    <a:pt x="29893" y="63433"/>
                  </a:lnTo>
                  <a:lnTo>
                    <a:pt x="7898" y="105966"/>
                  </a:lnTo>
                  <a:lnTo>
                    <a:pt x="0" y="154939"/>
                  </a:lnTo>
                  <a:lnTo>
                    <a:pt x="0" y="774687"/>
                  </a:lnTo>
                  <a:lnTo>
                    <a:pt x="7898" y="823662"/>
                  </a:lnTo>
                  <a:lnTo>
                    <a:pt x="29893" y="866198"/>
                  </a:lnTo>
                  <a:lnTo>
                    <a:pt x="63433" y="899741"/>
                  </a:lnTo>
                  <a:lnTo>
                    <a:pt x="105966" y="921739"/>
                  </a:lnTo>
                  <a:lnTo>
                    <a:pt x="154940" y="929639"/>
                  </a:lnTo>
                  <a:lnTo>
                    <a:pt x="1999995" y="929639"/>
                  </a:lnTo>
                  <a:lnTo>
                    <a:pt x="2048969" y="921739"/>
                  </a:lnTo>
                  <a:lnTo>
                    <a:pt x="2091502" y="899741"/>
                  </a:lnTo>
                  <a:lnTo>
                    <a:pt x="2125042" y="866198"/>
                  </a:lnTo>
                  <a:lnTo>
                    <a:pt x="2147037" y="823662"/>
                  </a:lnTo>
                  <a:lnTo>
                    <a:pt x="2154936" y="774687"/>
                  </a:lnTo>
                  <a:lnTo>
                    <a:pt x="2154936" y="154939"/>
                  </a:lnTo>
                  <a:lnTo>
                    <a:pt x="2147037" y="105966"/>
                  </a:lnTo>
                  <a:lnTo>
                    <a:pt x="2125042" y="63433"/>
                  </a:lnTo>
                  <a:lnTo>
                    <a:pt x="2091502" y="29893"/>
                  </a:lnTo>
                  <a:lnTo>
                    <a:pt x="2048969" y="7898"/>
                  </a:lnTo>
                  <a:lnTo>
                    <a:pt x="1999995"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62" name="object 62"/>
          <p:cNvSpPr txBox="1"/>
          <p:nvPr/>
        </p:nvSpPr>
        <p:spPr>
          <a:xfrm>
            <a:off x="373564" y="2773057"/>
            <a:ext cx="1821180" cy="574040"/>
          </a:xfrm>
          <a:prstGeom prst="rect">
            <a:avLst/>
          </a:prstGeom>
          <a:noFill/>
        </p:spPr>
        <p:txBody>
          <a:bodyPr vert="horz" wrap="square" lIns="0" tIns="12700" rIns="0" bIns="0" rtlCol="0">
            <a:spAutoFit/>
          </a:bodyPr>
          <a:lstStyle/>
          <a:p>
            <a:pPr marL="12700" marR="5080" indent="111125">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有人宇宙滞在・拠点システム技術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63" name="object 63"/>
          <p:cNvGrpSpPr/>
          <p:nvPr/>
        </p:nvGrpSpPr>
        <p:grpSpPr>
          <a:xfrm>
            <a:off x="2522220" y="2554223"/>
            <a:ext cx="2158365" cy="1092835"/>
            <a:chOff x="2522220" y="2554223"/>
            <a:chExt cx="2158365" cy="1092835"/>
          </a:xfrm>
          <a:noFill/>
        </p:grpSpPr>
        <p:pic>
          <p:nvPicPr>
            <p:cNvPr id="64" name="object 64"/>
            <p:cNvPicPr/>
            <p:nvPr/>
          </p:nvPicPr>
          <p:blipFill>
            <a:blip r:embed="rId21" cstate="print"/>
            <a:stretch>
              <a:fillRect/>
            </a:stretch>
          </p:blipFill>
          <p:spPr>
            <a:xfrm>
              <a:off x="2522220" y="2554223"/>
              <a:ext cx="2157984" cy="1092708"/>
            </a:xfrm>
            <a:prstGeom prst="rect">
              <a:avLst/>
            </a:prstGeom>
            <a:grpFill/>
          </p:spPr>
        </p:pic>
        <p:pic>
          <p:nvPicPr>
            <p:cNvPr id="65" name="object 65"/>
            <p:cNvPicPr/>
            <p:nvPr/>
          </p:nvPicPr>
          <p:blipFill>
            <a:blip r:embed="rId22" cstate="print"/>
            <a:stretch>
              <a:fillRect/>
            </a:stretch>
          </p:blipFill>
          <p:spPr>
            <a:xfrm>
              <a:off x="2634996" y="2715767"/>
              <a:ext cx="1930908" cy="839724"/>
            </a:xfrm>
            <a:prstGeom prst="rect">
              <a:avLst/>
            </a:prstGeom>
            <a:grpFill/>
          </p:spPr>
        </p:pic>
        <p:sp>
          <p:nvSpPr>
            <p:cNvPr id="66" name="object 66"/>
            <p:cNvSpPr/>
            <p:nvPr/>
          </p:nvSpPr>
          <p:spPr>
            <a:xfrm>
              <a:off x="2564892" y="2574035"/>
              <a:ext cx="2072639" cy="1007744"/>
            </a:xfrm>
            <a:custGeom>
              <a:avLst/>
              <a:gdLst/>
              <a:ahLst/>
              <a:cxnLst/>
              <a:rect l="l" t="t" r="r" b="b"/>
              <a:pathLst>
                <a:path w="2072639" h="1007745">
                  <a:moveTo>
                    <a:pt x="1904745" y="0"/>
                  </a:moveTo>
                  <a:lnTo>
                    <a:pt x="167894" y="0"/>
                  </a:lnTo>
                  <a:lnTo>
                    <a:pt x="123262" y="5997"/>
                  </a:lnTo>
                  <a:lnTo>
                    <a:pt x="83155" y="22923"/>
                  </a:lnTo>
                  <a:lnTo>
                    <a:pt x="49175" y="49175"/>
                  </a:lnTo>
                  <a:lnTo>
                    <a:pt x="22923" y="83155"/>
                  </a:lnTo>
                  <a:lnTo>
                    <a:pt x="5997" y="123262"/>
                  </a:lnTo>
                  <a:lnTo>
                    <a:pt x="0" y="167894"/>
                  </a:lnTo>
                  <a:lnTo>
                    <a:pt x="0" y="839470"/>
                  </a:lnTo>
                  <a:lnTo>
                    <a:pt x="5997" y="884101"/>
                  </a:lnTo>
                  <a:lnTo>
                    <a:pt x="22923" y="924208"/>
                  </a:lnTo>
                  <a:lnTo>
                    <a:pt x="49175" y="958188"/>
                  </a:lnTo>
                  <a:lnTo>
                    <a:pt x="83155" y="984440"/>
                  </a:lnTo>
                  <a:lnTo>
                    <a:pt x="123262" y="1001366"/>
                  </a:lnTo>
                  <a:lnTo>
                    <a:pt x="167894" y="1007364"/>
                  </a:lnTo>
                  <a:lnTo>
                    <a:pt x="1904745" y="1007364"/>
                  </a:lnTo>
                  <a:lnTo>
                    <a:pt x="1949377" y="1001366"/>
                  </a:lnTo>
                  <a:lnTo>
                    <a:pt x="1989484" y="984440"/>
                  </a:lnTo>
                  <a:lnTo>
                    <a:pt x="2023464" y="958188"/>
                  </a:lnTo>
                  <a:lnTo>
                    <a:pt x="2049716" y="924208"/>
                  </a:lnTo>
                  <a:lnTo>
                    <a:pt x="2066642" y="884101"/>
                  </a:lnTo>
                  <a:lnTo>
                    <a:pt x="2072639" y="839470"/>
                  </a:lnTo>
                  <a:lnTo>
                    <a:pt x="2072639" y="167894"/>
                  </a:lnTo>
                  <a:lnTo>
                    <a:pt x="2066642" y="123262"/>
                  </a:lnTo>
                  <a:lnTo>
                    <a:pt x="2049716" y="83155"/>
                  </a:lnTo>
                  <a:lnTo>
                    <a:pt x="2023464" y="49175"/>
                  </a:lnTo>
                  <a:lnTo>
                    <a:pt x="1989484" y="22923"/>
                  </a:lnTo>
                  <a:lnTo>
                    <a:pt x="1949377" y="5997"/>
                  </a:lnTo>
                  <a:lnTo>
                    <a:pt x="1904745" y="0"/>
                  </a:lnTo>
                  <a:close/>
                </a:path>
              </a:pathLst>
            </a:custGeom>
            <a:grpFill/>
          </p:spPr>
          <p:txBody>
            <a:bodyPr wrap="square" lIns="0" tIns="0" rIns="0" bIns="0" rtlCol="0"/>
            <a:lstStyle/>
            <a:p>
              <a:endParaRPr b="1">
                <a:solidFill>
                  <a:schemeClr val="bg1"/>
                </a:solidFill>
                <a:latin typeface="BIZ UDPゴシック" panose="020B0400000000000000" pitchFamily="50" charset="-128"/>
                <a:ea typeface="BIZ UDPゴシック" panose="020B0400000000000000" pitchFamily="50" charset="-128"/>
              </a:endParaRPr>
            </a:p>
          </p:txBody>
        </p:sp>
      </p:grpSp>
      <p:sp>
        <p:nvSpPr>
          <p:cNvPr id="67" name="object 67"/>
          <p:cNvSpPr txBox="1"/>
          <p:nvPr/>
        </p:nvSpPr>
        <p:spPr>
          <a:xfrm>
            <a:off x="2802864" y="2773045"/>
            <a:ext cx="1597025" cy="574040"/>
          </a:xfrm>
          <a:prstGeom prst="rect">
            <a:avLst/>
          </a:prstGeom>
          <a:noFill/>
        </p:spPr>
        <p:txBody>
          <a:bodyPr vert="horz" wrap="square" lIns="0" tIns="12700" rIns="0" bIns="0" rtlCol="0">
            <a:spAutoFit/>
          </a:bodyPr>
          <a:lstStyle/>
          <a:p>
            <a:pPr marL="123825" marR="5080" indent="-111760">
              <a:lnSpc>
                <a:spcPct val="100000"/>
              </a:lnSpc>
              <a:spcBef>
                <a:spcPts val="100"/>
              </a:spcBef>
            </a:pPr>
            <a:r>
              <a:rPr sz="1800" b="1" spc="-45" dirty="0">
                <a:solidFill>
                  <a:schemeClr val="bg1"/>
                </a:solidFill>
                <a:latin typeface="BIZ UDPゴシック" panose="020B0400000000000000" pitchFamily="50" charset="-128"/>
                <a:ea typeface="BIZ UDPゴシック" panose="020B0400000000000000" pitchFamily="50" charset="-128"/>
                <a:cs typeface="Yu Gothic Medium"/>
              </a:rPr>
              <a:t>宇宙環境利用・宇宙実験技術</a:t>
            </a:r>
            <a:endParaRPr sz="1800" b="1">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68" name="object 68"/>
          <p:cNvGrpSpPr/>
          <p:nvPr/>
        </p:nvGrpSpPr>
        <p:grpSpPr>
          <a:xfrm>
            <a:off x="8976359" y="1552955"/>
            <a:ext cx="2190115" cy="792480"/>
            <a:chOff x="8976359" y="1552955"/>
            <a:chExt cx="2190115" cy="792480"/>
          </a:xfrm>
        </p:grpSpPr>
        <p:pic>
          <p:nvPicPr>
            <p:cNvPr id="69" name="object 69"/>
            <p:cNvPicPr/>
            <p:nvPr/>
          </p:nvPicPr>
          <p:blipFill>
            <a:blip r:embed="rId23" cstate="print"/>
            <a:stretch>
              <a:fillRect/>
            </a:stretch>
          </p:blipFill>
          <p:spPr>
            <a:xfrm>
              <a:off x="8976359" y="1552955"/>
              <a:ext cx="2189988" cy="792479"/>
            </a:xfrm>
            <a:prstGeom prst="rect">
              <a:avLst/>
            </a:prstGeom>
          </p:spPr>
        </p:pic>
        <p:pic>
          <p:nvPicPr>
            <p:cNvPr id="70" name="object 70"/>
            <p:cNvPicPr/>
            <p:nvPr/>
          </p:nvPicPr>
          <p:blipFill>
            <a:blip r:embed="rId24" cstate="print"/>
            <a:stretch>
              <a:fillRect/>
            </a:stretch>
          </p:blipFill>
          <p:spPr>
            <a:xfrm>
              <a:off x="9328403" y="1700783"/>
              <a:ext cx="1482852" cy="565403"/>
            </a:xfrm>
            <a:prstGeom prst="rect">
              <a:avLst/>
            </a:prstGeom>
          </p:spPr>
        </p:pic>
        <p:sp>
          <p:nvSpPr>
            <p:cNvPr id="71" name="object 71"/>
            <p:cNvSpPr/>
            <p:nvPr/>
          </p:nvSpPr>
          <p:spPr>
            <a:xfrm>
              <a:off x="9019031" y="1572767"/>
              <a:ext cx="2105025" cy="707390"/>
            </a:xfrm>
            <a:custGeom>
              <a:avLst/>
              <a:gdLst/>
              <a:ahLst/>
              <a:cxnLst/>
              <a:rect l="l" t="t" r="r" b="b"/>
              <a:pathLst>
                <a:path w="2105025" h="707389">
                  <a:moveTo>
                    <a:pt x="1986788" y="0"/>
                  </a:moveTo>
                  <a:lnTo>
                    <a:pt x="117855" y="0"/>
                  </a:lnTo>
                  <a:lnTo>
                    <a:pt x="71982" y="9262"/>
                  </a:lnTo>
                  <a:lnTo>
                    <a:pt x="34520" y="34520"/>
                  </a:lnTo>
                  <a:lnTo>
                    <a:pt x="9262" y="71982"/>
                  </a:lnTo>
                  <a:lnTo>
                    <a:pt x="0" y="117855"/>
                  </a:lnTo>
                  <a:lnTo>
                    <a:pt x="0" y="589267"/>
                  </a:lnTo>
                  <a:lnTo>
                    <a:pt x="9262" y="635148"/>
                  </a:lnTo>
                  <a:lnTo>
                    <a:pt x="34520" y="672614"/>
                  </a:lnTo>
                  <a:lnTo>
                    <a:pt x="71982" y="697873"/>
                  </a:lnTo>
                  <a:lnTo>
                    <a:pt x="117855" y="707135"/>
                  </a:lnTo>
                  <a:lnTo>
                    <a:pt x="1986788" y="707135"/>
                  </a:lnTo>
                  <a:lnTo>
                    <a:pt x="2032661" y="697873"/>
                  </a:lnTo>
                  <a:lnTo>
                    <a:pt x="2070123" y="672614"/>
                  </a:lnTo>
                  <a:lnTo>
                    <a:pt x="2095381" y="635148"/>
                  </a:lnTo>
                  <a:lnTo>
                    <a:pt x="2104644" y="589267"/>
                  </a:lnTo>
                  <a:lnTo>
                    <a:pt x="2104644" y="117855"/>
                  </a:lnTo>
                  <a:lnTo>
                    <a:pt x="2095381" y="71982"/>
                  </a:lnTo>
                  <a:lnTo>
                    <a:pt x="2070123" y="34520"/>
                  </a:lnTo>
                  <a:lnTo>
                    <a:pt x="2032661" y="9262"/>
                  </a:lnTo>
                  <a:lnTo>
                    <a:pt x="1986788" y="0"/>
                  </a:lnTo>
                  <a:close/>
                </a:path>
              </a:pathLst>
            </a:custGeom>
            <a:solidFill>
              <a:srgbClr val="FCEADA">
                <a:alpha val="81961"/>
              </a:srgbClr>
            </a:solidFill>
          </p:spPr>
          <p:txBody>
            <a:bodyPr wrap="square" lIns="0" tIns="0" rIns="0" bIns="0" rtlCol="0"/>
            <a:lstStyle/>
            <a:p>
              <a:endParaRPr/>
            </a:p>
          </p:txBody>
        </p:sp>
      </p:grpSp>
      <p:sp>
        <p:nvSpPr>
          <p:cNvPr id="72" name="object 72"/>
          <p:cNvSpPr txBox="1"/>
          <p:nvPr/>
        </p:nvSpPr>
        <p:spPr>
          <a:xfrm>
            <a:off x="9496069" y="1758429"/>
            <a:ext cx="114744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建設・建機</a:t>
            </a:r>
            <a:endParaRPr sz="1800">
              <a:latin typeface="Yu Gothic Medium"/>
              <a:cs typeface="Yu Gothic Medium"/>
            </a:endParaRPr>
          </a:p>
        </p:txBody>
      </p:sp>
      <p:grpSp>
        <p:nvGrpSpPr>
          <p:cNvPr id="73" name="object 73"/>
          <p:cNvGrpSpPr/>
          <p:nvPr/>
        </p:nvGrpSpPr>
        <p:grpSpPr>
          <a:xfrm>
            <a:off x="6650735" y="1554480"/>
            <a:ext cx="2226945" cy="792480"/>
            <a:chOff x="6650735" y="1554480"/>
            <a:chExt cx="2226945" cy="792480"/>
          </a:xfrm>
        </p:grpSpPr>
        <p:pic>
          <p:nvPicPr>
            <p:cNvPr id="74" name="object 74"/>
            <p:cNvPicPr/>
            <p:nvPr/>
          </p:nvPicPr>
          <p:blipFill>
            <a:blip r:embed="rId25" cstate="print"/>
            <a:stretch>
              <a:fillRect/>
            </a:stretch>
          </p:blipFill>
          <p:spPr>
            <a:xfrm>
              <a:off x="6650735" y="1554480"/>
              <a:ext cx="2226564" cy="792479"/>
            </a:xfrm>
            <a:prstGeom prst="rect">
              <a:avLst/>
            </a:prstGeom>
          </p:spPr>
        </p:pic>
        <p:pic>
          <p:nvPicPr>
            <p:cNvPr id="75" name="object 75"/>
            <p:cNvPicPr/>
            <p:nvPr/>
          </p:nvPicPr>
          <p:blipFill>
            <a:blip r:embed="rId26" cstate="print"/>
            <a:stretch>
              <a:fillRect/>
            </a:stretch>
          </p:blipFill>
          <p:spPr>
            <a:xfrm>
              <a:off x="7245095" y="1702308"/>
              <a:ext cx="1036320" cy="565403"/>
            </a:xfrm>
            <a:prstGeom prst="rect">
              <a:avLst/>
            </a:prstGeom>
          </p:spPr>
        </p:pic>
        <p:sp>
          <p:nvSpPr>
            <p:cNvPr id="76" name="object 76"/>
            <p:cNvSpPr/>
            <p:nvPr/>
          </p:nvSpPr>
          <p:spPr>
            <a:xfrm>
              <a:off x="6693407" y="1574292"/>
              <a:ext cx="2141220" cy="707390"/>
            </a:xfrm>
            <a:custGeom>
              <a:avLst/>
              <a:gdLst/>
              <a:ahLst/>
              <a:cxnLst/>
              <a:rect l="l" t="t" r="r" b="b"/>
              <a:pathLst>
                <a:path w="2141220" h="707389">
                  <a:moveTo>
                    <a:pt x="2023364" y="0"/>
                  </a:moveTo>
                  <a:lnTo>
                    <a:pt x="117855" y="0"/>
                  </a:lnTo>
                  <a:lnTo>
                    <a:pt x="71982" y="9262"/>
                  </a:lnTo>
                  <a:lnTo>
                    <a:pt x="34520" y="34520"/>
                  </a:lnTo>
                  <a:lnTo>
                    <a:pt x="9262" y="71982"/>
                  </a:lnTo>
                  <a:lnTo>
                    <a:pt x="0" y="117855"/>
                  </a:lnTo>
                  <a:lnTo>
                    <a:pt x="0" y="589279"/>
                  </a:lnTo>
                  <a:lnTo>
                    <a:pt x="9262" y="635153"/>
                  </a:lnTo>
                  <a:lnTo>
                    <a:pt x="34520" y="672615"/>
                  </a:lnTo>
                  <a:lnTo>
                    <a:pt x="71982" y="697873"/>
                  </a:lnTo>
                  <a:lnTo>
                    <a:pt x="117855" y="707135"/>
                  </a:lnTo>
                  <a:lnTo>
                    <a:pt x="2023364" y="707135"/>
                  </a:lnTo>
                  <a:lnTo>
                    <a:pt x="2069237" y="697873"/>
                  </a:lnTo>
                  <a:lnTo>
                    <a:pt x="2106699" y="672615"/>
                  </a:lnTo>
                  <a:lnTo>
                    <a:pt x="2131957" y="635153"/>
                  </a:lnTo>
                  <a:lnTo>
                    <a:pt x="2141220" y="589279"/>
                  </a:lnTo>
                  <a:lnTo>
                    <a:pt x="2141220" y="117855"/>
                  </a:lnTo>
                  <a:lnTo>
                    <a:pt x="2131957" y="71982"/>
                  </a:lnTo>
                  <a:lnTo>
                    <a:pt x="2106699" y="34520"/>
                  </a:lnTo>
                  <a:lnTo>
                    <a:pt x="2069237" y="9262"/>
                  </a:lnTo>
                  <a:lnTo>
                    <a:pt x="2023364" y="0"/>
                  </a:lnTo>
                  <a:close/>
                </a:path>
              </a:pathLst>
            </a:custGeom>
            <a:solidFill>
              <a:srgbClr val="FBD4B5">
                <a:alpha val="81961"/>
              </a:srgbClr>
            </a:solidFill>
          </p:spPr>
          <p:txBody>
            <a:bodyPr wrap="square" lIns="0" tIns="0" rIns="0" bIns="0" rtlCol="0"/>
            <a:lstStyle/>
            <a:p>
              <a:endParaRPr/>
            </a:p>
          </p:txBody>
        </p:sp>
      </p:grpSp>
      <p:sp>
        <p:nvSpPr>
          <p:cNvPr id="77" name="object 77"/>
          <p:cNvSpPr txBox="1"/>
          <p:nvPr/>
        </p:nvSpPr>
        <p:spPr>
          <a:xfrm>
            <a:off x="7412964" y="1759623"/>
            <a:ext cx="70421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Yu Gothic Medium"/>
                <a:cs typeface="Yu Gothic Medium"/>
              </a:rPr>
              <a:t>自動車</a:t>
            </a:r>
            <a:endParaRPr sz="1800">
              <a:latin typeface="Yu Gothic Medium"/>
              <a:cs typeface="Yu Gothic Medium"/>
            </a:endParaRPr>
          </a:p>
        </p:txBody>
      </p:sp>
      <p:grpSp>
        <p:nvGrpSpPr>
          <p:cNvPr id="78" name="object 78"/>
          <p:cNvGrpSpPr/>
          <p:nvPr/>
        </p:nvGrpSpPr>
        <p:grpSpPr>
          <a:xfrm>
            <a:off x="6670547" y="4096511"/>
            <a:ext cx="2251075" cy="828040"/>
            <a:chOff x="6670547" y="4096511"/>
            <a:chExt cx="2251075" cy="828040"/>
          </a:xfrm>
        </p:grpSpPr>
        <p:pic>
          <p:nvPicPr>
            <p:cNvPr id="79" name="object 79"/>
            <p:cNvPicPr/>
            <p:nvPr/>
          </p:nvPicPr>
          <p:blipFill>
            <a:blip r:embed="rId27" cstate="print"/>
            <a:stretch>
              <a:fillRect/>
            </a:stretch>
          </p:blipFill>
          <p:spPr>
            <a:xfrm>
              <a:off x="6670547" y="4096511"/>
              <a:ext cx="2250948" cy="827532"/>
            </a:xfrm>
            <a:prstGeom prst="rect">
              <a:avLst/>
            </a:prstGeom>
          </p:spPr>
        </p:pic>
        <p:pic>
          <p:nvPicPr>
            <p:cNvPr id="80" name="object 80"/>
            <p:cNvPicPr/>
            <p:nvPr/>
          </p:nvPicPr>
          <p:blipFill>
            <a:blip r:embed="rId28" cstate="print"/>
            <a:stretch>
              <a:fillRect/>
            </a:stretch>
          </p:blipFill>
          <p:spPr>
            <a:xfrm>
              <a:off x="7165847" y="4261103"/>
              <a:ext cx="1258824" cy="565403"/>
            </a:xfrm>
            <a:prstGeom prst="rect">
              <a:avLst/>
            </a:prstGeom>
          </p:spPr>
        </p:pic>
        <p:sp>
          <p:nvSpPr>
            <p:cNvPr id="81" name="object 81"/>
            <p:cNvSpPr/>
            <p:nvPr/>
          </p:nvSpPr>
          <p:spPr>
            <a:xfrm>
              <a:off x="6713219" y="4116323"/>
              <a:ext cx="2165985" cy="742315"/>
            </a:xfrm>
            <a:custGeom>
              <a:avLst/>
              <a:gdLst/>
              <a:ahLst/>
              <a:cxnLst/>
              <a:rect l="l" t="t" r="r" b="b"/>
              <a:pathLst>
                <a:path w="2165984" h="742314">
                  <a:moveTo>
                    <a:pt x="2041906" y="0"/>
                  </a:moveTo>
                  <a:lnTo>
                    <a:pt x="123698" y="0"/>
                  </a:lnTo>
                  <a:lnTo>
                    <a:pt x="75550" y="9721"/>
                  </a:lnTo>
                  <a:lnTo>
                    <a:pt x="36231" y="36231"/>
                  </a:lnTo>
                  <a:lnTo>
                    <a:pt x="9721" y="75550"/>
                  </a:lnTo>
                  <a:lnTo>
                    <a:pt x="0" y="123698"/>
                  </a:lnTo>
                  <a:lnTo>
                    <a:pt x="0" y="618490"/>
                  </a:lnTo>
                  <a:lnTo>
                    <a:pt x="9721" y="666637"/>
                  </a:lnTo>
                  <a:lnTo>
                    <a:pt x="36231" y="705956"/>
                  </a:lnTo>
                  <a:lnTo>
                    <a:pt x="75550" y="732466"/>
                  </a:lnTo>
                  <a:lnTo>
                    <a:pt x="123698" y="742188"/>
                  </a:lnTo>
                  <a:lnTo>
                    <a:pt x="2041906" y="742188"/>
                  </a:lnTo>
                  <a:lnTo>
                    <a:pt x="2090053" y="732466"/>
                  </a:lnTo>
                  <a:lnTo>
                    <a:pt x="2129372" y="705956"/>
                  </a:lnTo>
                  <a:lnTo>
                    <a:pt x="2155882" y="666637"/>
                  </a:lnTo>
                  <a:lnTo>
                    <a:pt x="2165604" y="618490"/>
                  </a:lnTo>
                  <a:lnTo>
                    <a:pt x="2165604" y="123698"/>
                  </a:lnTo>
                  <a:lnTo>
                    <a:pt x="2155882" y="75550"/>
                  </a:lnTo>
                  <a:lnTo>
                    <a:pt x="2129372" y="36231"/>
                  </a:lnTo>
                  <a:lnTo>
                    <a:pt x="2090053" y="9721"/>
                  </a:lnTo>
                  <a:lnTo>
                    <a:pt x="2041906" y="0"/>
                  </a:lnTo>
                  <a:close/>
                </a:path>
              </a:pathLst>
            </a:custGeom>
            <a:solidFill>
              <a:srgbClr val="FCEADA">
                <a:alpha val="81961"/>
              </a:srgbClr>
            </a:solidFill>
          </p:spPr>
          <p:txBody>
            <a:bodyPr wrap="square" lIns="0" tIns="0" rIns="0" bIns="0" rtlCol="0"/>
            <a:lstStyle/>
            <a:p>
              <a:endParaRPr/>
            </a:p>
          </p:txBody>
        </p:sp>
      </p:grpSp>
      <p:sp>
        <p:nvSpPr>
          <p:cNvPr id="82" name="object 82"/>
          <p:cNvSpPr txBox="1"/>
          <p:nvPr/>
        </p:nvSpPr>
        <p:spPr>
          <a:xfrm>
            <a:off x="7332916" y="4319079"/>
            <a:ext cx="92646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プラント</a:t>
            </a:r>
            <a:endParaRPr sz="1800">
              <a:latin typeface="Yu Gothic Medium"/>
              <a:cs typeface="Yu Gothic Medium"/>
            </a:endParaRPr>
          </a:p>
        </p:txBody>
      </p:sp>
      <p:grpSp>
        <p:nvGrpSpPr>
          <p:cNvPr id="83" name="object 83"/>
          <p:cNvGrpSpPr/>
          <p:nvPr/>
        </p:nvGrpSpPr>
        <p:grpSpPr>
          <a:xfrm>
            <a:off x="9035795" y="3264408"/>
            <a:ext cx="2155190" cy="840105"/>
            <a:chOff x="9035795" y="3264408"/>
            <a:chExt cx="2155190" cy="840105"/>
          </a:xfrm>
        </p:grpSpPr>
        <p:pic>
          <p:nvPicPr>
            <p:cNvPr id="84" name="object 84"/>
            <p:cNvPicPr/>
            <p:nvPr/>
          </p:nvPicPr>
          <p:blipFill>
            <a:blip r:embed="rId29" cstate="print"/>
            <a:stretch>
              <a:fillRect/>
            </a:stretch>
          </p:blipFill>
          <p:spPr>
            <a:xfrm>
              <a:off x="9035795" y="3276600"/>
              <a:ext cx="2154936" cy="748283"/>
            </a:xfrm>
            <a:prstGeom prst="rect">
              <a:avLst/>
            </a:prstGeom>
          </p:spPr>
        </p:pic>
        <p:pic>
          <p:nvPicPr>
            <p:cNvPr id="85" name="object 85"/>
            <p:cNvPicPr/>
            <p:nvPr/>
          </p:nvPicPr>
          <p:blipFill>
            <a:blip r:embed="rId30" cstate="print"/>
            <a:stretch>
              <a:fillRect/>
            </a:stretch>
          </p:blipFill>
          <p:spPr>
            <a:xfrm>
              <a:off x="9148571" y="3264408"/>
              <a:ext cx="1930907" cy="839723"/>
            </a:xfrm>
            <a:prstGeom prst="rect">
              <a:avLst/>
            </a:prstGeom>
          </p:spPr>
        </p:pic>
        <p:sp>
          <p:nvSpPr>
            <p:cNvPr id="86" name="object 86"/>
            <p:cNvSpPr/>
            <p:nvPr/>
          </p:nvSpPr>
          <p:spPr>
            <a:xfrm>
              <a:off x="9078467" y="3296412"/>
              <a:ext cx="2070100" cy="662940"/>
            </a:xfrm>
            <a:custGeom>
              <a:avLst/>
              <a:gdLst/>
              <a:ahLst/>
              <a:cxnLst/>
              <a:rect l="l" t="t" r="r" b="b"/>
              <a:pathLst>
                <a:path w="2070100" h="662939">
                  <a:moveTo>
                    <a:pt x="1959102" y="0"/>
                  </a:moveTo>
                  <a:lnTo>
                    <a:pt x="110489" y="0"/>
                  </a:lnTo>
                  <a:lnTo>
                    <a:pt x="67481" y="8682"/>
                  </a:lnTo>
                  <a:lnTo>
                    <a:pt x="32361" y="32361"/>
                  </a:lnTo>
                  <a:lnTo>
                    <a:pt x="8682" y="67481"/>
                  </a:lnTo>
                  <a:lnTo>
                    <a:pt x="0" y="110489"/>
                  </a:lnTo>
                  <a:lnTo>
                    <a:pt x="0" y="552449"/>
                  </a:lnTo>
                  <a:lnTo>
                    <a:pt x="8682" y="595458"/>
                  </a:lnTo>
                  <a:lnTo>
                    <a:pt x="32361" y="630578"/>
                  </a:lnTo>
                  <a:lnTo>
                    <a:pt x="67481" y="654257"/>
                  </a:lnTo>
                  <a:lnTo>
                    <a:pt x="110489" y="662939"/>
                  </a:lnTo>
                  <a:lnTo>
                    <a:pt x="1959102" y="662939"/>
                  </a:lnTo>
                  <a:lnTo>
                    <a:pt x="2002110" y="654257"/>
                  </a:lnTo>
                  <a:lnTo>
                    <a:pt x="2037230" y="630578"/>
                  </a:lnTo>
                  <a:lnTo>
                    <a:pt x="2060909" y="595458"/>
                  </a:lnTo>
                  <a:lnTo>
                    <a:pt x="2069592" y="552449"/>
                  </a:lnTo>
                  <a:lnTo>
                    <a:pt x="2069592" y="110489"/>
                  </a:lnTo>
                  <a:lnTo>
                    <a:pt x="2060909" y="67481"/>
                  </a:lnTo>
                  <a:lnTo>
                    <a:pt x="2037230" y="32361"/>
                  </a:lnTo>
                  <a:lnTo>
                    <a:pt x="2002110" y="8682"/>
                  </a:lnTo>
                  <a:lnTo>
                    <a:pt x="1959102" y="0"/>
                  </a:lnTo>
                  <a:close/>
                </a:path>
              </a:pathLst>
            </a:custGeom>
            <a:solidFill>
              <a:srgbClr val="FCEADA">
                <a:alpha val="81961"/>
              </a:srgbClr>
            </a:solidFill>
          </p:spPr>
          <p:txBody>
            <a:bodyPr wrap="square" lIns="0" tIns="0" rIns="0" bIns="0" rtlCol="0"/>
            <a:lstStyle/>
            <a:p>
              <a:endParaRPr/>
            </a:p>
          </p:txBody>
        </p:sp>
      </p:grpSp>
      <p:sp>
        <p:nvSpPr>
          <p:cNvPr id="87" name="object 87"/>
          <p:cNvSpPr txBox="1"/>
          <p:nvPr/>
        </p:nvSpPr>
        <p:spPr>
          <a:xfrm>
            <a:off x="9315615" y="3321939"/>
            <a:ext cx="1597025" cy="574040"/>
          </a:xfrm>
          <a:prstGeom prst="rect">
            <a:avLst/>
          </a:prstGeom>
        </p:spPr>
        <p:txBody>
          <a:bodyPr vert="horz" wrap="square" lIns="0" tIns="12700" rIns="0" bIns="0" rtlCol="0">
            <a:spAutoFit/>
          </a:bodyPr>
          <a:lstStyle/>
          <a:p>
            <a:pPr algn="ctr">
              <a:lnSpc>
                <a:spcPct val="100000"/>
              </a:lnSpc>
              <a:spcBef>
                <a:spcPts val="100"/>
              </a:spcBef>
            </a:pPr>
            <a:r>
              <a:rPr sz="1800" spc="-35" dirty="0">
                <a:latin typeface="Yu Gothic Medium"/>
                <a:cs typeface="Yu Gothic Medium"/>
              </a:rPr>
              <a:t>通信局</a:t>
            </a:r>
            <a:endParaRPr sz="1800">
              <a:latin typeface="Yu Gothic Medium"/>
              <a:cs typeface="Yu Gothic Medium"/>
            </a:endParaRPr>
          </a:p>
          <a:p>
            <a:pPr algn="ctr">
              <a:lnSpc>
                <a:spcPct val="100000"/>
              </a:lnSpc>
            </a:pPr>
            <a:r>
              <a:rPr sz="1800" spc="-45" dirty="0">
                <a:latin typeface="Yu Gothic Medium"/>
                <a:cs typeface="Yu Gothic Medium"/>
              </a:rPr>
              <a:t>インターネット</a:t>
            </a:r>
            <a:endParaRPr sz="1800">
              <a:latin typeface="Yu Gothic Medium"/>
              <a:cs typeface="Yu Gothic Medium"/>
            </a:endParaRPr>
          </a:p>
        </p:txBody>
      </p:sp>
      <p:grpSp>
        <p:nvGrpSpPr>
          <p:cNvPr id="88" name="object 88"/>
          <p:cNvGrpSpPr/>
          <p:nvPr/>
        </p:nvGrpSpPr>
        <p:grpSpPr>
          <a:xfrm>
            <a:off x="9102852" y="4962144"/>
            <a:ext cx="2155190" cy="757555"/>
            <a:chOff x="9102852" y="4962144"/>
            <a:chExt cx="2155190" cy="757555"/>
          </a:xfrm>
        </p:grpSpPr>
        <p:pic>
          <p:nvPicPr>
            <p:cNvPr id="89" name="object 89"/>
            <p:cNvPicPr/>
            <p:nvPr/>
          </p:nvPicPr>
          <p:blipFill>
            <a:blip r:embed="rId31" cstate="print"/>
            <a:stretch>
              <a:fillRect/>
            </a:stretch>
          </p:blipFill>
          <p:spPr>
            <a:xfrm>
              <a:off x="9102852" y="4962144"/>
              <a:ext cx="2154936" cy="757428"/>
            </a:xfrm>
            <a:prstGeom prst="rect">
              <a:avLst/>
            </a:prstGeom>
          </p:spPr>
        </p:pic>
        <p:pic>
          <p:nvPicPr>
            <p:cNvPr id="90" name="object 90"/>
            <p:cNvPicPr/>
            <p:nvPr/>
          </p:nvPicPr>
          <p:blipFill>
            <a:blip r:embed="rId32" cstate="print"/>
            <a:stretch>
              <a:fillRect/>
            </a:stretch>
          </p:blipFill>
          <p:spPr>
            <a:xfrm>
              <a:off x="9549384" y="5093208"/>
              <a:ext cx="1258824" cy="565404"/>
            </a:xfrm>
            <a:prstGeom prst="rect">
              <a:avLst/>
            </a:prstGeom>
          </p:spPr>
        </p:pic>
        <p:sp>
          <p:nvSpPr>
            <p:cNvPr id="91" name="object 91"/>
            <p:cNvSpPr/>
            <p:nvPr/>
          </p:nvSpPr>
          <p:spPr>
            <a:xfrm>
              <a:off x="9145524" y="4981956"/>
              <a:ext cx="2070100" cy="672465"/>
            </a:xfrm>
            <a:custGeom>
              <a:avLst/>
              <a:gdLst/>
              <a:ahLst/>
              <a:cxnLst/>
              <a:rect l="l" t="t" r="r" b="b"/>
              <a:pathLst>
                <a:path w="2070100" h="672464">
                  <a:moveTo>
                    <a:pt x="1957577" y="0"/>
                  </a:moveTo>
                  <a:lnTo>
                    <a:pt x="112014" y="0"/>
                  </a:lnTo>
                  <a:lnTo>
                    <a:pt x="68413" y="8802"/>
                  </a:lnTo>
                  <a:lnTo>
                    <a:pt x="32808" y="32808"/>
                  </a:lnTo>
                  <a:lnTo>
                    <a:pt x="8802" y="68413"/>
                  </a:lnTo>
                  <a:lnTo>
                    <a:pt x="0" y="112014"/>
                  </a:lnTo>
                  <a:lnTo>
                    <a:pt x="0" y="560070"/>
                  </a:lnTo>
                  <a:lnTo>
                    <a:pt x="8802" y="603670"/>
                  </a:lnTo>
                  <a:lnTo>
                    <a:pt x="32808" y="639275"/>
                  </a:lnTo>
                  <a:lnTo>
                    <a:pt x="68413" y="663281"/>
                  </a:lnTo>
                  <a:lnTo>
                    <a:pt x="112014" y="672084"/>
                  </a:lnTo>
                  <a:lnTo>
                    <a:pt x="1957577" y="672084"/>
                  </a:lnTo>
                  <a:lnTo>
                    <a:pt x="2001178" y="663281"/>
                  </a:lnTo>
                  <a:lnTo>
                    <a:pt x="2036783" y="639275"/>
                  </a:lnTo>
                  <a:lnTo>
                    <a:pt x="2060789" y="603670"/>
                  </a:lnTo>
                  <a:lnTo>
                    <a:pt x="2069592" y="560070"/>
                  </a:lnTo>
                  <a:lnTo>
                    <a:pt x="2069592" y="112014"/>
                  </a:lnTo>
                  <a:lnTo>
                    <a:pt x="2060789" y="68413"/>
                  </a:lnTo>
                  <a:lnTo>
                    <a:pt x="2036783" y="32808"/>
                  </a:lnTo>
                  <a:lnTo>
                    <a:pt x="2001178" y="8802"/>
                  </a:lnTo>
                  <a:lnTo>
                    <a:pt x="1957577" y="0"/>
                  </a:lnTo>
                  <a:close/>
                </a:path>
              </a:pathLst>
            </a:custGeom>
            <a:solidFill>
              <a:srgbClr val="FCEADA">
                <a:alpha val="81961"/>
              </a:srgbClr>
            </a:solidFill>
          </p:spPr>
          <p:txBody>
            <a:bodyPr wrap="square" lIns="0" tIns="0" rIns="0" bIns="0" rtlCol="0"/>
            <a:lstStyle/>
            <a:p>
              <a:endParaRPr/>
            </a:p>
          </p:txBody>
        </p:sp>
      </p:grpSp>
      <p:sp>
        <p:nvSpPr>
          <p:cNvPr id="92" name="object 92"/>
          <p:cNvSpPr txBox="1"/>
          <p:nvPr/>
        </p:nvSpPr>
        <p:spPr>
          <a:xfrm>
            <a:off x="9717099" y="5149913"/>
            <a:ext cx="92646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発電技術</a:t>
            </a:r>
            <a:endParaRPr sz="1800">
              <a:latin typeface="Yu Gothic Medium"/>
              <a:cs typeface="Yu Gothic Medium"/>
            </a:endParaRPr>
          </a:p>
        </p:txBody>
      </p:sp>
      <p:grpSp>
        <p:nvGrpSpPr>
          <p:cNvPr id="93" name="object 93"/>
          <p:cNvGrpSpPr/>
          <p:nvPr/>
        </p:nvGrpSpPr>
        <p:grpSpPr>
          <a:xfrm>
            <a:off x="8965692" y="2423160"/>
            <a:ext cx="2200910" cy="748665"/>
            <a:chOff x="8965692" y="2423160"/>
            <a:chExt cx="2200910" cy="748665"/>
          </a:xfrm>
        </p:grpSpPr>
        <p:pic>
          <p:nvPicPr>
            <p:cNvPr id="94" name="object 94"/>
            <p:cNvPicPr/>
            <p:nvPr/>
          </p:nvPicPr>
          <p:blipFill>
            <a:blip r:embed="rId33" cstate="print"/>
            <a:stretch>
              <a:fillRect/>
            </a:stretch>
          </p:blipFill>
          <p:spPr>
            <a:xfrm>
              <a:off x="8965692" y="2423160"/>
              <a:ext cx="2200655" cy="748284"/>
            </a:xfrm>
            <a:prstGeom prst="rect">
              <a:avLst/>
            </a:prstGeom>
          </p:spPr>
        </p:pic>
        <p:pic>
          <p:nvPicPr>
            <p:cNvPr id="95" name="object 95"/>
            <p:cNvPicPr/>
            <p:nvPr/>
          </p:nvPicPr>
          <p:blipFill>
            <a:blip r:embed="rId34" cstate="print"/>
            <a:stretch>
              <a:fillRect/>
            </a:stretch>
          </p:blipFill>
          <p:spPr>
            <a:xfrm>
              <a:off x="9325356" y="2549652"/>
              <a:ext cx="1482852" cy="565403"/>
            </a:xfrm>
            <a:prstGeom prst="rect">
              <a:avLst/>
            </a:prstGeom>
          </p:spPr>
        </p:pic>
        <p:sp>
          <p:nvSpPr>
            <p:cNvPr id="96" name="object 96"/>
            <p:cNvSpPr/>
            <p:nvPr/>
          </p:nvSpPr>
          <p:spPr>
            <a:xfrm>
              <a:off x="9008364" y="2442972"/>
              <a:ext cx="2115820" cy="662940"/>
            </a:xfrm>
            <a:custGeom>
              <a:avLst/>
              <a:gdLst/>
              <a:ahLst/>
              <a:cxnLst/>
              <a:rect l="l" t="t" r="r" b="b"/>
              <a:pathLst>
                <a:path w="2115820" h="662939">
                  <a:moveTo>
                    <a:pt x="2004822" y="0"/>
                  </a:moveTo>
                  <a:lnTo>
                    <a:pt x="110489" y="0"/>
                  </a:lnTo>
                  <a:lnTo>
                    <a:pt x="67481" y="8682"/>
                  </a:lnTo>
                  <a:lnTo>
                    <a:pt x="32361" y="32361"/>
                  </a:lnTo>
                  <a:lnTo>
                    <a:pt x="8682" y="67481"/>
                  </a:lnTo>
                  <a:lnTo>
                    <a:pt x="0" y="110489"/>
                  </a:lnTo>
                  <a:lnTo>
                    <a:pt x="0" y="552449"/>
                  </a:lnTo>
                  <a:lnTo>
                    <a:pt x="8682" y="595458"/>
                  </a:lnTo>
                  <a:lnTo>
                    <a:pt x="32361" y="630578"/>
                  </a:lnTo>
                  <a:lnTo>
                    <a:pt x="67481" y="654257"/>
                  </a:lnTo>
                  <a:lnTo>
                    <a:pt x="110489" y="662939"/>
                  </a:lnTo>
                  <a:lnTo>
                    <a:pt x="2004822" y="662939"/>
                  </a:lnTo>
                  <a:lnTo>
                    <a:pt x="2047830" y="654257"/>
                  </a:lnTo>
                  <a:lnTo>
                    <a:pt x="2082950" y="630578"/>
                  </a:lnTo>
                  <a:lnTo>
                    <a:pt x="2106629" y="595458"/>
                  </a:lnTo>
                  <a:lnTo>
                    <a:pt x="2115312" y="552449"/>
                  </a:lnTo>
                  <a:lnTo>
                    <a:pt x="2115312" y="110489"/>
                  </a:lnTo>
                  <a:lnTo>
                    <a:pt x="2106629" y="67481"/>
                  </a:lnTo>
                  <a:lnTo>
                    <a:pt x="2082950" y="32361"/>
                  </a:lnTo>
                  <a:lnTo>
                    <a:pt x="2047830" y="8682"/>
                  </a:lnTo>
                  <a:lnTo>
                    <a:pt x="2004822" y="0"/>
                  </a:lnTo>
                  <a:close/>
                </a:path>
              </a:pathLst>
            </a:custGeom>
            <a:solidFill>
              <a:srgbClr val="FCEADA">
                <a:alpha val="81961"/>
              </a:srgbClr>
            </a:solidFill>
          </p:spPr>
          <p:txBody>
            <a:bodyPr wrap="square" lIns="0" tIns="0" rIns="0" bIns="0" rtlCol="0"/>
            <a:lstStyle/>
            <a:p>
              <a:endParaRPr/>
            </a:p>
          </p:txBody>
        </p:sp>
      </p:grpSp>
      <p:sp>
        <p:nvSpPr>
          <p:cNvPr id="97" name="object 97"/>
          <p:cNvSpPr txBox="1"/>
          <p:nvPr/>
        </p:nvSpPr>
        <p:spPr>
          <a:xfrm>
            <a:off x="9491726" y="2606751"/>
            <a:ext cx="114744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医療・健康</a:t>
            </a:r>
            <a:endParaRPr sz="1800">
              <a:latin typeface="Yu Gothic Medium"/>
              <a:cs typeface="Yu Gothic Medium"/>
            </a:endParaRPr>
          </a:p>
        </p:txBody>
      </p:sp>
      <p:grpSp>
        <p:nvGrpSpPr>
          <p:cNvPr id="98" name="object 98"/>
          <p:cNvGrpSpPr/>
          <p:nvPr/>
        </p:nvGrpSpPr>
        <p:grpSpPr>
          <a:xfrm>
            <a:off x="6675119" y="3252215"/>
            <a:ext cx="2273935" cy="840105"/>
            <a:chOff x="6675119" y="3252215"/>
            <a:chExt cx="2273935" cy="840105"/>
          </a:xfrm>
        </p:grpSpPr>
        <p:pic>
          <p:nvPicPr>
            <p:cNvPr id="99" name="object 99"/>
            <p:cNvPicPr/>
            <p:nvPr/>
          </p:nvPicPr>
          <p:blipFill>
            <a:blip r:embed="rId35" cstate="print"/>
            <a:stretch>
              <a:fillRect/>
            </a:stretch>
          </p:blipFill>
          <p:spPr>
            <a:xfrm>
              <a:off x="6675119" y="3264407"/>
              <a:ext cx="2273807" cy="748283"/>
            </a:xfrm>
            <a:prstGeom prst="rect">
              <a:avLst/>
            </a:prstGeom>
          </p:spPr>
        </p:pic>
        <p:pic>
          <p:nvPicPr>
            <p:cNvPr id="100" name="object 100"/>
            <p:cNvPicPr/>
            <p:nvPr/>
          </p:nvPicPr>
          <p:blipFill>
            <a:blip r:embed="rId36" cstate="print"/>
            <a:stretch>
              <a:fillRect/>
            </a:stretch>
          </p:blipFill>
          <p:spPr>
            <a:xfrm>
              <a:off x="7182611" y="3252215"/>
              <a:ext cx="1258824" cy="839724"/>
            </a:xfrm>
            <a:prstGeom prst="rect">
              <a:avLst/>
            </a:prstGeom>
          </p:spPr>
        </p:pic>
        <p:sp>
          <p:nvSpPr>
            <p:cNvPr id="101" name="object 101"/>
            <p:cNvSpPr/>
            <p:nvPr/>
          </p:nvSpPr>
          <p:spPr>
            <a:xfrm>
              <a:off x="6717791" y="3284219"/>
              <a:ext cx="2188845" cy="662940"/>
            </a:xfrm>
            <a:custGeom>
              <a:avLst/>
              <a:gdLst/>
              <a:ahLst/>
              <a:cxnLst/>
              <a:rect l="l" t="t" r="r" b="b"/>
              <a:pathLst>
                <a:path w="2188845" h="662939">
                  <a:moveTo>
                    <a:pt x="2077974" y="0"/>
                  </a:moveTo>
                  <a:lnTo>
                    <a:pt x="110489" y="0"/>
                  </a:lnTo>
                  <a:lnTo>
                    <a:pt x="67481" y="8682"/>
                  </a:lnTo>
                  <a:lnTo>
                    <a:pt x="32361" y="32361"/>
                  </a:lnTo>
                  <a:lnTo>
                    <a:pt x="8682" y="67481"/>
                  </a:lnTo>
                  <a:lnTo>
                    <a:pt x="0" y="110489"/>
                  </a:lnTo>
                  <a:lnTo>
                    <a:pt x="0" y="552437"/>
                  </a:lnTo>
                  <a:lnTo>
                    <a:pt x="8682" y="595452"/>
                  </a:lnTo>
                  <a:lnTo>
                    <a:pt x="32361" y="630577"/>
                  </a:lnTo>
                  <a:lnTo>
                    <a:pt x="67481" y="654257"/>
                  </a:lnTo>
                  <a:lnTo>
                    <a:pt x="110489" y="662939"/>
                  </a:lnTo>
                  <a:lnTo>
                    <a:pt x="2077974" y="662939"/>
                  </a:lnTo>
                  <a:lnTo>
                    <a:pt x="2120982" y="654257"/>
                  </a:lnTo>
                  <a:lnTo>
                    <a:pt x="2156102" y="630577"/>
                  </a:lnTo>
                  <a:lnTo>
                    <a:pt x="2179781" y="595452"/>
                  </a:lnTo>
                  <a:lnTo>
                    <a:pt x="2188464" y="552437"/>
                  </a:lnTo>
                  <a:lnTo>
                    <a:pt x="2188464" y="110489"/>
                  </a:lnTo>
                  <a:lnTo>
                    <a:pt x="2179781" y="67481"/>
                  </a:lnTo>
                  <a:lnTo>
                    <a:pt x="2156102" y="32361"/>
                  </a:lnTo>
                  <a:lnTo>
                    <a:pt x="2120982" y="8682"/>
                  </a:lnTo>
                  <a:lnTo>
                    <a:pt x="2077974" y="0"/>
                  </a:lnTo>
                  <a:close/>
                </a:path>
              </a:pathLst>
            </a:custGeom>
            <a:solidFill>
              <a:srgbClr val="FCEADA">
                <a:alpha val="81961"/>
              </a:srgbClr>
            </a:solidFill>
          </p:spPr>
          <p:txBody>
            <a:bodyPr wrap="square" lIns="0" tIns="0" rIns="0" bIns="0" rtlCol="0"/>
            <a:lstStyle/>
            <a:p>
              <a:endParaRPr/>
            </a:p>
          </p:txBody>
        </p:sp>
      </p:grpSp>
      <p:sp>
        <p:nvSpPr>
          <p:cNvPr id="102" name="object 102"/>
          <p:cNvSpPr txBox="1"/>
          <p:nvPr/>
        </p:nvSpPr>
        <p:spPr>
          <a:xfrm>
            <a:off x="7349718" y="3309797"/>
            <a:ext cx="926465" cy="574040"/>
          </a:xfrm>
          <a:prstGeom prst="rect">
            <a:avLst/>
          </a:prstGeom>
        </p:spPr>
        <p:txBody>
          <a:bodyPr vert="horz" wrap="square" lIns="0" tIns="12700" rIns="0" bIns="0" rtlCol="0">
            <a:spAutoFit/>
          </a:bodyPr>
          <a:lstStyle/>
          <a:p>
            <a:pPr marL="12700" marR="5080" indent="222250">
              <a:lnSpc>
                <a:spcPct val="100000"/>
              </a:lnSpc>
              <a:spcBef>
                <a:spcPts val="100"/>
              </a:spcBef>
            </a:pPr>
            <a:r>
              <a:rPr sz="1800" spc="-15" dirty="0">
                <a:latin typeface="Yu Gothic Medium"/>
                <a:cs typeface="Yu Gothic Medium"/>
              </a:rPr>
              <a:t>観光</a:t>
            </a:r>
            <a:r>
              <a:rPr sz="1800" spc="-35" dirty="0">
                <a:latin typeface="Yu Gothic Medium"/>
                <a:cs typeface="Yu Gothic Medium"/>
              </a:rPr>
              <a:t>エンタメ</a:t>
            </a:r>
            <a:endParaRPr sz="1800">
              <a:latin typeface="Yu Gothic Medium"/>
              <a:cs typeface="Yu Gothic Medium"/>
            </a:endParaRPr>
          </a:p>
        </p:txBody>
      </p:sp>
      <p:grpSp>
        <p:nvGrpSpPr>
          <p:cNvPr id="103" name="object 103"/>
          <p:cNvGrpSpPr/>
          <p:nvPr/>
        </p:nvGrpSpPr>
        <p:grpSpPr>
          <a:xfrm>
            <a:off x="6664452" y="5007864"/>
            <a:ext cx="2308860" cy="756285"/>
            <a:chOff x="6664452" y="5007864"/>
            <a:chExt cx="2308860" cy="756285"/>
          </a:xfrm>
        </p:grpSpPr>
        <p:pic>
          <p:nvPicPr>
            <p:cNvPr id="104" name="object 104"/>
            <p:cNvPicPr/>
            <p:nvPr/>
          </p:nvPicPr>
          <p:blipFill>
            <a:blip r:embed="rId37" cstate="print"/>
            <a:stretch>
              <a:fillRect/>
            </a:stretch>
          </p:blipFill>
          <p:spPr>
            <a:xfrm>
              <a:off x="6664452" y="5007864"/>
              <a:ext cx="2308859" cy="755904"/>
            </a:xfrm>
            <a:prstGeom prst="rect">
              <a:avLst/>
            </a:prstGeom>
          </p:spPr>
        </p:pic>
        <p:pic>
          <p:nvPicPr>
            <p:cNvPr id="105" name="object 105"/>
            <p:cNvPicPr/>
            <p:nvPr/>
          </p:nvPicPr>
          <p:blipFill>
            <a:blip r:embed="rId38" cstate="print"/>
            <a:stretch>
              <a:fillRect/>
            </a:stretch>
          </p:blipFill>
          <p:spPr>
            <a:xfrm>
              <a:off x="7190232" y="5137404"/>
              <a:ext cx="1258824" cy="565404"/>
            </a:xfrm>
            <a:prstGeom prst="rect">
              <a:avLst/>
            </a:prstGeom>
          </p:spPr>
        </p:pic>
        <p:sp>
          <p:nvSpPr>
            <p:cNvPr id="106" name="object 106"/>
            <p:cNvSpPr/>
            <p:nvPr/>
          </p:nvSpPr>
          <p:spPr>
            <a:xfrm>
              <a:off x="6707124" y="5027676"/>
              <a:ext cx="2223770" cy="670560"/>
            </a:xfrm>
            <a:custGeom>
              <a:avLst/>
              <a:gdLst/>
              <a:ahLst/>
              <a:cxnLst/>
              <a:rect l="l" t="t" r="r" b="b"/>
              <a:pathLst>
                <a:path w="2223770" h="670560">
                  <a:moveTo>
                    <a:pt x="2111756" y="0"/>
                  </a:moveTo>
                  <a:lnTo>
                    <a:pt x="111760" y="0"/>
                  </a:lnTo>
                  <a:lnTo>
                    <a:pt x="68258" y="8782"/>
                  </a:lnTo>
                  <a:lnTo>
                    <a:pt x="32734" y="32734"/>
                  </a:lnTo>
                  <a:lnTo>
                    <a:pt x="8782" y="68258"/>
                  </a:lnTo>
                  <a:lnTo>
                    <a:pt x="0" y="111760"/>
                  </a:lnTo>
                  <a:lnTo>
                    <a:pt x="0" y="558800"/>
                  </a:lnTo>
                  <a:lnTo>
                    <a:pt x="8782" y="602301"/>
                  </a:lnTo>
                  <a:lnTo>
                    <a:pt x="32734" y="637825"/>
                  </a:lnTo>
                  <a:lnTo>
                    <a:pt x="68258" y="661777"/>
                  </a:lnTo>
                  <a:lnTo>
                    <a:pt x="111760" y="670560"/>
                  </a:lnTo>
                  <a:lnTo>
                    <a:pt x="2111756" y="670560"/>
                  </a:lnTo>
                  <a:lnTo>
                    <a:pt x="2155257" y="661777"/>
                  </a:lnTo>
                  <a:lnTo>
                    <a:pt x="2190781" y="637825"/>
                  </a:lnTo>
                  <a:lnTo>
                    <a:pt x="2214733" y="602301"/>
                  </a:lnTo>
                  <a:lnTo>
                    <a:pt x="2223516" y="558800"/>
                  </a:lnTo>
                  <a:lnTo>
                    <a:pt x="2223516" y="111760"/>
                  </a:lnTo>
                  <a:lnTo>
                    <a:pt x="2214733" y="68258"/>
                  </a:lnTo>
                  <a:lnTo>
                    <a:pt x="2190781" y="32734"/>
                  </a:lnTo>
                  <a:lnTo>
                    <a:pt x="2155257" y="8782"/>
                  </a:lnTo>
                  <a:lnTo>
                    <a:pt x="2111756" y="0"/>
                  </a:lnTo>
                  <a:close/>
                </a:path>
              </a:pathLst>
            </a:custGeom>
            <a:solidFill>
              <a:srgbClr val="FCEADA">
                <a:alpha val="81961"/>
              </a:srgbClr>
            </a:solidFill>
          </p:spPr>
          <p:txBody>
            <a:bodyPr wrap="square" lIns="0" tIns="0" rIns="0" bIns="0" rtlCol="0"/>
            <a:lstStyle/>
            <a:p>
              <a:endParaRPr/>
            </a:p>
          </p:txBody>
        </p:sp>
      </p:grpSp>
      <p:sp>
        <p:nvSpPr>
          <p:cNvPr id="107" name="object 107"/>
          <p:cNvSpPr txBox="1"/>
          <p:nvPr/>
        </p:nvSpPr>
        <p:spPr>
          <a:xfrm>
            <a:off x="7356919" y="5194718"/>
            <a:ext cx="92646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アパレル</a:t>
            </a:r>
            <a:endParaRPr sz="1800">
              <a:latin typeface="Yu Gothic Medium"/>
              <a:cs typeface="Yu Gothic Medium"/>
            </a:endParaRPr>
          </a:p>
        </p:txBody>
      </p:sp>
      <p:grpSp>
        <p:nvGrpSpPr>
          <p:cNvPr id="108" name="object 108"/>
          <p:cNvGrpSpPr/>
          <p:nvPr/>
        </p:nvGrpSpPr>
        <p:grpSpPr>
          <a:xfrm>
            <a:off x="9102852" y="4110228"/>
            <a:ext cx="2155190" cy="805180"/>
            <a:chOff x="9102852" y="4110228"/>
            <a:chExt cx="2155190" cy="805180"/>
          </a:xfrm>
        </p:grpSpPr>
        <p:pic>
          <p:nvPicPr>
            <p:cNvPr id="109" name="object 109"/>
            <p:cNvPicPr/>
            <p:nvPr/>
          </p:nvPicPr>
          <p:blipFill>
            <a:blip r:embed="rId39" cstate="print"/>
            <a:stretch>
              <a:fillRect/>
            </a:stretch>
          </p:blipFill>
          <p:spPr>
            <a:xfrm>
              <a:off x="9102852" y="4110228"/>
              <a:ext cx="2154936" cy="804672"/>
            </a:xfrm>
            <a:prstGeom prst="rect">
              <a:avLst/>
            </a:prstGeom>
          </p:spPr>
        </p:pic>
        <p:pic>
          <p:nvPicPr>
            <p:cNvPr id="110" name="object 110"/>
            <p:cNvPicPr/>
            <p:nvPr/>
          </p:nvPicPr>
          <p:blipFill>
            <a:blip r:embed="rId40" cstate="print"/>
            <a:stretch>
              <a:fillRect/>
            </a:stretch>
          </p:blipFill>
          <p:spPr>
            <a:xfrm>
              <a:off x="9438132" y="4264152"/>
              <a:ext cx="1482852" cy="565404"/>
            </a:xfrm>
            <a:prstGeom prst="rect">
              <a:avLst/>
            </a:prstGeom>
          </p:spPr>
        </p:pic>
        <p:sp>
          <p:nvSpPr>
            <p:cNvPr id="111" name="object 111"/>
            <p:cNvSpPr/>
            <p:nvPr/>
          </p:nvSpPr>
          <p:spPr>
            <a:xfrm>
              <a:off x="9145524" y="4130040"/>
              <a:ext cx="2070100" cy="719455"/>
            </a:xfrm>
            <a:custGeom>
              <a:avLst/>
              <a:gdLst/>
              <a:ahLst/>
              <a:cxnLst/>
              <a:rect l="l" t="t" r="r" b="b"/>
              <a:pathLst>
                <a:path w="2070100" h="719454">
                  <a:moveTo>
                    <a:pt x="1949704" y="0"/>
                  </a:moveTo>
                  <a:lnTo>
                    <a:pt x="119888" y="0"/>
                  </a:lnTo>
                  <a:lnTo>
                    <a:pt x="73225" y="9420"/>
                  </a:lnTo>
                  <a:lnTo>
                    <a:pt x="35117" y="35112"/>
                  </a:lnTo>
                  <a:lnTo>
                    <a:pt x="9422" y="73219"/>
                  </a:lnTo>
                  <a:lnTo>
                    <a:pt x="0" y="119887"/>
                  </a:lnTo>
                  <a:lnTo>
                    <a:pt x="0" y="599427"/>
                  </a:lnTo>
                  <a:lnTo>
                    <a:pt x="9422" y="646097"/>
                  </a:lnTo>
                  <a:lnTo>
                    <a:pt x="35117" y="684209"/>
                  </a:lnTo>
                  <a:lnTo>
                    <a:pt x="73225" y="709905"/>
                  </a:lnTo>
                  <a:lnTo>
                    <a:pt x="119888" y="719328"/>
                  </a:lnTo>
                  <a:lnTo>
                    <a:pt x="1949704" y="719328"/>
                  </a:lnTo>
                  <a:lnTo>
                    <a:pt x="1996366" y="709905"/>
                  </a:lnTo>
                  <a:lnTo>
                    <a:pt x="2034474" y="684209"/>
                  </a:lnTo>
                  <a:lnTo>
                    <a:pt x="2060169" y="646097"/>
                  </a:lnTo>
                  <a:lnTo>
                    <a:pt x="2069592" y="599427"/>
                  </a:lnTo>
                  <a:lnTo>
                    <a:pt x="2069592" y="119887"/>
                  </a:lnTo>
                  <a:lnTo>
                    <a:pt x="2060169" y="73219"/>
                  </a:lnTo>
                  <a:lnTo>
                    <a:pt x="2034474" y="35112"/>
                  </a:lnTo>
                  <a:lnTo>
                    <a:pt x="1996366" y="9420"/>
                  </a:lnTo>
                  <a:lnTo>
                    <a:pt x="1949704" y="0"/>
                  </a:lnTo>
                  <a:close/>
                </a:path>
              </a:pathLst>
            </a:custGeom>
            <a:solidFill>
              <a:srgbClr val="FCEADA">
                <a:alpha val="81961"/>
              </a:srgbClr>
            </a:solidFill>
          </p:spPr>
          <p:txBody>
            <a:bodyPr wrap="square" lIns="0" tIns="0" rIns="0" bIns="0" rtlCol="0"/>
            <a:lstStyle/>
            <a:p>
              <a:endParaRPr/>
            </a:p>
          </p:txBody>
        </p:sp>
      </p:grpSp>
      <p:sp>
        <p:nvSpPr>
          <p:cNvPr id="112" name="object 112"/>
          <p:cNvSpPr txBox="1"/>
          <p:nvPr/>
        </p:nvSpPr>
        <p:spPr>
          <a:xfrm>
            <a:off x="9605174" y="4321479"/>
            <a:ext cx="114744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農林・食品</a:t>
            </a:r>
            <a:endParaRPr sz="1800">
              <a:latin typeface="Yu Gothic Medium"/>
              <a:cs typeface="Yu Gothic Medium"/>
            </a:endParaRPr>
          </a:p>
        </p:txBody>
      </p:sp>
      <p:grpSp>
        <p:nvGrpSpPr>
          <p:cNvPr id="113" name="object 113"/>
          <p:cNvGrpSpPr/>
          <p:nvPr/>
        </p:nvGrpSpPr>
        <p:grpSpPr>
          <a:xfrm>
            <a:off x="6664452" y="2430779"/>
            <a:ext cx="2200910" cy="748665"/>
            <a:chOff x="6664452" y="2430779"/>
            <a:chExt cx="2200910" cy="748665"/>
          </a:xfrm>
        </p:grpSpPr>
        <p:pic>
          <p:nvPicPr>
            <p:cNvPr id="114" name="object 114"/>
            <p:cNvPicPr/>
            <p:nvPr/>
          </p:nvPicPr>
          <p:blipFill>
            <a:blip r:embed="rId33" cstate="print"/>
            <a:stretch>
              <a:fillRect/>
            </a:stretch>
          </p:blipFill>
          <p:spPr>
            <a:xfrm>
              <a:off x="6664452" y="2430779"/>
              <a:ext cx="2200655" cy="748284"/>
            </a:xfrm>
            <a:prstGeom prst="rect">
              <a:avLst/>
            </a:prstGeom>
          </p:spPr>
        </p:pic>
        <p:pic>
          <p:nvPicPr>
            <p:cNvPr id="115" name="object 115"/>
            <p:cNvPicPr/>
            <p:nvPr/>
          </p:nvPicPr>
          <p:blipFill>
            <a:blip r:embed="rId41" cstate="print"/>
            <a:stretch>
              <a:fillRect/>
            </a:stretch>
          </p:blipFill>
          <p:spPr>
            <a:xfrm>
              <a:off x="7357872" y="2557271"/>
              <a:ext cx="812292" cy="565403"/>
            </a:xfrm>
            <a:prstGeom prst="rect">
              <a:avLst/>
            </a:prstGeom>
          </p:spPr>
        </p:pic>
        <p:sp>
          <p:nvSpPr>
            <p:cNvPr id="116" name="object 116"/>
            <p:cNvSpPr/>
            <p:nvPr/>
          </p:nvSpPr>
          <p:spPr>
            <a:xfrm>
              <a:off x="6707124" y="2450591"/>
              <a:ext cx="2115820" cy="662940"/>
            </a:xfrm>
            <a:custGeom>
              <a:avLst/>
              <a:gdLst/>
              <a:ahLst/>
              <a:cxnLst/>
              <a:rect l="l" t="t" r="r" b="b"/>
              <a:pathLst>
                <a:path w="2115820" h="662939">
                  <a:moveTo>
                    <a:pt x="2004822" y="0"/>
                  </a:moveTo>
                  <a:lnTo>
                    <a:pt x="110489" y="0"/>
                  </a:lnTo>
                  <a:lnTo>
                    <a:pt x="67481" y="8682"/>
                  </a:lnTo>
                  <a:lnTo>
                    <a:pt x="32361" y="32361"/>
                  </a:lnTo>
                  <a:lnTo>
                    <a:pt x="8682" y="67481"/>
                  </a:lnTo>
                  <a:lnTo>
                    <a:pt x="0" y="110489"/>
                  </a:lnTo>
                  <a:lnTo>
                    <a:pt x="0" y="552449"/>
                  </a:lnTo>
                  <a:lnTo>
                    <a:pt x="8682" y="595458"/>
                  </a:lnTo>
                  <a:lnTo>
                    <a:pt x="32361" y="630578"/>
                  </a:lnTo>
                  <a:lnTo>
                    <a:pt x="67481" y="654257"/>
                  </a:lnTo>
                  <a:lnTo>
                    <a:pt x="110489" y="662939"/>
                  </a:lnTo>
                  <a:lnTo>
                    <a:pt x="2004822" y="662939"/>
                  </a:lnTo>
                  <a:lnTo>
                    <a:pt x="2047830" y="654257"/>
                  </a:lnTo>
                  <a:lnTo>
                    <a:pt x="2082950" y="630578"/>
                  </a:lnTo>
                  <a:lnTo>
                    <a:pt x="2106629" y="595458"/>
                  </a:lnTo>
                  <a:lnTo>
                    <a:pt x="2115312" y="552449"/>
                  </a:lnTo>
                  <a:lnTo>
                    <a:pt x="2115312" y="110489"/>
                  </a:lnTo>
                  <a:lnTo>
                    <a:pt x="2106629" y="67481"/>
                  </a:lnTo>
                  <a:lnTo>
                    <a:pt x="2082950" y="32361"/>
                  </a:lnTo>
                  <a:lnTo>
                    <a:pt x="2047830" y="8682"/>
                  </a:lnTo>
                  <a:lnTo>
                    <a:pt x="2004822" y="0"/>
                  </a:lnTo>
                  <a:close/>
                </a:path>
              </a:pathLst>
            </a:custGeom>
            <a:solidFill>
              <a:srgbClr val="FCEADA">
                <a:alpha val="81961"/>
              </a:srgbClr>
            </a:solidFill>
          </p:spPr>
          <p:txBody>
            <a:bodyPr wrap="square" lIns="0" tIns="0" rIns="0" bIns="0" rtlCol="0"/>
            <a:lstStyle/>
            <a:p>
              <a:endParaRPr/>
            </a:p>
          </p:txBody>
        </p:sp>
      </p:grpSp>
      <p:sp>
        <p:nvSpPr>
          <p:cNvPr id="117" name="object 117"/>
          <p:cNvSpPr txBox="1"/>
          <p:nvPr/>
        </p:nvSpPr>
        <p:spPr>
          <a:xfrm>
            <a:off x="7525398" y="2614129"/>
            <a:ext cx="47942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Yu Gothic Medium"/>
                <a:cs typeface="Yu Gothic Medium"/>
              </a:rPr>
              <a:t>製造</a:t>
            </a:r>
            <a:endParaRPr sz="1800">
              <a:latin typeface="Yu Gothic Medium"/>
              <a:cs typeface="Yu Gothic Medium"/>
            </a:endParaRPr>
          </a:p>
        </p:txBody>
      </p:sp>
      <p:grpSp>
        <p:nvGrpSpPr>
          <p:cNvPr id="118" name="object 118"/>
          <p:cNvGrpSpPr/>
          <p:nvPr/>
        </p:nvGrpSpPr>
        <p:grpSpPr>
          <a:xfrm>
            <a:off x="6688835" y="5814059"/>
            <a:ext cx="2246630" cy="748665"/>
            <a:chOff x="6688835" y="5814059"/>
            <a:chExt cx="2246630" cy="748665"/>
          </a:xfrm>
        </p:grpSpPr>
        <p:pic>
          <p:nvPicPr>
            <p:cNvPr id="119" name="object 119"/>
            <p:cNvPicPr/>
            <p:nvPr/>
          </p:nvPicPr>
          <p:blipFill>
            <a:blip r:embed="rId42" cstate="print"/>
            <a:stretch>
              <a:fillRect/>
            </a:stretch>
          </p:blipFill>
          <p:spPr>
            <a:xfrm>
              <a:off x="6688835" y="5814059"/>
              <a:ext cx="2246376" cy="748284"/>
            </a:xfrm>
            <a:prstGeom prst="rect">
              <a:avLst/>
            </a:prstGeom>
          </p:spPr>
        </p:pic>
        <p:pic>
          <p:nvPicPr>
            <p:cNvPr id="120" name="object 120"/>
            <p:cNvPicPr/>
            <p:nvPr/>
          </p:nvPicPr>
          <p:blipFill>
            <a:blip r:embed="rId43" cstate="print"/>
            <a:stretch>
              <a:fillRect/>
            </a:stretch>
          </p:blipFill>
          <p:spPr>
            <a:xfrm>
              <a:off x="6845807" y="5939027"/>
              <a:ext cx="1930907" cy="565404"/>
            </a:xfrm>
            <a:prstGeom prst="rect">
              <a:avLst/>
            </a:prstGeom>
          </p:spPr>
        </p:pic>
        <p:sp>
          <p:nvSpPr>
            <p:cNvPr id="121" name="object 121"/>
            <p:cNvSpPr/>
            <p:nvPr/>
          </p:nvSpPr>
          <p:spPr>
            <a:xfrm>
              <a:off x="6731507" y="5833874"/>
              <a:ext cx="2161540" cy="662940"/>
            </a:xfrm>
            <a:custGeom>
              <a:avLst/>
              <a:gdLst/>
              <a:ahLst/>
              <a:cxnLst/>
              <a:rect l="l" t="t" r="r" b="b"/>
              <a:pathLst>
                <a:path w="2161540" h="662939">
                  <a:moveTo>
                    <a:pt x="2050542" y="0"/>
                  </a:moveTo>
                  <a:lnTo>
                    <a:pt x="110489" y="0"/>
                  </a:lnTo>
                  <a:lnTo>
                    <a:pt x="67481" y="8682"/>
                  </a:lnTo>
                  <a:lnTo>
                    <a:pt x="32361" y="32361"/>
                  </a:lnTo>
                  <a:lnTo>
                    <a:pt x="8682" y="67481"/>
                  </a:lnTo>
                  <a:lnTo>
                    <a:pt x="0" y="110490"/>
                  </a:lnTo>
                  <a:lnTo>
                    <a:pt x="0" y="552450"/>
                  </a:lnTo>
                  <a:lnTo>
                    <a:pt x="8682" y="595458"/>
                  </a:lnTo>
                  <a:lnTo>
                    <a:pt x="32361" y="630578"/>
                  </a:lnTo>
                  <a:lnTo>
                    <a:pt x="67481" y="654257"/>
                  </a:lnTo>
                  <a:lnTo>
                    <a:pt x="110489" y="662940"/>
                  </a:lnTo>
                  <a:lnTo>
                    <a:pt x="2050542" y="662940"/>
                  </a:lnTo>
                  <a:lnTo>
                    <a:pt x="2093550" y="654257"/>
                  </a:lnTo>
                  <a:lnTo>
                    <a:pt x="2128670" y="630578"/>
                  </a:lnTo>
                  <a:lnTo>
                    <a:pt x="2152349" y="595458"/>
                  </a:lnTo>
                  <a:lnTo>
                    <a:pt x="2161032" y="552450"/>
                  </a:lnTo>
                  <a:lnTo>
                    <a:pt x="2161032" y="110490"/>
                  </a:lnTo>
                  <a:lnTo>
                    <a:pt x="2152349" y="67481"/>
                  </a:lnTo>
                  <a:lnTo>
                    <a:pt x="2128670" y="32361"/>
                  </a:lnTo>
                  <a:lnTo>
                    <a:pt x="2093550" y="8682"/>
                  </a:lnTo>
                  <a:lnTo>
                    <a:pt x="2050542" y="0"/>
                  </a:lnTo>
                  <a:close/>
                </a:path>
              </a:pathLst>
            </a:custGeom>
            <a:solidFill>
              <a:srgbClr val="FCEADA">
                <a:alpha val="81961"/>
              </a:srgbClr>
            </a:solidFill>
          </p:spPr>
          <p:txBody>
            <a:bodyPr wrap="square" lIns="0" tIns="0" rIns="0" bIns="0" rtlCol="0"/>
            <a:lstStyle/>
            <a:p>
              <a:endParaRPr/>
            </a:p>
          </p:txBody>
        </p:sp>
      </p:grpSp>
      <p:sp>
        <p:nvSpPr>
          <p:cNvPr id="122" name="object 122"/>
          <p:cNvSpPr txBox="1"/>
          <p:nvPr/>
        </p:nvSpPr>
        <p:spPr>
          <a:xfrm>
            <a:off x="7013384" y="5996562"/>
            <a:ext cx="1597025" cy="299720"/>
          </a:xfrm>
          <a:prstGeom prst="rect">
            <a:avLst/>
          </a:prstGeom>
        </p:spPr>
        <p:txBody>
          <a:bodyPr vert="horz" wrap="square" lIns="0" tIns="12700" rIns="0" bIns="0" rtlCol="0">
            <a:spAutoFit/>
          </a:bodyPr>
          <a:lstStyle/>
          <a:p>
            <a:pPr marL="12700">
              <a:lnSpc>
                <a:spcPct val="100000"/>
              </a:lnSpc>
              <a:spcBef>
                <a:spcPts val="100"/>
              </a:spcBef>
            </a:pPr>
            <a:r>
              <a:rPr sz="1800" spc="-45" dirty="0">
                <a:latin typeface="Yu Gothic Medium"/>
                <a:cs typeface="Yu Gothic Medium"/>
              </a:rPr>
              <a:t>インターネット</a:t>
            </a:r>
            <a:endParaRPr sz="1800">
              <a:latin typeface="Yu Gothic Medium"/>
              <a:cs typeface="Yu Gothic Medium"/>
            </a:endParaRPr>
          </a:p>
        </p:txBody>
      </p:sp>
      <p:grpSp>
        <p:nvGrpSpPr>
          <p:cNvPr id="123" name="object 123"/>
          <p:cNvGrpSpPr/>
          <p:nvPr/>
        </p:nvGrpSpPr>
        <p:grpSpPr>
          <a:xfrm>
            <a:off x="9130283" y="5804915"/>
            <a:ext cx="2155190" cy="734695"/>
            <a:chOff x="9130283" y="5804915"/>
            <a:chExt cx="2155190" cy="734695"/>
          </a:xfrm>
        </p:grpSpPr>
        <p:pic>
          <p:nvPicPr>
            <p:cNvPr id="124" name="object 124"/>
            <p:cNvPicPr/>
            <p:nvPr/>
          </p:nvPicPr>
          <p:blipFill>
            <a:blip r:embed="rId44" cstate="print"/>
            <a:stretch>
              <a:fillRect/>
            </a:stretch>
          </p:blipFill>
          <p:spPr>
            <a:xfrm>
              <a:off x="9130283" y="5804915"/>
              <a:ext cx="2154935" cy="734568"/>
            </a:xfrm>
            <a:prstGeom prst="rect">
              <a:avLst/>
            </a:prstGeom>
          </p:spPr>
        </p:pic>
        <p:pic>
          <p:nvPicPr>
            <p:cNvPr id="125" name="object 125"/>
            <p:cNvPicPr/>
            <p:nvPr/>
          </p:nvPicPr>
          <p:blipFill>
            <a:blip r:embed="rId45" cstate="print"/>
            <a:stretch>
              <a:fillRect/>
            </a:stretch>
          </p:blipFill>
          <p:spPr>
            <a:xfrm>
              <a:off x="9695687" y="5923787"/>
              <a:ext cx="1024127" cy="565404"/>
            </a:xfrm>
            <a:prstGeom prst="rect">
              <a:avLst/>
            </a:prstGeom>
          </p:spPr>
        </p:pic>
        <p:sp>
          <p:nvSpPr>
            <p:cNvPr id="126" name="object 126"/>
            <p:cNvSpPr/>
            <p:nvPr/>
          </p:nvSpPr>
          <p:spPr>
            <a:xfrm>
              <a:off x="9172955" y="5824729"/>
              <a:ext cx="2070100" cy="649605"/>
            </a:xfrm>
            <a:custGeom>
              <a:avLst/>
              <a:gdLst/>
              <a:ahLst/>
              <a:cxnLst/>
              <a:rect l="l" t="t" r="r" b="b"/>
              <a:pathLst>
                <a:path w="2070100" h="649604">
                  <a:moveTo>
                    <a:pt x="1961388" y="0"/>
                  </a:moveTo>
                  <a:lnTo>
                    <a:pt x="108204" y="0"/>
                  </a:lnTo>
                  <a:lnTo>
                    <a:pt x="66088" y="8502"/>
                  </a:lnTo>
                  <a:lnTo>
                    <a:pt x="31694" y="31689"/>
                  </a:lnTo>
                  <a:lnTo>
                    <a:pt x="8504" y="66083"/>
                  </a:lnTo>
                  <a:lnTo>
                    <a:pt x="0" y="108203"/>
                  </a:lnTo>
                  <a:lnTo>
                    <a:pt x="0" y="541019"/>
                  </a:lnTo>
                  <a:lnTo>
                    <a:pt x="8504" y="583135"/>
                  </a:lnTo>
                  <a:lnTo>
                    <a:pt x="31694" y="617529"/>
                  </a:lnTo>
                  <a:lnTo>
                    <a:pt x="66088" y="640719"/>
                  </a:lnTo>
                  <a:lnTo>
                    <a:pt x="108204" y="649223"/>
                  </a:lnTo>
                  <a:lnTo>
                    <a:pt x="1961388" y="649223"/>
                  </a:lnTo>
                  <a:lnTo>
                    <a:pt x="2003503" y="640719"/>
                  </a:lnTo>
                  <a:lnTo>
                    <a:pt x="2037897" y="617529"/>
                  </a:lnTo>
                  <a:lnTo>
                    <a:pt x="2061087" y="583135"/>
                  </a:lnTo>
                  <a:lnTo>
                    <a:pt x="2069592" y="541019"/>
                  </a:lnTo>
                  <a:lnTo>
                    <a:pt x="2069592" y="108203"/>
                  </a:lnTo>
                  <a:lnTo>
                    <a:pt x="2061087" y="66083"/>
                  </a:lnTo>
                  <a:lnTo>
                    <a:pt x="2037897" y="31689"/>
                  </a:lnTo>
                  <a:lnTo>
                    <a:pt x="2003503" y="8502"/>
                  </a:lnTo>
                  <a:lnTo>
                    <a:pt x="1961388" y="0"/>
                  </a:lnTo>
                  <a:close/>
                </a:path>
              </a:pathLst>
            </a:custGeom>
            <a:solidFill>
              <a:srgbClr val="FCEADA">
                <a:alpha val="81961"/>
              </a:srgbClr>
            </a:solidFill>
          </p:spPr>
          <p:txBody>
            <a:bodyPr wrap="square" lIns="0" tIns="0" rIns="0" bIns="0" rtlCol="0"/>
            <a:lstStyle/>
            <a:p>
              <a:endParaRPr/>
            </a:p>
          </p:txBody>
        </p:sp>
      </p:grpSp>
      <p:sp>
        <p:nvSpPr>
          <p:cNvPr id="127" name="object 127"/>
          <p:cNvSpPr txBox="1"/>
          <p:nvPr/>
        </p:nvSpPr>
        <p:spPr>
          <a:xfrm>
            <a:off x="9862425" y="5980910"/>
            <a:ext cx="6946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Yu Gothic Medium"/>
                <a:cs typeface="Yu Gothic Medium"/>
              </a:rPr>
              <a:t>e.t.c…</a:t>
            </a:r>
            <a:endParaRPr sz="1800">
              <a:latin typeface="Yu Gothic Medium"/>
              <a:cs typeface="Yu Gothic Medium"/>
            </a:endParaRPr>
          </a:p>
        </p:txBody>
      </p:sp>
      <p:grpSp>
        <p:nvGrpSpPr>
          <p:cNvPr id="128" name="object 128"/>
          <p:cNvGrpSpPr/>
          <p:nvPr/>
        </p:nvGrpSpPr>
        <p:grpSpPr>
          <a:xfrm>
            <a:off x="4951476" y="2019300"/>
            <a:ext cx="1202690" cy="3709670"/>
            <a:chOff x="4951476" y="2019300"/>
            <a:chExt cx="1202690" cy="3709670"/>
          </a:xfrm>
        </p:grpSpPr>
        <p:sp>
          <p:nvSpPr>
            <p:cNvPr id="129" name="object 129"/>
            <p:cNvSpPr/>
            <p:nvPr/>
          </p:nvSpPr>
          <p:spPr>
            <a:xfrm>
              <a:off x="5256276" y="2066544"/>
              <a:ext cx="859790" cy="1824355"/>
            </a:xfrm>
            <a:custGeom>
              <a:avLst/>
              <a:gdLst/>
              <a:ahLst/>
              <a:cxnLst/>
              <a:rect l="l" t="t" r="r" b="b"/>
              <a:pathLst>
                <a:path w="859789" h="1824354">
                  <a:moveTo>
                    <a:pt x="859650" y="0"/>
                  </a:moveTo>
                  <a:lnTo>
                    <a:pt x="0" y="1824151"/>
                  </a:lnTo>
                </a:path>
              </a:pathLst>
            </a:custGeom>
            <a:ln w="76200">
              <a:solidFill>
                <a:srgbClr val="FFFFFF"/>
              </a:solidFill>
            </a:ln>
          </p:spPr>
          <p:txBody>
            <a:bodyPr wrap="square" lIns="0" tIns="0" rIns="0" bIns="0" rtlCol="0"/>
            <a:lstStyle/>
            <a:p>
              <a:endParaRPr/>
            </a:p>
          </p:txBody>
        </p:sp>
        <p:sp>
          <p:nvSpPr>
            <p:cNvPr id="130" name="object 130"/>
            <p:cNvSpPr/>
            <p:nvPr/>
          </p:nvSpPr>
          <p:spPr>
            <a:xfrm>
              <a:off x="5256276" y="3866388"/>
              <a:ext cx="859790" cy="1824355"/>
            </a:xfrm>
            <a:custGeom>
              <a:avLst/>
              <a:gdLst/>
              <a:ahLst/>
              <a:cxnLst/>
              <a:rect l="l" t="t" r="r" b="b"/>
              <a:pathLst>
                <a:path w="859789" h="1824354">
                  <a:moveTo>
                    <a:pt x="859650" y="1824151"/>
                  </a:moveTo>
                  <a:lnTo>
                    <a:pt x="0" y="0"/>
                  </a:lnTo>
                </a:path>
              </a:pathLst>
            </a:custGeom>
            <a:ln w="76200">
              <a:solidFill>
                <a:srgbClr val="FFFFFF"/>
              </a:solidFill>
            </a:ln>
          </p:spPr>
          <p:txBody>
            <a:bodyPr wrap="square" lIns="0" tIns="0" rIns="0" bIns="0" rtlCol="0"/>
            <a:lstStyle/>
            <a:p>
              <a:endParaRPr/>
            </a:p>
          </p:txBody>
        </p:sp>
        <p:sp>
          <p:nvSpPr>
            <p:cNvPr id="131" name="object 131"/>
            <p:cNvSpPr/>
            <p:nvPr/>
          </p:nvSpPr>
          <p:spPr>
            <a:xfrm>
              <a:off x="4989576" y="2057400"/>
              <a:ext cx="859790" cy="1824355"/>
            </a:xfrm>
            <a:custGeom>
              <a:avLst/>
              <a:gdLst/>
              <a:ahLst/>
              <a:cxnLst/>
              <a:rect l="l" t="t" r="r" b="b"/>
              <a:pathLst>
                <a:path w="859789" h="1824354">
                  <a:moveTo>
                    <a:pt x="859650" y="0"/>
                  </a:moveTo>
                  <a:lnTo>
                    <a:pt x="0" y="1824151"/>
                  </a:lnTo>
                </a:path>
              </a:pathLst>
            </a:custGeom>
            <a:ln w="76200">
              <a:solidFill>
                <a:srgbClr val="FFFFFF"/>
              </a:solidFill>
            </a:ln>
          </p:spPr>
          <p:txBody>
            <a:bodyPr wrap="square" lIns="0" tIns="0" rIns="0" bIns="0" rtlCol="0"/>
            <a:lstStyle/>
            <a:p>
              <a:endParaRPr/>
            </a:p>
          </p:txBody>
        </p:sp>
        <p:sp>
          <p:nvSpPr>
            <p:cNvPr id="132" name="object 132"/>
            <p:cNvSpPr/>
            <p:nvPr/>
          </p:nvSpPr>
          <p:spPr>
            <a:xfrm>
              <a:off x="4989576" y="3857244"/>
              <a:ext cx="859790" cy="1824355"/>
            </a:xfrm>
            <a:custGeom>
              <a:avLst/>
              <a:gdLst/>
              <a:ahLst/>
              <a:cxnLst/>
              <a:rect l="l" t="t" r="r" b="b"/>
              <a:pathLst>
                <a:path w="859789" h="1824354">
                  <a:moveTo>
                    <a:pt x="859650" y="1824151"/>
                  </a:moveTo>
                  <a:lnTo>
                    <a:pt x="0" y="0"/>
                  </a:lnTo>
                </a:path>
              </a:pathLst>
            </a:custGeom>
            <a:ln w="76200">
              <a:solidFill>
                <a:srgbClr val="FFFFFF"/>
              </a:solidFill>
            </a:ln>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pic>
        <p:nvPicPr>
          <p:cNvPr id="3" name="object 3"/>
          <p:cNvPicPr/>
          <p:nvPr/>
        </p:nvPicPr>
        <p:blipFill>
          <a:blip r:embed="rId3" cstate="print"/>
          <a:stretch>
            <a:fillRect/>
          </a:stretch>
        </p:blipFill>
        <p:spPr>
          <a:xfrm>
            <a:off x="0" y="1027175"/>
            <a:ext cx="12191999" cy="5362956"/>
          </a:xfrm>
          <a:prstGeom prst="rect">
            <a:avLst/>
          </a:prstGeom>
        </p:spPr>
      </p:pic>
      <p:sp>
        <p:nvSpPr>
          <p:cNvPr id="4" name="object 4"/>
          <p:cNvSpPr txBox="1">
            <a:spLocks noGrp="1"/>
          </p:cNvSpPr>
          <p:nvPr>
            <p:ph type="title"/>
          </p:nvPr>
        </p:nvSpPr>
        <p:spPr>
          <a:xfrm>
            <a:off x="838199" y="0"/>
            <a:ext cx="10515600" cy="1325563"/>
          </a:xfrm>
          <a:prstGeom prst="rect">
            <a:avLst/>
          </a:prstGeom>
        </p:spPr>
        <p:txBody>
          <a:bodyPr vert="horz" wrap="square" lIns="0" tIns="12700" rIns="0" bIns="0" rtlCol="0">
            <a:spAutoFit/>
          </a:bodyPr>
          <a:lstStyle/>
          <a:p>
            <a:pPr marL="1766570">
              <a:lnSpc>
                <a:spcPct val="100000"/>
              </a:lnSpc>
              <a:spcBef>
                <a:spcPts val="100"/>
              </a:spcBef>
            </a:pPr>
            <a:r>
              <a:rPr sz="5000" dirty="0"/>
              <a:t>Mission</a:t>
            </a:r>
            <a:r>
              <a:rPr sz="5000" spc="-55" dirty="0"/>
              <a:t> </a:t>
            </a:r>
            <a:r>
              <a:rPr sz="5000" dirty="0"/>
              <a:t>Needs</a:t>
            </a:r>
            <a:r>
              <a:rPr sz="5000" spc="-55" dirty="0"/>
              <a:t> </a:t>
            </a:r>
            <a:r>
              <a:rPr sz="5000" dirty="0"/>
              <a:t>Drive</a:t>
            </a:r>
            <a:r>
              <a:rPr sz="5000" spc="-30" dirty="0"/>
              <a:t> </a:t>
            </a:r>
            <a:r>
              <a:rPr sz="5000" spc="-10" dirty="0"/>
              <a:t>Design</a:t>
            </a:r>
            <a:endParaRPr sz="5000" dirty="0"/>
          </a:p>
        </p:txBody>
      </p:sp>
      <p:sp>
        <p:nvSpPr>
          <p:cNvPr id="5" name="object 5"/>
          <p:cNvSpPr txBox="1"/>
          <p:nvPr/>
        </p:nvSpPr>
        <p:spPr>
          <a:xfrm>
            <a:off x="10373994" y="6507581"/>
            <a:ext cx="1500505" cy="193675"/>
          </a:xfrm>
          <a:prstGeom prst="rect">
            <a:avLst/>
          </a:prstGeom>
        </p:spPr>
        <p:txBody>
          <a:bodyPr vert="horz" wrap="square" lIns="0" tIns="12700" rIns="0" bIns="0" rtlCol="0">
            <a:spAutoFit/>
          </a:bodyPr>
          <a:lstStyle/>
          <a:p>
            <a:pPr marL="12700">
              <a:lnSpc>
                <a:spcPct val="100000"/>
              </a:lnSpc>
              <a:spcBef>
                <a:spcPts val="100"/>
              </a:spcBef>
            </a:pPr>
            <a:r>
              <a:rPr sz="1100" i="1" dirty="0">
                <a:solidFill>
                  <a:srgbClr val="FFFFFF"/>
                </a:solidFill>
                <a:latin typeface="Arial"/>
                <a:cs typeface="Arial"/>
              </a:rPr>
              <a:t>*Numbers</a:t>
            </a:r>
            <a:r>
              <a:rPr sz="1100" i="1" spc="-50" dirty="0">
                <a:solidFill>
                  <a:srgbClr val="FFFFFF"/>
                </a:solidFill>
                <a:latin typeface="Arial"/>
                <a:cs typeface="Arial"/>
              </a:rPr>
              <a:t> </a:t>
            </a:r>
            <a:r>
              <a:rPr sz="1100" i="1" dirty="0">
                <a:solidFill>
                  <a:srgbClr val="FFFFFF"/>
                </a:solidFill>
                <a:latin typeface="Arial"/>
                <a:cs typeface="Arial"/>
              </a:rPr>
              <a:t>are</a:t>
            </a:r>
            <a:r>
              <a:rPr sz="1100" i="1" spc="-25" dirty="0">
                <a:solidFill>
                  <a:srgbClr val="FFFFFF"/>
                </a:solidFill>
                <a:latin typeface="Arial"/>
                <a:cs typeface="Arial"/>
              </a:rPr>
              <a:t> </a:t>
            </a:r>
            <a:r>
              <a:rPr sz="1100" i="1" spc="-10" dirty="0">
                <a:solidFill>
                  <a:srgbClr val="FFFFFF"/>
                </a:solidFill>
                <a:latin typeface="Arial"/>
                <a:cs typeface="Arial"/>
              </a:rPr>
              <a:t>averages</a:t>
            </a:r>
            <a:endParaRPr sz="11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AE27-8244-4C13-23AF-5359C731A02A}"/>
            </a:ext>
          </a:extLst>
        </p:cNvPr>
        <p:cNvGrpSpPr/>
        <p:nvPr/>
      </p:nvGrpSpPr>
      <p:grpSpPr>
        <a:xfrm>
          <a:off x="0" y="0"/>
          <a:ext cx="0" cy="0"/>
          <a:chOff x="0" y="0"/>
          <a:chExt cx="0" cy="0"/>
        </a:xfrm>
      </p:grpSpPr>
      <p:pic>
        <p:nvPicPr>
          <p:cNvPr id="3" name="object 6">
            <a:extLst>
              <a:ext uri="{FF2B5EF4-FFF2-40B4-BE49-F238E27FC236}">
                <a16:creationId xmlns:a16="http://schemas.microsoft.com/office/drawing/2014/main" id="{08C9DFE2-4E34-7835-CD64-2E301380037B}"/>
              </a:ext>
            </a:extLst>
          </p:cNvPr>
          <p:cNvPicPr/>
          <p:nvPr/>
        </p:nvPicPr>
        <p:blipFill>
          <a:blip r:embed="rId2" cstate="print"/>
          <a:stretch>
            <a:fillRect/>
          </a:stretch>
        </p:blipFill>
        <p:spPr>
          <a:xfrm>
            <a:off x="102755" y="645554"/>
            <a:ext cx="6432694" cy="2834246"/>
          </a:xfrm>
          <a:prstGeom prst="rect">
            <a:avLst/>
          </a:prstGeom>
        </p:spPr>
      </p:pic>
      <p:pic>
        <p:nvPicPr>
          <p:cNvPr id="7" name="object 7">
            <a:extLst>
              <a:ext uri="{FF2B5EF4-FFF2-40B4-BE49-F238E27FC236}">
                <a16:creationId xmlns:a16="http://schemas.microsoft.com/office/drawing/2014/main" id="{6421343D-144D-05A1-E2DC-4703E2EEA61B}"/>
              </a:ext>
            </a:extLst>
          </p:cNvPr>
          <p:cNvPicPr/>
          <p:nvPr/>
        </p:nvPicPr>
        <p:blipFill>
          <a:blip r:embed="rId3" cstate="print"/>
          <a:stretch>
            <a:fillRect/>
          </a:stretch>
        </p:blipFill>
        <p:spPr>
          <a:xfrm>
            <a:off x="102755" y="3834638"/>
            <a:ext cx="6355195" cy="2730304"/>
          </a:xfrm>
          <a:prstGeom prst="rect">
            <a:avLst/>
          </a:prstGeom>
        </p:spPr>
      </p:pic>
      <p:pic>
        <p:nvPicPr>
          <p:cNvPr id="9" name="object 7">
            <a:extLst>
              <a:ext uri="{FF2B5EF4-FFF2-40B4-BE49-F238E27FC236}">
                <a16:creationId xmlns:a16="http://schemas.microsoft.com/office/drawing/2014/main" id="{82CC55D0-2613-26A6-87EE-42157559C625}"/>
              </a:ext>
            </a:extLst>
          </p:cNvPr>
          <p:cNvPicPr/>
          <p:nvPr/>
        </p:nvPicPr>
        <p:blipFill>
          <a:blip r:embed="rId4" cstate="print"/>
          <a:stretch>
            <a:fillRect/>
          </a:stretch>
        </p:blipFill>
        <p:spPr>
          <a:xfrm>
            <a:off x="6580910" y="0"/>
            <a:ext cx="5161731" cy="6780627"/>
          </a:xfrm>
          <a:prstGeom prst="rect">
            <a:avLst/>
          </a:prstGeom>
        </p:spPr>
      </p:pic>
      <p:sp>
        <p:nvSpPr>
          <p:cNvPr id="10" name="object 8">
            <a:extLst>
              <a:ext uri="{FF2B5EF4-FFF2-40B4-BE49-F238E27FC236}">
                <a16:creationId xmlns:a16="http://schemas.microsoft.com/office/drawing/2014/main" id="{8607BAC0-CA2E-F1A6-DA1D-D9358FA80D06}"/>
              </a:ext>
            </a:extLst>
          </p:cNvPr>
          <p:cNvSpPr/>
          <p:nvPr/>
        </p:nvSpPr>
        <p:spPr>
          <a:xfrm>
            <a:off x="6753609" y="2634651"/>
            <a:ext cx="4770872" cy="4038241"/>
          </a:xfrm>
          <a:custGeom>
            <a:avLst/>
            <a:gdLst/>
            <a:ahLst/>
            <a:cxnLst/>
            <a:rect l="l" t="t" r="r" b="b"/>
            <a:pathLst>
              <a:path w="4904740" h="4084320">
                <a:moveTo>
                  <a:pt x="3064764" y="4084320"/>
                </a:moveTo>
                <a:lnTo>
                  <a:pt x="4904232" y="4084320"/>
                </a:lnTo>
                <a:lnTo>
                  <a:pt x="4904232" y="2497836"/>
                </a:lnTo>
                <a:lnTo>
                  <a:pt x="3064764" y="2497836"/>
                </a:lnTo>
                <a:lnTo>
                  <a:pt x="3064764" y="4084320"/>
                </a:lnTo>
                <a:close/>
              </a:path>
              <a:path w="4904740" h="4084320">
                <a:moveTo>
                  <a:pt x="3089148" y="739139"/>
                </a:moveTo>
                <a:lnTo>
                  <a:pt x="4661916" y="739139"/>
                </a:lnTo>
                <a:lnTo>
                  <a:pt x="4661916" y="0"/>
                </a:lnTo>
                <a:lnTo>
                  <a:pt x="3089148" y="0"/>
                </a:lnTo>
                <a:lnTo>
                  <a:pt x="3089148" y="739139"/>
                </a:lnTo>
                <a:close/>
              </a:path>
              <a:path w="4904740" h="4084320">
                <a:moveTo>
                  <a:pt x="0" y="3829812"/>
                </a:moveTo>
                <a:lnTo>
                  <a:pt x="1466087" y="3829812"/>
                </a:lnTo>
                <a:lnTo>
                  <a:pt x="1466087" y="2409444"/>
                </a:lnTo>
                <a:lnTo>
                  <a:pt x="0" y="2409444"/>
                </a:lnTo>
                <a:lnTo>
                  <a:pt x="0" y="3829812"/>
                </a:lnTo>
                <a:close/>
              </a:path>
            </a:pathLst>
          </a:custGeom>
          <a:ln w="28575">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151050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E0932-56ED-0CCF-3712-4469DE14E9C6}"/>
            </a:ext>
          </a:extLst>
        </p:cNvPr>
        <p:cNvGrpSpPr/>
        <p:nvPr/>
      </p:nvGrpSpPr>
      <p:grpSpPr>
        <a:xfrm>
          <a:off x="0" y="0"/>
          <a:ext cx="0" cy="0"/>
          <a:chOff x="0" y="0"/>
          <a:chExt cx="0" cy="0"/>
        </a:xfrm>
      </p:grpSpPr>
      <p:sp>
        <p:nvSpPr>
          <p:cNvPr id="2" name="object 4">
            <a:extLst>
              <a:ext uri="{FF2B5EF4-FFF2-40B4-BE49-F238E27FC236}">
                <a16:creationId xmlns:a16="http://schemas.microsoft.com/office/drawing/2014/main" id="{ABC39CEB-7629-603F-8A7E-B7BAB087CBB6}"/>
              </a:ext>
            </a:extLst>
          </p:cNvPr>
          <p:cNvSpPr txBox="1"/>
          <p:nvPr/>
        </p:nvSpPr>
        <p:spPr>
          <a:xfrm>
            <a:off x="6096000" y="2282397"/>
            <a:ext cx="5676329" cy="566822"/>
          </a:xfrm>
          <a:prstGeom prst="rect">
            <a:avLst/>
          </a:prstGeom>
        </p:spPr>
        <p:txBody>
          <a:bodyPr vert="horz" wrap="square" lIns="0" tIns="12700" rIns="0" bIns="0" rtlCol="0">
            <a:spAutoFit/>
          </a:bodyPr>
          <a:lstStyle/>
          <a:p>
            <a:pPr marL="12700" marR="5080">
              <a:lnSpc>
                <a:spcPct val="100000"/>
              </a:lnSpc>
              <a:spcBef>
                <a:spcPts val="100"/>
              </a:spcBef>
            </a:pPr>
            <a:r>
              <a:rPr b="1" spc="-30" dirty="0">
                <a:latin typeface="BIZ UDP明朝 Medium" panose="02020500000000000000" pitchFamily="18" charset="-128"/>
                <a:ea typeface="BIZ UDP明朝 Medium" panose="02020500000000000000" pitchFamily="18" charset="-128"/>
                <a:cs typeface="Meiryo UI"/>
              </a:rPr>
              <a:t>月面開発、衛星基盤技術の強化など、各省の縦割りを排し、連携し</a:t>
            </a:r>
            <a:r>
              <a:rPr b="1" spc="-20" dirty="0">
                <a:latin typeface="BIZ UDP明朝 Medium" panose="02020500000000000000" pitchFamily="18" charset="-128"/>
                <a:ea typeface="BIZ UDP明朝 Medium" panose="02020500000000000000" pitchFamily="18" charset="-128"/>
                <a:cs typeface="Meiryo UI"/>
              </a:rPr>
              <a:t>て取り組むべき研究開発プロジェクトを推進する。</a:t>
            </a:r>
            <a:endParaRPr b="1" dirty="0">
              <a:latin typeface="BIZ UDP明朝 Medium" panose="02020500000000000000" pitchFamily="18" charset="-128"/>
              <a:ea typeface="BIZ UDP明朝 Medium" panose="02020500000000000000" pitchFamily="18" charset="-128"/>
              <a:cs typeface="Meiryo UI"/>
            </a:endParaRPr>
          </a:p>
        </p:txBody>
      </p:sp>
      <p:pic>
        <p:nvPicPr>
          <p:cNvPr id="3" name="object 5">
            <a:extLst>
              <a:ext uri="{FF2B5EF4-FFF2-40B4-BE49-F238E27FC236}">
                <a16:creationId xmlns:a16="http://schemas.microsoft.com/office/drawing/2014/main" id="{4D87A459-912C-A8F6-6C6A-2783AF1F069B}"/>
              </a:ext>
            </a:extLst>
          </p:cNvPr>
          <p:cNvPicPr/>
          <p:nvPr/>
        </p:nvPicPr>
        <p:blipFill>
          <a:blip r:embed="rId2" cstate="print"/>
          <a:stretch>
            <a:fillRect/>
          </a:stretch>
        </p:blipFill>
        <p:spPr>
          <a:xfrm>
            <a:off x="6482468" y="3659099"/>
            <a:ext cx="1915186" cy="982425"/>
          </a:xfrm>
          <a:prstGeom prst="rect">
            <a:avLst/>
          </a:prstGeom>
        </p:spPr>
      </p:pic>
      <p:sp>
        <p:nvSpPr>
          <p:cNvPr id="4" name="object 6">
            <a:extLst>
              <a:ext uri="{FF2B5EF4-FFF2-40B4-BE49-F238E27FC236}">
                <a16:creationId xmlns:a16="http://schemas.microsoft.com/office/drawing/2014/main" id="{5A6AFFA2-A8C9-1A7B-4522-EA8BAFCBA8FE}"/>
              </a:ext>
            </a:extLst>
          </p:cNvPr>
          <p:cNvSpPr txBox="1"/>
          <p:nvPr/>
        </p:nvSpPr>
        <p:spPr>
          <a:xfrm>
            <a:off x="6244741" y="3174788"/>
            <a:ext cx="1964055" cy="490220"/>
          </a:xfrm>
          <a:prstGeom prst="rect">
            <a:avLst/>
          </a:prstGeom>
        </p:spPr>
        <p:txBody>
          <a:bodyPr vert="horz" wrap="square" lIns="0" tIns="13335" rIns="0" bIns="0" rtlCol="0">
            <a:spAutoFit/>
          </a:bodyPr>
          <a:lstStyle/>
          <a:p>
            <a:pPr marL="12700">
              <a:lnSpc>
                <a:spcPts val="1255"/>
              </a:lnSpc>
              <a:spcBef>
                <a:spcPts val="105"/>
              </a:spcBef>
            </a:pPr>
            <a:r>
              <a:rPr sz="1050" u="sng" spc="-25" dirty="0">
                <a:solidFill>
                  <a:srgbClr val="252525"/>
                </a:solidFill>
                <a:uFill>
                  <a:solidFill>
                    <a:srgbClr val="252525"/>
                  </a:solidFill>
                </a:uFill>
                <a:latin typeface="Meiryo UI"/>
                <a:cs typeface="Meiryo UI"/>
              </a:rPr>
              <a:t>●測位・通信</a:t>
            </a:r>
            <a:endParaRPr sz="1050">
              <a:latin typeface="Meiryo UI"/>
              <a:cs typeface="Meiryo UI"/>
            </a:endParaRPr>
          </a:p>
          <a:p>
            <a:pPr marL="12700">
              <a:lnSpc>
                <a:spcPts val="1195"/>
              </a:lnSpc>
            </a:pPr>
            <a:r>
              <a:rPr sz="1000" spc="-15" dirty="0">
                <a:solidFill>
                  <a:srgbClr val="252525"/>
                </a:solidFill>
                <a:latin typeface="Meiryo UI"/>
                <a:cs typeface="Meiryo UI"/>
              </a:rPr>
              <a:t>・月面での測位システム</a:t>
            </a:r>
            <a:r>
              <a:rPr sz="1000" spc="-10" dirty="0">
                <a:solidFill>
                  <a:srgbClr val="252525"/>
                </a:solidFill>
                <a:latin typeface="Meiryo UI"/>
                <a:cs typeface="Meiryo UI"/>
              </a:rPr>
              <a:t>（月版</a:t>
            </a:r>
            <a:r>
              <a:rPr sz="1000" spc="-20" dirty="0">
                <a:solidFill>
                  <a:srgbClr val="252525"/>
                </a:solidFill>
                <a:latin typeface="Meiryo UI"/>
                <a:cs typeface="Meiryo UI"/>
              </a:rPr>
              <a:t>GPS）</a:t>
            </a:r>
            <a:endParaRPr sz="1000">
              <a:latin typeface="Meiryo UI"/>
              <a:cs typeface="Meiryo UI"/>
            </a:endParaRPr>
          </a:p>
          <a:p>
            <a:pPr marL="12700">
              <a:lnSpc>
                <a:spcPct val="100000"/>
              </a:lnSpc>
            </a:pPr>
            <a:r>
              <a:rPr sz="1000" spc="-20" dirty="0">
                <a:solidFill>
                  <a:srgbClr val="252525"/>
                </a:solidFill>
                <a:latin typeface="Meiryo UI"/>
                <a:cs typeface="Meiryo UI"/>
              </a:rPr>
              <a:t>・月－地球間の超長距離光通信技術</a:t>
            </a:r>
            <a:endParaRPr sz="1000">
              <a:latin typeface="Meiryo UI"/>
              <a:cs typeface="Meiryo UI"/>
            </a:endParaRPr>
          </a:p>
        </p:txBody>
      </p:sp>
      <p:sp>
        <p:nvSpPr>
          <p:cNvPr id="5" name="object 7">
            <a:extLst>
              <a:ext uri="{FF2B5EF4-FFF2-40B4-BE49-F238E27FC236}">
                <a16:creationId xmlns:a16="http://schemas.microsoft.com/office/drawing/2014/main" id="{B709C548-0B2D-64E6-3B56-1726C730336B}"/>
              </a:ext>
            </a:extLst>
          </p:cNvPr>
          <p:cNvSpPr/>
          <p:nvPr/>
        </p:nvSpPr>
        <p:spPr>
          <a:xfrm>
            <a:off x="6164309" y="3095545"/>
            <a:ext cx="2580005" cy="1690370"/>
          </a:xfrm>
          <a:custGeom>
            <a:avLst/>
            <a:gdLst/>
            <a:ahLst/>
            <a:cxnLst/>
            <a:rect l="l" t="t" r="r" b="b"/>
            <a:pathLst>
              <a:path w="2580004" h="1690370">
                <a:moveTo>
                  <a:pt x="0" y="117182"/>
                </a:moveTo>
                <a:lnTo>
                  <a:pt x="9208" y="71569"/>
                </a:lnTo>
                <a:lnTo>
                  <a:pt x="34321" y="34321"/>
                </a:lnTo>
                <a:lnTo>
                  <a:pt x="71569" y="9208"/>
                </a:lnTo>
                <a:lnTo>
                  <a:pt x="117182" y="0"/>
                </a:lnTo>
                <a:lnTo>
                  <a:pt x="2462212" y="0"/>
                </a:lnTo>
                <a:lnTo>
                  <a:pt x="2507827" y="9208"/>
                </a:lnTo>
                <a:lnTo>
                  <a:pt x="2545080" y="34321"/>
                </a:lnTo>
                <a:lnTo>
                  <a:pt x="2570197" y="71569"/>
                </a:lnTo>
                <a:lnTo>
                  <a:pt x="2579408" y="117182"/>
                </a:lnTo>
                <a:lnTo>
                  <a:pt x="2579408" y="1573110"/>
                </a:lnTo>
                <a:lnTo>
                  <a:pt x="2570197" y="1618724"/>
                </a:lnTo>
                <a:lnTo>
                  <a:pt x="2545080" y="1655972"/>
                </a:lnTo>
                <a:lnTo>
                  <a:pt x="2507827" y="1681085"/>
                </a:lnTo>
                <a:lnTo>
                  <a:pt x="2462212" y="1690293"/>
                </a:lnTo>
                <a:lnTo>
                  <a:pt x="117182" y="1690293"/>
                </a:lnTo>
                <a:lnTo>
                  <a:pt x="71569" y="1681085"/>
                </a:lnTo>
                <a:lnTo>
                  <a:pt x="34321" y="1655972"/>
                </a:lnTo>
                <a:lnTo>
                  <a:pt x="9208" y="1618724"/>
                </a:lnTo>
                <a:lnTo>
                  <a:pt x="0" y="1573110"/>
                </a:lnTo>
                <a:lnTo>
                  <a:pt x="0" y="117182"/>
                </a:lnTo>
                <a:close/>
              </a:path>
            </a:pathLst>
          </a:custGeom>
          <a:ln w="19049">
            <a:solidFill>
              <a:srgbClr val="7E7E7E"/>
            </a:solidFill>
          </a:ln>
        </p:spPr>
        <p:txBody>
          <a:bodyPr wrap="square" lIns="0" tIns="0" rIns="0" bIns="0" rtlCol="0"/>
          <a:lstStyle/>
          <a:p>
            <a:endParaRPr/>
          </a:p>
        </p:txBody>
      </p:sp>
      <p:sp>
        <p:nvSpPr>
          <p:cNvPr id="6" name="object 8">
            <a:extLst>
              <a:ext uri="{FF2B5EF4-FFF2-40B4-BE49-F238E27FC236}">
                <a16:creationId xmlns:a16="http://schemas.microsoft.com/office/drawing/2014/main" id="{805EC81B-84E0-0959-AA1C-6F7C1056625B}"/>
              </a:ext>
            </a:extLst>
          </p:cNvPr>
          <p:cNvSpPr/>
          <p:nvPr/>
        </p:nvSpPr>
        <p:spPr>
          <a:xfrm>
            <a:off x="8810991" y="3095546"/>
            <a:ext cx="2580005" cy="1690370"/>
          </a:xfrm>
          <a:custGeom>
            <a:avLst/>
            <a:gdLst/>
            <a:ahLst/>
            <a:cxnLst/>
            <a:rect l="l" t="t" r="r" b="b"/>
            <a:pathLst>
              <a:path w="2580004" h="1690370">
                <a:moveTo>
                  <a:pt x="0" y="102222"/>
                </a:moveTo>
                <a:lnTo>
                  <a:pt x="8033" y="62429"/>
                </a:lnTo>
                <a:lnTo>
                  <a:pt x="29941" y="29937"/>
                </a:lnTo>
                <a:lnTo>
                  <a:pt x="62434" y="8031"/>
                </a:lnTo>
                <a:lnTo>
                  <a:pt x="102222" y="0"/>
                </a:lnTo>
                <a:lnTo>
                  <a:pt x="2477173" y="0"/>
                </a:lnTo>
                <a:lnTo>
                  <a:pt x="2516968" y="8031"/>
                </a:lnTo>
                <a:lnTo>
                  <a:pt x="2549464" y="29937"/>
                </a:lnTo>
                <a:lnTo>
                  <a:pt x="2571374" y="62429"/>
                </a:lnTo>
                <a:lnTo>
                  <a:pt x="2579408" y="102222"/>
                </a:lnTo>
                <a:lnTo>
                  <a:pt x="2579408" y="1588071"/>
                </a:lnTo>
                <a:lnTo>
                  <a:pt x="2571374" y="1627859"/>
                </a:lnTo>
                <a:lnTo>
                  <a:pt x="2549464" y="1660351"/>
                </a:lnTo>
                <a:lnTo>
                  <a:pt x="2516968" y="1682260"/>
                </a:lnTo>
                <a:lnTo>
                  <a:pt x="2477173" y="1690293"/>
                </a:lnTo>
                <a:lnTo>
                  <a:pt x="102222" y="1690293"/>
                </a:lnTo>
                <a:lnTo>
                  <a:pt x="62434" y="1682260"/>
                </a:lnTo>
                <a:lnTo>
                  <a:pt x="29941" y="1660351"/>
                </a:lnTo>
                <a:lnTo>
                  <a:pt x="8033" y="1627859"/>
                </a:lnTo>
                <a:lnTo>
                  <a:pt x="0" y="1588071"/>
                </a:lnTo>
                <a:lnTo>
                  <a:pt x="0" y="102222"/>
                </a:lnTo>
                <a:close/>
              </a:path>
            </a:pathLst>
          </a:custGeom>
          <a:ln w="19049">
            <a:solidFill>
              <a:srgbClr val="7E7E7E"/>
            </a:solidFill>
          </a:ln>
        </p:spPr>
        <p:txBody>
          <a:bodyPr wrap="square" lIns="0" tIns="0" rIns="0" bIns="0" rtlCol="0"/>
          <a:lstStyle/>
          <a:p>
            <a:endParaRPr/>
          </a:p>
        </p:txBody>
      </p:sp>
      <p:sp>
        <p:nvSpPr>
          <p:cNvPr id="7" name="object 9">
            <a:extLst>
              <a:ext uri="{FF2B5EF4-FFF2-40B4-BE49-F238E27FC236}">
                <a16:creationId xmlns:a16="http://schemas.microsoft.com/office/drawing/2014/main" id="{8E1BFB6C-6D83-82BA-A03A-A5E1378817FB}"/>
              </a:ext>
            </a:extLst>
          </p:cNvPr>
          <p:cNvSpPr/>
          <p:nvPr/>
        </p:nvSpPr>
        <p:spPr>
          <a:xfrm>
            <a:off x="6163099" y="4869223"/>
            <a:ext cx="2580005" cy="1690370"/>
          </a:xfrm>
          <a:custGeom>
            <a:avLst/>
            <a:gdLst/>
            <a:ahLst/>
            <a:cxnLst/>
            <a:rect l="l" t="t" r="r" b="b"/>
            <a:pathLst>
              <a:path w="2580004" h="1690370">
                <a:moveTo>
                  <a:pt x="0" y="117182"/>
                </a:moveTo>
                <a:lnTo>
                  <a:pt x="9208" y="71569"/>
                </a:lnTo>
                <a:lnTo>
                  <a:pt x="34321" y="34321"/>
                </a:lnTo>
                <a:lnTo>
                  <a:pt x="71569" y="9208"/>
                </a:lnTo>
                <a:lnTo>
                  <a:pt x="117182" y="0"/>
                </a:lnTo>
                <a:lnTo>
                  <a:pt x="2462212" y="0"/>
                </a:lnTo>
                <a:lnTo>
                  <a:pt x="2507827" y="9208"/>
                </a:lnTo>
                <a:lnTo>
                  <a:pt x="2545080" y="34321"/>
                </a:lnTo>
                <a:lnTo>
                  <a:pt x="2570197" y="71569"/>
                </a:lnTo>
                <a:lnTo>
                  <a:pt x="2579408" y="117182"/>
                </a:lnTo>
                <a:lnTo>
                  <a:pt x="2579408" y="1573110"/>
                </a:lnTo>
                <a:lnTo>
                  <a:pt x="2570197" y="1618724"/>
                </a:lnTo>
                <a:lnTo>
                  <a:pt x="2545080" y="1655972"/>
                </a:lnTo>
                <a:lnTo>
                  <a:pt x="2507827" y="1681085"/>
                </a:lnTo>
                <a:lnTo>
                  <a:pt x="2462212" y="1690293"/>
                </a:lnTo>
                <a:lnTo>
                  <a:pt x="117182" y="1690293"/>
                </a:lnTo>
                <a:lnTo>
                  <a:pt x="71569" y="1681085"/>
                </a:lnTo>
                <a:lnTo>
                  <a:pt x="34321" y="1655972"/>
                </a:lnTo>
                <a:lnTo>
                  <a:pt x="9208" y="1618724"/>
                </a:lnTo>
                <a:lnTo>
                  <a:pt x="0" y="1573110"/>
                </a:lnTo>
                <a:lnTo>
                  <a:pt x="0" y="117182"/>
                </a:lnTo>
                <a:close/>
              </a:path>
            </a:pathLst>
          </a:custGeom>
          <a:ln w="19049">
            <a:solidFill>
              <a:srgbClr val="7E7E7E"/>
            </a:solidFill>
          </a:ln>
        </p:spPr>
        <p:txBody>
          <a:bodyPr wrap="square" lIns="0" tIns="0" rIns="0" bIns="0" rtlCol="0"/>
          <a:lstStyle/>
          <a:p>
            <a:endParaRPr/>
          </a:p>
        </p:txBody>
      </p:sp>
      <p:sp>
        <p:nvSpPr>
          <p:cNvPr id="8" name="object 10">
            <a:extLst>
              <a:ext uri="{FF2B5EF4-FFF2-40B4-BE49-F238E27FC236}">
                <a16:creationId xmlns:a16="http://schemas.microsoft.com/office/drawing/2014/main" id="{D5D660AA-3BC9-4DA6-863A-C34C955A2D98}"/>
              </a:ext>
            </a:extLst>
          </p:cNvPr>
          <p:cNvSpPr/>
          <p:nvPr/>
        </p:nvSpPr>
        <p:spPr>
          <a:xfrm>
            <a:off x="8810991" y="4869226"/>
            <a:ext cx="2580005" cy="1690370"/>
          </a:xfrm>
          <a:custGeom>
            <a:avLst/>
            <a:gdLst/>
            <a:ahLst/>
            <a:cxnLst/>
            <a:rect l="l" t="t" r="r" b="b"/>
            <a:pathLst>
              <a:path w="2580004" h="1690370">
                <a:moveTo>
                  <a:pt x="0" y="102222"/>
                </a:moveTo>
                <a:lnTo>
                  <a:pt x="8033" y="62429"/>
                </a:lnTo>
                <a:lnTo>
                  <a:pt x="29941" y="29937"/>
                </a:lnTo>
                <a:lnTo>
                  <a:pt x="62434" y="8031"/>
                </a:lnTo>
                <a:lnTo>
                  <a:pt x="102222" y="0"/>
                </a:lnTo>
                <a:lnTo>
                  <a:pt x="2477173" y="0"/>
                </a:lnTo>
                <a:lnTo>
                  <a:pt x="2516968" y="8031"/>
                </a:lnTo>
                <a:lnTo>
                  <a:pt x="2549464" y="29937"/>
                </a:lnTo>
                <a:lnTo>
                  <a:pt x="2571374" y="62429"/>
                </a:lnTo>
                <a:lnTo>
                  <a:pt x="2579408" y="102222"/>
                </a:lnTo>
                <a:lnTo>
                  <a:pt x="2579408" y="1588071"/>
                </a:lnTo>
                <a:lnTo>
                  <a:pt x="2571374" y="1627859"/>
                </a:lnTo>
                <a:lnTo>
                  <a:pt x="2549464" y="1660351"/>
                </a:lnTo>
                <a:lnTo>
                  <a:pt x="2516968" y="1682260"/>
                </a:lnTo>
                <a:lnTo>
                  <a:pt x="2477173" y="1690293"/>
                </a:lnTo>
                <a:lnTo>
                  <a:pt x="102222" y="1690293"/>
                </a:lnTo>
                <a:lnTo>
                  <a:pt x="62434" y="1682260"/>
                </a:lnTo>
                <a:lnTo>
                  <a:pt x="29941" y="1660351"/>
                </a:lnTo>
                <a:lnTo>
                  <a:pt x="8033" y="1627859"/>
                </a:lnTo>
                <a:lnTo>
                  <a:pt x="0" y="1588071"/>
                </a:lnTo>
                <a:lnTo>
                  <a:pt x="0" y="102222"/>
                </a:lnTo>
                <a:close/>
              </a:path>
            </a:pathLst>
          </a:custGeom>
          <a:ln w="19049">
            <a:solidFill>
              <a:srgbClr val="7E7E7E"/>
            </a:solidFill>
          </a:ln>
        </p:spPr>
        <p:txBody>
          <a:bodyPr wrap="square" lIns="0" tIns="0" rIns="0" bIns="0" rtlCol="0"/>
          <a:lstStyle/>
          <a:p>
            <a:endParaRPr/>
          </a:p>
        </p:txBody>
      </p:sp>
      <p:sp>
        <p:nvSpPr>
          <p:cNvPr id="9" name="object 11">
            <a:extLst>
              <a:ext uri="{FF2B5EF4-FFF2-40B4-BE49-F238E27FC236}">
                <a16:creationId xmlns:a16="http://schemas.microsoft.com/office/drawing/2014/main" id="{0669B34B-403A-C8DF-8DF9-CC79BC7CFA60}"/>
              </a:ext>
            </a:extLst>
          </p:cNvPr>
          <p:cNvSpPr txBox="1"/>
          <p:nvPr/>
        </p:nvSpPr>
        <p:spPr>
          <a:xfrm>
            <a:off x="6586180" y="4654335"/>
            <a:ext cx="1734185"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Meiryo UI"/>
                <a:cs typeface="Meiryo UI"/>
              </a:rPr>
              <a:t>月－地球間の光通信 出典：</a:t>
            </a:r>
            <a:r>
              <a:rPr sz="900" spc="-10" dirty="0">
                <a:latin typeface="Meiryo UI"/>
                <a:cs typeface="Meiryo UI"/>
              </a:rPr>
              <a:t>JAXA</a:t>
            </a:r>
            <a:endParaRPr sz="900">
              <a:latin typeface="Meiryo UI"/>
              <a:cs typeface="Meiryo UI"/>
            </a:endParaRPr>
          </a:p>
        </p:txBody>
      </p:sp>
      <p:sp>
        <p:nvSpPr>
          <p:cNvPr id="10" name="object 12">
            <a:extLst>
              <a:ext uri="{FF2B5EF4-FFF2-40B4-BE49-F238E27FC236}">
                <a16:creationId xmlns:a16="http://schemas.microsoft.com/office/drawing/2014/main" id="{1C117207-6820-9A9E-FDD3-44A102AF65CB}"/>
              </a:ext>
            </a:extLst>
          </p:cNvPr>
          <p:cNvSpPr txBox="1"/>
          <p:nvPr/>
        </p:nvSpPr>
        <p:spPr>
          <a:xfrm>
            <a:off x="8920218" y="3164951"/>
            <a:ext cx="2351405" cy="795020"/>
          </a:xfrm>
          <a:prstGeom prst="rect">
            <a:avLst/>
          </a:prstGeom>
        </p:spPr>
        <p:txBody>
          <a:bodyPr vert="horz" wrap="square" lIns="0" tIns="13335" rIns="0" bIns="0" rtlCol="0">
            <a:spAutoFit/>
          </a:bodyPr>
          <a:lstStyle/>
          <a:p>
            <a:pPr marL="12700">
              <a:lnSpc>
                <a:spcPts val="1255"/>
              </a:lnSpc>
              <a:spcBef>
                <a:spcPts val="105"/>
              </a:spcBef>
            </a:pPr>
            <a:r>
              <a:rPr sz="1050" u="sng" spc="-20" dirty="0">
                <a:solidFill>
                  <a:srgbClr val="252525"/>
                </a:solidFill>
                <a:uFill>
                  <a:solidFill>
                    <a:srgbClr val="252525"/>
                  </a:solidFill>
                </a:uFill>
                <a:latin typeface="Meiryo UI"/>
                <a:cs typeface="Meiryo UI"/>
              </a:rPr>
              <a:t>●建設</a:t>
            </a:r>
            <a:endParaRPr sz="1050">
              <a:latin typeface="Meiryo UI"/>
              <a:cs typeface="Meiryo UI"/>
            </a:endParaRPr>
          </a:p>
          <a:p>
            <a:pPr marL="12700" marR="5080">
              <a:lnSpc>
                <a:spcPts val="1200"/>
              </a:lnSpc>
              <a:spcBef>
                <a:spcPts val="35"/>
              </a:spcBef>
            </a:pPr>
            <a:r>
              <a:rPr sz="1000" spc="-20" dirty="0">
                <a:solidFill>
                  <a:srgbClr val="252525"/>
                </a:solidFill>
                <a:latin typeface="Meiryo UI"/>
                <a:cs typeface="Meiryo UI"/>
              </a:rPr>
              <a:t>・地質調査・地盤解析技術、無人建設技術、建設機械技術</a:t>
            </a:r>
            <a:endParaRPr sz="1000">
              <a:latin typeface="Meiryo UI"/>
              <a:cs typeface="Meiryo UI"/>
            </a:endParaRPr>
          </a:p>
          <a:p>
            <a:pPr marL="12700">
              <a:lnSpc>
                <a:spcPts val="1160"/>
              </a:lnSpc>
            </a:pPr>
            <a:r>
              <a:rPr sz="1000" spc="-25" dirty="0">
                <a:solidFill>
                  <a:srgbClr val="252525"/>
                </a:solidFill>
                <a:latin typeface="Meiryo UI"/>
                <a:cs typeface="Meiryo UI"/>
              </a:rPr>
              <a:t>・月資源を用いた建材製造技術</a:t>
            </a:r>
            <a:endParaRPr sz="1000">
              <a:latin typeface="Meiryo UI"/>
              <a:cs typeface="Meiryo UI"/>
            </a:endParaRPr>
          </a:p>
          <a:p>
            <a:pPr marL="12700">
              <a:lnSpc>
                <a:spcPct val="100000"/>
              </a:lnSpc>
            </a:pPr>
            <a:r>
              <a:rPr sz="1000" spc="-15" dirty="0">
                <a:solidFill>
                  <a:srgbClr val="252525"/>
                </a:solidFill>
                <a:latin typeface="Meiryo UI"/>
                <a:cs typeface="Meiryo UI"/>
              </a:rPr>
              <a:t>・簡易施設建設技術</a:t>
            </a:r>
            <a:endParaRPr sz="1000">
              <a:latin typeface="Meiryo UI"/>
              <a:cs typeface="Meiryo UI"/>
            </a:endParaRPr>
          </a:p>
        </p:txBody>
      </p:sp>
      <p:sp>
        <p:nvSpPr>
          <p:cNvPr id="11" name="object 13">
            <a:extLst>
              <a:ext uri="{FF2B5EF4-FFF2-40B4-BE49-F238E27FC236}">
                <a16:creationId xmlns:a16="http://schemas.microsoft.com/office/drawing/2014/main" id="{7B28CB36-23C0-E7AB-69E4-2D2921AADC68}"/>
              </a:ext>
            </a:extLst>
          </p:cNvPr>
          <p:cNvSpPr txBox="1"/>
          <p:nvPr/>
        </p:nvSpPr>
        <p:spPr>
          <a:xfrm>
            <a:off x="9653441" y="4647999"/>
            <a:ext cx="1412240" cy="162560"/>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月面無人建設 出典：</a:t>
            </a:r>
            <a:r>
              <a:rPr sz="900" spc="-20" dirty="0">
                <a:latin typeface="Meiryo UI"/>
                <a:cs typeface="Meiryo UI"/>
              </a:rPr>
              <a:t>JAXA</a:t>
            </a:r>
            <a:endParaRPr sz="900">
              <a:latin typeface="Meiryo UI"/>
              <a:cs typeface="Meiryo UI"/>
            </a:endParaRPr>
          </a:p>
        </p:txBody>
      </p:sp>
      <p:sp>
        <p:nvSpPr>
          <p:cNvPr id="12" name="object 14">
            <a:extLst>
              <a:ext uri="{FF2B5EF4-FFF2-40B4-BE49-F238E27FC236}">
                <a16:creationId xmlns:a16="http://schemas.microsoft.com/office/drawing/2014/main" id="{BE5EAA65-47FB-982D-F170-0AA5FE48B61F}"/>
              </a:ext>
            </a:extLst>
          </p:cNvPr>
          <p:cNvSpPr txBox="1"/>
          <p:nvPr/>
        </p:nvSpPr>
        <p:spPr>
          <a:xfrm>
            <a:off x="6241835" y="4974993"/>
            <a:ext cx="1839595" cy="795020"/>
          </a:xfrm>
          <a:prstGeom prst="rect">
            <a:avLst/>
          </a:prstGeom>
        </p:spPr>
        <p:txBody>
          <a:bodyPr vert="horz" wrap="square" lIns="0" tIns="13335" rIns="0" bIns="0" rtlCol="0">
            <a:spAutoFit/>
          </a:bodyPr>
          <a:lstStyle/>
          <a:p>
            <a:pPr marL="12700">
              <a:lnSpc>
                <a:spcPts val="1255"/>
              </a:lnSpc>
              <a:spcBef>
                <a:spcPts val="105"/>
              </a:spcBef>
            </a:pPr>
            <a:r>
              <a:rPr sz="1050" u="sng" spc="-15" dirty="0">
                <a:solidFill>
                  <a:srgbClr val="252525"/>
                </a:solidFill>
                <a:uFill>
                  <a:solidFill>
                    <a:srgbClr val="252525"/>
                  </a:solidFill>
                </a:uFill>
                <a:latin typeface="Meiryo UI"/>
                <a:cs typeface="Meiryo UI"/>
              </a:rPr>
              <a:t>●資源エネルギー</a:t>
            </a:r>
            <a:endParaRPr sz="1050">
              <a:latin typeface="Meiryo UI"/>
              <a:cs typeface="Meiryo UI"/>
            </a:endParaRPr>
          </a:p>
          <a:p>
            <a:pPr marL="12700">
              <a:lnSpc>
                <a:spcPts val="1195"/>
              </a:lnSpc>
            </a:pPr>
            <a:r>
              <a:rPr sz="1000" spc="-10" dirty="0">
                <a:solidFill>
                  <a:srgbClr val="252525"/>
                </a:solidFill>
                <a:latin typeface="Meiryo UI"/>
                <a:cs typeface="Meiryo UI"/>
              </a:rPr>
              <a:t>・水資源探査技術（テラヘルツ波</a:t>
            </a:r>
            <a:r>
              <a:rPr sz="1000" spc="-50" dirty="0">
                <a:solidFill>
                  <a:srgbClr val="252525"/>
                </a:solidFill>
                <a:latin typeface="Meiryo UI"/>
                <a:cs typeface="Meiryo UI"/>
              </a:rPr>
              <a:t>）</a:t>
            </a:r>
            <a:endParaRPr sz="1000">
              <a:latin typeface="Meiryo UI"/>
              <a:cs typeface="Meiryo UI"/>
            </a:endParaRPr>
          </a:p>
          <a:p>
            <a:pPr marL="12700">
              <a:lnSpc>
                <a:spcPct val="100000"/>
              </a:lnSpc>
            </a:pPr>
            <a:r>
              <a:rPr sz="1000" spc="-20" dirty="0">
                <a:solidFill>
                  <a:srgbClr val="252525"/>
                </a:solidFill>
                <a:latin typeface="Meiryo UI"/>
                <a:cs typeface="Meiryo UI"/>
              </a:rPr>
              <a:t>・月環境下での水の電気分解技術</a:t>
            </a:r>
            <a:endParaRPr sz="1000">
              <a:latin typeface="Meiryo UI"/>
              <a:cs typeface="Meiryo UI"/>
            </a:endParaRPr>
          </a:p>
          <a:p>
            <a:pPr marL="12700">
              <a:lnSpc>
                <a:spcPct val="100000"/>
              </a:lnSpc>
            </a:pPr>
            <a:r>
              <a:rPr sz="1000" spc="-25" dirty="0">
                <a:solidFill>
                  <a:srgbClr val="252525"/>
                </a:solidFill>
                <a:latin typeface="Meiryo UI"/>
                <a:cs typeface="Meiryo UI"/>
              </a:rPr>
              <a:t>・発電・蓄電・送電</a:t>
            </a:r>
            <a:endParaRPr sz="1000">
              <a:latin typeface="Meiryo UI"/>
              <a:cs typeface="Meiryo UI"/>
            </a:endParaRPr>
          </a:p>
          <a:p>
            <a:pPr marL="96520">
              <a:lnSpc>
                <a:spcPct val="100000"/>
              </a:lnSpc>
            </a:pPr>
            <a:r>
              <a:rPr sz="1000" spc="-10" dirty="0">
                <a:solidFill>
                  <a:srgbClr val="252525"/>
                </a:solidFill>
                <a:latin typeface="Meiryo UI"/>
                <a:cs typeface="Meiryo UI"/>
              </a:rPr>
              <a:t>（無線送電等）</a:t>
            </a:r>
            <a:r>
              <a:rPr sz="1000" spc="-20" dirty="0">
                <a:solidFill>
                  <a:srgbClr val="252525"/>
                </a:solidFill>
                <a:latin typeface="Meiryo UI"/>
                <a:cs typeface="Meiryo UI"/>
              </a:rPr>
              <a:t>電源系技術</a:t>
            </a:r>
            <a:endParaRPr sz="1000">
              <a:latin typeface="Meiryo UI"/>
              <a:cs typeface="Meiryo UI"/>
            </a:endParaRPr>
          </a:p>
        </p:txBody>
      </p:sp>
      <p:sp>
        <p:nvSpPr>
          <p:cNvPr id="13" name="object 15">
            <a:extLst>
              <a:ext uri="{FF2B5EF4-FFF2-40B4-BE49-F238E27FC236}">
                <a16:creationId xmlns:a16="http://schemas.microsoft.com/office/drawing/2014/main" id="{1A16AD67-C8EF-5413-393A-88CBC7B11DD6}"/>
              </a:ext>
            </a:extLst>
          </p:cNvPr>
          <p:cNvSpPr txBox="1"/>
          <p:nvPr/>
        </p:nvSpPr>
        <p:spPr>
          <a:xfrm>
            <a:off x="6599614" y="6411297"/>
            <a:ext cx="174434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Meiryo UI"/>
                <a:cs typeface="Meiryo UI"/>
              </a:rPr>
              <a:t>月面資源利用プラント 出典：</a:t>
            </a:r>
            <a:r>
              <a:rPr sz="900" spc="-10" dirty="0">
                <a:latin typeface="Meiryo UI"/>
                <a:cs typeface="Meiryo UI"/>
              </a:rPr>
              <a:t>JAXA</a:t>
            </a:r>
            <a:endParaRPr sz="900">
              <a:latin typeface="Meiryo UI"/>
              <a:cs typeface="Meiryo UI"/>
            </a:endParaRPr>
          </a:p>
        </p:txBody>
      </p:sp>
      <p:sp>
        <p:nvSpPr>
          <p:cNvPr id="14" name="object 16">
            <a:extLst>
              <a:ext uri="{FF2B5EF4-FFF2-40B4-BE49-F238E27FC236}">
                <a16:creationId xmlns:a16="http://schemas.microsoft.com/office/drawing/2014/main" id="{A5B2C584-CAA2-D287-019E-C977D497282D}"/>
              </a:ext>
            </a:extLst>
          </p:cNvPr>
          <p:cNvSpPr txBox="1"/>
          <p:nvPr/>
        </p:nvSpPr>
        <p:spPr>
          <a:xfrm>
            <a:off x="8918694" y="4974990"/>
            <a:ext cx="1944370" cy="490220"/>
          </a:xfrm>
          <a:prstGeom prst="rect">
            <a:avLst/>
          </a:prstGeom>
        </p:spPr>
        <p:txBody>
          <a:bodyPr vert="horz" wrap="square" lIns="0" tIns="13335" rIns="0" bIns="0" rtlCol="0">
            <a:spAutoFit/>
          </a:bodyPr>
          <a:lstStyle/>
          <a:p>
            <a:pPr marL="12700">
              <a:lnSpc>
                <a:spcPts val="1255"/>
              </a:lnSpc>
              <a:spcBef>
                <a:spcPts val="105"/>
              </a:spcBef>
            </a:pPr>
            <a:r>
              <a:rPr sz="1050" u="sng" spc="-10" dirty="0">
                <a:solidFill>
                  <a:srgbClr val="252525"/>
                </a:solidFill>
                <a:uFill>
                  <a:solidFill>
                    <a:srgbClr val="252525"/>
                  </a:solidFill>
                </a:uFill>
                <a:latin typeface="Meiryo UI"/>
                <a:cs typeface="Meiryo UI"/>
              </a:rPr>
              <a:t>●食料バイオ</a:t>
            </a:r>
            <a:endParaRPr sz="1050">
              <a:latin typeface="Meiryo UI"/>
              <a:cs typeface="Meiryo UI"/>
            </a:endParaRPr>
          </a:p>
          <a:p>
            <a:pPr marL="12700">
              <a:lnSpc>
                <a:spcPts val="1195"/>
              </a:lnSpc>
            </a:pPr>
            <a:r>
              <a:rPr sz="1000" spc="-25" dirty="0">
                <a:solidFill>
                  <a:srgbClr val="252525"/>
                </a:solidFill>
                <a:latin typeface="Meiryo UI"/>
                <a:cs typeface="Meiryo UI"/>
              </a:rPr>
              <a:t>・米・大豆・藻類・培養肉等生産技術</a:t>
            </a:r>
            <a:endParaRPr sz="1000">
              <a:latin typeface="Meiryo UI"/>
              <a:cs typeface="Meiryo UI"/>
            </a:endParaRPr>
          </a:p>
          <a:p>
            <a:pPr marL="12700">
              <a:lnSpc>
                <a:spcPct val="100000"/>
              </a:lnSpc>
            </a:pPr>
            <a:r>
              <a:rPr sz="1000" spc="-20" dirty="0">
                <a:solidFill>
                  <a:srgbClr val="252525"/>
                </a:solidFill>
                <a:latin typeface="Meiryo UI"/>
                <a:cs typeface="Meiryo UI"/>
              </a:rPr>
              <a:t>・残渣や排泄物の完全循環処理技術</a:t>
            </a:r>
            <a:endParaRPr sz="1000">
              <a:latin typeface="Meiryo UI"/>
              <a:cs typeface="Meiryo UI"/>
            </a:endParaRPr>
          </a:p>
        </p:txBody>
      </p:sp>
      <p:pic>
        <p:nvPicPr>
          <p:cNvPr id="15" name="object 17">
            <a:extLst>
              <a:ext uri="{FF2B5EF4-FFF2-40B4-BE49-F238E27FC236}">
                <a16:creationId xmlns:a16="http://schemas.microsoft.com/office/drawing/2014/main" id="{5C57A755-1135-B723-EEE6-14EEFEA6DF5C}"/>
              </a:ext>
            </a:extLst>
          </p:cNvPr>
          <p:cNvPicPr/>
          <p:nvPr/>
        </p:nvPicPr>
        <p:blipFill>
          <a:blip r:embed="rId3" cstate="print"/>
          <a:stretch>
            <a:fillRect/>
          </a:stretch>
        </p:blipFill>
        <p:spPr>
          <a:xfrm>
            <a:off x="9422302" y="5500650"/>
            <a:ext cx="1150073" cy="847153"/>
          </a:xfrm>
          <a:prstGeom prst="rect">
            <a:avLst/>
          </a:prstGeom>
        </p:spPr>
      </p:pic>
      <p:sp>
        <p:nvSpPr>
          <p:cNvPr id="16" name="object 18">
            <a:extLst>
              <a:ext uri="{FF2B5EF4-FFF2-40B4-BE49-F238E27FC236}">
                <a16:creationId xmlns:a16="http://schemas.microsoft.com/office/drawing/2014/main" id="{57CCE4E1-0275-D8EF-4F70-F13A4F231F5C}"/>
              </a:ext>
            </a:extLst>
          </p:cNvPr>
          <p:cNvSpPr txBox="1"/>
          <p:nvPr/>
        </p:nvSpPr>
        <p:spPr>
          <a:xfrm>
            <a:off x="9607522" y="6415932"/>
            <a:ext cx="1505585"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Meiryo UI"/>
                <a:cs typeface="Meiryo UI"/>
              </a:rPr>
              <a:t>月面の植物工場 出典：</a:t>
            </a:r>
            <a:r>
              <a:rPr sz="900" spc="-20" dirty="0">
                <a:latin typeface="Meiryo UI"/>
                <a:cs typeface="Meiryo UI"/>
              </a:rPr>
              <a:t>JAXA</a:t>
            </a:r>
            <a:endParaRPr sz="900">
              <a:latin typeface="Meiryo UI"/>
              <a:cs typeface="Meiryo UI"/>
            </a:endParaRPr>
          </a:p>
        </p:txBody>
      </p:sp>
      <p:pic>
        <p:nvPicPr>
          <p:cNvPr id="17" name="object 19">
            <a:extLst>
              <a:ext uri="{FF2B5EF4-FFF2-40B4-BE49-F238E27FC236}">
                <a16:creationId xmlns:a16="http://schemas.microsoft.com/office/drawing/2014/main" id="{A914CAD6-BEAF-CD25-29FA-58543A0BE6AA}"/>
              </a:ext>
            </a:extLst>
          </p:cNvPr>
          <p:cNvPicPr/>
          <p:nvPr/>
        </p:nvPicPr>
        <p:blipFill>
          <a:blip r:embed="rId4" cstate="print"/>
          <a:stretch>
            <a:fillRect/>
          </a:stretch>
        </p:blipFill>
        <p:spPr>
          <a:xfrm>
            <a:off x="7025262" y="5780660"/>
            <a:ext cx="827771" cy="610168"/>
          </a:xfrm>
          <a:prstGeom prst="rect">
            <a:avLst/>
          </a:prstGeom>
        </p:spPr>
      </p:pic>
      <p:pic>
        <p:nvPicPr>
          <p:cNvPr id="18" name="object 20">
            <a:extLst>
              <a:ext uri="{FF2B5EF4-FFF2-40B4-BE49-F238E27FC236}">
                <a16:creationId xmlns:a16="http://schemas.microsoft.com/office/drawing/2014/main" id="{EDEAE6A8-E172-53A3-10BA-3FB5B637B4C1}"/>
              </a:ext>
            </a:extLst>
          </p:cNvPr>
          <p:cNvPicPr/>
          <p:nvPr/>
        </p:nvPicPr>
        <p:blipFill>
          <a:blip r:embed="rId5" cstate="print"/>
          <a:stretch>
            <a:fillRect/>
          </a:stretch>
        </p:blipFill>
        <p:spPr>
          <a:xfrm>
            <a:off x="9206091" y="3957053"/>
            <a:ext cx="1789195" cy="714802"/>
          </a:xfrm>
          <a:prstGeom prst="rect">
            <a:avLst/>
          </a:prstGeom>
        </p:spPr>
      </p:pic>
      <p:sp>
        <p:nvSpPr>
          <p:cNvPr id="19" name="object 21">
            <a:extLst>
              <a:ext uri="{FF2B5EF4-FFF2-40B4-BE49-F238E27FC236}">
                <a16:creationId xmlns:a16="http://schemas.microsoft.com/office/drawing/2014/main" id="{F467B876-CC5D-B36F-51AA-E3BEF810B548}"/>
              </a:ext>
            </a:extLst>
          </p:cNvPr>
          <p:cNvSpPr txBox="1"/>
          <p:nvPr/>
        </p:nvSpPr>
        <p:spPr>
          <a:xfrm>
            <a:off x="419671" y="2295768"/>
            <a:ext cx="4954093" cy="751488"/>
          </a:xfrm>
          <a:prstGeom prst="rect">
            <a:avLst/>
          </a:prstGeom>
        </p:spPr>
        <p:txBody>
          <a:bodyPr vert="horz" wrap="square" lIns="0" tIns="12700" rIns="0" bIns="0" rtlCol="0">
            <a:spAutoFit/>
          </a:bodyPr>
          <a:lstStyle/>
          <a:p>
            <a:pPr marL="12700" marR="5080">
              <a:lnSpc>
                <a:spcPct val="100000"/>
              </a:lnSpc>
              <a:spcBef>
                <a:spcPts val="100"/>
              </a:spcBef>
            </a:pPr>
            <a:r>
              <a:rPr sz="1600" b="1" spc="-25" dirty="0">
                <a:latin typeface="BIZ UDP明朝 Medium" panose="02020500000000000000" pitchFamily="18" charset="-128"/>
                <a:ea typeface="BIZ UDP明朝 Medium" panose="02020500000000000000" pitchFamily="18" charset="-128"/>
                <a:cs typeface="Meiryo UI"/>
              </a:rPr>
              <a:t>内閣府を司令塔とした予算支出目標を設定、研究開発初期</a:t>
            </a:r>
            <a:r>
              <a:rPr sz="1600" b="1" spc="-30" dirty="0">
                <a:latin typeface="BIZ UDP明朝 Medium" panose="02020500000000000000" pitchFamily="18" charset="-128"/>
                <a:ea typeface="BIZ UDP明朝 Medium" panose="02020500000000000000" pitchFamily="18" charset="-128"/>
                <a:cs typeface="Meiryo UI"/>
              </a:rPr>
              <a:t>段階から政府調達・民生利用まで、各省庁連携で一貫支援。</a:t>
            </a:r>
            <a:r>
              <a:rPr sz="1600" b="1" spc="-25" dirty="0">
                <a:latin typeface="BIZ UDP明朝 Medium" panose="02020500000000000000" pitchFamily="18" charset="-128"/>
                <a:ea typeface="BIZ UDP明朝 Medium" panose="02020500000000000000" pitchFamily="18" charset="-128"/>
                <a:cs typeface="Meiryo UI"/>
              </a:rPr>
              <a:t>イノベーション促進、ユニコーン創出を目指す。</a:t>
            </a:r>
            <a:endParaRPr sz="1600" b="1" dirty="0">
              <a:latin typeface="BIZ UDP明朝 Medium" panose="02020500000000000000" pitchFamily="18" charset="-128"/>
              <a:ea typeface="BIZ UDP明朝 Medium" panose="02020500000000000000" pitchFamily="18" charset="-128"/>
              <a:cs typeface="Meiryo UI"/>
            </a:endParaRPr>
          </a:p>
        </p:txBody>
      </p:sp>
      <p:sp>
        <p:nvSpPr>
          <p:cNvPr id="20" name="object 22">
            <a:extLst>
              <a:ext uri="{FF2B5EF4-FFF2-40B4-BE49-F238E27FC236}">
                <a16:creationId xmlns:a16="http://schemas.microsoft.com/office/drawing/2014/main" id="{D965EB99-F49F-9987-B3CD-7CB77EC78DB2}"/>
              </a:ext>
            </a:extLst>
          </p:cNvPr>
          <p:cNvSpPr txBox="1"/>
          <p:nvPr/>
        </p:nvSpPr>
        <p:spPr>
          <a:xfrm>
            <a:off x="938688" y="3103250"/>
            <a:ext cx="3914140" cy="3570208"/>
          </a:xfrm>
          <a:prstGeom prst="rect">
            <a:avLst/>
          </a:prstGeom>
          <a:ln w="19050">
            <a:solidFill>
              <a:srgbClr val="7E7E7E"/>
            </a:solidFill>
          </a:ln>
        </p:spPr>
        <p:txBody>
          <a:bodyPr vert="horz" wrap="square" lIns="0" tIns="157480" rIns="0" bIns="0" rtlCol="0">
            <a:spAutoFit/>
          </a:bodyPr>
          <a:lstStyle/>
          <a:p>
            <a:pPr marL="91440">
              <a:lnSpc>
                <a:spcPct val="100000"/>
              </a:lnSpc>
              <a:spcBef>
                <a:spcPts val="1240"/>
              </a:spcBef>
            </a:pPr>
            <a:r>
              <a:rPr sz="1100" u="sng" spc="-25" dirty="0">
                <a:uFill>
                  <a:solidFill>
                    <a:srgbClr val="000000"/>
                  </a:solidFill>
                </a:uFill>
                <a:latin typeface="Meiryo UI"/>
                <a:cs typeface="Meiryo UI"/>
              </a:rPr>
              <a:t>●月面ランダーの開発・運用実証</a:t>
            </a:r>
            <a:endParaRPr sz="1100" dirty="0">
              <a:latin typeface="Meiryo UI"/>
              <a:cs typeface="Meiryo UI"/>
            </a:endParaRPr>
          </a:p>
          <a:p>
            <a:pPr marL="91440" marR="877569">
              <a:lnSpc>
                <a:spcPct val="100000"/>
              </a:lnSpc>
            </a:pPr>
            <a:r>
              <a:rPr sz="1100" spc="-30" dirty="0">
                <a:latin typeface="Meiryo UI"/>
                <a:cs typeface="Meiryo UI"/>
              </a:rPr>
              <a:t>月面ランダーの開発、打上げ、運用に係る技術・知見</a:t>
            </a:r>
            <a:r>
              <a:rPr sz="1100" spc="-25" dirty="0">
                <a:latin typeface="Meiryo UI"/>
                <a:cs typeface="Meiryo UI"/>
              </a:rPr>
              <a:t>国産ロケットに搭載するためのインタフェース設計技術</a:t>
            </a:r>
            <a:r>
              <a:rPr sz="1100" spc="-20" dirty="0">
                <a:latin typeface="Meiryo UI"/>
                <a:cs typeface="Meiryo UI"/>
              </a:rPr>
              <a:t>月面ランダーの運用に係る技術</a:t>
            </a:r>
            <a:endParaRPr sz="1100" dirty="0">
              <a:latin typeface="Meiryo UI"/>
              <a:cs typeface="Meiryo UI"/>
            </a:endParaRPr>
          </a:p>
          <a:p>
            <a:pPr marL="91440" marR="118110">
              <a:lnSpc>
                <a:spcPct val="100000"/>
              </a:lnSpc>
            </a:pPr>
            <a:r>
              <a:rPr sz="1100" spc="-10" dirty="0">
                <a:latin typeface="Meiryo UI"/>
                <a:cs typeface="Meiryo UI"/>
              </a:rPr>
              <a:t>（</a:t>
            </a:r>
            <a:r>
              <a:rPr sz="1100" spc="-20" dirty="0">
                <a:latin typeface="Meiryo UI"/>
                <a:cs typeface="Meiryo UI"/>
              </a:rPr>
              <a:t>軌道投入、宇宙航行、月面への着陸誘導制御、月面着陸後の</a:t>
            </a:r>
            <a:r>
              <a:rPr sz="1100" spc="-30" dirty="0">
                <a:latin typeface="Meiryo UI"/>
                <a:cs typeface="Meiryo UI"/>
              </a:rPr>
              <a:t>通信・電力供給の確立後の通信・電力供給の確立等</a:t>
            </a:r>
            <a:r>
              <a:rPr sz="1100" spc="-50" dirty="0">
                <a:latin typeface="Meiryo UI"/>
                <a:cs typeface="Meiryo UI"/>
              </a:rPr>
              <a:t>）</a:t>
            </a:r>
            <a:endParaRPr sz="1100" dirty="0">
              <a:latin typeface="Meiryo UI"/>
              <a:cs typeface="Meiryo UI"/>
            </a:endParaRPr>
          </a:p>
          <a:p>
            <a:pPr>
              <a:lnSpc>
                <a:spcPct val="100000"/>
              </a:lnSpc>
            </a:pPr>
            <a:endParaRPr sz="1100" dirty="0">
              <a:latin typeface="Meiryo UI"/>
              <a:cs typeface="Meiryo UI"/>
            </a:endParaRPr>
          </a:p>
          <a:p>
            <a:pPr>
              <a:lnSpc>
                <a:spcPct val="100000"/>
              </a:lnSpc>
            </a:pPr>
            <a:endParaRPr sz="1100" dirty="0">
              <a:latin typeface="Meiryo UI"/>
              <a:cs typeface="Meiryo UI"/>
            </a:endParaRPr>
          </a:p>
          <a:p>
            <a:pPr>
              <a:lnSpc>
                <a:spcPct val="100000"/>
              </a:lnSpc>
            </a:pPr>
            <a:endParaRPr sz="1100" dirty="0">
              <a:latin typeface="Meiryo UI"/>
              <a:cs typeface="Meiryo UI"/>
            </a:endParaRPr>
          </a:p>
          <a:p>
            <a:pPr>
              <a:lnSpc>
                <a:spcPct val="100000"/>
              </a:lnSpc>
            </a:pPr>
            <a:endParaRPr sz="1100" dirty="0">
              <a:latin typeface="Meiryo UI"/>
              <a:cs typeface="Meiryo UI"/>
            </a:endParaRPr>
          </a:p>
          <a:p>
            <a:pPr>
              <a:lnSpc>
                <a:spcPct val="100000"/>
              </a:lnSpc>
            </a:pPr>
            <a:endParaRPr sz="1100" dirty="0">
              <a:latin typeface="Meiryo UI"/>
              <a:cs typeface="Meiryo UI"/>
            </a:endParaRPr>
          </a:p>
          <a:p>
            <a:pPr>
              <a:lnSpc>
                <a:spcPct val="100000"/>
              </a:lnSpc>
              <a:spcBef>
                <a:spcPts val="1689"/>
              </a:spcBef>
            </a:pPr>
            <a:endParaRPr lang="en-US" sz="1100" dirty="0">
              <a:latin typeface="Meiryo UI"/>
              <a:cs typeface="Meiryo UI"/>
            </a:endParaRPr>
          </a:p>
          <a:p>
            <a:pPr>
              <a:lnSpc>
                <a:spcPct val="100000"/>
              </a:lnSpc>
              <a:spcBef>
                <a:spcPts val="1689"/>
              </a:spcBef>
            </a:pPr>
            <a:endParaRPr lang="en-US" sz="1100" dirty="0">
              <a:latin typeface="Meiryo UI"/>
              <a:cs typeface="Meiryo UI"/>
            </a:endParaRPr>
          </a:p>
          <a:p>
            <a:pPr>
              <a:lnSpc>
                <a:spcPct val="100000"/>
              </a:lnSpc>
              <a:spcBef>
                <a:spcPts val="1689"/>
              </a:spcBef>
            </a:pPr>
            <a:endParaRPr lang="en-US" sz="1100" dirty="0">
              <a:latin typeface="Meiryo UI"/>
              <a:cs typeface="Meiryo UI"/>
            </a:endParaRPr>
          </a:p>
          <a:p>
            <a:pPr>
              <a:lnSpc>
                <a:spcPct val="100000"/>
              </a:lnSpc>
              <a:spcBef>
                <a:spcPts val="1689"/>
              </a:spcBef>
            </a:pPr>
            <a:endParaRPr sz="1100" dirty="0">
              <a:latin typeface="Meiryo UI"/>
              <a:cs typeface="Meiryo UI"/>
            </a:endParaRPr>
          </a:p>
        </p:txBody>
      </p:sp>
      <p:pic>
        <p:nvPicPr>
          <p:cNvPr id="21" name="object 23">
            <a:extLst>
              <a:ext uri="{FF2B5EF4-FFF2-40B4-BE49-F238E27FC236}">
                <a16:creationId xmlns:a16="http://schemas.microsoft.com/office/drawing/2014/main" id="{173A72C2-A0EA-A81D-5E80-BDBA103E1201}"/>
              </a:ext>
            </a:extLst>
          </p:cNvPr>
          <p:cNvPicPr/>
          <p:nvPr/>
        </p:nvPicPr>
        <p:blipFill>
          <a:blip r:embed="rId6" cstate="print"/>
          <a:stretch>
            <a:fillRect/>
          </a:stretch>
        </p:blipFill>
        <p:spPr>
          <a:xfrm>
            <a:off x="1092752" y="4347461"/>
            <a:ext cx="3679784" cy="2246897"/>
          </a:xfrm>
          <a:prstGeom prst="rect">
            <a:avLst/>
          </a:prstGeom>
        </p:spPr>
      </p:pic>
      <p:sp>
        <p:nvSpPr>
          <p:cNvPr id="22" name="object 24">
            <a:extLst>
              <a:ext uri="{FF2B5EF4-FFF2-40B4-BE49-F238E27FC236}">
                <a16:creationId xmlns:a16="http://schemas.microsoft.com/office/drawing/2014/main" id="{28C70629-4540-884B-DF79-539F3F2AF4DF}"/>
              </a:ext>
            </a:extLst>
          </p:cNvPr>
          <p:cNvSpPr txBox="1"/>
          <p:nvPr/>
        </p:nvSpPr>
        <p:spPr>
          <a:xfrm>
            <a:off x="419672" y="1797372"/>
            <a:ext cx="4892656" cy="438784"/>
          </a:xfrm>
          <a:prstGeom prst="rect">
            <a:avLst/>
          </a:prstGeom>
          <a:solidFill>
            <a:srgbClr val="00338D"/>
          </a:solidFill>
        </p:spPr>
        <p:txBody>
          <a:bodyPr vert="horz" wrap="square" lIns="0" tIns="1905" rIns="0" bIns="0" rtlCol="0">
            <a:spAutoFit/>
          </a:bodyPr>
          <a:lstStyle/>
          <a:p>
            <a:pPr algn="ctr">
              <a:lnSpc>
                <a:spcPct val="100000"/>
              </a:lnSpc>
              <a:spcBef>
                <a:spcPts val="15"/>
              </a:spcBef>
            </a:pPr>
            <a:r>
              <a:rPr sz="1800" b="1" dirty="0">
                <a:solidFill>
                  <a:srgbClr val="FFFFFF"/>
                </a:solidFill>
                <a:latin typeface="Meiryo UI"/>
                <a:cs typeface="Meiryo UI"/>
              </a:rPr>
              <a:t>日本版</a:t>
            </a:r>
            <a:r>
              <a:rPr sz="1800" b="1" spc="-20" dirty="0">
                <a:solidFill>
                  <a:srgbClr val="FFFFFF"/>
                </a:solidFill>
                <a:latin typeface="Meiryo UI"/>
                <a:cs typeface="Meiryo UI"/>
              </a:rPr>
              <a:t>SBIR</a:t>
            </a:r>
            <a:endParaRPr sz="1800">
              <a:latin typeface="Meiryo UI"/>
              <a:cs typeface="Meiryo UI"/>
            </a:endParaRPr>
          </a:p>
          <a:p>
            <a:pPr marL="1905" algn="ctr">
              <a:lnSpc>
                <a:spcPct val="100000"/>
              </a:lnSpc>
              <a:spcBef>
                <a:spcPts val="5"/>
              </a:spcBef>
            </a:pPr>
            <a:r>
              <a:rPr sz="1050" b="1" dirty="0">
                <a:solidFill>
                  <a:srgbClr val="FFFFFF"/>
                </a:solidFill>
                <a:latin typeface="Meiryo UI"/>
                <a:cs typeface="Meiryo UI"/>
              </a:rPr>
              <a:t>（</a:t>
            </a:r>
            <a:r>
              <a:rPr sz="1050" b="1" spc="-15" dirty="0">
                <a:solidFill>
                  <a:srgbClr val="FFFFFF"/>
                </a:solidFill>
                <a:latin typeface="Meiryo UI"/>
                <a:cs typeface="Meiryo UI"/>
              </a:rPr>
              <a:t>中小企業イノベーション創出推進事業</a:t>
            </a:r>
            <a:r>
              <a:rPr sz="1050" b="1" spc="-50" dirty="0">
                <a:solidFill>
                  <a:srgbClr val="FFFFFF"/>
                </a:solidFill>
                <a:latin typeface="Meiryo UI"/>
                <a:cs typeface="Meiryo UI"/>
              </a:rPr>
              <a:t>）</a:t>
            </a:r>
            <a:endParaRPr sz="1050">
              <a:latin typeface="Meiryo UI"/>
              <a:cs typeface="Meiryo UI"/>
            </a:endParaRPr>
          </a:p>
        </p:txBody>
      </p:sp>
      <p:sp>
        <p:nvSpPr>
          <p:cNvPr id="23" name="object 25">
            <a:extLst>
              <a:ext uri="{FF2B5EF4-FFF2-40B4-BE49-F238E27FC236}">
                <a16:creationId xmlns:a16="http://schemas.microsoft.com/office/drawing/2014/main" id="{90BE3280-FFA8-5A7D-49CA-DA5F47CABA17}"/>
              </a:ext>
            </a:extLst>
          </p:cNvPr>
          <p:cNvSpPr txBox="1"/>
          <p:nvPr/>
        </p:nvSpPr>
        <p:spPr>
          <a:xfrm>
            <a:off x="5704677" y="1794646"/>
            <a:ext cx="5955591" cy="438784"/>
          </a:xfrm>
          <a:prstGeom prst="rect">
            <a:avLst/>
          </a:prstGeom>
          <a:solidFill>
            <a:srgbClr val="00338D"/>
          </a:solidFill>
        </p:spPr>
        <p:txBody>
          <a:bodyPr vert="horz" wrap="square" lIns="0" tIns="1905" rIns="0" bIns="0" rtlCol="0">
            <a:spAutoFit/>
          </a:bodyPr>
          <a:lstStyle/>
          <a:p>
            <a:pPr algn="ctr">
              <a:lnSpc>
                <a:spcPct val="100000"/>
              </a:lnSpc>
              <a:spcBef>
                <a:spcPts val="15"/>
              </a:spcBef>
            </a:pPr>
            <a:r>
              <a:rPr sz="1800" b="1" spc="-30" dirty="0">
                <a:solidFill>
                  <a:srgbClr val="FFFFFF"/>
                </a:solidFill>
                <a:latin typeface="Meiryo UI"/>
                <a:cs typeface="Meiryo UI"/>
              </a:rPr>
              <a:t>スターダストプログラム</a:t>
            </a:r>
            <a:endParaRPr sz="1800">
              <a:latin typeface="Meiryo UI"/>
              <a:cs typeface="Meiryo UI"/>
            </a:endParaRPr>
          </a:p>
          <a:p>
            <a:pPr algn="ctr">
              <a:lnSpc>
                <a:spcPct val="100000"/>
              </a:lnSpc>
              <a:spcBef>
                <a:spcPts val="5"/>
              </a:spcBef>
            </a:pPr>
            <a:r>
              <a:rPr sz="1050" b="1" dirty="0">
                <a:solidFill>
                  <a:srgbClr val="FFFFFF"/>
                </a:solidFill>
                <a:latin typeface="Meiryo UI"/>
                <a:cs typeface="Meiryo UI"/>
              </a:rPr>
              <a:t>（</a:t>
            </a:r>
            <a:r>
              <a:rPr sz="1050" b="1" spc="-15" dirty="0">
                <a:solidFill>
                  <a:srgbClr val="FFFFFF"/>
                </a:solidFill>
                <a:latin typeface="Meiryo UI"/>
                <a:cs typeface="Meiryo UI"/>
              </a:rPr>
              <a:t>宇宙開発利用加速化戦略プログラム</a:t>
            </a:r>
            <a:r>
              <a:rPr sz="1050" b="1" spc="-50" dirty="0">
                <a:solidFill>
                  <a:srgbClr val="FFFFFF"/>
                </a:solidFill>
                <a:latin typeface="Meiryo UI"/>
                <a:cs typeface="Meiryo UI"/>
              </a:rPr>
              <a:t>）</a:t>
            </a:r>
            <a:endParaRPr sz="1050">
              <a:latin typeface="Meiryo UI"/>
              <a:cs typeface="Meiryo UI"/>
            </a:endParaRPr>
          </a:p>
        </p:txBody>
      </p:sp>
      <p:sp>
        <p:nvSpPr>
          <p:cNvPr id="25" name="object 27">
            <a:extLst>
              <a:ext uri="{FF2B5EF4-FFF2-40B4-BE49-F238E27FC236}">
                <a16:creationId xmlns:a16="http://schemas.microsoft.com/office/drawing/2014/main" id="{BE18AD7D-4143-1B85-2455-6DE76210313A}"/>
              </a:ext>
            </a:extLst>
          </p:cNvPr>
          <p:cNvSpPr txBox="1"/>
          <p:nvPr/>
        </p:nvSpPr>
        <p:spPr>
          <a:xfrm>
            <a:off x="371654" y="1019190"/>
            <a:ext cx="11740361" cy="628377"/>
          </a:xfrm>
          <a:prstGeom prst="rect">
            <a:avLst/>
          </a:prstGeom>
        </p:spPr>
        <p:txBody>
          <a:bodyPr vert="horz" wrap="square" lIns="0" tIns="12700" rIns="0" bIns="0" rtlCol="0">
            <a:spAutoFit/>
          </a:bodyPr>
          <a:lstStyle/>
          <a:p>
            <a:pPr marL="12065" marR="5080">
              <a:lnSpc>
                <a:spcPct val="100000"/>
              </a:lnSpc>
              <a:spcBef>
                <a:spcPts val="100"/>
              </a:spcBef>
              <a:buClr>
                <a:srgbClr val="00338D"/>
              </a:buClr>
              <a:tabLst>
                <a:tab pos="299085" algn="l"/>
              </a:tabLst>
            </a:pPr>
            <a:r>
              <a:rPr sz="2000" b="1" spc="-20" dirty="0">
                <a:latin typeface="BIZ UDP明朝 Medium" panose="02020500000000000000" pitchFamily="18" charset="-128"/>
                <a:ea typeface="BIZ UDP明朝 Medium" panose="02020500000000000000" pitchFamily="18" charset="-128"/>
                <a:cs typeface="Meiryo UI"/>
              </a:rPr>
              <a:t>JAXA</a:t>
            </a:r>
            <a:r>
              <a:rPr sz="2000" b="1" spc="-30" dirty="0">
                <a:latin typeface="BIZ UDP明朝 Medium" panose="02020500000000000000" pitchFamily="18" charset="-128"/>
                <a:ea typeface="BIZ UDP明朝 Medium" panose="02020500000000000000" pitchFamily="18" charset="-128"/>
                <a:cs typeface="Meiryo UI"/>
              </a:rPr>
              <a:t>による技術開発のほか、日本版</a:t>
            </a:r>
            <a:r>
              <a:rPr sz="2000" b="1" spc="-10" dirty="0">
                <a:latin typeface="BIZ UDP明朝 Medium" panose="02020500000000000000" pitchFamily="18" charset="-128"/>
                <a:ea typeface="BIZ UDP明朝 Medium" panose="02020500000000000000" pitchFamily="18" charset="-128"/>
                <a:cs typeface="Meiryo UI"/>
              </a:rPr>
              <a:t>SBIR</a:t>
            </a:r>
            <a:r>
              <a:rPr sz="2000" b="1" spc="-35" dirty="0">
                <a:latin typeface="BIZ UDP明朝 Medium" panose="02020500000000000000" pitchFamily="18" charset="-128"/>
                <a:ea typeface="BIZ UDP明朝 Medium" panose="02020500000000000000" pitchFamily="18" charset="-128"/>
                <a:cs typeface="Meiryo UI"/>
              </a:rPr>
              <a:t>、スターダストプログラム、宇宙戦略基金などを通じて、スタートアップや非宇宙企業を含む我が国の月面産業に取り組む民間企業を支援。</a:t>
            </a:r>
            <a:endParaRPr sz="2000" b="1" dirty="0">
              <a:latin typeface="BIZ UDP明朝 Medium" panose="02020500000000000000" pitchFamily="18" charset="-128"/>
              <a:ea typeface="BIZ UDP明朝 Medium" panose="02020500000000000000" pitchFamily="18" charset="-128"/>
              <a:cs typeface="Meiryo UI"/>
            </a:endParaRPr>
          </a:p>
        </p:txBody>
      </p:sp>
      <p:sp>
        <p:nvSpPr>
          <p:cNvPr id="26" name="テキスト ボックス 25">
            <a:extLst>
              <a:ext uri="{FF2B5EF4-FFF2-40B4-BE49-F238E27FC236}">
                <a16:creationId xmlns:a16="http://schemas.microsoft.com/office/drawing/2014/main" id="{F014A34A-77F6-7C89-0779-5D9A076923DF}"/>
              </a:ext>
            </a:extLst>
          </p:cNvPr>
          <p:cNvSpPr txBox="1"/>
          <p:nvPr/>
        </p:nvSpPr>
        <p:spPr>
          <a:xfrm>
            <a:off x="1597773" y="133489"/>
            <a:ext cx="9130651" cy="707886"/>
          </a:xfrm>
          <a:prstGeom prst="rect">
            <a:avLst/>
          </a:prstGeom>
          <a:noFill/>
        </p:spPr>
        <p:txBody>
          <a:bodyPr wrap="square" rtlCol="0">
            <a:spAutoFit/>
          </a:bodyPr>
          <a:lstStyle/>
          <a:p>
            <a:pPr algn="ctr"/>
            <a:r>
              <a:rPr kumimoji="1" lang="ja-JP" altLang="en-US" sz="4000" b="1" dirty="0">
                <a:latin typeface="BIZ UDP明朝 Medium" panose="02020500000000000000" pitchFamily="18" charset="-128"/>
                <a:ea typeface="BIZ UDP明朝 Medium" panose="02020500000000000000" pitchFamily="18" charset="-128"/>
              </a:rPr>
              <a:t>月面産業振興に向けた開発支援</a:t>
            </a:r>
          </a:p>
        </p:txBody>
      </p:sp>
    </p:spTree>
    <p:extLst>
      <p:ext uri="{BB962C8B-B14F-4D97-AF65-F5344CB8AC3E}">
        <p14:creationId xmlns:p14="http://schemas.microsoft.com/office/powerpoint/2010/main" val="25622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9722611" y="1217167"/>
            <a:ext cx="2314575" cy="2562860"/>
            <a:chOff x="9722611" y="1217167"/>
            <a:chExt cx="2314575" cy="2562860"/>
          </a:xfrm>
        </p:grpSpPr>
        <p:pic>
          <p:nvPicPr>
            <p:cNvPr id="4" name="object 4"/>
            <p:cNvPicPr/>
            <p:nvPr/>
          </p:nvPicPr>
          <p:blipFill>
            <a:blip r:embed="rId2" cstate="print"/>
            <a:stretch>
              <a:fillRect/>
            </a:stretch>
          </p:blipFill>
          <p:spPr>
            <a:xfrm>
              <a:off x="9735311" y="1229867"/>
              <a:ext cx="2289048" cy="2537460"/>
            </a:xfrm>
            <a:prstGeom prst="rect">
              <a:avLst/>
            </a:prstGeom>
          </p:spPr>
        </p:pic>
        <p:sp>
          <p:nvSpPr>
            <p:cNvPr id="5" name="object 5"/>
            <p:cNvSpPr/>
            <p:nvPr/>
          </p:nvSpPr>
          <p:spPr>
            <a:xfrm>
              <a:off x="9728961" y="1223517"/>
              <a:ext cx="2301875" cy="2550160"/>
            </a:xfrm>
            <a:custGeom>
              <a:avLst/>
              <a:gdLst/>
              <a:ahLst/>
              <a:cxnLst/>
              <a:rect l="l" t="t" r="r" b="b"/>
              <a:pathLst>
                <a:path w="2301875" h="2550160">
                  <a:moveTo>
                    <a:pt x="0" y="2550160"/>
                  </a:moveTo>
                  <a:lnTo>
                    <a:pt x="2301748" y="2550160"/>
                  </a:lnTo>
                  <a:lnTo>
                    <a:pt x="2301748" y="0"/>
                  </a:lnTo>
                  <a:lnTo>
                    <a:pt x="0" y="0"/>
                  </a:lnTo>
                  <a:lnTo>
                    <a:pt x="0" y="2550160"/>
                  </a:lnTo>
                  <a:close/>
                </a:path>
              </a:pathLst>
            </a:custGeom>
            <a:ln w="12699">
              <a:solidFill>
                <a:srgbClr val="585858"/>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05410" rIns="0" bIns="0" rtlCol="0">
            <a:spAutoFit/>
          </a:bodyPr>
          <a:lstStyle/>
          <a:p>
            <a:pPr marL="1156335">
              <a:lnSpc>
                <a:spcPct val="100000"/>
              </a:lnSpc>
              <a:spcBef>
                <a:spcPts val="105"/>
              </a:spcBef>
            </a:pPr>
            <a:r>
              <a:rPr dirty="0"/>
              <a:t>Artemis:</a:t>
            </a:r>
            <a:r>
              <a:rPr spc="-45" dirty="0"/>
              <a:t> </a:t>
            </a:r>
            <a:r>
              <a:rPr dirty="0"/>
              <a:t>a</a:t>
            </a:r>
            <a:r>
              <a:rPr spc="-35" dirty="0"/>
              <a:t> </a:t>
            </a:r>
            <a:r>
              <a:rPr dirty="0"/>
              <a:t>Foundation</a:t>
            </a:r>
            <a:r>
              <a:rPr spc="-85" dirty="0"/>
              <a:t> </a:t>
            </a:r>
            <a:r>
              <a:rPr dirty="0"/>
              <a:t>for</a:t>
            </a:r>
            <a:r>
              <a:rPr spc="-40" dirty="0"/>
              <a:t> </a:t>
            </a:r>
            <a:r>
              <a:rPr dirty="0"/>
              <a:t>Deep</a:t>
            </a:r>
            <a:r>
              <a:rPr spc="-45" dirty="0"/>
              <a:t> </a:t>
            </a:r>
            <a:r>
              <a:rPr dirty="0"/>
              <a:t>Space</a:t>
            </a:r>
            <a:r>
              <a:rPr spc="-55" dirty="0"/>
              <a:t> </a:t>
            </a:r>
            <a:r>
              <a:rPr spc="-10" dirty="0"/>
              <a:t>Exploration</a:t>
            </a:r>
          </a:p>
        </p:txBody>
      </p:sp>
      <p:grpSp>
        <p:nvGrpSpPr>
          <p:cNvPr id="7" name="object 7"/>
          <p:cNvGrpSpPr/>
          <p:nvPr/>
        </p:nvGrpSpPr>
        <p:grpSpPr>
          <a:xfrm>
            <a:off x="141223" y="4085335"/>
            <a:ext cx="2438400" cy="2561590"/>
            <a:chOff x="141223" y="4085335"/>
            <a:chExt cx="2438400" cy="2561590"/>
          </a:xfrm>
        </p:grpSpPr>
        <p:pic>
          <p:nvPicPr>
            <p:cNvPr id="8" name="object 8"/>
            <p:cNvPicPr/>
            <p:nvPr/>
          </p:nvPicPr>
          <p:blipFill>
            <a:blip r:embed="rId3" cstate="print"/>
            <a:stretch>
              <a:fillRect/>
            </a:stretch>
          </p:blipFill>
          <p:spPr>
            <a:xfrm>
              <a:off x="153923" y="4098035"/>
              <a:ext cx="2412492" cy="2535936"/>
            </a:xfrm>
            <a:prstGeom prst="rect">
              <a:avLst/>
            </a:prstGeom>
          </p:spPr>
        </p:pic>
        <p:sp>
          <p:nvSpPr>
            <p:cNvPr id="9" name="object 9"/>
            <p:cNvSpPr/>
            <p:nvPr/>
          </p:nvSpPr>
          <p:spPr>
            <a:xfrm>
              <a:off x="147573" y="4091685"/>
              <a:ext cx="2425700" cy="2548890"/>
            </a:xfrm>
            <a:custGeom>
              <a:avLst/>
              <a:gdLst/>
              <a:ahLst/>
              <a:cxnLst/>
              <a:rect l="l" t="t" r="r" b="b"/>
              <a:pathLst>
                <a:path w="2425700" h="2548890">
                  <a:moveTo>
                    <a:pt x="0" y="2548636"/>
                  </a:moveTo>
                  <a:lnTo>
                    <a:pt x="2425192" y="2548636"/>
                  </a:lnTo>
                  <a:lnTo>
                    <a:pt x="2425192" y="0"/>
                  </a:lnTo>
                  <a:lnTo>
                    <a:pt x="0" y="0"/>
                  </a:lnTo>
                  <a:lnTo>
                    <a:pt x="0" y="2548636"/>
                  </a:lnTo>
                  <a:close/>
                </a:path>
              </a:pathLst>
            </a:custGeom>
            <a:ln w="12700">
              <a:solidFill>
                <a:srgbClr val="585858"/>
              </a:solidFill>
            </a:ln>
          </p:spPr>
          <p:txBody>
            <a:bodyPr wrap="square" lIns="0" tIns="0" rIns="0" bIns="0" rtlCol="0"/>
            <a:lstStyle/>
            <a:p>
              <a:endParaRPr/>
            </a:p>
          </p:txBody>
        </p:sp>
      </p:grpSp>
      <p:grpSp>
        <p:nvGrpSpPr>
          <p:cNvPr id="10" name="object 10"/>
          <p:cNvGrpSpPr/>
          <p:nvPr/>
        </p:nvGrpSpPr>
        <p:grpSpPr>
          <a:xfrm>
            <a:off x="5068315" y="4083811"/>
            <a:ext cx="2219960" cy="2569210"/>
            <a:chOff x="5068315" y="4083811"/>
            <a:chExt cx="2219960" cy="2569210"/>
          </a:xfrm>
        </p:grpSpPr>
        <p:pic>
          <p:nvPicPr>
            <p:cNvPr id="11" name="object 11"/>
            <p:cNvPicPr/>
            <p:nvPr/>
          </p:nvPicPr>
          <p:blipFill>
            <a:blip r:embed="rId4" cstate="print"/>
            <a:stretch>
              <a:fillRect/>
            </a:stretch>
          </p:blipFill>
          <p:spPr>
            <a:xfrm>
              <a:off x="5081015" y="4096511"/>
              <a:ext cx="2194560" cy="2543556"/>
            </a:xfrm>
            <a:prstGeom prst="rect">
              <a:avLst/>
            </a:prstGeom>
          </p:spPr>
        </p:pic>
        <p:sp>
          <p:nvSpPr>
            <p:cNvPr id="12" name="object 12"/>
            <p:cNvSpPr/>
            <p:nvPr/>
          </p:nvSpPr>
          <p:spPr>
            <a:xfrm>
              <a:off x="5074665" y="4090161"/>
              <a:ext cx="2207260" cy="2556510"/>
            </a:xfrm>
            <a:custGeom>
              <a:avLst/>
              <a:gdLst/>
              <a:ahLst/>
              <a:cxnLst/>
              <a:rect l="l" t="t" r="r" b="b"/>
              <a:pathLst>
                <a:path w="2207259" h="2556509">
                  <a:moveTo>
                    <a:pt x="0" y="2556256"/>
                  </a:moveTo>
                  <a:lnTo>
                    <a:pt x="2207260" y="2556256"/>
                  </a:lnTo>
                  <a:lnTo>
                    <a:pt x="2207260" y="0"/>
                  </a:lnTo>
                  <a:lnTo>
                    <a:pt x="0" y="0"/>
                  </a:lnTo>
                  <a:lnTo>
                    <a:pt x="0" y="2556256"/>
                  </a:lnTo>
                  <a:close/>
                </a:path>
              </a:pathLst>
            </a:custGeom>
            <a:ln w="12700">
              <a:solidFill>
                <a:srgbClr val="585858"/>
              </a:solidFill>
            </a:ln>
          </p:spPr>
          <p:txBody>
            <a:bodyPr wrap="square" lIns="0" tIns="0" rIns="0" bIns="0" rtlCol="0"/>
            <a:lstStyle/>
            <a:p>
              <a:endParaRPr/>
            </a:p>
          </p:txBody>
        </p:sp>
      </p:grpSp>
      <p:grpSp>
        <p:nvGrpSpPr>
          <p:cNvPr id="13" name="object 13"/>
          <p:cNvGrpSpPr/>
          <p:nvPr/>
        </p:nvGrpSpPr>
        <p:grpSpPr>
          <a:xfrm>
            <a:off x="7403083" y="1223263"/>
            <a:ext cx="2219960" cy="2552700"/>
            <a:chOff x="7403083" y="1223263"/>
            <a:chExt cx="2219960" cy="2552700"/>
          </a:xfrm>
        </p:grpSpPr>
        <p:pic>
          <p:nvPicPr>
            <p:cNvPr id="14" name="object 14"/>
            <p:cNvPicPr/>
            <p:nvPr/>
          </p:nvPicPr>
          <p:blipFill>
            <a:blip r:embed="rId5" cstate="print"/>
            <a:stretch>
              <a:fillRect/>
            </a:stretch>
          </p:blipFill>
          <p:spPr>
            <a:xfrm>
              <a:off x="7415783" y="1235963"/>
              <a:ext cx="2194560" cy="2526792"/>
            </a:xfrm>
            <a:prstGeom prst="rect">
              <a:avLst/>
            </a:prstGeom>
          </p:spPr>
        </p:pic>
        <p:sp>
          <p:nvSpPr>
            <p:cNvPr id="15" name="object 15"/>
            <p:cNvSpPr/>
            <p:nvPr/>
          </p:nvSpPr>
          <p:spPr>
            <a:xfrm>
              <a:off x="7409433" y="1229613"/>
              <a:ext cx="2207260" cy="2540000"/>
            </a:xfrm>
            <a:custGeom>
              <a:avLst/>
              <a:gdLst/>
              <a:ahLst/>
              <a:cxnLst/>
              <a:rect l="l" t="t" r="r" b="b"/>
              <a:pathLst>
                <a:path w="2207259" h="2540000">
                  <a:moveTo>
                    <a:pt x="0" y="2539492"/>
                  </a:moveTo>
                  <a:lnTo>
                    <a:pt x="2207260" y="2539492"/>
                  </a:lnTo>
                  <a:lnTo>
                    <a:pt x="2207260" y="0"/>
                  </a:lnTo>
                  <a:lnTo>
                    <a:pt x="0" y="0"/>
                  </a:lnTo>
                  <a:lnTo>
                    <a:pt x="0" y="2539492"/>
                  </a:lnTo>
                  <a:close/>
                </a:path>
              </a:pathLst>
            </a:custGeom>
            <a:ln w="12700">
              <a:solidFill>
                <a:srgbClr val="585858"/>
              </a:solidFill>
            </a:ln>
          </p:spPr>
          <p:txBody>
            <a:bodyPr wrap="square" lIns="0" tIns="0" rIns="0" bIns="0" rtlCol="0"/>
            <a:lstStyle/>
            <a:p>
              <a:endParaRPr/>
            </a:p>
          </p:txBody>
        </p:sp>
      </p:grpSp>
      <p:grpSp>
        <p:nvGrpSpPr>
          <p:cNvPr id="16" name="object 16"/>
          <p:cNvGrpSpPr/>
          <p:nvPr/>
        </p:nvGrpSpPr>
        <p:grpSpPr>
          <a:xfrm>
            <a:off x="9759695" y="4117847"/>
            <a:ext cx="2277110" cy="2528570"/>
            <a:chOff x="9759695" y="4117847"/>
            <a:chExt cx="2277110" cy="2528570"/>
          </a:xfrm>
        </p:grpSpPr>
        <p:pic>
          <p:nvPicPr>
            <p:cNvPr id="17" name="object 17"/>
            <p:cNvPicPr/>
            <p:nvPr/>
          </p:nvPicPr>
          <p:blipFill>
            <a:blip r:embed="rId6" cstate="print"/>
            <a:stretch>
              <a:fillRect/>
            </a:stretch>
          </p:blipFill>
          <p:spPr>
            <a:xfrm>
              <a:off x="9759695" y="4117847"/>
              <a:ext cx="2276855" cy="2526792"/>
            </a:xfrm>
            <a:prstGeom prst="rect">
              <a:avLst/>
            </a:prstGeom>
          </p:spPr>
        </p:pic>
        <p:sp>
          <p:nvSpPr>
            <p:cNvPr id="18" name="object 18"/>
            <p:cNvSpPr/>
            <p:nvPr/>
          </p:nvSpPr>
          <p:spPr>
            <a:xfrm>
              <a:off x="9759695" y="6338315"/>
              <a:ext cx="2277110" cy="307975"/>
            </a:xfrm>
            <a:custGeom>
              <a:avLst/>
              <a:gdLst/>
              <a:ahLst/>
              <a:cxnLst/>
              <a:rect l="l" t="t" r="r" b="b"/>
              <a:pathLst>
                <a:path w="2277109" h="307975">
                  <a:moveTo>
                    <a:pt x="2276855" y="0"/>
                  </a:moveTo>
                  <a:lnTo>
                    <a:pt x="0" y="0"/>
                  </a:lnTo>
                  <a:lnTo>
                    <a:pt x="0" y="307848"/>
                  </a:lnTo>
                  <a:lnTo>
                    <a:pt x="2276855" y="307848"/>
                  </a:lnTo>
                  <a:lnTo>
                    <a:pt x="2276855" y="0"/>
                  </a:lnTo>
                  <a:close/>
                </a:path>
              </a:pathLst>
            </a:custGeom>
            <a:solidFill>
              <a:srgbClr val="000000">
                <a:alpha val="41960"/>
              </a:srgbClr>
            </a:solidFill>
          </p:spPr>
          <p:txBody>
            <a:bodyPr wrap="square" lIns="0" tIns="0" rIns="0" bIns="0" rtlCol="0"/>
            <a:lstStyle/>
            <a:p>
              <a:endParaRPr/>
            </a:p>
          </p:txBody>
        </p:sp>
      </p:grpSp>
      <p:grpSp>
        <p:nvGrpSpPr>
          <p:cNvPr id="19" name="object 19"/>
          <p:cNvGrpSpPr/>
          <p:nvPr/>
        </p:nvGrpSpPr>
        <p:grpSpPr>
          <a:xfrm>
            <a:off x="5065776" y="1235963"/>
            <a:ext cx="2197735" cy="2520950"/>
            <a:chOff x="5065776" y="1235963"/>
            <a:chExt cx="2197735" cy="2520950"/>
          </a:xfrm>
        </p:grpSpPr>
        <p:pic>
          <p:nvPicPr>
            <p:cNvPr id="20" name="object 20"/>
            <p:cNvPicPr/>
            <p:nvPr/>
          </p:nvPicPr>
          <p:blipFill>
            <a:blip r:embed="rId7" cstate="print"/>
            <a:stretch>
              <a:fillRect/>
            </a:stretch>
          </p:blipFill>
          <p:spPr>
            <a:xfrm>
              <a:off x="5068824" y="1235963"/>
              <a:ext cx="2194560" cy="2516124"/>
            </a:xfrm>
            <a:prstGeom prst="rect">
              <a:avLst/>
            </a:prstGeom>
          </p:spPr>
        </p:pic>
        <p:sp>
          <p:nvSpPr>
            <p:cNvPr id="21" name="object 21"/>
            <p:cNvSpPr/>
            <p:nvPr/>
          </p:nvSpPr>
          <p:spPr>
            <a:xfrm>
              <a:off x="5065776" y="3448812"/>
              <a:ext cx="2184400" cy="307975"/>
            </a:xfrm>
            <a:custGeom>
              <a:avLst/>
              <a:gdLst/>
              <a:ahLst/>
              <a:cxnLst/>
              <a:rect l="l" t="t" r="r" b="b"/>
              <a:pathLst>
                <a:path w="2184400" h="307975">
                  <a:moveTo>
                    <a:pt x="2183892" y="0"/>
                  </a:moveTo>
                  <a:lnTo>
                    <a:pt x="0" y="0"/>
                  </a:lnTo>
                  <a:lnTo>
                    <a:pt x="0" y="307848"/>
                  </a:lnTo>
                  <a:lnTo>
                    <a:pt x="2183892" y="307848"/>
                  </a:lnTo>
                  <a:lnTo>
                    <a:pt x="2183892" y="0"/>
                  </a:lnTo>
                  <a:close/>
                </a:path>
              </a:pathLst>
            </a:custGeom>
            <a:solidFill>
              <a:srgbClr val="000000">
                <a:alpha val="41960"/>
              </a:srgbClr>
            </a:solidFill>
          </p:spPr>
          <p:txBody>
            <a:bodyPr wrap="square" lIns="0" tIns="0" rIns="0" bIns="0" rtlCol="0"/>
            <a:lstStyle/>
            <a:p>
              <a:endParaRPr/>
            </a:p>
          </p:txBody>
        </p:sp>
      </p:grpSp>
      <p:grpSp>
        <p:nvGrpSpPr>
          <p:cNvPr id="22" name="object 22"/>
          <p:cNvGrpSpPr/>
          <p:nvPr/>
        </p:nvGrpSpPr>
        <p:grpSpPr>
          <a:xfrm>
            <a:off x="2726435" y="4096511"/>
            <a:ext cx="2194560" cy="2540635"/>
            <a:chOff x="2726435" y="4096511"/>
            <a:chExt cx="2194560" cy="2540635"/>
          </a:xfrm>
        </p:grpSpPr>
        <p:pic>
          <p:nvPicPr>
            <p:cNvPr id="23" name="object 23"/>
            <p:cNvPicPr/>
            <p:nvPr/>
          </p:nvPicPr>
          <p:blipFill>
            <a:blip r:embed="rId8" cstate="print"/>
            <a:stretch>
              <a:fillRect/>
            </a:stretch>
          </p:blipFill>
          <p:spPr>
            <a:xfrm>
              <a:off x="2726435" y="4096511"/>
              <a:ext cx="2194560" cy="2537460"/>
            </a:xfrm>
            <a:prstGeom prst="rect">
              <a:avLst/>
            </a:prstGeom>
          </p:spPr>
        </p:pic>
        <p:sp>
          <p:nvSpPr>
            <p:cNvPr id="24" name="object 24"/>
            <p:cNvSpPr/>
            <p:nvPr/>
          </p:nvSpPr>
          <p:spPr>
            <a:xfrm>
              <a:off x="2726435" y="6114288"/>
              <a:ext cx="2194560" cy="523240"/>
            </a:xfrm>
            <a:custGeom>
              <a:avLst/>
              <a:gdLst/>
              <a:ahLst/>
              <a:cxnLst/>
              <a:rect l="l" t="t" r="r" b="b"/>
              <a:pathLst>
                <a:path w="2194560" h="523240">
                  <a:moveTo>
                    <a:pt x="2194560" y="0"/>
                  </a:moveTo>
                  <a:lnTo>
                    <a:pt x="0" y="0"/>
                  </a:lnTo>
                  <a:lnTo>
                    <a:pt x="0" y="522732"/>
                  </a:lnTo>
                  <a:lnTo>
                    <a:pt x="2194560" y="522732"/>
                  </a:lnTo>
                  <a:lnTo>
                    <a:pt x="2194560" y="0"/>
                  </a:lnTo>
                  <a:close/>
                </a:path>
              </a:pathLst>
            </a:custGeom>
            <a:solidFill>
              <a:srgbClr val="000000">
                <a:alpha val="63136"/>
              </a:srgbClr>
            </a:solidFill>
          </p:spPr>
          <p:txBody>
            <a:bodyPr wrap="square" lIns="0" tIns="0" rIns="0" bIns="0" rtlCol="0"/>
            <a:lstStyle/>
            <a:p>
              <a:endParaRPr/>
            </a:p>
          </p:txBody>
        </p:sp>
      </p:grpSp>
      <p:grpSp>
        <p:nvGrpSpPr>
          <p:cNvPr id="25" name="object 25"/>
          <p:cNvGrpSpPr/>
          <p:nvPr/>
        </p:nvGrpSpPr>
        <p:grpSpPr>
          <a:xfrm>
            <a:off x="7427976" y="4114800"/>
            <a:ext cx="2204085" cy="2525395"/>
            <a:chOff x="7427976" y="4114800"/>
            <a:chExt cx="2204085" cy="2525395"/>
          </a:xfrm>
        </p:grpSpPr>
        <p:pic>
          <p:nvPicPr>
            <p:cNvPr id="26" name="object 26"/>
            <p:cNvPicPr/>
            <p:nvPr/>
          </p:nvPicPr>
          <p:blipFill>
            <a:blip r:embed="rId9" cstate="print"/>
            <a:stretch>
              <a:fillRect/>
            </a:stretch>
          </p:blipFill>
          <p:spPr>
            <a:xfrm>
              <a:off x="7427976" y="4114800"/>
              <a:ext cx="2203704" cy="2517648"/>
            </a:xfrm>
            <a:prstGeom prst="rect">
              <a:avLst/>
            </a:prstGeom>
          </p:spPr>
        </p:pic>
        <p:sp>
          <p:nvSpPr>
            <p:cNvPr id="27" name="object 27"/>
            <p:cNvSpPr/>
            <p:nvPr/>
          </p:nvSpPr>
          <p:spPr>
            <a:xfrm>
              <a:off x="7427976" y="6332220"/>
              <a:ext cx="2204085" cy="307975"/>
            </a:xfrm>
            <a:custGeom>
              <a:avLst/>
              <a:gdLst/>
              <a:ahLst/>
              <a:cxnLst/>
              <a:rect l="l" t="t" r="r" b="b"/>
              <a:pathLst>
                <a:path w="2204084" h="307975">
                  <a:moveTo>
                    <a:pt x="2203704" y="0"/>
                  </a:moveTo>
                  <a:lnTo>
                    <a:pt x="0" y="0"/>
                  </a:lnTo>
                  <a:lnTo>
                    <a:pt x="0" y="307847"/>
                  </a:lnTo>
                  <a:lnTo>
                    <a:pt x="2203704" y="307847"/>
                  </a:lnTo>
                  <a:lnTo>
                    <a:pt x="2203704" y="0"/>
                  </a:lnTo>
                  <a:close/>
                </a:path>
              </a:pathLst>
            </a:custGeom>
            <a:solidFill>
              <a:srgbClr val="000000">
                <a:alpha val="41960"/>
              </a:srgbClr>
            </a:solidFill>
          </p:spPr>
          <p:txBody>
            <a:bodyPr wrap="square" lIns="0" tIns="0" rIns="0" bIns="0" rtlCol="0"/>
            <a:lstStyle/>
            <a:p>
              <a:endParaRPr/>
            </a:p>
          </p:txBody>
        </p:sp>
      </p:grpSp>
      <p:sp>
        <p:nvSpPr>
          <p:cNvPr id="28" name="object 28"/>
          <p:cNvSpPr txBox="1"/>
          <p:nvPr/>
        </p:nvSpPr>
        <p:spPr>
          <a:xfrm>
            <a:off x="9749028" y="3444240"/>
            <a:ext cx="2275840" cy="303530"/>
          </a:xfrm>
          <a:prstGeom prst="rect">
            <a:avLst/>
          </a:prstGeom>
          <a:solidFill>
            <a:srgbClr val="000000">
              <a:alpha val="41960"/>
            </a:srgbClr>
          </a:solidFill>
        </p:spPr>
        <p:txBody>
          <a:bodyPr vert="horz" wrap="square" lIns="0" tIns="41275" rIns="0" bIns="0" rtlCol="0">
            <a:spAutoFit/>
          </a:bodyPr>
          <a:lstStyle/>
          <a:p>
            <a:pPr marL="4445" algn="ctr">
              <a:lnSpc>
                <a:spcPct val="100000"/>
              </a:lnSpc>
              <a:spcBef>
                <a:spcPts val="325"/>
              </a:spcBef>
            </a:pPr>
            <a:r>
              <a:rPr sz="1400" spc="-10" dirty="0">
                <a:solidFill>
                  <a:srgbClr val="FFFFFF"/>
                </a:solidFill>
                <a:latin typeface="Arial"/>
                <a:cs typeface="Arial"/>
              </a:rPr>
              <a:t>Gateway</a:t>
            </a:r>
            <a:endParaRPr sz="1400">
              <a:latin typeface="Arial"/>
              <a:cs typeface="Arial"/>
            </a:endParaRPr>
          </a:p>
        </p:txBody>
      </p:sp>
      <p:sp>
        <p:nvSpPr>
          <p:cNvPr id="29" name="object 29"/>
          <p:cNvSpPr txBox="1"/>
          <p:nvPr/>
        </p:nvSpPr>
        <p:spPr>
          <a:xfrm>
            <a:off x="7418831" y="3461003"/>
            <a:ext cx="2194560" cy="302260"/>
          </a:xfrm>
          <a:prstGeom prst="rect">
            <a:avLst/>
          </a:prstGeom>
          <a:solidFill>
            <a:srgbClr val="000000">
              <a:alpha val="41960"/>
            </a:srgbClr>
          </a:solidFill>
        </p:spPr>
        <p:txBody>
          <a:bodyPr vert="horz" wrap="square" lIns="0" tIns="40005" rIns="0" bIns="0" rtlCol="0">
            <a:spAutoFit/>
          </a:bodyPr>
          <a:lstStyle/>
          <a:p>
            <a:pPr marL="330835">
              <a:lnSpc>
                <a:spcPct val="100000"/>
              </a:lnSpc>
              <a:spcBef>
                <a:spcPts val="315"/>
              </a:spcBef>
            </a:pPr>
            <a:r>
              <a:rPr sz="1400" dirty="0">
                <a:solidFill>
                  <a:srgbClr val="FFFFFF"/>
                </a:solidFill>
                <a:latin typeface="Arial"/>
                <a:cs typeface="Arial"/>
              </a:rPr>
              <a:t>Surface</a:t>
            </a:r>
            <a:r>
              <a:rPr sz="1400" spc="-45" dirty="0">
                <a:solidFill>
                  <a:srgbClr val="FFFFFF"/>
                </a:solidFill>
                <a:latin typeface="Arial"/>
                <a:cs typeface="Arial"/>
              </a:rPr>
              <a:t> </a:t>
            </a:r>
            <a:r>
              <a:rPr sz="1400" spc="-10" dirty="0">
                <a:solidFill>
                  <a:srgbClr val="FFFFFF"/>
                </a:solidFill>
                <a:latin typeface="Arial"/>
                <a:cs typeface="Arial"/>
              </a:rPr>
              <a:t>Operations</a:t>
            </a:r>
            <a:endParaRPr sz="1400">
              <a:latin typeface="Arial"/>
              <a:cs typeface="Arial"/>
            </a:endParaRPr>
          </a:p>
        </p:txBody>
      </p:sp>
      <p:sp>
        <p:nvSpPr>
          <p:cNvPr id="30" name="object 30"/>
          <p:cNvSpPr txBox="1"/>
          <p:nvPr/>
        </p:nvSpPr>
        <p:spPr>
          <a:xfrm>
            <a:off x="9753345" y="4111497"/>
            <a:ext cx="2289810" cy="2540000"/>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50"/>
              </a:spcBef>
            </a:pPr>
            <a:endParaRPr sz="1400">
              <a:latin typeface="Times New Roman"/>
              <a:cs typeface="Times New Roman"/>
            </a:endParaRPr>
          </a:p>
          <a:p>
            <a:pPr marL="355600">
              <a:lnSpc>
                <a:spcPct val="100000"/>
              </a:lnSpc>
            </a:pPr>
            <a:r>
              <a:rPr sz="1400" dirty="0">
                <a:solidFill>
                  <a:srgbClr val="FFFFFF"/>
                </a:solidFill>
                <a:latin typeface="Arial"/>
                <a:cs typeface="Arial"/>
              </a:rPr>
              <a:t>Artemis</a:t>
            </a:r>
            <a:r>
              <a:rPr sz="1400" spc="-45" dirty="0">
                <a:solidFill>
                  <a:srgbClr val="FFFFFF"/>
                </a:solidFill>
                <a:latin typeface="Arial"/>
                <a:cs typeface="Arial"/>
              </a:rPr>
              <a:t> </a:t>
            </a:r>
            <a:r>
              <a:rPr sz="1400" dirty="0">
                <a:solidFill>
                  <a:srgbClr val="FFFFFF"/>
                </a:solidFill>
                <a:latin typeface="Arial"/>
                <a:cs typeface="Arial"/>
              </a:rPr>
              <a:t>Base</a:t>
            </a:r>
            <a:r>
              <a:rPr sz="1400" spc="-25" dirty="0">
                <a:solidFill>
                  <a:srgbClr val="FFFFFF"/>
                </a:solidFill>
                <a:latin typeface="Arial"/>
                <a:cs typeface="Arial"/>
              </a:rPr>
              <a:t> </a:t>
            </a:r>
            <a:r>
              <a:rPr sz="1400" spc="-20" dirty="0">
                <a:solidFill>
                  <a:srgbClr val="FFFFFF"/>
                </a:solidFill>
                <a:latin typeface="Arial"/>
                <a:cs typeface="Arial"/>
              </a:rPr>
              <a:t>Camp</a:t>
            </a:r>
            <a:endParaRPr sz="1400">
              <a:latin typeface="Arial"/>
              <a:cs typeface="Arial"/>
            </a:endParaRPr>
          </a:p>
        </p:txBody>
      </p:sp>
      <p:grpSp>
        <p:nvGrpSpPr>
          <p:cNvPr id="31" name="object 31"/>
          <p:cNvGrpSpPr/>
          <p:nvPr/>
        </p:nvGrpSpPr>
        <p:grpSpPr>
          <a:xfrm>
            <a:off x="125984" y="1203452"/>
            <a:ext cx="2447290" cy="2562860"/>
            <a:chOff x="125984" y="1203452"/>
            <a:chExt cx="2447290" cy="2562860"/>
          </a:xfrm>
        </p:grpSpPr>
        <p:pic>
          <p:nvPicPr>
            <p:cNvPr id="32" name="object 32"/>
            <p:cNvPicPr/>
            <p:nvPr/>
          </p:nvPicPr>
          <p:blipFill>
            <a:blip r:embed="rId10" cstate="print"/>
            <a:stretch>
              <a:fillRect/>
            </a:stretch>
          </p:blipFill>
          <p:spPr>
            <a:xfrm>
              <a:off x="138684" y="1216152"/>
              <a:ext cx="2421636" cy="2537460"/>
            </a:xfrm>
            <a:prstGeom prst="rect">
              <a:avLst/>
            </a:prstGeom>
          </p:spPr>
        </p:pic>
        <p:sp>
          <p:nvSpPr>
            <p:cNvPr id="33" name="object 33"/>
            <p:cNvSpPr/>
            <p:nvPr/>
          </p:nvSpPr>
          <p:spPr>
            <a:xfrm>
              <a:off x="132334" y="1209802"/>
              <a:ext cx="2434590" cy="2550160"/>
            </a:xfrm>
            <a:custGeom>
              <a:avLst/>
              <a:gdLst/>
              <a:ahLst/>
              <a:cxnLst/>
              <a:rect l="l" t="t" r="r" b="b"/>
              <a:pathLst>
                <a:path w="2434590" h="2550160">
                  <a:moveTo>
                    <a:pt x="0" y="2550160"/>
                  </a:moveTo>
                  <a:lnTo>
                    <a:pt x="2434336" y="2550160"/>
                  </a:lnTo>
                  <a:lnTo>
                    <a:pt x="2434336" y="0"/>
                  </a:lnTo>
                  <a:lnTo>
                    <a:pt x="0" y="0"/>
                  </a:lnTo>
                  <a:lnTo>
                    <a:pt x="0" y="2550160"/>
                  </a:lnTo>
                  <a:close/>
                </a:path>
              </a:pathLst>
            </a:custGeom>
            <a:ln w="12700">
              <a:solidFill>
                <a:srgbClr val="585858"/>
              </a:solidFill>
            </a:ln>
          </p:spPr>
          <p:txBody>
            <a:bodyPr wrap="square" lIns="0" tIns="0" rIns="0" bIns="0" rtlCol="0"/>
            <a:lstStyle/>
            <a:p>
              <a:endParaRPr/>
            </a:p>
          </p:txBody>
        </p:sp>
      </p:grpSp>
      <p:grpSp>
        <p:nvGrpSpPr>
          <p:cNvPr id="34" name="object 34"/>
          <p:cNvGrpSpPr/>
          <p:nvPr/>
        </p:nvGrpSpPr>
        <p:grpSpPr>
          <a:xfrm>
            <a:off x="2704592" y="1212596"/>
            <a:ext cx="2238375" cy="2562860"/>
            <a:chOff x="2704592" y="1212596"/>
            <a:chExt cx="2238375" cy="2562860"/>
          </a:xfrm>
        </p:grpSpPr>
        <p:pic>
          <p:nvPicPr>
            <p:cNvPr id="35" name="object 35"/>
            <p:cNvPicPr/>
            <p:nvPr/>
          </p:nvPicPr>
          <p:blipFill>
            <a:blip r:embed="rId11" cstate="print"/>
            <a:stretch>
              <a:fillRect/>
            </a:stretch>
          </p:blipFill>
          <p:spPr>
            <a:xfrm>
              <a:off x="2717292" y="1225296"/>
              <a:ext cx="2212848" cy="2537460"/>
            </a:xfrm>
            <a:prstGeom prst="rect">
              <a:avLst/>
            </a:prstGeom>
          </p:spPr>
        </p:pic>
        <p:sp>
          <p:nvSpPr>
            <p:cNvPr id="36" name="object 36"/>
            <p:cNvSpPr/>
            <p:nvPr/>
          </p:nvSpPr>
          <p:spPr>
            <a:xfrm>
              <a:off x="2710942" y="1218946"/>
              <a:ext cx="2225675" cy="2550160"/>
            </a:xfrm>
            <a:custGeom>
              <a:avLst/>
              <a:gdLst/>
              <a:ahLst/>
              <a:cxnLst/>
              <a:rect l="l" t="t" r="r" b="b"/>
              <a:pathLst>
                <a:path w="2225675" h="2550160">
                  <a:moveTo>
                    <a:pt x="0" y="2550160"/>
                  </a:moveTo>
                  <a:lnTo>
                    <a:pt x="2225548" y="2550160"/>
                  </a:lnTo>
                  <a:lnTo>
                    <a:pt x="2225548" y="0"/>
                  </a:lnTo>
                  <a:lnTo>
                    <a:pt x="0" y="0"/>
                  </a:lnTo>
                  <a:lnTo>
                    <a:pt x="0" y="2550160"/>
                  </a:lnTo>
                  <a:close/>
                </a:path>
              </a:pathLst>
            </a:custGeom>
            <a:ln w="12700">
              <a:solidFill>
                <a:srgbClr val="585858"/>
              </a:solidFill>
            </a:ln>
          </p:spPr>
          <p:txBody>
            <a:bodyPr wrap="square" lIns="0" tIns="0" rIns="0" bIns="0" rtlCol="0"/>
            <a:lstStyle/>
            <a:p>
              <a:endParaRPr/>
            </a:p>
          </p:txBody>
        </p:sp>
      </p:grpSp>
      <p:sp>
        <p:nvSpPr>
          <p:cNvPr id="37" name="object 37"/>
          <p:cNvSpPr txBox="1"/>
          <p:nvPr/>
        </p:nvSpPr>
        <p:spPr>
          <a:xfrm>
            <a:off x="135636" y="3448811"/>
            <a:ext cx="2407920" cy="302260"/>
          </a:xfrm>
          <a:prstGeom prst="rect">
            <a:avLst/>
          </a:prstGeom>
          <a:solidFill>
            <a:srgbClr val="000000">
              <a:alpha val="41960"/>
            </a:srgbClr>
          </a:solidFill>
        </p:spPr>
        <p:txBody>
          <a:bodyPr vert="horz" wrap="square" lIns="0" tIns="40005" rIns="0" bIns="0" rtlCol="0">
            <a:spAutoFit/>
          </a:bodyPr>
          <a:lstStyle/>
          <a:p>
            <a:pPr marL="316230">
              <a:lnSpc>
                <a:spcPct val="100000"/>
              </a:lnSpc>
              <a:spcBef>
                <a:spcPts val="315"/>
              </a:spcBef>
            </a:pPr>
            <a:r>
              <a:rPr sz="1400" dirty="0">
                <a:solidFill>
                  <a:srgbClr val="FFFFFF"/>
                </a:solidFill>
                <a:latin typeface="Arial"/>
                <a:cs typeface="Arial"/>
              </a:rPr>
              <a:t>Space</a:t>
            </a:r>
            <a:r>
              <a:rPr sz="1400" spc="-45" dirty="0">
                <a:solidFill>
                  <a:srgbClr val="FFFFFF"/>
                </a:solidFill>
                <a:latin typeface="Arial"/>
                <a:cs typeface="Arial"/>
              </a:rPr>
              <a:t> </a:t>
            </a:r>
            <a:r>
              <a:rPr sz="1400" dirty="0">
                <a:solidFill>
                  <a:srgbClr val="FFFFFF"/>
                </a:solidFill>
                <a:latin typeface="Arial"/>
                <a:cs typeface="Arial"/>
              </a:rPr>
              <a:t>Launch</a:t>
            </a:r>
            <a:r>
              <a:rPr sz="1400" spc="-40" dirty="0">
                <a:solidFill>
                  <a:srgbClr val="FFFFFF"/>
                </a:solidFill>
                <a:latin typeface="Arial"/>
                <a:cs typeface="Arial"/>
              </a:rPr>
              <a:t> </a:t>
            </a:r>
            <a:r>
              <a:rPr sz="1400" spc="-10" dirty="0">
                <a:solidFill>
                  <a:srgbClr val="FFFFFF"/>
                </a:solidFill>
                <a:latin typeface="Arial"/>
                <a:cs typeface="Arial"/>
              </a:rPr>
              <a:t>System</a:t>
            </a:r>
            <a:endParaRPr sz="1400">
              <a:latin typeface="Arial"/>
              <a:cs typeface="Arial"/>
            </a:endParaRPr>
          </a:p>
        </p:txBody>
      </p:sp>
      <p:sp>
        <p:nvSpPr>
          <p:cNvPr id="38" name="object 38"/>
          <p:cNvSpPr txBox="1"/>
          <p:nvPr/>
        </p:nvSpPr>
        <p:spPr>
          <a:xfrm>
            <a:off x="2735579" y="3435096"/>
            <a:ext cx="2182495" cy="307975"/>
          </a:xfrm>
          <a:prstGeom prst="rect">
            <a:avLst/>
          </a:prstGeom>
          <a:solidFill>
            <a:srgbClr val="000000">
              <a:alpha val="41960"/>
            </a:srgbClr>
          </a:solidFill>
        </p:spPr>
        <p:txBody>
          <a:bodyPr vert="horz" wrap="square" lIns="0" tIns="40005" rIns="0" bIns="0" rtlCol="0">
            <a:spAutoFit/>
          </a:bodyPr>
          <a:lstStyle/>
          <a:p>
            <a:pPr marL="438784">
              <a:lnSpc>
                <a:spcPct val="100000"/>
              </a:lnSpc>
              <a:spcBef>
                <a:spcPts val="315"/>
              </a:spcBef>
            </a:pPr>
            <a:r>
              <a:rPr sz="1400" dirty="0">
                <a:solidFill>
                  <a:srgbClr val="FFFFFF"/>
                </a:solidFill>
                <a:latin typeface="Arial"/>
                <a:cs typeface="Arial"/>
              </a:rPr>
              <a:t>Orion</a:t>
            </a:r>
            <a:r>
              <a:rPr sz="1400" spc="-40" dirty="0">
                <a:solidFill>
                  <a:srgbClr val="FFFFFF"/>
                </a:solidFill>
                <a:latin typeface="Arial"/>
                <a:cs typeface="Arial"/>
              </a:rPr>
              <a:t> </a:t>
            </a:r>
            <a:r>
              <a:rPr sz="1400" spc="-10" dirty="0">
                <a:solidFill>
                  <a:srgbClr val="FFFFFF"/>
                </a:solidFill>
                <a:latin typeface="Arial"/>
                <a:cs typeface="Arial"/>
              </a:rPr>
              <a:t>spacecraft</a:t>
            </a:r>
            <a:endParaRPr sz="1400">
              <a:latin typeface="Arial"/>
              <a:cs typeface="Arial"/>
            </a:endParaRPr>
          </a:p>
        </p:txBody>
      </p:sp>
      <p:sp>
        <p:nvSpPr>
          <p:cNvPr id="39" name="object 39"/>
          <p:cNvSpPr txBox="1"/>
          <p:nvPr/>
        </p:nvSpPr>
        <p:spPr>
          <a:xfrm>
            <a:off x="5062473" y="1229613"/>
            <a:ext cx="2207260" cy="2529205"/>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90"/>
              </a:spcBef>
            </a:pPr>
            <a:endParaRPr sz="1400">
              <a:latin typeface="Times New Roman"/>
              <a:cs typeface="Times New Roman"/>
            </a:endParaRPr>
          </a:p>
          <a:p>
            <a:pPr marL="149225">
              <a:lnSpc>
                <a:spcPct val="100000"/>
              </a:lnSpc>
            </a:pPr>
            <a:r>
              <a:rPr sz="1400" dirty="0">
                <a:solidFill>
                  <a:srgbClr val="FFFFFF"/>
                </a:solidFill>
                <a:latin typeface="Arial"/>
                <a:cs typeface="Arial"/>
              </a:rPr>
              <a:t>Human</a:t>
            </a:r>
            <a:r>
              <a:rPr sz="1400" spc="-50" dirty="0">
                <a:solidFill>
                  <a:srgbClr val="FFFFFF"/>
                </a:solidFill>
                <a:latin typeface="Arial"/>
                <a:cs typeface="Arial"/>
              </a:rPr>
              <a:t> </a:t>
            </a:r>
            <a:r>
              <a:rPr sz="1400" dirty="0">
                <a:solidFill>
                  <a:srgbClr val="FFFFFF"/>
                </a:solidFill>
                <a:latin typeface="Arial"/>
                <a:cs typeface="Arial"/>
              </a:rPr>
              <a:t>Landing</a:t>
            </a:r>
            <a:r>
              <a:rPr sz="1400" spc="-60" dirty="0">
                <a:solidFill>
                  <a:srgbClr val="FFFFFF"/>
                </a:solidFill>
                <a:latin typeface="Arial"/>
                <a:cs typeface="Arial"/>
              </a:rPr>
              <a:t> </a:t>
            </a:r>
            <a:r>
              <a:rPr sz="1400" spc="-10" dirty="0">
                <a:solidFill>
                  <a:srgbClr val="FFFFFF"/>
                </a:solidFill>
                <a:latin typeface="Arial"/>
                <a:cs typeface="Arial"/>
              </a:rPr>
              <a:t>System</a:t>
            </a:r>
            <a:endParaRPr sz="1400">
              <a:latin typeface="Arial"/>
              <a:cs typeface="Arial"/>
            </a:endParaRPr>
          </a:p>
        </p:txBody>
      </p:sp>
      <p:sp>
        <p:nvSpPr>
          <p:cNvPr id="40" name="object 40"/>
          <p:cNvSpPr txBox="1"/>
          <p:nvPr/>
        </p:nvSpPr>
        <p:spPr>
          <a:xfrm>
            <a:off x="155447" y="6339840"/>
            <a:ext cx="2411095" cy="291465"/>
          </a:xfrm>
          <a:prstGeom prst="rect">
            <a:avLst/>
          </a:prstGeom>
          <a:solidFill>
            <a:srgbClr val="000000">
              <a:alpha val="41960"/>
            </a:srgbClr>
          </a:solidFill>
        </p:spPr>
        <p:txBody>
          <a:bodyPr vert="horz" wrap="square" lIns="0" tIns="41275" rIns="0" bIns="0" rtlCol="0">
            <a:spAutoFit/>
          </a:bodyPr>
          <a:lstStyle/>
          <a:p>
            <a:pPr marL="154305">
              <a:lnSpc>
                <a:spcPct val="100000"/>
              </a:lnSpc>
              <a:spcBef>
                <a:spcPts val="325"/>
              </a:spcBef>
            </a:pPr>
            <a:r>
              <a:rPr sz="1300" dirty="0">
                <a:solidFill>
                  <a:srgbClr val="FFFFFF"/>
                </a:solidFill>
                <a:latin typeface="Arial"/>
                <a:cs typeface="Arial"/>
              </a:rPr>
              <a:t>Exploration</a:t>
            </a:r>
            <a:r>
              <a:rPr sz="1300" spc="-60" dirty="0">
                <a:solidFill>
                  <a:srgbClr val="FFFFFF"/>
                </a:solidFill>
                <a:latin typeface="Arial"/>
                <a:cs typeface="Arial"/>
              </a:rPr>
              <a:t> </a:t>
            </a:r>
            <a:r>
              <a:rPr sz="1300" dirty="0">
                <a:solidFill>
                  <a:srgbClr val="FFFFFF"/>
                </a:solidFill>
                <a:latin typeface="Arial"/>
                <a:cs typeface="Arial"/>
              </a:rPr>
              <a:t>Ground</a:t>
            </a:r>
            <a:r>
              <a:rPr sz="1300" spc="-60" dirty="0">
                <a:solidFill>
                  <a:srgbClr val="FFFFFF"/>
                </a:solidFill>
                <a:latin typeface="Arial"/>
                <a:cs typeface="Arial"/>
              </a:rPr>
              <a:t> </a:t>
            </a:r>
            <a:r>
              <a:rPr sz="1300" spc="-10" dirty="0">
                <a:solidFill>
                  <a:srgbClr val="FFFFFF"/>
                </a:solidFill>
                <a:latin typeface="Arial"/>
                <a:cs typeface="Arial"/>
              </a:rPr>
              <a:t>Systems</a:t>
            </a:r>
            <a:endParaRPr sz="1300">
              <a:latin typeface="Arial"/>
              <a:cs typeface="Arial"/>
            </a:endParaRPr>
          </a:p>
        </p:txBody>
      </p:sp>
      <p:sp>
        <p:nvSpPr>
          <p:cNvPr id="41" name="object 41"/>
          <p:cNvSpPr txBox="1"/>
          <p:nvPr/>
        </p:nvSpPr>
        <p:spPr>
          <a:xfrm>
            <a:off x="2720085" y="4090161"/>
            <a:ext cx="2207260" cy="2550160"/>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60"/>
              </a:spcBef>
            </a:pPr>
            <a:endParaRPr sz="1400">
              <a:latin typeface="Times New Roman"/>
              <a:cs typeface="Times New Roman"/>
            </a:endParaRPr>
          </a:p>
          <a:p>
            <a:pPr marL="599440" marR="155575" indent="-434340">
              <a:lnSpc>
                <a:spcPct val="100000"/>
              </a:lnSpc>
            </a:pPr>
            <a:r>
              <a:rPr sz="1400" dirty="0">
                <a:solidFill>
                  <a:srgbClr val="FFFFFF"/>
                </a:solidFill>
                <a:latin typeface="Arial"/>
                <a:cs typeface="Arial"/>
              </a:rPr>
              <a:t>Space</a:t>
            </a:r>
            <a:r>
              <a:rPr sz="1400" spc="-30" dirty="0">
                <a:solidFill>
                  <a:srgbClr val="FFFFFF"/>
                </a:solidFill>
                <a:latin typeface="Arial"/>
                <a:cs typeface="Arial"/>
              </a:rPr>
              <a:t> </a:t>
            </a:r>
            <a:r>
              <a:rPr sz="1400" spc="-10" dirty="0">
                <a:solidFill>
                  <a:srgbClr val="FFFFFF"/>
                </a:solidFill>
                <a:latin typeface="Arial"/>
                <a:cs typeface="Arial"/>
              </a:rPr>
              <a:t>Communications </a:t>
            </a:r>
            <a:r>
              <a:rPr sz="1400" dirty="0">
                <a:solidFill>
                  <a:srgbClr val="FFFFFF"/>
                </a:solidFill>
                <a:latin typeface="Arial"/>
                <a:cs typeface="Arial"/>
              </a:rPr>
              <a:t>&amp;</a:t>
            </a:r>
            <a:r>
              <a:rPr sz="1400" spc="-20" dirty="0">
                <a:solidFill>
                  <a:srgbClr val="FFFFFF"/>
                </a:solidFill>
                <a:latin typeface="Arial"/>
                <a:cs typeface="Arial"/>
              </a:rPr>
              <a:t> </a:t>
            </a:r>
            <a:r>
              <a:rPr sz="1400" spc="-10" dirty="0">
                <a:solidFill>
                  <a:srgbClr val="FFFFFF"/>
                </a:solidFill>
                <a:latin typeface="Arial"/>
                <a:cs typeface="Arial"/>
              </a:rPr>
              <a:t>Navigation</a:t>
            </a:r>
            <a:endParaRPr sz="1400">
              <a:latin typeface="Arial"/>
              <a:cs typeface="Arial"/>
            </a:endParaRPr>
          </a:p>
        </p:txBody>
      </p:sp>
      <p:sp>
        <p:nvSpPr>
          <p:cNvPr id="42" name="object 42"/>
          <p:cNvSpPr txBox="1"/>
          <p:nvPr/>
        </p:nvSpPr>
        <p:spPr>
          <a:xfrm>
            <a:off x="7421626" y="4108450"/>
            <a:ext cx="2216785" cy="2530475"/>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20"/>
              </a:spcBef>
            </a:pPr>
            <a:endParaRPr sz="1400">
              <a:latin typeface="Times New Roman"/>
              <a:cs typeface="Times New Roman"/>
            </a:endParaRPr>
          </a:p>
          <a:p>
            <a:pPr marL="633095">
              <a:lnSpc>
                <a:spcPct val="100000"/>
              </a:lnSpc>
              <a:spcBef>
                <a:spcPts val="5"/>
              </a:spcBef>
            </a:pPr>
            <a:r>
              <a:rPr sz="1400" dirty="0">
                <a:solidFill>
                  <a:srgbClr val="FFFFFF"/>
                </a:solidFill>
                <a:latin typeface="Arial"/>
                <a:cs typeface="Arial"/>
              </a:rPr>
              <a:t>Space</a:t>
            </a:r>
            <a:r>
              <a:rPr sz="1400" spc="-30" dirty="0">
                <a:solidFill>
                  <a:srgbClr val="FFFFFF"/>
                </a:solidFill>
                <a:latin typeface="Arial"/>
                <a:cs typeface="Arial"/>
              </a:rPr>
              <a:t> </a:t>
            </a:r>
            <a:r>
              <a:rPr sz="1400" spc="-10" dirty="0">
                <a:solidFill>
                  <a:srgbClr val="FFFFFF"/>
                </a:solidFill>
                <a:latin typeface="Arial"/>
                <a:cs typeface="Arial"/>
              </a:rPr>
              <a:t>Suits</a:t>
            </a:r>
            <a:endParaRPr sz="1400">
              <a:latin typeface="Arial"/>
              <a:cs typeface="Arial"/>
            </a:endParaRPr>
          </a:p>
        </p:txBody>
      </p:sp>
      <p:sp>
        <p:nvSpPr>
          <p:cNvPr id="43" name="object 43"/>
          <p:cNvSpPr txBox="1"/>
          <p:nvPr/>
        </p:nvSpPr>
        <p:spPr>
          <a:xfrm>
            <a:off x="5079491" y="6326123"/>
            <a:ext cx="2182495" cy="307975"/>
          </a:xfrm>
          <a:prstGeom prst="rect">
            <a:avLst/>
          </a:prstGeom>
          <a:solidFill>
            <a:srgbClr val="000000">
              <a:alpha val="41960"/>
            </a:srgbClr>
          </a:solidFill>
        </p:spPr>
        <p:txBody>
          <a:bodyPr vert="horz" wrap="square" lIns="0" tIns="41910" rIns="0" bIns="0" rtlCol="0">
            <a:spAutoFit/>
          </a:bodyPr>
          <a:lstStyle/>
          <a:p>
            <a:pPr marL="460375">
              <a:lnSpc>
                <a:spcPct val="100000"/>
              </a:lnSpc>
              <a:spcBef>
                <a:spcPts val="330"/>
              </a:spcBef>
            </a:pPr>
            <a:r>
              <a:rPr sz="1400" dirty="0">
                <a:solidFill>
                  <a:srgbClr val="FFFFFF"/>
                </a:solidFill>
                <a:latin typeface="Arial"/>
                <a:cs typeface="Arial"/>
              </a:rPr>
              <a:t>Surface</a:t>
            </a:r>
            <a:r>
              <a:rPr sz="1400" spc="-45" dirty="0">
                <a:solidFill>
                  <a:srgbClr val="FFFFFF"/>
                </a:solidFill>
                <a:latin typeface="Arial"/>
                <a:cs typeface="Arial"/>
              </a:rPr>
              <a:t> </a:t>
            </a:r>
            <a:r>
              <a:rPr sz="1400" spc="-10" dirty="0">
                <a:solidFill>
                  <a:srgbClr val="FFFFFF"/>
                </a:solidFill>
                <a:latin typeface="Arial"/>
                <a:cs typeface="Arial"/>
              </a:rPr>
              <a:t>Mobility</a:t>
            </a:r>
            <a:endParaRPr sz="1400">
              <a:latin typeface="Arial"/>
              <a:cs typeface="Arial"/>
            </a:endParaRPr>
          </a:p>
        </p:txBody>
      </p:sp>
      <p:sp>
        <p:nvSpPr>
          <p:cNvPr id="46" name="テキスト ボックス 45">
            <a:extLst>
              <a:ext uri="{FF2B5EF4-FFF2-40B4-BE49-F238E27FC236}">
                <a16:creationId xmlns:a16="http://schemas.microsoft.com/office/drawing/2014/main" id="{2B10DB5C-3FBB-3D43-47EB-BCAF9E8D3519}"/>
              </a:ext>
            </a:extLst>
          </p:cNvPr>
          <p:cNvSpPr txBox="1"/>
          <p:nvPr/>
        </p:nvSpPr>
        <p:spPr>
          <a:xfrm>
            <a:off x="1" y="-67411"/>
            <a:ext cx="12191999" cy="1213153"/>
          </a:xfrm>
          <a:prstGeom prst="rect">
            <a:avLst/>
          </a:prstGeom>
          <a:noFill/>
        </p:spPr>
        <p:txBody>
          <a:bodyPr wrap="square">
            <a:spAutoFit/>
          </a:bodyPr>
          <a:lstStyle/>
          <a:p>
            <a:pPr marL="1156335" algn="ctr">
              <a:lnSpc>
                <a:spcPct val="100000"/>
              </a:lnSpc>
              <a:spcBef>
                <a:spcPts val="105"/>
              </a:spcBef>
            </a:pPr>
            <a:r>
              <a:rPr lang="en-US" altLang="ja-JP" sz="3600" b="1" dirty="0">
                <a:solidFill>
                  <a:schemeClr val="bg1"/>
                </a:solidFill>
                <a:latin typeface="BIZ UDP明朝 Medium" panose="02020500000000000000" pitchFamily="18" charset="-128"/>
                <a:ea typeface="BIZ UDP明朝 Medium" panose="02020500000000000000" pitchFamily="18" charset="-128"/>
              </a:rPr>
              <a:t>Artemis:</a:t>
            </a:r>
            <a:r>
              <a:rPr lang="en-US" altLang="ja-JP" sz="3600" b="1" spc="-45" dirty="0">
                <a:solidFill>
                  <a:schemeClr val="bg1"/>
                </a:solidFill>
                <a:latin typeface="BIZ UDP明朝 Medium" panose="02020500000000000000" pitchFamily="18" charset="-128"/>
                <a:ea typeface="BIZ UDP明朝 Medium" panose="02020500000000000000" pitchFamily="18" charset="-128"/>
              </a:rPr>
              <a:t> </a:t>
            </a:r>
          </a:p>
          <a:p>
            <a:pPr marL="1156335" algn="ctr">
              <a:lnSpc>
                <a:spcPct val="100000"/>
              </a:lnSpc>
              <a:spcBef>
                <a:spcPts val="105"/>
              </a:spcBef>
            </a:pPr>
            <a:r>
              <a:rPr lang="en-US" altLang="ja-JP" sz="3600" b="1" dirty="0">
                <a:solidFill>
                  <a:schemeClr val="bg1"/>
                </a:solidFill>
                <a:latin typeface="BIZ UDP明朝 Medium" panose="02020500000000000000" pitchFamily="18" charset="-128"/>
                <a:ea typeface="BIZ UDP明朝 Medium" panose="02020500000000000000" pitchFamily="18" charset="-128"/>
              </a:rPr>
              <a:t>a</a:t>
            </a:r>
            <a:r>
              <a:rPr lang="en-US" altLang="ja-JP" sz="3600" b="1" spc="-35"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Foundation</a:t>
            </a:r>
            <a:r>
              <a:rPr lang="en-US" altLang="ja-JP" sz="3600" b="1" spc="-85"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for</a:t>
            </a:r>
            <a:r>
              <a:rPr lang="en-US" altLang="ja-JP" sz="3600" b="1" spc="-40"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Deep</a:t>
            </a:r>
            <a:r>
              <a:rPr lang="en-US" altLang="ja-JP" sz="3600" b="1" spc="-45"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Space</a:t>
            </a:r>
            <a:r>
              <a:rPr lang="en-US" altLang="ja-JP" sz="3600" b="1" spc="-55" dirty="0">
                <a:solidFill>
                  <a:schemeClr val="bg1"/>
                </a:solidFill>
                <a:latin typeface="BIZ UDP明朝 Medium" panose="02020500000000000000" pitchFamily="18" charset="-128"/>
                <a:ea typeface="BIZ UDP明朝 Medium" panose="02020500000000000000" pitchFamily="18" charset="-128"/>
              </a:rPr>
              <a:t> </a:t>
            </a:r>
            <a:r>
              <a:rPr lang="en-US" altLang="ja-JP" sz="3600" b="1" spc="-10" dirty="0">
                <a:solidFill>
                  <a:schemeClr val="bg1"/>
                </a:solidFill>
                <a:latin typeface="BIZ UDP明朝 Medium" panose="02020500000000000000" pitchFamily="18" charset="-128"/>
                <a:ea typeface="BIZ UDP明朝 Medium" panose="02020500000000000000" pitchFamily="18" charset="-128"/>
              </a:rPr>
              <a:t>Exploration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
        <p:nvSpPr>
          <p:cNvPr id="3" name="object 3"/>
          <p:cNvSpPr txBox="1"/>
          <p:nvPr/>
        </p:nvSpPr>
        <p:spPr>
          <a:xfrm>
            <a:off x="9627489" y="585596"/>
            <a:ext cx="1165225" cy="269875"/>
          </a:xfrm>
          <a:prstGeom prst="rect">
            <a:avLst/>
          </a:prstGeom>
        </p:spPr>
        <p:txBody>
          <a:bodyPr vert="horz" wrap="square" lIns="0" tIns="13335" rIns="0" bIns="0" rtlCol="0">
            <a:spAutoFit/>
          </a:bodyPr>
          <a:lstStyle/>
          <a:p>
            <a:pPr marL="184785" marR="5080" indent="-172720">
              <a:lnSpc>
                <a:spcPct val="100000"/>
              </a:lnSpc>
              <a:spcBef>
                <a:spcPts val="105"/>
              </a:spcBef>
            </a:pPr>
            <a:r>
              <a:rPr sz="800" dirty="0">
                <a:solidFill>
                  <a:srgbClr val="FFFFFF"/>
                </a:solidFill>
                <a:latin typeface="Arial"/>
                <a:cs typeface="Arial"/>
              </a:rPr>
              <a:t>National</a:t>
            </a:r>
            <a:r>
              <a:rPr sz="800" spc="15" dirty="0">
                <a:solidFill>
                  <a:srgbClr val="FFFFFF"/>
                </a:solidFill>
                <a:latin typeface="Arial"/>
                <a:cs typeface="Arial"/>
              </a:rPr>
              <a:t> </a:t>
            </a:r>
            <a:r>
              <a:rPr sz="800" spc="-10" dirty="0">
                <a:solidFill>
                  <a:srgbClr val="FFFFFF"/>
                </a:solidFill>
                <a:latin typeface="Arial"/>
                <a:cs typeface="Arial"/>
              </a:rPr>
              <a:t>Aeronautics</a:t>
            </a:r>
            <a:r>
              <a:rPr sz="800" dirty="0">
                <a:solidFill>
                  <a:srgbClr val="FFFFFF"/>
                </a:solidFill>
                <a:latin typeface="Arial"/>
                <a:cs typeface="Arial"/>
              </a:rPr>
              <a:t> </a:t>
            </a:r>
            <a:r>
              <a:rPr sz="800" spc="-25" dirty="0">
                <a:solidFill>
                  <a:srgbClr val="FFFFFF"/>
                </a:solidFill>
                <a:latin typeface="Arial"/>
                <a:cs typeface="Arial"/>
              </a:rPr>
              <a:t>and</a:t>
            </a:r>
            <a:r>
              <a:rPr sz="800" dirty="0">
                <a:solidFill>
                  <a:srgbClr val="FFFFFF"/>
                </a:solidFill>
                <a:latin typeface="Arial"/>
                <a:cs typeface="Arial"/>
              </a:rPr>
              <a:t> Space</a:t>
            </a:r>
            <a:r>
              <a:rPr sz="800" spc="-30" dirty="0">
                <a:solidFill>
                  <a:srgbClr val="FFFFFF"/>
                </a:solidFill>
                <a:latin typeface="Arial"/>
                <a:cs typeface="Arial"/>
              </a:rPr>
              <a:t> </a:t>
            </a:r>
            <a:r>
              <a:rPr sz="800" spc="-10" dirty="0">
                <a:solidFill>
                  <a:srgbClr val="FFFFFF"/>
                </a:solidFill>
                <a:latin typeface="Arial"/>
                <a:cs typeface="Arial"/>
              </a:rPr>
              <a:t>Administration</a:t>
            </a:r>
            <a:endParaRPr sz="800">
              <a:latin typeface="Arial"/>
              <a:cs typeface="Arial"/>
            </a:endParaRPr>
          </a:p>
        </p:txBody>
      </p:sp>
      <p:grpSp>
        <p:nvGrpSpPr>
          <p:cNvPr id="4" name="object 4"/>
          <p:cNvGrpSpPr/>
          <p:nvPr/>
        </p:nvGrpSpPr>
        <p:grpSpPr>
          <a:xfrm>
            <a:off x="10896472" y="307847"/>
            <a:ext cx="1031875" cy="845819"/>
            <a:chOff x="10896472" y="307847"/>
            <a:chExt cx="1031875" cy="845819"/>
          </a:xfrm>
        </p:grpSpPr>
        <p:pic>
          <p:nvPicPr>
            <p:cNvPr id="5" name="object 5"/>
            <p:cNvPicPr/>
            <p:nvPr/>
          </p:nvPicPr>
          <p:blipFill>
            <a:blip r:embed="rId3" cstate="print"/>
            <a:stretch>
              <a:fillRect/>
            </a:stretch>
          </p:blipFill>
          <p:spPr>
            <a:xfrm>
              <a:off x="10997183" y="338327"/>
              <a:ext cx="931164" cy="772668"/>
            </a:xfrm>
            <a:prstGeom prst="rect">
              <a:avLst/>
            </a:prstGeom>
          </p:spPr>
        </p:pic>
        <p:sp>
          <p:nvSpPr>
            <p:cNvPr id="6" name="object 6"/>
            <p:cNvSpPr/>
            <p:nvPr/>
          </p:nvSpPr>
          <p:spPr>
            <a:xfrm>
              <a:off x="10899647" y="307847"/>
              <a:ext cx="0" cy="845819"/>
            </a:xfrm>
            <a:custGeom>
              <a:avLst/>
              <a:gdLst/>
              <a:ahLst/>
              <a:cxnLst/>
              <a:rect l="l" t="t" r="r" b="b"/>
              <a:pathLst>
                <a:path h="845819">
                  <a:moveTo>
                    <a:pt x="0" y="0"/>
                  </a:moveTo>
                  <a:lnTo>
                    <a:pt x="0" y="845692"/>
                  </a:lnTo>
                </a:path>
              </a:pathLst>
            </a:custGeom>
            <a:ln w="6350">
              <a:solidFill>
                <a:srgbClr val="FFFFFF"/>
              </a:solidFill>
            </a:ln>
          </p:spPr>
          <p:txBody>
            <a:bodyPr wrap="square" lIns="0" tIns="0" rIns="0" bIns="0" rtlCol="0"/>
            <a:lstStyle/>
            <a:p>
              <a:endParaRPr/>
            </a:p>
          </p:txBody>
        </p:sp>
      </p:grpSp>
      <p:sp>
        <p:nvSpPr>
          <p:cNvPr id="7" name="object 7"/>
          <p:cNvSpPr txBox="1"/>
          <p:nvPr/>
        </p:nvSpPr>
        <p:spPr>
          <a:xfrm>
            <a:off x="11137518" y="6483197"/>
            <a:ext cx="683260" cy="148590"/>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FFFFFF"/>
                </a:solidFill>
                <a:latin typeface="Arial"/>
                <a:cs typeface="Arial"/>
                <a:hlinkClick r:id="rId4"/>
              </a:rPr>
              <a:t>www.nasa.gov</a:t>
            </a:r>
            <a:endParaRPr sz="800">
              <a:latin typeface="Arial"/>
              <a:cs typeface="Arial"/>
            </a:endParaRPr>
          </a:p>
        </p:txBody>
      </p:sp>
      <p:pic>
        <p:nvPicPr>
          <p:cNvPr id="8" name="object 8"/>
          <p:cNvPicPr/>
          <p:nvPr/>
        </p:nvPicPr>
        <p:blipFill>
          <a:blip r:embed="rId5" cstate="print"/>
          <a:stretch>
            <a:fillRect/>
          </a:stretch>
        </p:blipFill>
        <p:spPr>
          <a:xfrm>
            <a:off x="0" y="-2"/>
            <a:ext cx="12158471"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3245" y="1275858"/>
            <a:ext cx="8298815" cy="4302125"/>
            <a:chOff x="1069745" y="1504458"/>
            <a:chExt cx="8298815" cy="4302125"/>
          </a:xfrm>
        </p:grpSpPr>
        <p:sp>
          <p:nvSpPr>
            <p:cNvPr id="3" name="object 3"/>
            <p:cNvSpPr/>
            <p:nvPr/>
          </p:nvSpPr>
          <p:spPr>
            <a:xfrm>
              <a:off x="1142339" y="2227706"/>
              <a:ext cx="8226425" cy="3500120"/>
            </a:xfrm>
            <a:custGeom>
              <a:avLst/>
              <a:gdLst/>
              <a:ahLst/>
              <a:cxnLst/>
              <a:rect l="l" t="t" r="r" b="b"/>
              <a:pathLst>
                <a:path w="8226425" h="3500120">
                  <a:moveTo>
                    <a:pt x="9512" y="3388664"/>
                  </a:moveTo>
                  <a:lnTo>
                    <a:pt x="0" y="3470668"/>
                  </a:lnTo>
                  <a:lnTo>
                    <a:pt x="69837" y="3478758"/>
                  </a:lnTo>
                  <a:lnTo>
                    <a:pt x="141122" y="3485489"/>
                  </a:lnTo>
                  <a:lnTo>
                    <a:pt x="213766" y="3490976"/>
                  </a:lnTo>
                  <a:lnTo>
                    <a:pt x="287934" y="3495103"/>
                  </a:lnTo>
                  <a:lnTo>
                    <a:pt x="394121" y="3498824"/>
                  </a:lnTo>
                  <a:lnTo>
                    <a:pt x="398432" y="3498824"/>
                  </a:lnTo>
                  <a:lnTo>
                    <a:pt x="497865" y="3499992"/>
                  </a:lnTo>
                  <a:lnTo>
                    <a:pt x="605815" y="3498824"/>
                  </a:lnTo>
                  <a:lnTo>
                    <a:pt x="715416" y="3495268"/>
                  </a:lnTo>
                  <a:lnTo>
                    <a:pt x="826795" y="3489502"/>
                  </a:lnTo>
                  <a:lnTo>
                    <a:pt x="939698" y="3481349"/>
                  </a:lnTo>
                  <a:lnTo>
                    <a:pt x="1054379" y="3470986"/>
                  </a:lnTo>
                  <a:lnTo>
                    <a:pt x="1170457" y="3458336"/>
                  </a:lnTo>
                  <a:lnTo>
                    <a:pt x="1288186" y="3443566"/>
                  </a:lnTo>
                  <a:lnTo>
                    <a:pt x="1407312" y="3426523"/>
                  </a:lnTo>
                  <a:lnTo>
                    <a:pt x="1464358" y="3417442"/>
                  </a:lnTo>
                  <a:lnTo>
                    <a:pt x="497103" y="3417442"/>
                  </a:lnTo>
                  <a:lnTo>
                    <a:pt x="402625" y="3416325"/>
                  </a:lnTo>
                  <a:lnTo>
                    <a:pt x="396199" y="3416325"/>
                  </a:lnTo>
                  <a:lnTo>
                    <a:pt x="290855" y="3412604"/>
                  </a:lnTo>
                  <a:lnTo>
                    <a:pt x="218338" y="3408553"/>
                  </a:lnTo>
                  <a:lnTo>
                    <a:pt x="147345" y="3403180"/>
                  </a:lnTo>
                  <a:lnTo>
                    <a:pt x="77609" y="3396576"/>
                  </a:lnTo>
                  <a:lnTo>
                    <a:pt x="9512" y="3388664"/>
                  </a:lnTo>
                  <a:close/>
                </a:path>
                <a:path w="8226425" h="3500120">
                  <a:moveTo>
                    <a:pt x="7988762" y="155698"/>
                  </a:moveTo>
                  <a:lnTo>
                    <a:pt x="7880502" y="248157"/>
                  </a:lnTo>
                  <a:lnTo>
                    <a:pt x="7771155" y="339470"/>
                  </a:lnTo>
                  <a:lnTo>
                    <a:pt x="7659903" y="430021"/>
                  </a:lnTo>
                  <a:lnTo>
                    <a:pt x="7547000" y="519810"/>
                  </a:lnTo>
                  <a:lnTo>
                    <a:pt x="7432446" y="608838"/>
                  </a:lnTo>
                  <a:lnTo>
                    <a:pt x="7316368" y="696976"/>
                  </a:lnTo>
                  <a:lnTo>
                    <a:pt x="7079767" y="870584"/>
                  </a:lnTo>
                  <a:lnTo>
                    <a:pt x="6837832" y="1040256"/>
                  </a:lnTo>
                  <a:lnTo>
                    <a:pt x="6590944" y="1205991"/>
                  </a:lnTo>
                  <a:lnTo>
                    <a:pt x="6339865" y="1367408"/>
                  </a:lnTo>
                  <a:lnTo>
                    <a:pt x="6084595" y="1524634"/>
                  </a:lnTo>
                  <a:lnTo>
                    <a:pt x="5826023" y="1676907"/>
                  </a:lnTo>
                  <a:lnTo>
                    <a:pt x="5564530" y="1824608"/>
                  </a:lnTo>
                  <a:lnTo>
                    <a:pt x="5300624" y="1966975"/>
                  </a:lnTo>
                  <a:lnTo>
                    <a:pt x="5034813" y="2104135"/>
                  </a:lnTo>
                  <a:lnTo>
                    <a:pt x="4767605" y="2235835"/>
                  </a:lnTo>
                  <a:lnTo>
                    <a:pt x="4499508" y="2361691"/>
                  </a:lnTo>
                  <a:lnTo>
                    <a:pt x="4231157" y="2481579"/>
                  </a:lnTo>
                  <a:lnTo>
                    <a:pt x="4096791" y="2539237"/>
                  </a:lnTo>
                  <a:lnTo>
                    <a:pt x="3962679" y="2595244"/>
                  </a:lnTo>
                  <a:lnTo>
                    <a:pt x="3828694" y="2649854"/>
                  </a:lnTo>
                  <a:lnTo>
                    <a:pt x="3561232" y="2753867"/>
                  </a:lnTo>
                  <a:lnTo>
                    <a:pt x="3428009" y="2803397"/>
                  </a:lnTo>
                  <a:lnTo>
                    <a:pt x="3295294" y="2851149"/>
                  </a:lnTo>
                  <a:lnTo>
                    <a:pt x="3162960" y="2897250"/>
                  </a:lnTo>
                  <a:lnTo>
                    <a:pt x="3031134" y="2941573"/>
                  </a:lnTo>
                  <a:lnTo>
                    <a:pt x="2899943" y="2984118"/>
                  </a:lnTo>
                  <a:lnTo>
                    <a:pt x="2769260" y="3024758"/>
                  </a:lnTo>
                  <a:lnTo>
                    <a:pt x="2639466" y="3063747"/>
                  </a:lnTo>
                  <a:lnTo>
                    <a:pt x="2510307" y="3100704"/>
                  </a:lnTo>
                  <a:lnTo>
                    <a:pt x="2382164" y="3135883"/>
                  </a:lnTo>
                  <a:lnTo>
                    <a:pt x="2254783" y="3168904"/>
                  </a:lnTo>
                  <a:lnTo>
                    <a:pt x="2128418" y="3200145"/>
                  </a:lnTo>
                  <a:lnTo>
                    <a:pt x="2003069" y="3229482"/>
                  </a:lnTo>
                  <a:lnTo>
                    <a:pt x="1878863" y="3256660"/>
                  </a:lnTo>
                  <a:lnTo>
                    <a:pt x="1755927" y="3281933"/>
                  </a:lnTo>
                  <a:lnTo>
                    <a:pt x="1634007" y="3305048"/>
                  </a:lnTo>
                  <a:lnTo>
                    <a:pt x="1513611" y="3326003"/>
                  </a:lnTo>
                  <a:lnTo>
                    <a:pt x="1394358" y="3345053"/>
                  </a:lnTo>
                  <a:lnTo>
                    <a:pt x="1276502" y="3361855"/>
                  </a:lnTo>
                  <a:lnTo>
                    <a:pt x="1160297" y="3376421"/>
                  </a:lnTo>
                  <a:lnTo>
                    <a:pt x="1045489" y="3388918"/>
                  </a:lnTo>
                  <a:lnTo>
                    <a:pt x="932332" y="3399129"/>
                  </a:lnTo>
                  <a:lnTo>
                    <a:pt x="820826" y="3407168"/>
                  </a:lnTo>
                  <a:lnTo>
                    <a:pt x="711098" y="3412832"/>
                  </a:lnTo>
                  <a:lnTo>
                    <a:pt x="603148" y="3416325"/>
                  </a:lnTo>
                  <a:lnTo>
                    <a:pt x="497103" y="3417442"/>
                  </a:lnTo>
                  <a:lnTo>
                    <a:pt x="1464358" y="3417442"/>
                  </a:lnTo>
                  <a:lnTo>
                    <a:pt x="1527708" y="3407359"/>
                  </a:lnTo>
                  <a:lnTo>
                    <a:pt x="1649374" y="3386112"/>
                  </a:lnTo>
                  <a:lnTo>
                    <a:pt x="1772564" y="3362756"/>
                  </a:lnTo>
                  <a:lnTo>
                    <a:pt x="1896643" y="3337305"/>
                  </a:lnTo>
                  <a:lnTo>
                    <a:pt x="2021992" y="3309874"/>
                  </a:lnTo>
                  <a:lnTo>
                    <a:pt x="2148230" y="3280282"/>
                  </a:lnTo>
                  <a:lnTo>
                    <a:pt x="2275611" y="3248786"/>
                  </a:lnTo>
                  <a:lnTo>
                    <a:pt x="2404008" y="3215385"/>
                  </a:lnTo>
                  <a:lnTo>
                    <a:pt x="2533167" y="3180079"/>
                  </a:lnTo>
                  <a:lnTo>
                    <a:pt x="2663088" y="3142741"/>
                  </a:lnTo>
                  <a:lnTo>
                    <a:pt x="2793898" y="3103626"/>
                  </a:lnTo>
                  <a:lnTo>
                    <a:pt x="2925343" y="3062731"/>
                  </a:lnTo>
                  <a:lnTo>
                    <a:pt x="3057423" y="3019932"/>
                  </a:lnTo>
                  <a:lnTo>
                    <a:pt x="3190138" y="2975229"/>
                  </a:lnTo>
                  <a:lnTo>
                    <a:pt x="3323234" y="2928873"/>
                  </a:lnTo>
                  <a:lnTo>
                    <a:pt x="3456838" y="2880741"/>
                  </a:lnTo>
                  <a:lnTo>
                    <a:pt x="3590823" y="2830829"/>
                  </a:lnTo>
                  <a:lnTo>
                    <a:pt x="3725189" y="2779394"/>
                  </a:lnTo>
                  <a:lnTo>
                    <a:pt x="3859682" y="2726309"/>
                  </a:lnTo>
                  <a:lnTo>
                    <a:pt x="3994556" y="2671444"/>
                  </a:lnTo>
                  <a:lnTo>
                    <a:pt x="4129303" y="2615056"/>
                  </a:lnTo>
                  <a:lnTo>
                    <a:pt x="4264431" y="2557144"/>
                  </a:lnTo>
                  <a:lnTo>
                    <a:pt x="4399432" y="2497581"/>
                  </a:lnTo>
                  <a:lnTo>
                    <a:pt x="4534560" y="2436367"/>
                  </a:lnTo>
                  <a:lnTo>
                    <a:pt x="4804054" y="2309875"/>
                  </a:lnTo>
                  <a:lnTo>
                    <a:pt x="5072659" y="2177541"/>
                  </a:lnTo>
                  <a:lnTo>
                    <a:pt x="5339867" y="2039619"/>
                  </a:lnTo>
                  <a:lnTo>
                    <a:pt x="5605043" y="1896490"/>
                  </a:lnTo>
                  <a:lnTo>
                    <a:pt x="5867933" y="1748027"/>
                  </a:lnTo>
                  <a:lnTo>
                    <a:pt x="6127902" y="1594865"/>
                  </a:lnTo>
                  <a:lnTo>
                    <a:pt x="6384442" y="1436877"/>
                  </a:lnTo>
                  <a:lnTo>
                    <a:pt x="6636918" y="1274571"/>
                  </a:lnTo>
                  <a:lnTo>
                    <a:pt x="6885203" y="1107820"/>
                  </a:lnTo>
                  <a:lnTo>
                    <a:pt x="7128535" y="937132"/>
                  </a:lnTo>
                  <a:lnTo>
                    <a:pt x="7366279" y="762634"/>
                  </a:lnTo>
                  <a:lnTo>
                    <a:pt x="7483119" y="673988"/>
                  </a:lnTo>
                  <a:lnTo>
                    <a:pt x="7598308" y="584453"/>
                  </a:lnTo>
                  <a:lnTo>
                    <a:pt x="7711973" y="494029"/>
                  </a:lnTo>
                  <a:lnTo>
                    <a:pt x="7823987" y="402843"/>
                  </a:lnTo>
                  <a:lnTo>
                    <a:pt x="7934223" y="310895"/>
                  </a:lnTo>
                  <a:lnTo>
                    <a:pt x="8042681" y="218058"/>
                  </a:lnTo>
                  <a:lnTo>
                    <a:pt x="8043807" y="217077"/>
                  </a:lnTo>
                  <a:lnTo>
                    <a:pt x="8041030" y="164593"/>
                  </a:lnTo>
                  <a:lnTo>
                    <a:pt x="7988762" y="155698"/>
                  </a:lnTo>
                  <a:close/>
                </a:path>
                <a:path w="8226425" h="3500120">
                  <a:moveTo>
                    <a:pt x="8172746" y="133603"/>
                  </a:moveTo>
                  <a:lnTo>
                    <a:pt x="8013852" y="133603"/>
                  </a:lnTo>
                  <a:lnTo>
                    <a:pt x="8068335" y="195706"/>
                  </a:lnTo>
                  <a:lnTo>
                    <a:pt x="8043807" y="217077"/>
                  </a:lnTo>
                  <a:lnTo>
                    <a:pt x="8055000" y="428625"/>
                  </a:lnTo>
                  <a:lnTo>
                    <a:pt x="8172746" y="133603"/>
                  </a:lnTo>
                  <a:close/>
                </a:path>
                <a:path w="8226425" h="3500120">
                  <a:moveTo>
                    <a:pt x="8041039" y="164593"/>
                  </a:moveTo>
                  <a:lnTo>
                    <a:pt x="8043807" y="217077"/>
                  </a:lnTo>
                  <a:lnTo>
                    <a:pt x="8068335" y="195706"/>
                  </a:lnTo>
                  <a:lnTo>
                    <a:pt x="8041039" y="164593"/>
                  </a:lnTo>
                  <a:close/>
                </a:path>
                <a:path w="8226425" h="3500120">
                  <a:moveTo>
                    <a:pt x="8013852" y="133603"/>
                  </a:moveTo>
                  <a:lnTo>
                    <a:pt x="7988762" y="155698"/>
                  </a:lnTo>
                  <a:lnTo>
                    <a:pt x="8041039" y="164593"/>
                  </a:lnTo>
                  <a:lnTo>
                    <a:pt x="8013852" y="133603"/>
                  </a:lnTo>
                  <a:close/>
                </a:path>
                <a:path w="8226425" h="3500120">
                  <a:moveTo>
                    <a:pt x="8226069" y="0"/>
                  </a:moveTo>
                  <a:lnTo>
                    <a:pt x="7780553" y="120268"/>
                  </a:lnTo>
                  <a:lnTo>
                    <a:pt x="7988762" y="155698"/>
                  </a:lnTo>
                  <a:lnTo>
                    <a:pt x="8013852" y="133603"/>
                  </a:lnTo>
                  <a:lnTo>
                    <a:pt x="8172746" y="133603"/>
                  </a:lnTo>
                  <a:lnTo>
                    <a:pt x="8226069" y="0"/>
                  </a:lnTo>
                  <a:close/>
                </a:path>
              </a:pathLst>
            </a:custGeom>
            <a:solidFill>
              <a:srgbClr val="FC7D0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object 4"/>
            <p:cNvSpPr/>
            <p:nvPr/>
          </p:nvSpPr>
          <p:spPr>
            <a:xfrm>
              <a:off x="1223093" y="1504458"/>
              <a:ext cx="7582534" cy="3989070"/>
            </a:xfrm>
            <a:custGeom>
              <a:avLst/>
              <a:gdLst/>
              <a:ahLst/>
              <a:cxnLst/>
              <a:rect l="l" t="t" r="r" b="b"/>
              <a:pathLst>
                <a:path w="7582534" h="3989070">
                  <a:moveTo>
                    <a:pt x="6330488" y="39"/>
                  </a:moveTo>
                  <a:lnTo>
                    <a:pt x="6285569" y="0"/>
                  </a:lnTo>
                  <a:lnTo>
                    <a:pt x="6240037" y="457"/>
                  </a:lnTo>
                  <a:lnTo>
                    <a:pt x="6193902" y="1411"/>
                  </a:lnTo>
                  <a:lnTo>
                    <a:pt x="6147175" y="2862"/>
                  </a:lnTo>
                  <a:lnTo>
                    <a:pt x="6099864" y="4809"/>
                  </a:lnTo>
                  <a:lnTo>
                    <a:pt x="6051979" y="7251"/>
                  </a:lnTo>
                  <a:lnTo>
                    <a:pt x="6003530" y="10188"/>
                  </a:lnTo>
                  <a:lnTo>
                    <a:pt x="5954527" y="13619"/>
                  </a:lnTo>
                  <a:lnTo>
                    <a:pt x="5904978" y="17545"/>
                  </a:lnTo>
                  <a:lnTo>
                    <a:pt x="5854895" y="21964"/>
                  </a:lnTo>
                  <a:lnTo>
                    <a:pt x="5804286" y="26876"/>
                  </a:lnTo>
                  <a:lnTo>
                    <a:pt x="5753161" y="32280"/>
                  </a:lnTo>
                  <a:lnTo>
                    <a:pt x="5701530" y="38176"/>
                  </a:lnTo>
                  <a:lnTo>
                    <a:pt x="5649402" y="44564"/>
                  </a:lnTo>
                  <a:lnTo>
                    <a:pt x="5596787" y="51443"/>
                  </a:lnTo>
                  <a:lnTo>
                    <a:pt x="5543695" y="58813"/>
                  </a:lnTo>
                  <a:lnTo>
                    <a:pt x="5490136" y="66672"/>
                  </a:lnTo>
                  <a:lnTo>
                    <a:pt x="5436118" y="75021"/>
                  </a:lnTo>
                  <a:lnTo>
                    <a:pt x="5381652" y="83859"/>
                  </a:lnTo>
                  <a:lnTo>
                    <a:pt x="5326747" y="93186"/>
                  </a:lnTo>
                  <a:lnTo>
                    <a:pt x="5271414" y="103000"/>
                  </a:lnTo>
                  <a:lnTo>
                    <a:pt x="5215661" y="113303"/>
                  </a:lnTo>
                  <a:lnTo>
                    <a:pt x="5159498" y="124092"/>
                  </a:lnTo>
                  <a:lnTo>
                    <a:pt x="5102935" y="135368"/>
                  </a:lnTo>
                  <a:lnTo>
                    <a:pt x="5045982" y="147130"/>
                  </a:lnTo>
                  <a:lnTo>
                    <a:pt x="4988648" y="159377"/>
                  </a:lnTo>
                  <a:lnTo>
                    <a:pt x="4930943" y="172110"/>
                  </a:lnTo>
                  <a:lnTo>
                    <a:pt x="4872876" y="185327"/>
                  </a:lnTo>
                  <a:lnTo>
                    <a:pt x="4814458" y="199029"/>
                  </a:lnTo>
                  <a:lnTo>
                    <a:pt x="4755697" y="213214"/>
                  </a:lnTo>
                  <a:lnTo>
                    <a:pt x="4696604" y="227882"/>
                  </a:lnTo>
                  <a:lnTo>
                    <a:pt x="4637188" y="243033"/>
                  </a:lnTo>
                  <a:lnTo>
                    <a:pt x="4577458" y="258666"/>
                  </a:lnTo>
                  <a:lnTo>
                    <a:pt x="4517425" y="274781"/>
                  </a:lnTo>
                  <a:lnTo>
                    <a:pt x="4457099" y="291376"/>
                  </a:lnTo>
                  <a:lnTo>
                    <a:pt x="4396488" y="308453"/>
                  </a:lnTo>
                  <a:lnTo>
                    <a:pt x="4335602" y="326010"/>
                  </a:lnTo>
                  <a:lnTo>
                    <a:pt x="4274451" y="344046"/>
                  </a:lnTo>
                  <a:lnTo>
                    <a:pt x="4213045" y="362562"/>
                  </a:lnTo>
                  <a:lnTo>
                    <a:pt x="4151394" y="381556"/>
                  </a:lnTo>
                  <a:lnTo>
                    <a:pt x="4089506" y="401029"/>
                  </a:lnTo>
                  <a:lnTo>
                    <a:pt x="4027392" y="420979"/>
                  </a:lnTo>
                  <a:lnTo>
                    <a:pt x="3965061" y="441407"/>
                  </a:lnTo>
                  <a:lnTo>
                    <a:pt x="3902523" y="462311"/>
                  </a:lnTo>
                  <a:lnTo>
                    <a:pt x="3839788" y="483691"/>
                  </a:lnTo>
                  <a:lnTo>
                    <a:pt x="3776865" y="505548"/>
                  </a:lnTo>
                  <a:lnTo>
                    <a:pt x="3713764" y="527879"/>
                  </a:lnTo>
                  <a:lnTo>
                    <a:pt x="3650494" y="550686"/>
                  </a:lnTo>
                  <a:lnTo>
                    <a:pt x="3587066" y="573966"/>
                  </a:lnTo>
                  <a:lnTo>
                    <a:pt x="3523488" y="597721"/>
                  </a:lnTo>
                  <a:lnTo>
                    <a:pt x="3459771" y="621949"/>
                  </a:lnTo>
                  <a:lnTo>
                    <a:pt x="3395924" y="646649"/>
                  </a:lnTo>
                  <a:lnTo>
                    <a:pt x="3331957" y="671822"/>
                  </a:lnTo>
                  <a:lnTo>
                    <a:pt x="3267880" y="697467"/>
                  </a:lnTo>
                  <a:lnTo>
                    <a:pt x="3203951" y="723477"/>
                  </a:lnTo>
                  <a:lnTo>
                    <a:pt x="3140429" y="749750"/>
                  </a:lnTo>
                  <a:lnTo>
                    <a:pt x="3077322" y="776280"/>
                  </a:lnTo>
                  <a:lnTo>
                    <a:pt x="3014636" y="803060"/>
                  </a:lnTo>
                  <a:lnTo>
                    <a:pt x="2952379" y="830085"/>
                  </a:lnTo>
                  <a:lnTo>
                    <a:pt x="2890559" y="857346"/>
                  </a:lnTo>
                  <a:lnTo>
                    <a:pt x="2829181" y="884840"/>
                  </a:lnTo>
                  <a:lnTo>
                    <a:pt x="2768255" y="912558"/>
                  </a:lnTo>
                  <a:lnTo>
                    <a:pt x="2707787" y="940494"/>
                  </a:lnTo>
                  <a:lnTo>
                    <a:pt x="2647784" y="968643"/>
                  </a:lnTo>
                  <a:lnTo>
                    <a:pt x="2588253" y="996998"/>
                  </a:lnTo>
                  <a:lnTo>
                    <a:pt x="2529203" y="1025552"/>
                  </a:lnTo>
                  <a:lnTo>
                    <a:pt x="2470639" y="1054300"/>
                  </a:lnTo>
                  <a:lnTo>
                    <a:pt x="2412571" y="1083234"/>
                  </a:lnTo>
                  <a:lnTo>
                    <a:pt x="2355004" y="1112349"/>
                  </a:lnTo>
                  <a:lnTo>
                    <a:pt x="2297946" y="1141639"/>
                  </a:lnTo>
                  <a:lnTo>
                    <a:pt x="2241404" y="1171096"/>
                  </a:lnTo>
                  <a:lnTo>
                    <a:pt x="2185386" y="1200714"/>
                  </a:lnTo>
                  <a:lnTo>
                    <a:pt x="2129899" y="1230488"/>
                  </a:lnTo>
                  <a:lnTo>
                    <a:pt x="2074951" y="1260410"/>
                  </a:lnTo>
                  <a:lnTo>
                    <a:pt x="2020548" y="1290475"/>
                  </a:lnTo>
                  <a:lnTo>
                    <a:pt x="1966697" y="1320676"/>
                  </a:lnTo>
                  <a:lnTo>
                    <a:pt x="1913407" y="1351007"/>
                  </a:lnTo>
                  <a:lnTo>
                    <a:pt x="1860684" y="1381461"/>
                  </a:lnTo>
                  <a:lnTo>
                    <a:pt x="1808536" y="1412032"/>
                  </a:lnTo>
                  <a:lnTo>
                    <a:pt x="1756970" y="1442714"/>
                  </a:lnTo>
                  <a:lnTo>
                    <a:pt x="1705993" y="1473501"/>
                  </a:lnTo>
                  <a:lnTo>
                    <a:pt x="1655613" y="1504385"/>
                  </a:lnTo>
                  <a:lnTo>
                    <a:pt x="1605836" y="1535361"/>
                  </a:lnTo>
                  <a:lnTo>
                    <a:pt x="1556671" y="1566423"/>
                  </a:lnTo>
                  <a:lnTo>
                    <a:pt x="1508124" y="1597563"/>
                  </a:lnTo>
                  <a:lnTo>
                    <a:pt x="1460203" y="1628776"/>
                  </a:lnTo>
                  <a:lnTo>
                    <a:pt x="1412915" y="1660055"/>
                  </a:lnTo>
                  <a:lnTo>
                    <a:pt x="1366267" y="1691395"/>
                  </a:lnTo>
                  <a:lnTo>
                    <a:pt x="1320266" y="1722788"/>
                  </a:lnTo>
                  <a:lnTo>
                    <a:pt x="1274921" y="1754228"/>
                  </a:lnTo>
                  <a:lnTo>
                    <a:pt x="1230238" y="1785709"/>
                  </a:lnTo>
                  <a:lnTo>
                    <a:pt x="1186224" y="1817225"/>
                  </a:lnTo>
                  <a:lnTo>
                    <a:pt x="1142887" y="1848769"/>
                  </a:lnTo>
                  <a:lnTo>
                    <a:pt x="1100234" y="1880335"/>
                  </a:lnTo>
                  <a:lnTo>
                    <a:pt x="1058272" y="1911916"/>
                  </a:lnTo>
                  <a:lnTo>
                    <a:pt x="1017009" y="1943507"/>
                  </a:lnTo>
                  <a:lnTo>
                    <a:pt x="976452" y="1975101"/>
                  </a:lnTo>
                  <a:lnTo>
                    <a:pt x="936608" y="2006691"/>
                  </a:lnTo>
                  <a:lnTo>
                    <a:pt x="897485" y="2038271"/>
                  </a:lnTo>
                  <a:lnTo>
                    <a:pt x="859089" y="2069835"/>
                  </a:lnTo>
                  <a:lnTo>
                    <a:pt x="821429" y="2101376"/>
                  </a:lnTo>
                  <a:lnTo>
                    <a:pt x="784510" y="2132889"/>
                  </a:lnTo>
                  <a:lnTo>
                    <a:pt x="748342" y="2164366"/>
                  </a:lnTo>
                  <a:lnTo>
                    <a:pt x="712930" y="2195802"/>
                  </a:lnTo>
                  <a:lnTo>
                    <a:pt x="678283" y="2227190"/>
                  </a:lnTo>
                  <a:lnTo>
                    <a:pt x="644407" y="2258524"/>
                  </a:lnTo>
                  <a:lnTo>
                    <a:pt x="611310" y="2289797"/>
                  </a:lnTo>
                  <a:lnTo>
                    <a:pt x="578999" y="2321003"/>
                  </a:lnTo>
                  <a:lnTo>
                    <a:pt x="547481" y="2352136"/>
                  </a:lnTo>
                  <a:lnTo>
                    <a:pt x="516764" y="2383189"/>
                  </a:lnTo>
                  <a:lnTo>
                    <a:pt x="486855" y="2414156"/>
                  </a:lnTo>
                  <a:lnTo>
                    <a:pt x="457762" y="2445031"/>
                  </a:lnTo>
                  <a:lnTo>
                    <a:pt x="429491" y="2475808"/>
                  </a:lnTo>
                  <a:lnTo>
                    <a:pt x="402049" y="2506479"/>
                  </a:lnTo>
                  <a:lnTo>
                    <a:pt x="375445" y="2537039"/>
                  </a:lnTo>
                  <a:lnTo>
                    <a:pt x="349685" y="2567481"/>
                  </a:lnTo>
                  <a:lnTo>
                    <a:pt x="324777" y="2597799"/>
                  </a:lnTo>
                  <a:lnTo>
                    <a:pt x="300728" y="2627987"/>
                  </a:lnTo>
                  <a:lnTo>
                    <a:pt x="255236" y="2687946"/>
                  </a:lnTo>
                  <a:lnTo>
                    <a:pt x="213268" y="2747307"/>
                  </a:lnTo>
                  <a:lnTo>
                    <a:pt x="174881" y="2806020"/>
                  </a:lnTo>
                  <a:lnTo>
                    <a:pt x="140135" y="2864033"/>
                  </a:lnTo>
                  <a:lnTo>
                    <a:pt x="109086" y="2921297"/>
                  </a:lnTo>
                  <a:lnTo>
                    <a:pt x="81795" y="2977759"/>
                  </a:lnTo>
                  <a:lnTo>
                    <a:pt x="58319" y="3033370"/>
                  </a:lnTo>
                  <a:lnTo>
                    <a:pt x="38716" y="3088079"/>
                  </a:lnTo>
                  <a:lnTo>
                    <a:pt x="23045" y="3141835"/>
                  </a:lnTo>
                  <a:lnTo>
                    <a:pt x="11363" y="3194587"/>
                  </a:lnTo>
                  <a:lnTo>
                    <a:pt x="3731" y="3246284"/>
                  </a:lnTo>
                  <a:lnTo>
                    <a:pt x="204" y="3296877"/>
                  </a:lnTo>
                  <a:lnTo>
                    <a:pt x="0" y="3321742"/>
                  </a:lnTo>
                  <a:lnTo>
                    <a:pt x="843" y="3346312"/>
                  </a:lnTo>
                  <a:lnTo>
                    <a:pt x="5705" y="3394541"/>
                  </a:lnTo>
                  <a:lnTo>
                    <a:pt x="14849" y="3441513"/>
                  </a:lnTo>
                  <a:lnTo>
                    <a:pt x="28333" y="3487176"/>
                  </a:lnTo>
                  <a:lnTo>
                    <a:pt x="46178" y="3531394"/>
                  </a:lnTo>
                  <a:lnTo>
                    <a:pt x="68165" y="3573625"/>
                  </a:lnTo>
                  <a:lnTo>
                    <a:pt x="94185" y="3613786"/>
                  </a:lnTo>
                  <a:lnTo>
                    <a:pt x="124159" y="3651881"/>
                  </a:lnTo>
                  <a:lnTo>
                    <a:pt x="158012" y="3687914"/>
                  </a:lnTo>
                  <a:lnTo>
                    <a:pt x="195665" y="3721888"/>
                  </a:lnTo>
                  <a:lnTo>
                    <a:pt x="237041" y="3753807"/>
                  </a:lnTo>
                  <a:lnTo>
                    <a:pt x="282064" y="3783676"/>
                  </a:lnTo>
                  <a:lnTo>
                    <a:pt x="330656" y="3811498"/>
                  </a:lnTo>
                  <a:lnTo>
                    <a:pt x="382739" y="3837278"/>
                  </a:lnTo>
                  <a:lnTo>
                    <a:pt x="438237" y="3861019"/>
                  </a:lnTo>
                  <a:lnTo>
                    <a:pt x="497073" y="3882725"/>
                  </a:lnTo>
                  <a:lnTo>
                    <a:pt x="559169" y="3902401"/>
                  </a:lnTo>
                  <a:lnTo>
                    <a:pt x="624447" y="3920049"/>
                  </a:lnTo>
                  <a:lnTo>
                    <a:pt x="692832" y="3935674"/>
                  </a:lnTo>
                  <a:lnTo>
                    <a:pt x="764245" y="3949280"/>
                  </a:lnTo>
                  <a:lnTo>
                    <a:pt x="838610" y="3960871"/>
                  </a:lnTo>
                  <a:lnTo>
                    <a:pt x="876875" y="3965913"/>
                  </a:lnTo>
                  <a:lnTo>
                    <a:pt x="915848" y="3970451"/>
                  </a:lnTo>
                  <a:lnTo>
                    <a:pt x="955521" y="3974488"/>
                  </a:lnTo>
                  <a:lnTo>
                    <a:pt x="995884" y="3978024"/>
                  </a:lnTo>
                  <a:lnTo>
                    <a:pt x="1036927" y="3981059"/>
                  </a:lnTo>
                  <a:lnTo>
                    <a:pt x="1078640" y="3983593"/>
                  </a:lnTo>
                  <a:lnTo>
                    <a:pt x="1121013" y="3985628"/>
                  </a:lnTo>
                  <a:lnTo>
                    <a:pt x="1164038" y="3987163"/>
                  </a:lnTo>
                  <a:lnTo>
                    <a:pt x="1207703" y="3988199"/>
                  </a:lnTo>
                  <a:lnTo>
                    <a:pt x="1252001" y="3988737"/>
                  </a:lnTo>
                  <a:lnTo>
                    <a:pt x="1296920" y="3988777"/>
                  </a:lnTo>
                  <a:lnTo>
                    <a:pt x="1342452" y="3988320"/>
                  </a:lnTo>
                  <a:lnTo>
                    <a:pt x="1388587" y="3987366"/>
                  </a:lnTo>
                  <a:lnTo>
                    <a:pt x="1435315" y="3985915"/>
                  </a:lnTo>
                  <a:lnTo>
                    <a:pt x="1482626" y="3983968"/>
                  </a:lnTo>
                  <a:lnTo>
                    <a:pt x="1530511" y="3981526"/>
                  </a:lnTo>
                  <a:lnTo>
                    <a:pt x="1578960" y="3978589"/>
                  </a:lnTo>
                  <a:lnTo>
                    <a:pt x="1627964" y="3975158"/>
                  </a:lnTo>
                  <a:lnTo>
                    <a:pt x="1677512" y="3971233"/>
                  </a:lnTo>
                  <a:lnTo>
                    <a:pt x="1727596" y="3966814"/>
                  </a:lnTo>
                  <a:lnTo>
                    <a:pt x="1778205" y="3961902"/>
                  </a:lnTo>
                  <a:lnTo>
                    <a:pt x="1829330" y="3956498"/>
                  </a:lnTo>
                  <a:lnTo>
                    <a:pt x="1880962" y="3950601"/>
                  </a:lnTo>
                  <a:lnTo>
                    <a:pt x="1933090" y="3944214"/>
                  </a:lnTo>
                  <a:lnTo>
                    <a:pt x="1985704" y="3937335"/>
                  </a:lnTo>
                  <a:lnTo>
                    <a:pt x="2038796" y="3929966"/>
                  </a:lnTo>
                  <a:lnTo>
                    <a:pt x="2092356" y="3922106"/>
                  </a:lnTo>
                  <a:lnTo>
                    <a:pt x="2146374" y="3913757"/>
                  </a:lnTo>
                  <a:lnTo>
                    <a:pt x="2200840" y="3904920"/>
                  </a:lnTo>
                  <a:lnTo>
                    <a:pt x="2255745" y="3895593"/>
                  </a:lnTo>
                  <a:lnTo>
                    <a:pt x="2311078" y="3885779"/>
                  </a:lnTo>
                  <a:lnTo>
                    <a:pt x="2366831" y="3875476"/>
                  </a:lnTo>
                  <a:lnTo>
                    <a:pt x="2422994" y="3864687"/>
                  </a:lnTo>
                  <a:lnTo>
                    <a:pt x="2479557" y="3853412"/>
                  </a:lnTo>
                  <a:lnTo>
                    <a:pt x="2536511" y="3841650"/>
                  </a:lnTo>
                  <a:lnTo>
                    <a:pt x="2593845" y="3829402"/>
                  </a:lnTo>
                  <a:lnTo>
                    <a:pt x="2651550" y="3816670"/>
                  </a:lnTo>
                  <a:lnTo>
                    <a:pt x="2709617" y="3803453"/>
                  </a:lnTo>
                  <a:lnTo>
                    <a:pt x="2768035" y="3789751"/>
                  </a:lnTo>
                  <a:lnTo>
                    <a:pt x="2826796" y="3775566"/>
                  </a:lnTo>
                  <a:lnTo>
                    <a:pt x="2885889" y="3760898"/>
                  </a:lnTo>
                  <a:lnTo>
                    <a:pt x="2945305" y="3745747"/>
                  </a:lnTo>
                  <a:lnTo>
                    <a:pt x="3005035" y="3730115"/>
                  </a:lnTo>
                  <a:lnTo>
                    <a:pt x="3065068" y="3714000"/>
                  </a:lnTo>
                  <a:lnTo>
                    <a:pt x="3125394" y="3697404"/>
                  </a:lnTo>
                  <a:lnTo>
                    <a:pt x="3186005" y="3680328"/>
                  </a:lnTo>
                  <a:lnTo>
                    <a:pt x="3246891" y="3662771"/>
                  </a:lnTo>
                  <a:lnTo>
                    <a:pt x="3308042" y="3644735"/>
                  </a:lnTo>
                  <a:lnTo>
                    <a:pt x="3369448" y="3626219"/>
                  </a:lnTo>
                  <a:lnTo>
                    <a:pt x="3431100" y="3607225"/>
                  </a:lnTo>
                  <a:lnTo>
                    <a:pt x="3492987" y="3587753"/>
                  </a:lnTo>
                  <a:lnTo>
                    <a:pt x="3555101" y="3567802"/>
                  </a:lnTo>
                  <a:lnTo>
                    <a:pt x="3617432" y="3547375"/>
                  </a:lnTo>
                  <a:lnTo>
                    <a:pt x="3679970" y="3526471"/>
                  </a:lnTo>
                  <a:lnTo>
                    <a:pt x="3742705" y="3505090"/>
                  </a:lnTo>
                  <a:lnTo>
                    <a:pt x="3805628" y="3483234"/>
                  </a:lnTo>
                  <a:lnTo>
                    <a:pt x="3868729" y="3460902"/>
                  </a:lnTo>
                  <a:lnTo>
                    <a:pt x="3931999" y="3438096"/>
                  </a:lnTo>
                  <a:lnTo>
                    <a:pt x="3995427" y="3414815"/>
                  </a:lnTo>
                  <a:lnTo>
                    <a:pt x="4059005" y="3391061"/>
                  </a:lnTo>
                  <a:lnTo>
                    <a:pt x="4122722" y="3366833"/>
                  </a:lnTo>
                  <a:lnTo>
                    <a:pt x="4186569" y="3342133"/>
                  </a:lnTo>
                  <a:lnTo>
                    <a:pt x="4250536" y="3316960"/>
                  </a:lnTo>
                  <a:lnTo>
                    <a:pt x="4314614" y="3291315"/>
                  </a:lnTo>
                  <a:lnTo>
                    <a:pt x="4378542" y="3265305"/>
                  </a:lnTo>
                  <a:lnTo>
                    <a:pt x="4442064" y="3239032"/>
                  </a:lnTo>
                  <a:lnTo>
                    <a:pt x="4505171" y="3212502"/>
                  </a:lnTo>
                  <a:lnTo>
                    <a:pt x="4567857" y="3185722"/>
                  </a:lnTo>
                  <a:lnTo>
                    <a:pt x="4630114" y="3158698"/>
                  </a:lnTo>
                  <a:lnTo>
                    <a:pt x="4691934" y="3131437"/>
                  </a:lnTo>
                  <a:lnTo>
                    <a:pt x="4753311" y="3103944"/>
                  </a:lnTo>
                  <a:lnTo>
                    <a:pt x="4814238" y="3076227"/>
                  </a:lnTo>
                  <a:lnTo>
                    <a:pt x="4874706" y="3048291"/>
                  </a:lnTo>
                  <a:lnTo>
                    <a:pt x="4934709" y="3020142"/>
                  </a:lnTo>
                  <a:lnTo>
                    <a:pt x="4994239" y="2991788"/>
                  </a:lnTo>
                  <a:lnTo>
                    <a:pt x="5053289" y="2963235"/>
                  </a:lnTo>
                  <a:lnTo>
                    <a:pt x="5111853" y="2934488"/>
                  </a:lnTo>
                  <a:lnTo>
                    <a:pt x="5169921" y="2905554"/>
                  </a:lnTo>
                  <a:lnTo>
                    <a:pt x="5227488" y="2876440"/>
                  </a:lnTo>
                  <a:lnTo>
                    <a:pt x="5284546" y="2847152"/>
                  </a:lnTo>
                  <a:lnTo>
                    <a:pt x="5341087" y="2817696"/>
                  </a:lnTo>
                  <a:lnTo>
                    <a:pt x="5397105" y="2788078"/>
                  </a:lnTo>
                  <a:lnTo>
                    <a:pt x="5452591" y="2758306"/>
                  </a:lnTo>
                  <a:lnTo>
                    <a:pt x="5507540" y="2728385"/>
                  </a:lnTo>
                  <a:lnTo>
                    <a:pt x="5561943" y="2698321"/>
                  </a:lnTo>
                  <a:lnTo>
                    <a:pt x="5615793" y="2668121"/>
                  </a:lnTo>
                  <a:lnTo>
                    <a:pt x="5669083" y="2637791"/>
                  </a:lnTo>
                  <a:lnTo>
                    <a:pt x="5721805" y="2607338"/>
                  </a:lnTo>
                  <a:lnTo>
                    <a:pt x="5773953" y="2576768"/>
                  </a:lnTo>
                  <a:lnTo>
                    <a:pt x="5825519" y="2546088"/>
                  </a:lnTo>
                  <a:lnTo>
                    <a:pt x="5876495" y="2515303"/>
                  </a:lnTo>
                  <a:lnTo>
                    <a:pt x="5926875" y="2484419"/>
                  </a:lnTo>
                  <a:lnTo>
                    <a:pt x="5976652" y="2453445"/>
                  </a:lnTo>
                  <a:lnTo>
                    <a:pt x="6025817" y="2422385"/>
                  </a:lnTo>
                  <a:lnTo>
                    <a:pt x="6074363" y="2391245"/>
                  </a:lnTo>
                  <a:lnTo>
                    <a:pt x="6122284" y="2360034"/>
                  </a:lnTo>
                  <a:lnTo>
                    <a:pt x="6169572" y="2328756"/>
                  </a:lnTo>
                  <a:lnTo>
                    <a:pt x="6216219" y="2297417"/>
                  </a:lnTo>
                  <a:lnTo>
                    <a:pt x="6262219" y="2266026"/>
                  </a:lnTo>
                  <a:lnTo>
                    <a:pt x="6307564" y="2234587"/>
                  </a:lnTo>
                  <a:lnTo>
                    <a:pt x="6352247" y="2203107"/>
                  </a:lnTo>
                  <a:lnTo>
                    <a:pt x="6396260" y="2171592"/>
                  </a:lnTo>
                  <a:lnTo>
                    <a:pt x="6439597" y="2140050"/>
                  </a:lnTo>
                  <a:lnTo>
                    <a:pt x="6482250" y="2108485"/>
                  </a:lnTo>
                  <a:lnTo>
                    <a:pt x="6524211" y="2076905"/>
                  </a:lnTo>
                  <a:lnTo>
                    <a:pt x="6565474" y="2045315"/>
                  </a:lnTo>
                  <a:lnTo>
                    <a:pt x="6606030" y="2013723"/>
                  </a:lnTo>
                  <a:lnTo>
                    <a:pt x="6645874" y="1982134"/>
                  </a:lnTo>
                  <a:lnTo>
                    <a:pt x="6684997" y="1950555"/>
                  </a:lnTo>
                  <a:lnTo>
                    <a:pt x="6723392" y="1918992"/>
                  </a:lnTo>
                  <a:lnTo>
                    <a:pt x="6761052" y="1887452"/>
                  </a:lnTo>
                  <a:lnTo>
                    <a:pt x="6797970" y="1855940"/>
                  </a:lnTo>
                  <a:lnTo>
                    <a:pt x="6834138" y="1824464"/>
                  </a:lnTo>
                  <a:lnTo>
                    <a:pt x="6869550" y="1793029"/>
                  </a:lnTo>
                  <a:lnTo>
                    <a:pt x="6904197" y="1761642"/>
                  </a:lnTo>
                  <a:lnTo>
                    <a:pt x="6938072" y="1730309"/>
                  </a:lnTo>
                  <a:lnTo>
                    <a:pt x="6971169" y="1699037"/>
                  </a:lnTo>
                  <a:lnTo>
                    <a:pt x="7003479" y="1667831"/>
                  </a:lnTo>
                  <a:lnTo>
                    <a:pt x="7034997" y="1636699"/>
                  </a:lnTo>
                  <a:lnTo>
                    <a:pt x="7065713" y="1605646"/>
                  </a:lnTo>
                  <a:lnTo>
                    <a:pt x="7095622" y="1574680"/>
                  </a:lnTo>
                  <a:lnTo>
                    <a:pt x="7124715" y="1543805"/>
                  </a:lnTo>
                  <a:lnTo>
                    <a:pt x="7152986" y="1513029"/>
                  </a:lnTo>
                  <a:lnTo>
                    <a:pt x="7180427" y="1482359"/>
                  </a:lnTo>
                  <a:lnTo>
                    <a:pt x="7207031" y="1451799"/>
                  </a:lnTo>
                  <a:lnTo>
                    <a:pt x="7232790" y="1421357"/>
                  </a:lnTo>
                  <a:lnTo>
                    <a:pt x="7257698" y="1391039"/>
                  </a:lnTo>
                  <a:lnTo>
                    <a:pt x="7281746" y="1360851"/>
                  </a:lnTo>
                  <a:lnTo>
                    <a:pt x="7327238" y="1300892"/>
                  </a:lnTo>
                  <a:lnTo>
                    <a:pt x="7369205" y="1241531"/>
                  </a:lnTo>
                  <a:lnTo>
                    <a:pt x="7407591" y="1182817"/>
                  </a:lnTo>
                  <a:lnTo>
                    <a:pt x="7442337" y="1124803"/>
                  </a:lnTo>
                  <a:lnTo>
                    <a:pt x="7473385" y="1067538"/>
                  </a:lnTo>
                  <a:lnTo>
                    <a:pt x="7500676" y="1011073"/>
                  </a:lnTo>
                  <a:lnTo>
                    <a:pt x="7524152" y="955460"/>
                  </a:lnTo>
                  <a:lnTo>
                    <a:pt x="7543754" y="900748"/>
                  </a:lnTo>
                  <a:lnTo>
                    <a:pt x="7559425" y="846989"/>
                  </a:lnTo>
                  <a:lnTo>
                    <a:pt x="7571106" y="794233"/>
                  </a:lnTo>
                  <a:lnTo>
                    <a:pt x="7578738" y="742531"/>
                  </a:lnTo>
                  <a:lnTo>
                    <a:pt x="7582264" y="691934"/>
                  </a:lnTo>
                  <a:lnTo>
                    <a:pt x="7582469" y="667066"/>
                  </a:lnTo>
                  <a:lnTo>
                    <a:pt x="7581625" y="642493"/>
                  </a:lnTo>
                  <a:lnTo>
                    <a:pt x="7576763" y="594258"/>
                  </a:lnTo>
                  <a:lnTo>
                    <a:pt x="7567619" y="547280"/>
                  </a:lnTo>
                  <a:lnTo>
                    <a:pt x="7554135" y="501610"/>
                  </a:lnTo>
                  <a:lnTo>
                    <a:pt x="7536291" y="457387"/>
                  </a:lnTo>
                  <a:lnTo>
                    <a:pt x="7514305" y="415155"/>
                  </a:lnTo>
                  <a:lnTo>
                    <a:pt x="7488287" y="374994"/>
                  </a:lnTo>
                  <a:lnTo>
                    <a:pt x="7458314" y="336898"/>
                  </a:lnTo>
                  <a:lnTo>
                    <a:pt x="7424463" y="300865"/>
                  </a:lnTo>
                  <a:lnTo>
                    <a:pt x="7386811" y="266891"/>
                  </a:lnTo>
                  <a:lnTo>
                    <a:pt x="7345436" y="234971"/>
                  </a:lnTo>
                  <a:lnTo>
                    <a:pt x="7300414" y="205102"/>
                  </a:lnTo>
                  <a:lnTo>
                    <a:pt x="7251823" y="177279"/>
                  </a:lnTo>
                  <a:lnTo>
                    <a:pt x="7199741" y="151499"/>
                  </a:lnTo>
                  <a:lnTo>
                    <a:pt x="7144244" y="127758"/>
                  </a:lnTo>
                  <a:lnTo>
                    <a:pt x="7085409" y="106051"/>
                  </a:lnTo>
                  <a:lnTo>
                    <a:pt x="7023314" y="86376"/>
                  </a:lnTo>
                  <a:lnTo>
                    <a:pt x="6958036" y="68727"/>
                  </a:lnTo>
                  <a:lnTo>
                    <a:pt x="6889653" y="53102"/>
                  </a:lnTo>
                  <a:lnTo>
                    <a:pt x="6818240" y="39496"/>
                  </a:lnTo>
                  <a:lnTo>
                    <a:pt x="6743876" y="27905"/>
                  </a:lnTo>
                  <a:lnTo>
                    <a:pt x="6705612" y="22864"/>
                  </a:lnTo>
                  <a:lnTo>
                    <a:pt x="6666638" y="18325"/>
                  </a:lnTo>
                  <a:lnTo>
                    <a:pt x="6626965" y="14288"/>
                  </a:lnTo>
                  <a:lnTo>
                    <a:pt x="6586603" y="10752"/>
                  </a:lnTo>
                  <a:lnTo>
                    <a:pt x="6545561" y="7718"/>
                  </a:lnTo>
                  <a:lnTo>
                    <a:pt x="6503848" y="5183"/>
                  </a:lnTo>
                  <a:lnTo>
                    <a:pt x="6461475" y="3149"/>
                  </a:lnTo>
                  <a:lnTo>
                    <a:pt x="6418451" y="1614"/>
                  </a:lnTo>
                  <a:lnTo>
                    <a:pt x="6374785" y="577"/>
                  </a:lnTo>
                  <a:lnTo>
                    <a:pt x="6330488" y="39"/>
                  </a:lnTo>
                  <a:close/>
                </a:path>
              </a:pathLst>
            </a:custGeom>
            <a:solidFill>
              <a:srgbClr val="F1F1F1">
                <a:alpha val="1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object 5"/>
            <p:cNvSpPr/>
            <p:nvPr/>
          </p:nvSpPr>
          <p:spPr>
            <a:xfrm>
              <a:off x="1069745" y="1623060"/>
              <a:ext cx="172085" cy="4184015"/>
            </a:xfrm>
            <a:custGeom>
              <a:avLst/>
              <a:gdLst/>
              <a:ahLst/>
              <a:cxnLst/>
              <a:rect l="l" t="t" r="r" b="b"/>
              <a:pathLst>
                <a:path w="172084" h="4184015">
                  <a:moveTo>
                    <a:pt x="114478" y="142875"/>
                  </a:moveTo>
                  <a:lnTo>
                    <a:pt x="57328" y="142875"/>
                  </a:lnTo>
                  <a:lnTo>
                    <a:pt x="49250" y="4183430"/>
                  </a:lnTo>
                  <a:lnTo>
                    <a:pt x="106401" y="4183430"/>
                  </a:lnTo>
                  <a:lnTo>
                    <a:pt x="114421" y="171576"/>
                  </a:lnTo>
                  <a:lnTo>
                    <a:pt x="114478" y="142875"/>
                  </a:lnTo>
                  <a:close/>
                </a:path>
                <a:path w="172084" h="4184015">
                  <a:moveTo>
                    <a:pt x="86195" y="0"/>
                  </a:moveTo>
                  <a:lnTo>
                    <a:pt x="0" y="171576"/>
                  </a:lnTo>
                  <a:lnTo>
                    <a:pt x="57270" y="171576"/>
                  </a:lnTo>
                  <a:lnTo>
                    <a:pt x="57328" y="142875"/>
                  </a:lnTo>
                  <a:lnTo>
                    <a:pt x="157294" y="142875"/>
                  </a:lnTo>
                  <a:lnTo>
                    <a:pt x="86195" y="0"/>
                  </a:lnTo>
                  <a:close/>
                </a:path>
                <a:path w="172084" h="4184015">
                  <a:moveTo>
                    <a:pt x="157294" y="142875"/>
                  </a:moveTo>
                  <a:lnTo>
                    <a:pt x="114478" y="142875"/>
                  </a:lnTo>
                  <a:lnTo>
                    <a:pt x="114421" y="171576"/>
                  </a:lnTo>
                  <a:lnTo>
                    <a:pt x="171577" y="171576"/>
                  </a:lnTo>
                  <a:lnTo>
                    <a:pt x="157294" y="14287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 name="object 7"/>
          <p:cNvSpPr txBox="1"/>
          <p:nvPr/>
        </p:nvSpPr>
        <p:spPr>
          <a:xfrm>
            <a:off x="951788" y="992504"/>
            <a:ext cx="635000" cy="391160"/>
          </a:xfrm>
          <a:prstGeom prst="rect">
            <a:avLst/>
          </a:prstGeom>
        </p:spPr>
        <p:txBody>
          <a:bodyPr vert="horz" wrap="square" lIns="0" tIns="12700" rIns="0" bIns="0" rtlCol="0">
            <a:spAutoFit/>
          </a:bodyP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15" normalizeH="0" baseline="0" noProof="0" dirty="0">
                <a:ln>
                  <a:noFill/>
                </a:ln>
                <a:solidFill>
                  <a:srgbClr val="FFFFFF"/>
                </a:solidFill>
                <a:effectLst/>
                <a:uLnTx/>
                <a:uFillTx/>
                <a:latin typeface="BIZ UDPゴシック"/>
                <a:cs typeface="BIZ UDPゴシック"/>
              </a:rPr>
              <a:t>企業価値</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FFFFFF"/>
                </a:solidFill>
                <a:effectLst/>
                <a:uLnTx/>
                <a:uFillTx/>
                <a:latin typeface="BIZ UDPゴシック"/>
                <a:cs typeface="BIZ UDPゴシック"/>
              </a:rPr>
              <a:t>（時価</a:t>
            </a:r>
            <a:r>
              <a:rPr kumimoji="0" sz="1200" b="0" i="0" u="none" strike="noStrike" kern="0" cap="none" spc="-50" normalizeH="0" baseline="0" noProof="0" dirty="0">
                <a:ln>
                  <a:noFill/>
                </a:ln>
                <a:solidFill>
                  <a:srgbClr val="FFFFFF"/>
                </a:solidFill>
                <a:effectLst/>
                <a:uLnTx/>
                <a:uFillTx/>
                <a:latin typeface="BIZ UDPゴシック"/>
                <a:cs typeface="BIZ UDPゴシック"/>
              </a:rPr>
              <a:t>）</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8" name="object 8"/>
          <p:cNvSpPr/>
          <p:nvPr/>
        </p:nvSpPr>
        <p:spPr>
          <a:xfrm>
            <a:off x="1182116" y="5481446"/>
            <a:ext cx="8441055" cy="171450"/>
          </a:xfrm>
          <a:custGeom>
            <a:avLst/>
            <a:gdLst/>
            <a:ahLst/>
            <a:cxnLst/>
            <a:rect l="l" t="t" r="r" b="b"/>
            <a:pathLst>
              <a:path w="8441055" h="171450">
                <a:moveTo>
                  <a:pt x="8269097" y="0"/>
                </a:moveTo>
                <a:lnTo>
                  <a:pt x="8269097" y="171449"/>
                </a:lnTo>
                <a:lnTo>
                  <a:pt x="8383397" y="114299"/>
                </a:lnTo>
                <a:lnTo>
                  <a:pt x="8297799" y="114299"/>
                </a:lnTo>
                <a:lnTo>
                  <a:pt x="8297799" y="57149"/>
                </a:lnTo>
                <a:lnTo>
                  <a:pt x="8383397" y="57149"/>
                </a:lnTo>
                <a:lnTo>
                  <a:pt x="8269097" y="0"/>
                </a:lnTo>
                <a:close/>
              </a:path>
              <a:path w="8441055" h="171450">
                <a:moveTo>
                  <a:pt x="8269097" y="57149"/>
                </a:moveTo>
                <a:lnTo>
                  <a:pt x="0" y="57149"/>
                </a:lnTo>
                <a:lnTo>
                  <a:pt x="0" y="114299"/>
                </a:lnTo>
                <a:lnTo>
                  <a:pt x="8269097" y="114299"/>
                </a:lnTo>
                <a:lnTo>
                  <a:pt x="8269097" y="57149"/>
                </a:lnTo>
                <a:close/>
              </a:path>
              <a:path w="8441055" h="171450">
                <a:moveTo>
                  <a:pt x="8383397" y="57149"/>
                </a:moveTo>
                <a:lnTo>
                  <a:pt x="8297799" y="57149"/>
                </a:lnTo>
                <a:lnTo>
                  <a:pt x="8297799" y="114299"/>
                </a:lnTo>
                <a:lnTo>
                  <a:pt x="8383397" y="114299"/>
                </a:lnTo>
                <a:lnTo>
                  <a:pt x="8440547" y="85724"/>
                </a:lnTo>
                <a:lnTo>
                  <a:pt x="8383397" y="57149"/>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9"/>
          <p:cNvSpPr txBox="1"/>
          <p:nvPr/>
        </p:nvSpPr>
        <p:spPr>
          <a:xfrm>
            <a:off x="9623552" y="5443728"/>
            <a:ext cx="866140" cy="277495"/>
          </a:xfrm>
          <a:prstGeom prst="rect">
            <a:avLst/>
          </a:prstGeom>
          <a:ln w="9525">
            <a:solidFill>
              <a:srgbClr val="FFFFFF"/>
            </a:solidFill>
          </a:ln>
        </p:spPr>
        <p:txBody>
          <a:bodyPr vert="horz" wrap="square" lIns="0" tIns="55880" rIns="0" bIns="0" rtlCol="0">
            <a:spAutoFit/>
          </a:bodyPr>
          <a:lstStyle/>
          <a:p>
            <a:pPr marL="92075" marR="0" lvl="0" indent="0" defTabSz="914400" eaLnBrk="1" fontAlgn="auto" latinLnBrk="0" hangingPunct="1">
              <a:lnSpc>
                <a:spcPct val="100000"/>
              </a:lnSpc>
              <a:spcBef>
                <a:spcPts val="440"/>
              </a:spcBef>
              <a:spcAft>
                <a:spcPts val="0"/>
              </a:spcAft>
              <a:buClrTx/>
              <a:buSzTx/>
              <a:buFontTx/>
              <a:buNone/>
              <a:tabLst/>
              <a:defRPr/>
            </a:pPr>
            <a:r>
              <a:rPr kumimoji="0" sz="1200" b="0" i="0" u="none" strike="noStrike" kern="0" cap="none" spc="-15" normalizeH="0" baseline="0" noProof="0" dirty="0">
                <a:ln>
                  <a:noFill/>
                </a:ln>
                <a:solidFill>
                  <a:srgbClr val="FFFFFF"/>
                </a:solidFill>
                <a:effectLst/>
                <a:uLnTx/>
                <a:uFillTx/>
                <a:latin typeface="BIZ UDPゴシック"/>
                <a:cs typeface="BIZ UDPゴシック"/>
              </a:rPr>
              <a:t>成長段階</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pic>
        <p:nvPicPr>
          <p:cNvPr id="10" name="object 10"/>
          <p:cNvPicPr/>
          <p:nvPr/>
        </p:nvPicPr>
        <p:blipFill>
          <a:blip r:embed="rId2" cstate="print"/>
          <a:stretch>
            <a:fillRect/>
          </a:stretch>
        </p:blipFill>
        <p:spPr>
          <a:xfrm>
            <a:off x="7681976" y="5643371"/>
            <a:ext cx="1741170" cy="525005"/>
          </a:xfrm>
          <a:prstGeom prst="rect">
            <a:avLst/>
          </a:prstGeom>
        </p:spPr>
      </p:pic>
      <p:sp>
        <p:nvSpPr>
          <p:cNvPr id="11" name="object 11"/>
          <p:cNvSpPr txBox="1"/>
          <p:nvPr/>
        </p:nvSpPr>
        <p:spPr>
          <a:xfrm>
            <a:off x="7842757" y="5748934"/>
            <a:ext cx="1424940" cy="26924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600" b="0" i="0" u="none" strike="noStrike" kern="0" cap="none" spc="-30" normalizeH="0" baseline="0" noProof="0" dirty="0">
                <a:ln>
                  <a:noFill/>
                </a:ln>
                <a:solidFill>
                  <a:srgbClr val="7E7E7E"/>
                </a:solidFill>
                <a:effectLst/>
                <a:uLnTx/>
                <a:uFillTx/>
                <a:latin typeface="ＭＳ Ｐゴシック"/>
                <a:cs typeface="ＭＳ Ｐゴシック"/>
              </a:rPr>
              <a:t>国の主な支援策</a:t>
            </a:r>
            <a:endParaRPr kumimoji="0" sz="16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sp>
        <p:nvSpPr>
          <p:cNvPr id="12" name="object 12"/>
          <p:cNvSpPr/>
          <p:nvPr/>
        </p:nvSpPr>
        <p:spPr>
          <a:xfrm>
            <a:off x="9137395" y="1021080"/>
            <a:ext cx="1079500" cy="1080770"/>
          </a:xfrm>
          <a:custGeom>
            <a:avLst/>
            <a:gdLst/>
            <a:ahLst/>
            <a:cxnLst/>
            <a:rect l="l" t="t" r="r" b="b"/>
            <a:pathLst>
              <a:path w="1079500" h="1080770">
                <a:moveTo>
                  <a:pt x="539496" y="0"/>
                </a:moveTo>
                <a:lnTo>
                  <a:pt x="490392" y="2208"/>
                </a:lnTo>
                <a:lnTo>
                  <a:pt x="442524" y="8706"/>
                </a:lnTo>
                <a:lnTo>
                  <a:pt x="396081" y="19302"/>
                </a:lnTo>
                <a:lnTo>
                  <a:pt x="351253" y="33806"/>
                </a:lnTo>
                <a:lnTo>
                  <a:pt x="308232" y="52026"/>
                </a:lnTo>
                <a:lnTo>
                  <a:pt x="267208" y="73772"/>
                </a:lnTo>
                <a:lnTo>
                  <a:pt x="228370" y="98854"/>
                </a:lnTo>
                <a:lnTo>
                  <a:pt x="191911" y="127079"/>
                </a:lnTo>
                <a:lnTo>
                  <a:pt x="158019" y="158257"/>
                </a:lnTo>
                <a:lnTo>
                  <a:pt x="126887" y="192198"/>
                </a:lnTo>
                <a:lnTo>
                  <a:pt x="98703" y="228710"/>
                </a:lnTo>
                <a:lnTo>
                  <a:pt x="73660" y="267603"/>
                </a:lnTo>
                <a:lnTo>
                  <a:pt x="51946" y="308685"/>
                </a:lnTo>
                <a:lnTo>
                  <a:pt x="33753" y="351765"/>
                </a:lnTo>
                <a:lnTo>
                  <a:pt x="19272" y="396654"/>
                </a:lnTo>
                <a:lnTo>
                  <a:pt x="8692" y="443159"/>
                </a:lnTo>
                <a:lnTo>
                  <a:pt x="2204" y="491091"/>
                </a:lnTo>
                <a:lnTo>
                  <a:pt x="0" y="540258"/>
                </a:lnTo>
                <a:lnTo>
                  <a:pt x="2204" y="589424"/>
                </a:lnTo>
                <a:lnTo>
                  <a:pt x="8692" y="637356"/>
                </a:lnTo>
                <a:lnTo>
                  <a:pt x="19272" y="683861"/>
                </a:lnTo>
                <a:lnTo>
                  <a:pt x="33753" y="728750"/>
                </a:lnTo>
                <a:lnTo>
                  <a:pt x="51946" y="771830"/>
                </a:lnTo>
                <a:lnTo>
                  <a:pt x="73659" y="812912"/>
                </a:lnTo>
                <a:lnTo>
                  <a:pt x="98703" y="851805"/>
                </a:lnTo>
                <a:lnTo>
                  <a:pt x="126887" y="888317"/>
                </a:lnTo>
                <a:lnTo>
                  <a:pt x="158019" y="922258"/>
                </a:lnTo>
                <a:lnTo>
                  <a:pt x="191911" y="953436"/>
                </a:lnTo>
                <a:lnTo>
                  <a:pt x="228370" y="981661"/>
                </a:lnTo>
                <a:lnTo>
                  <a:pt x="267207" y="1006743"/>
                </a:lnTo>
                <a:lnTo>
                  <a:pt x="308232" y="1028489"/>
                </a:lnTo>
                <a:lnTo>
                  <a:pt x="351253" y="1046709"/>
                </a:lnTo>
                <a:lnTo>
                  <a:pt x="396081" y="1061213"/>
                </a:lnTo>
                <a:lnTo>
                  <a:pt x="442524" y="1071809"/>
                </a:lnTo>
                <a:lnTo>
                  <a:pt x="490392" y="1078307"/>
                </a:lnTo>
                <a:lnTo>
                  <a:pt x="539496" y="1080516"/>
                </a:lnTo>
                <a:lnTo>
                  <a:pt x="588599" y="1078307"/>
                </a:lnTo>
                <a:lnTo>
                  <a:pt x="636467" y="1071809"/>
                </a:lnTo>
                <a:lnTo>
                  <a:pt x="682910" y="1061213"/>
                </a:lnTo>
                <a:lnTo>
                  <a:pt x="727738" y="1046709"/>
                </a:lnTo>
                <a:lnTo>
                  <a:pt x="770759" y="1028489"/>
                </a:lnTo>
                <a:lnTo>
                  <a:pt x="811783" y="1006743"/>
                </a:lnTo>
                <a:lnTo>
                  <a:pt x="850621" y="981661"/>
                </a:lnTo>
                <a:lnTo>
                  <a:pt x="887080" y="953436"/>
                </a:lnTo>
                <a:lnTo>
                  <a:pt x="920972" y="922258"/>
                </a:lnTo>
                <a:lnTo>
                  <a:pt x="952104" y="888317"/>
                </a:lnTo>
                <a:lnTo>
                  <a:pt x="980288" y="851805"/>
                </a:lnTo>
                <a:lnTo>
                  <a:pt x="1005331" y="812912"/>
                </a:lnTo>
                <a:lnTo>
                  <a:pt x="1027045" y="771830"/>
                </a:lnTo>
                <a:lnTo>
                  <a:pt x="1045238" y="728750"/>
                </a:lnTo>
                <a:lnTo>
                  <a:pt x="1059719" y="683861"/>
                </a:lnTo>
                <a:lnTo>
                  <a:pt x="1070299" y="637356"/>
                </a:lnTo>
                <a:lnTo>
                  <a:pt x="1076787" y="589424"/>
                </a:lnTo>
                <a:lnTo>
                  <a:pt x="1078992" y="540258"/>
                </a:lnTo>
                <a:lnTo>
                  <a:pt x="1076787" y="491091"/>
                </a:lnTo>
                <a:lnTo>
                  <a:pt x="1070299" y="443159"/>
                </a:lnTo>
                <a:lnTo>
                  <a:pt x="1059719" y="396654"/>
                </a:lnTo>
                <a:lnTo>
                  <a:pt x="1045238" y="351765"/>
                </a:lnTo>
                <a:lnTo>
                  <a:pt x="1027045" y="308685"/>
                </a:lnTo>
                <a:lnTo>
                  <a:pt x="1005332" y="267603"/>
                </a:lnTo>
                <a:lnTo>
                  <a:pt x="980288" y="228710"/>
                </a:lnTo>
                <a:lnTo>
                  <a:pt x="952104" y="192198"/>
                </a:lnTo>
                <a:lnTo>
                  <a:pt x="920972" y="158257"/>
                </a:lnTo>
                <a:lnTo>
                  <a:pt x="887080" y="127079"/>
                </a:lnTo>
                <a:lnTo>
                  <a:pt x="850621" y="98854"/>
                </a:lnTo>
                <a:lnTo>
                  <a:pt x="811784" y="73772"/>
                </a:lnTo>
                <a:lnTo>
                  <a:pt x="770759" y="52026"/>
                </a:lnTo>
                <a:lnTo>
                  <a:pt x="727738" y="33806"/>
                </a:lnTo>
                <a:lnTo>
                  <a:pt x="682910" y="19302"/>
                </a:lnTo>
                <a:lnTo>
                  <a:pt x="636467" y="8706"/>
                </a:lnTo>
                <a:lnTo>
                  <a:pt x="588599" y="2208"/>
                </a:lnTo>
                <a:lnTo>
                  <a:pt x="539496" y="0"/>
                </a:lnTo>
                <a:close/>
              </a:path>
            </a:pathLst>
          </a:custGeom>
          <a:solidFill>
            <a:srgbClr val="FC7D0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3"/>
          <p:cNvSpPr txBox="1"/>
          <p:nvPr/>
        </p:nvSpPr>
        <p:spPr>
          <a:xfrm>
            <a:off x="9277984" y="1274312"/>
            <a:ext cx="814705" cy="485775"/>
          </a:xfrm>
          <a:prstGeom prst="rect">
            <a:avLst/>
          </a:prstGeom>
        </p:spPr>
        <p:txBody>
          <a:bodyPr vert="horz" wrap="square" lIns="0" tIns="67945" rIns="0" bIns="0" rtlCol="0">
            <a:spAutoFit/>
          </a:bodyPr>
          <a:lstStyle/>
          <a:p>
            <a:pPr marL="0" marR="0" lvl="0" indent="0" algn="ctr" defTabSz="914400" eaLnBrk="1" fontAlgn="auto" latinLnBrk="0" hangingPunct="1">
              <a:lnSpc>
                <a:spcPct val="100000"/>
              </a:lnSpc>
              <a:spcBef>
                <a:spcPts val="535"/>
              </a:spcBef>
              <a:spcAft>
                <a:spcPts val="0"/>
              </a:spcAft>
              <a:buClrTx/>
              <a:buSzTx/>
              <a:buFontTx/>
              <a:buNone/>
              <a:tabLst/>
              <a:defRPr/>
            </a:pPr>
            <a:r>
              <a:rPr kumimoji="0" sz="1400" b="0" i="0" u="none" strike="noStrike" kern="0" cap="none" spc="-20" normalizeH="0" baseline="0" noProof="0" dirty="0">
                <a:ln>
                  <a:noFill/>
                </a:ln>
                <a:solidFill>
                  <a:srgbClr val="FFFFFF"/>
                </a:solidFill>
                <a:effectLst/>
                <a:uLnTx/>
                <a:uFillTx/>
                <a:latin typeface="BIZ UDPゴシック"/>
                <a:cs typeface="BIZ UDPゴシック"/>
              </a:rPr>
              <a:t>事業化</a:t>
            </a:r>
            <a:endParaRPr kumimoji="0" sz="1400" b="0" i="0" u="none" strike="noStrike" kern="0" cap="none" spc="0" normalizeH="0" baseline="0" noProof="0">
              <a:ln>
                <a:noFill/>
              </a:ln>
              <a:solidFill>
                <a:sysClr val="windowText" lastClr="000000"/>
              </a:solidFill>
              <a:effectLst/>
              <a:uLnTx/>
              <a:uFillTx/>
              <a:latin typeface="BIZ UDPゴシック"/>
              <a:cs typeface="BIZ UDPゴシック"/>
            </a:endParaRPr>
          </a:p>
          <a:p>
            <a:pPr marL="0" marR="0" lvl="0" indent="0" algn="ctr" defTabSz="914400" eaLnBrk="1" fontAlgn="auto" latinLnBrk="0" hangingPunct="1">
              <a:lnSpc>
                <a:spcPct val="100000"/>
              </a:lnSpc>
              <a:spcBef>
                <a:spcPts val="305"/>
              </a:spcBef>
              <a:spcAft>
                <a:spcPts val="0"/>
              </a:spcAft>
              <a:buClrTx/>
              <a:buSzTx/>
              <a:buFontTx/>
              <a:buNone/>
              <a:tabLst/>
              <a:defRPr/>
            </a:pPr>
            <a:r>
              <a:rPr kumimoji="0" sz="1000" b="0" i="0" u="none" strike="noStrike" kern="0" cap="none" spc="-10" normalizeH="0" baseline="0" noProof="0" dirty="0">
                <a:ln>
                  <a:noFill/>
                </a:ln>
                <a:solidFill>
                  <a:srgbClr val="FFFFFF"/>
                </a:solidFill>
                <a:effectLst/>
                <a:uLnTx/>
                <a:uFillTx/>
                <a:latin typeface="BIZ UDPゴシック"/>
                <a:cs typeface="BIZ UDPゴシック"/>
              </a:rPr>
              <a:t>（</a:t>
            </a:r>
            <a:r>
              <a:rPr kumimoji="0" sz="1000" b="0" i="0" u="none" strike="noStrike" kern="0" cap="none" spc="-15" normalizeH="0" baseline="0" noProof="0" dirty="0">
                <a:ln>
                  <a:noFill/>
                </a:ln>
                <a:solidFill>
                  <a:srgbClr val="FFFFFF"/>
                </a:solidFill>
                <a:effectLst/>
                <a:uLnTx/>
                <a:uFillTx/>
                <a:latin typeface="BIZ UDPゴシック"/>
                <a:cs typeface="BIZ UDPゴシック"/>
              </a:rPr>
              <a:t>上場、</a:t>
            </a:r>
            <a:r>
              <a:rPr kumimoji="0" sz="1000" b="0" i="0" u="none" strike="noStrike" kern="0" cap="none" spc="-30" normalizeH="0" baseline="0" noProof="0" dirty="0">
                <a:ln>
                  <a:noFill/>
                </a:ln>
                <a:solidFill>
                  <a:srgbClr val="FFFFFF"/>
                </a:solidFill>
                <a:effectLst/>
                <a:uLnTx/>
                <a:uFillTx/>
                <a:latin typeface="BIZ UDPゴシック"/>
                <a:cs typeface="BIZ UDPゴシック"/>
              </a:rPr>
              <a:t>M&amp;A）</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grpSp>
        <p:nvGrpSpPr>
          <p:cNvPr id="14" name="object 14"/>
          <p:cNvGrpSpPr/>
          <p:nvPr/>
        </p:nvGrpSpPr>
        <p:grpSpPr>
          <a:xfrm>
            <a:off x="1764314" y="2328201"/>
            <a:ext cx="7359015" cy="3350895"/>
            <a:chOff x="1700814" y="2556801"/>
            <a:chExt cx="7359015" cy="3350895"/>
          </a:xfrm>
        </p:grpSpPr>
        <p:sp>
          <p:nvSpPr>
            <p:cNvPr id="15" name="object 15"/>
            <p:cNvSpPr/>
            <p:nvPr/>
          </p:nvSpPr>
          <p:spPr>
            <a:xfrm>
              <a:off x="1715102" y="4471891"/>
              <a:ext cx="4305300" cy="1421130"/>
            </a:xfrm>
            <a:custGeom>
              <a:avLst/>
              <a:gdLst/>
              <a:ahLst/>
              <a:cxnLst/>
              <a:rect l="l" t="t" r="r" b="b"/>
              <a:pathLst>
                <a:path w="4305300" h="1421129">
                  <a:moveTo>
                    <a:pt x="2191" y="1330484"/>
                  </a:moveTo>
                  <a:lnTo>
                    <a:pt x="0" y="1318197"/>
                  </a:lnTo>
                  <a:lnTo>
                    <a:pt x="304" y="1305301"/>
                  </a:lnTo>
                  <a:lnTo>
                    <a:pt x="3066" y="1291812"/>
                  </a:lnTo>
                  <a:lnTo>
                    <a:pt x="25719" y="1247971"/>
                  </a:lnTo>
                  <a:lnTo>
                    <a:pt x="52412" y="1216112"/>
                  </a:lnTo>
                  <a:lnTo>
                    <a:pt x="88020" y="1182316"/>
                  </a:lnTo>
                  <a:lnTo>
                    <a:pt x="132239" y="1146727"/>
                  </a:lnTo>
                  <a:lnTo>
                    <a:pt x="184764" y="1109488"/>
                  </a:lnTo>
                  <a:lnTo>
                    <a:pt x="245288" y="1070743"/>
                  </a:lnTo>
                  <a:lnTo>
                    <a:pt x="278455" y="1050851"/>
                  </a:lnTo>
                  <a:lnTo>
                    <a:pt x="313507" y="1030637"/>
                  </a:lnTo>
                  <a:lnTo>
                    <a:pt x="350407" y="1010118"/>
                  </a:lnTo>
                  <a:lnTo>
                    <a:pt x="389115" y="989313"/>
                  </a:lnTo>
                  <a:lnTo>
                    <a:pt x="429595" y="968239"/>
                  </a:lnTo>
                  <a:lnTo>
                    <a:pt x="471807" y="946915"/>
                  </a:lnTo>
                  <a:lnTo>
                    <a:pt x="515714" y="925359"/>
                  </a:lnTo>
                  <a:lnTo>
                    <a:pt x="561277" y="903587"/>
                  </a:lnTo>
                  <a:lnTo>
                    <a:pt x="608459" y="881620"/>
                  </a:lnTo>
                  <a:lnTo>
                    <a:pt x="657220" y="859474"/>
                  </a:lnTo>
                  <a:lnTo>
                    <a:pt x="707524" y="837167"/>
                  </a:lnTo>
                  <a:lnTo>
                    <a:pt x="759331" y="814718"/>
                  </a:lnTo>
                  <a:lnTo>
                    <a:pt x="812604" y="792144"/>
                  </a:lnTo>
                  <a:lnTo>
                    <a:pt x="867305" y="769464"/>
                  </a:lnTo>
                  <a:lnTo>
                    <a:pt x="923394" y="746695"/>
                  </a:lnTo>
                  <a:lnTo>
                    <a:pt x="980835" y="723855"/>
                  </a:lnTo>
                  <a:lnTo>
                    <a:pt x="1039588" y="700963"/>
                  </a:lnTo>
                  <a:lnTo>
                    <a:pt x="1099616" y="678037"/>
                  </a:lnTo>
                  <a:lnTo>
                    <a:pt x="1160881" y="655094"/>
                  </a:lnTo>
                  <a:lnTo>
                    <a:pt x="1223344" y="632152"/>
                  </a:lnTo>
                  <a:lnTo>
                    <a:pt x="1286967" y="609229"/>
                  </a:lnTo>
                  <a:lnTo>
                    <a:pt x="1351713" y="586344"/>
                  </a:lnTo>
                  <a:lnTo>
                    <a:pt x="1417542" y="563514"/>
                  </a:lnTo>
                  <a:lnTo>
                    <a:pt x="1484417" y="540758"/>
                  </a:lnTo>
                  <a:lnTo>
                    <a:pt x="1552299" y="518093"/>
                  </a:lnTo>
                  <a:lnTo>
                    <a:pt x="1621151" y="495537"/>
                  </a:lnTo>
                  <a:lnTo>
                    <a:pt x="1690934" y="473109"/>
                  </a:lnTo>
                  <a:lnTo>
                    <a:pt x="1761610" y="450825"/>
                  </a:lnTo>
                  <a:lnTo>
                    <a:pt x="1833140" y="428706"/>
                  </a:lnTo>
                  <a:lnTo>
                    <a:pt x="1905488" y="406767"/>
                  </a:lnTo>
                  <a:lnTo>
                    <a:pt x="1978613" y="385028"/>
                  </a:lnTo>
                  <a:lnTo>
                    <a:pt x="2052479" y="363506"/>
                  </a:lnTo>
                  <a:lnTo>
                    <a:pt x="2126462" y="342394"/>
                  </a:lnTo>
                  <a:lnTo>
                    <a:pt x="2199933" y="321860"/>
                  </a:lnTo>
                  <a:lnTo>
                    <a:pt x="2272851" y="301911"/>
                  </a:lnTo>
                  <a:lnTo>
                    <a:pt x="2345175" y="282550"/>
                  </a:lnTo>
                  <a:lnTo>
                    <a:pt x="2416862" y="263783"/>
                  </a:lnTo>
                  <a:lnTo>
                    <a:pt x="2487871" y="245614"/>
                  </a:lnTo>
                  <a:lnTo>
                    <a:pt x="2558160" y="228050"/>
                  </a:lnTo>
                  <a:lnTo>
                    <a:pt x="2627686" y="211094"/>
                  </a:lnTo>
                  <a:lnTo>
                    <a:pt x="2696408" y="194753"/>
                  </a:lnTo>
                  <a:lnTo>
                    <a:pt x="2764284" y="179031"/>
                  </a:lnTo>
                  <a:lnTo>
                    <a:pt x="2831273" y="163933"/>
                  </a:lnTo>
                  <a:lnTo>
                    <a:pt x="2897331" y="149465"/>
                  </a:lnTo>
                  <a:lnTo>
                    <a:pt x="2962418" y="135631"/>
                  </a:lnTo>
                  <a:lnTo>
                    <a:pt x="3026491" y="122436"/>
                  </a:lnTo>
                  <a:lnTo>
                    <a:pt x="3089509" y="109887"/>
                  </a:lnTo>
                  <a:lnTo>
                    <a:pt x="3151429" y="97986"/>
                  </a:lnTo>
                  <a:lnTo>
                    <a:pt x="3212210" y="86741"/>
                  </a:lnTo>
                  <a:lnTo>
                    <a:pt x="3271810" y="76155"/>
                  </a:lnTo>
                  <a:lnTo>
                    <a:pt x="3330187" y="66234"/>
                  </a:lnTo>
                  <a:lnTo>
                    <a:pt x="3387299" y="56983"/>
                  </a:lnTo>
                  <a:lnTo>
                    <a:pt x="3443105" y="48407"/>
                  </a:lnTo>
                  <a:lnTo>
                    <a:pt x="3497561" y="40512"/>
                  </a:lnTo>
                  <a:lnTo>
                    <a:pt x="3550627" y="33301"/>
                  </a:lnTo>
                  <a:lnTo>
                    <a:pt x="3602260" y="26781"/>
                  </a:lnTo>
                  <a:lnTo>
                    <a:pt x="3652419" y="20956"/>
                  </a:lnTo>
                  <a:lnTo>
                    <a:pt x="3701062" y="15832"/>
                  </a:lnTo>
                  <a:lnTo>
                    <a:pt x="3748147" y="11413"/>
                  </a:lnTo>
                  <a:lnTo>
                    <a:pt x="3793631" y="7704"/>
                  </a:lnTo>
                  <a:lnTo>
                    <a:pt x="3837474" y="4712"/>
                  </a:lnTo>
                  <a:lnTo>
                    <a:pt x="3879632" y="2440"/>
                  </a:lnTo>
                  <a:lnTo>
                    <a:pt x="3920065" y="894"/>
                  </a:lnTo>
                  <a:lnTo>
                    <a:pt x="3958731" y="79"/>
                  </a:lnTo>
                  <a:lnTo>
                    <a:pt x="3995586" y="0"/>
                  </a:lnTo>
                  <a:lnTo>
                    <a:pt x="4030591" y="661"/>
                  </a:lnTo>
                  <a:lnTo>
                    <a:pt x="4094878" y="4229"/>
                  </a:lnTo>
                  <a:lnTo>
                    <a:pt x="4151256" y="10821"/>
                  </a:lnTo>
                  <a:lnTo>
                    <a:pt x="4199391" y="20479"/>
                  </a:lnTo>
                  <a:lnTo>
                    <a:pt x="4238947" y="33244"/>
                  </a:lnTo>
                  <a:lnTo>
                    <a:pt x="4281463" y="58304"/>
                  </a:lnTo>
                  <a:lnTo>
                    <a:pt x="4302792" y="90583"/>
                  </a:lnTo>
                  <a:lnTo>
                    <a:pt x="4304984" y="102871"/>
                  </a:lnTo>
                  <a:lnTo>
                    <a:pt x="4304680" y="115770"/>
                  </a:lnTo>
                  <a:lnTo>
                    <a:pt x="4289172" y="157947"/>
                  </a:lnTo>
                  <a:lnTo>
                    <a:pt x="4252572" y="204967"/>
                  </a:lnTo>
                  <a:lnTo>
                    <a:pt x="4216964" y="238764"/>
                  </a:lnTo>
                  <a:lnTo>
                    <a:pt x="4172744" y="274354"/>
                  </a:lnTo>
                  <a:lnTo>
                    <a:pt x="4120220" y="311592"/>
                  </a:lnTo>
                  <a:lnTo>
                    <a:pt x="4059696" y="350335"/>
                  </a:lnTo>
                  <a:lnTo>
                    <a:pt x="4026529" y="370226"/>
                  </a:lnTo>
                  <a:lnTo>
                    <a:pt x="3991477" y="390439"/>
                  </a:lnTo>
                  <a:lnTo>
                    <a:pt x="3954577" y="410957"/>
                  </a:lnTo>
                  <a:lnTo>
                    <a:pt x="3915869" y="431760"/>
                  </a:lnTo>
                  <a:lnTo>
                    <a:pt x="3875389" y="452832"/>
                  </a:lnTo>
                  <a:lnTo>
                    <a:pt x="3833177" y="474154"/>
                  </a:lnTo>
                  <a:lnTo>
                    <a:pt x="3789270" y="495709"/>
                  </a:lnTo>
                  <a:lnTo>
                    <a:pt x="3743707" y="517477"/>
                  </a:lnTo>
                  <a:lnTo>
                    <a:pt x="3696525" y="539442"/>
                  </a:lnTo>
                  <a:lnTo>
                    <a:pt x="3647763" y="561585"/>
                  </a:lnTo>
                  <a:lnTo>
                    <a:pt x="3597460" y="583889"/>
                  </a:lnTo>
                  <a:lnTo>
                    <a:pt x="3545653" y="606335"/>
                  </a:lnTo>
                  <a:lnTo>
                    <a:pt x="3492380" y="628905"/>
                  </a:lnTo>
                  <a:lnTo>
                    <a:pt x="3437679" y="651582"/>
                  </a:lnTo>
                  <a:lnTo>
                    <a:pt x="3381590" y="674346"/>
                  </a:lnTo>
                  <a:lnTo>
                    <a:pt x="3324149" y="697182"/>
                  </a:lnTo>
                  <a:lnTo>
                    <a:pt x="3265396" y="720069"/>
                  </a:lnTo>
                  <a:lnTo>
                    <a:pt x="3205368" y="742991"/>
                  </a:lnTo>
                  <a:lnTo>
                    <a:pt x="3144103" y="765930"/>
                  </a:lnTo>
                  <a:lnTo>
                    <a:pt x="3081640" y="788866"/>
                  </a:lnTo>
                  <a:lnTo>
                    <a:pt x="3018017" y="811784"/>
                  </a:lnTo>
                  <a:lnTo>
                    <a:pt x="2953271" y="834663"/>
                  </a:lnTo>
                  <a:lnTo>
                    <a:pt x="2887442" y="857487"/>
                  </a:lnTo>
                  <a:lnTo>
                    <a:pt x="2820567" y="880237"/>
                  </a:lnTo>
                  <a:lnTo>
                    <a:pt x="2752685" y="902896"/>
                  </a:lnTo>
                  <a:lnTo>
                    <a:pt x="2683833" y="925446"/>
                  </a:lnTo>
                  <a:lnTo>
                    <a:pt x="2614050" y="947867"/>
                  </a:lnTo>
                  <a:lnTo>
                    <a:pt x="2543374" y="970144"/>
                  </a:lnTo>
                  <a:lnTo>
                    <a:pt x="2471844" y="992256"/>
                  </a:lnTo>
                  <a:lnTo>
                    <a:pt x="2399496" y="1014188"/>
                  </a:lnTo>
                  <a:lnTo>
                    <a:pt x="2326371" y="1035919"/>
                  </a:lnTo>
                  <a:lnTo>
                    <a:pt x="2252504" y="1057434"/>
                  </a:lnTo>
                  <a:lnTo>
                    <a:pt x="2178530" y="1078549"/>
                  </a:lnTo>
                  <a:lnTo>
                    <a:pt x="2105066" y="1099085"/>
                  </a:lnTo>
                  <a:lnTo>
                    <a:pt x="2032155" y="1119038"/>
                  </a:lnTo>
                  <a:lnTo>
                    <a:pt x="1959838" y="1138402"/>
                  </a:lnTo>
                  <a:lnTo>
                    <a:pt x="1888157" y="1157173"/>
                  </a:lnTo>
                  <a:lnTo>
                    <a:pt x="1817154" y="1175344"/>
                  </a:lnTo>
                  <a:lnTo>
                    <a:pt x="1746872" y="1192912"/>
                  </a:lnTo>
                  <a:lnTo>
                    <a:pt x="1677351" y="1209870"/>
                  </a:lnTo>
                  <a:lnTo>
                    <a:pt x="1608634" y="1226214"/>
                  </a:lnTo>
                  <a:lnTo>
                    <a:pt x="1540762" y="1241940"/>
                  </a:lnTo>
                  <a:lnTo>
                    <a:pt x="1473779" y="1257040"/>
                  </a:lnTo>
                  <a:lnTo>
                    <a:pt x="1407724" y="1271512"/>
                  </a:lnTo>
                  <a:lnTo>
                    <a:pt x="1342641" y="1285349"/>
                  </a:lnTo>
                  <a:lnTo>
                    <a:pt x="1278572" y="1298547"/>
                  </a:lnTo>
                  <a:lnTo>
                    <a:pt x="1215557" y="1311100"/>
                  </a:lnTo>
                  <a:lnTo>
                    <a:pt x="1153639" y="1323003"/>
                  </a:lnTo>
                  <a:lnTo>
                    <a:pt x="1092861" y="1334251"/>
                  </a:lnTo>
                  <a:lnTo>
                    <a:pt x="1033263" y="1344840"/>
                  </a:lnTo>
                  <a:lnTo>
                    <a:pt x="974888" y="1354764"/>
                  </a:lnTo>
                  <a:lnTo>
                    <a:pt x="917777" y="1364018"/>
                  </a:lnTo>
                  <a:lnTo>
                    <a:pt x="861973" y="1372596"/>
                  </a:lnTo>
                  <a:lnTo>
                    <a:pt x="807517" y="1380495"/>
                  </a:lnTo>
                  <a:lnTo>
                    <a:pt x="754452" y="1387708"/>
                  </a:lnTo>
                  <a:lnTo>
                    <a:pt x="702819" y="1394231"/>
                  </a:lnTo>
                  <a:lnTo>
                    <a:pt x="652660" y="1400059"/>
                  </a:lnTo>
                  <a:lnTo>
                    <a:pt x="604016" y="1405186"/>
                  </a:lnTo>
                  <a:lnTo>
                    <a:pt x="556931" y="1409608"/>
                  </a:lnTo>
                  <a:lnTo>
                    <a:pt x="511445" y="1413319"/>
                  </a:lnTo>
                  <a:lnTo>
                    <a:pt x="467601" y="1416314"/>
                  </a:lnTo>
                  <a:lnTo>
                    <a:pt x="425441" y="1418588"/>
                  </a:lnTo>
                  <a:lnTo>
                    <a:pt x="385006" y="1420137"/>
                  </a:lnTo>
                  <a:lnTo>
                    <a:pt x="346338" y="1420955"/>
                  </a:lnTo>
                  <a:lnTo>
                    <a:pt x="309479" y="1421036"/>
                  </a:lnTo>
                  <a:lnTo>
                    <a:pt x="274472" y="1420377"/>
                  </a:lnTo>
                  <a:lnTo>
                    <a:pt x="210178" y="1416814"/>
                  </a:lnTo>
                  <a:lnTo>
                    <a:pt x="153791" y="1410226"/>
                  </a:lnTo>
                  <a:lnTo>
                    <a:pt x="105646" y="1400572"/>
                  </a:lnTo>
                  <a:lnTo>
                    <a:pt x="66078" y="1387812"/>
                  </a:lnTo>
                  <a:lnTo>
                    <a:pt x="23543" y="1362757"/>
                  </a:lnTo>
                  <a:lnTo>
                    <a:pt x="2191" y="1330484"/>
                  </a:lnTo>
                  <a:close/>
                </a:path>
              </a:pathLst>
            </a:custGeom>
            <a:ln w="28575">
              <a:solidFill>
                <a:srgbClr val="7E7E7E"/>
              </a:solidFill>
              <a:prstDash val="sysDot"/>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
            <p:cNvSpPr/>
            <p:nvPr/>
          </p:nvSpPr>
          <p:spPr>
            <a:xfrm>
              <a:off x="5952726" y="3284976"/>
              <a:ext cx="2117090" cy="1266190"/>
            </a:xfrm>
            <a:custGeom>
              <a:avLst/>
              <a:gdLst/>
              <a:ahLst/>
              <a:cxnLst/>
              <a:rect l="l" t="t" r="r" b="b"/>
              <a:pathLst>
                <a:path w="2117090" h="1266189">
                  <a:moveTo>
                    <a:pt x="10685" y="1201298"/>
                  </a:moveTo>
                  <a:lnTo>
                    <a:pt x="3394" y="1183297"/>
                  </a:lnTo>
                  <a:lnTo>
                    <a:pt x="0" y="1163531"/>
                  </a:lnTo>
                  <a:lnTo>
                    <a:pt x="409" y="1142087"/>
                  </a:lnTo>
                  <a:lnTo>
                    <a:pt x="12261" y="1094522"/>
                  </a:lnTo>
                  <a:lnTo>
                    <a:pt x="38201" y="1041312"/>
                  </a:lnTo>
                  <a:lnTo>
                    <a:pt x="77478" y="983164"/>
                  </a:lnTo>
                  <a:lnTo>
                    <a:pt x="101883" y="952460"/>
                  </a:lnTo>
                  <a:lnTo>
                    <a:pt x="129341" y="920788"/>
                  </a:lnTo>
                  <a:lnTo>
                    <a:pt x="159757" y="888236"/>
                  </a:lnTo>
                  <a:lnTo>
                    <a:pt x="193040" y="854892"/>
                  </a:lnTo>
                  <a:lnTo>
                    <a:pt x="229093" y="820846"/>
                  </a:lnTo>
                  <a:lnTo>
                    <a:pt x="267824" y="786185"/>
                  </a:lnTo>
                  <a:lnTo>
                    <a:pt x="309139" y="750999"/>
                  </a:lnTo>
                  <a:lnTo>
                    <a:pt x="352944" y="715375"/>
                  </a:lnTo>
                  <a:lnTo>
                    <a:pt x="399145" y="679404"/>
                  </a:lnTo>
                  <a:lnTo>
                    <a:pt x="447648" y="643172"/>
                  </a:lnTo>
                  <a:lnTo>
                    <a:pt x="498360" y="606769"/>
                  </a:lnTo>
                  <a:lnTo>
                    <a:pt x="551187" y="570283"/>
                  </a:lnTo>
                  <a:lnTo>
                    <a:pt x="606035" y="533803"/>
                  </a:lnTo>
                  <a:lnTo>
                    <a:pt x="662810" y="497417"/>
                  </a:lnTo>
                  <a:lnTo>
                    <a:pt x="721418" y="461214"/>
                  </a:lnTo>
                  <a:lnTo>
                    <a:pt x="781766" y="425283"/>
                  </a:lnTo>
                  <a:lnTo>
                    <a:pt x="843759" y="389712"/>
                  </a:lnTo>
                  <a:lnTo>
                    <a:pt x="907305" y="354589"/>
                  </a:lnTo>
                  <a:lnTo>
                    <a:pt x="971402" y="320469"/>
                  </a:lnTo>
                  <a:lnTo>
                    <a:pt x="1035028" y="287896"/>
                  </a:lnTo>
                  <a:lnTo>
                    <a:pt x="1098059" y="256898"/>
                  </a:lnTo>
                  <a:lnTo>
                    <a:pt x="1160369" y="227507"/>
                  </a:lnTo>
                  <a:lnTo>
                    <a:pt x="1221832" y="199752"/>
                  </a:lnTo>
                  <a:lnTo>
                    <a:pt x="1282323" y="173665"/>
                  </a:lnTo>
                  <a:lnTo>
                    <a:pt x="1341717" y="149274"/>
                  </a:lnTo>
                  <a:lnTo>
                    <a:pt x="1399888" y="126612"/>
                  </a:lnTo>
                  <a:lnTo>
                    <a:pt x="1456712" y="105707"/>
                  </a:lnTo>
                  <a:lnTo>
                    <a:pt x="1512061" y="86590"/>
                  </a:lnTo>
                  <a:lnTo>
                    <a:pt x="1565812" y="69292"/>
                  </a:lnTo>
                  <a:lnTo>
                    <a:pt x="1617839" y="53842"/>
                  </a:lnTo>
                  <a:lnTo>
                    <a:pt x="1668016" y="40271"/>
                  </a:lnTo>
                  <a:lnTo>
                    <a:pt x="1716217" y="28610"/>
                  </a:lnTo>
                  <a:lnTo>
                    <a:pt x="1762319" y="18888"/>
                  </a:lnTo>
                  <a:lnTo>
                    <a:pt x="1806194" y="11135"/>
                  </a:lnTo>
                  <a:lnTo>
                    <a:pt x="1847719" y="5383"/>
                  </a:lnTo>
                  <a:lnTo>
                    <a:pt x="1886767" y="1661"/>
                  </a:lnTo>
                  <a:lnTo>
                    <a:pt x="1923212" y="0"/>
                  </a:lnTo>
                  <a:lnTo>
                    <a:pt x="1956931" y="429"/>
                  </a:lnTo>
                  <a:lnTo>
                    <a:pt x="2015683" y="7681"/>
                  </a:lnTo>
                  <a:lnTo>
                    <a:pt x="2062022" y="23660"/>
                  </a:lnTo>
                  <a:lnTo>
                    <a:pt x="2094943" y="48608"/>
                  </a:lnTo>
                  <a:lnTo>
                    <a:pt x="2113336" y="82522"/>
                  </a:lnTo>
                  <a:lnTo>
                    <a:pt x="2116717" y="102289"/>
                  </a:lnTo>
                  <a:lnTo>
                    <a:pt x="2116296" y="123733"/>
                  </a:lnTo>
                  <a:lnTo>
                    <a:pt x="2104423" y="171297"/>
                  </a:lnTo>
                  <a:lnTo>
                    <a:pt x="2078467" y="224508"/>
                  </a:lnTo>
                  <a:lnTo>
                    <a:pt x="2039176" y="282656"/>
                  </a:lnTo>
                  <a:lnTo>
                    <a:pt x="2014765" y="313359"/>
                  </a:lnTo>
                  <a:lnTo>
                    <a:pt x="1987302" y="345032"/>
                  </a:lnTo>
                  <a:lnTo>
                    <a:pt x="1956880" y="377584"/>
                  </a:lnTo>
                  <a:lnTo>
                    <a:pt x="1923594" y="410927"/>
                  </a:lnTo>
                  <a:lnTo>
                    <a:pt x="1887537" y="444974"/>
                  </a:lnTo>
                  <a:lnTo>
                    <a:pt x="1848803" y="479634"/>
                  </a:lnTo>
                  <a:lnTo>
                    <a:pt x="1807485" y="514821"/>
                  </a:lnTo>
                  <a:lnTo>
                    <a:pt x="1763678" y="550444"/>
                  </a:lnTo>
                  <a:lnTo>
                    <a:pt x="1717476" y="586416"/>
                  </a:lnTo>
                  <a:lnTo>
                    <a:pt x="1668971" y="622648"/>
                  </a:lnTo>
                  <a:lnTo>
                    <a:pt x="1618258" y="659051"/>
                  </a:lnTo>
                  <a:lnTo>
                    <a:pt x="1565430" y="695537"/>
                  </a:lnTo>
                  <a:lnTo>
                    <a:pt x="1510582" y="732017"/>
                  </a:lnTo>
                  <a:lnTo>
                    <a:pt x="1453806" y="768403"/>
                  </a:lnTo>
                  <a:lnTo>
                    <a:pt x="1395198" y="804605"/>
                  </a:lnTo>
                  <a:lnTo>
                    <a:pt x="1334850" y="840537"/>
                  </a:lnTo>
                  <a:lnTo>
                    <a:pt x="1272856" y="876108"/>
                  </a:lnTo>
                  <a:lnTo>
                    <a:pt x="1209311" y="911230"/>
                  </a:lnTo>
                  <a:lnTo>
                    <a:pt x="1145214" y="945350"/>
                  </a:lnTo>
                  <a:lnTo>
                    <a:pt x="1081588" y="977924"/>
                  </a:lnTo>
                  <a:lnTo>
                    <a:pt x="1018557" y="1008922"/>
                  </a:lnTo>
                  <a:lnTo>
                    <a:pt x="956247" y="1038313"/>
                  </a:lnTo>
                  <a:lnTo>
                    <a:pt x="894785" y="1066067"/>
                  </a:lnTo>
                  <a:lnTo>
                    <a:pt x="834294" y="1092155"/>
                  </a:lnTo>
                  <a:lnTo>
                    <a:pt x="774901" y="1116545"/>
                  </a:lnTo>
                  <a:lnTo>
                    <a:pt x="716731" y="1139208"/>
                  </a:lnTo>
                  <a:lnTo>
                    <a:pt x="659909" y="1160113"/>
                  </a:lnTo>
                  <a:lnTo>
                    <a:pt x="604561" y="1179229"/>
                  </a:lnTo>
                  <a:lnTo>
                    <a:pt x="550812" y="1196528"/>
                  </a:lnTo>
                  <a:lnTo>
                    <a:pt x="498788" y="1211977"/>
                  </a:lnTo>
                  <a:lnTo>
                    <a:pt x="448614" y="1225548"/>
                  </a:lnTo>
                  <a:lnTo>
                    <a:pt x="400416" y="1237210"/>
                  </a:lnTo>
                  <a:lnTo>
                    <a:pt x="354319" y="1246932"/>
                  </a:lnTo>
                  <a:lnTo>
                    <a:pt x="310448" y="1254684"/>
                  </a:lnTo>
                  <a:lnTo>
                    <a:pt x="268929" y="1260437"/>
                  </a:lnTo>
                  <a:lnTo>
                    <a:pt x="229887" y="1264159"/>
                  </a:lnTo>
                  <a:lnTo>
                    <a:pt x="193448" y="1265820"/>
                  </a:lnTo>
                  <a:lnTo>
                    <a:pt x="159737" y="1265391"/>
                  </a:lnTo>
                  <a:lnTo>
                    <a:pt x="101001" y="1258138"/>
                  </a:lnTo>
                  <a:lnTo>
                    <a:pt x="54683" y="1242159"/>
                  </a:lnTo>
                  <a:lnTo>
                    <a:pt x="21787" y="1217211"/>
                  </a:lnTo>
                  <a:lnTo>
                    <a:pt x="10685" y="1201298"/>
                  </a:lnTo>
                  <a:close/>
                </a:path>
              </a:pathLst>
            </a:custGeom>
            <a:ln w="28575">
              <a:solidFill>
                <a:srgbClr val="7E7E7E"/>
              </a:solidFill>
              <a:prstDash val="sysDot"/>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7"/>
            <p:cNvSpPr/>
            <p:nvPr/>
          </p:nvSpPr>
          <p:spPr>
            <a:xfrm>
              <a:off x="8048551" y="2571089"/>
              <a:ext cx="997585" cy="861694"/>
            </a:xfrm>
            <a:custGeom>
              <a:avLst/>
              <a:gdLst/>
              <a:ahLst/>
              <a:cxnLst/>
              <a:rect l="l" t="t" r="r" b="b"/>
              <a:pathLst>
                <a:path w="997584" h="861695">
                  <a:moveTo>
                    <a:pt x="41602" y="763295"/>
                  </a:moveTo>
                  <a:lnTo>
                    <a:pt x="23600" y="733622"/>
                  </a:lnTo>
                  <a:lnTo>
                    <a:pt x="10753" y="701432"/>
                  </a:lnTo>
                  <a:lnTo>
                    <a:pt x="2929" y="667030"/>
                  </a:lnTo>
                  <a:lnTo>
                    <a:pt x="0" y="630721"/>
                  </a:lnTo>
                  <a:lnTo>
                    <a:pt x="1835" y="592810"/>
                  </a:lnTo>
                  <a:lnTo>
                    <a:pt x="8305" y="553602"/>
                  </a:lnTo>
                  <a:lnTo>
                    <a:pt x="19281" y="513401"/>
                  </a:lnTo>
                  <a:lnTo>
                    <a:pt x="34633" y="472513"/>
                  </a:lnTo>
                  <a:lnTo>
                    <a:pt x="54230" y="431242"/>
                  </a:lnTo>
                  <a:lnTo>
                    <a:pt x="77945" y="389894"/>
                  </a:lnTo>
                  <a:lnTo>
                    <a:pt x="105645" y="348773"/>
                  </a:lnTo>
                  <a:lnTo>
                    <a:pt x="137203" y="308185"/>
                  </a:lnTo>
                  <a:lnTo>
                    <a:pt x="172488" y="268433"/>
                  </a:lnTo>
                  <a:lnTo>
                    <a:pt x="211371" y="229824"/>
                  </a:lnTo>
                  <a:lnTo>
                    <a:pt x="253722" y="192662"/>
                  </a:lnTo>
                  <a:lnTo>
                    <a:pt x="299412" y="157251"/>
                  </a:lnTo>
                  <a:lnTo>
                    <a:pt x="347135" y="124642"/>
                  </a:lnTo>
                  <a:lnTo>
                    <a:pt x="395502" y="95748"/>
                  </a:lnTo>
                  <a:lnTo>
                    <a:pt x="444182" y="70598"/>
                  </a:lnTo>
                  <a:lnTo>
                    <a:pt x="492845" y="49222"/>
                  </a:lnTo>
                  <a:lnTo>
                    <a:pt x="541161" y="31650"/>
                  </a:lnTo>
                  <a:lnTo>
                    <a:pt x="588801" y="17912"/>
                  </a:lnTo>
                  <a:lnTo>
                    <a:pt x="635434" y="8038"/>
                  </a:lnTo>
                  <a:lnTo>
                    <a:pt x="680729" y="2057"/>
                  </a:lnTo>
                  <a:lnTo>
                    <a:pt x="724358" y="0"/>
                  </a:lnTo>
                  <a:lnTo>
                    <a:pt x="765991" y="1895"/>
                  </a:lnTo>
                  <a:lnTo>
                    <a:pt x="805296" y="7772"/>
                  </a:lnTo>
                  <a:lnTo>
                    <a:pt x="875605" y="31595"/>
                  </a:lnTo>
                  <a:lnTo>
                    <a:pt x="932647" y="71705"/>
                  </a:lnTo>
                  <a:lnTo>
                    <a:pt x="973368" y="127615"/>
                  </a:lnTo>
                  <a:lnTo>
                    <a:pt x="994041" y="194208"/>
                  </a:lnTo>
                  <a:lnTo>
                    <a:pt x="996971" y="230518"/>
                  </a:lnTo>
                  <a:lnTo>
                    <a:pt x="995138" y="268431"/>
                  </a:lnTo>
                  <a:lnTo>
                    <a:pt x="988670" y="307643"/>
                  </a:lnTo>
                  <a:lnTo>
                    <a:pt x="977698" y="347847"/>
                  </a:lnTo>
                  <a:lnTo>
                    <a:pt x="962352" y="388741"/>
                  </a:lnTo>
                  <a:lnTo>
                    <a:pt x="942761" y="430018"/>
                  </a:lnTo>
                  <a:lnTo>
                    <a:pt x="919055" y="471374"/>
                  </a:lnTo>
                  <a:lnTo>
                    <a:pt x="891365" y="512505"/>
                  </a:lnTo>
                  <a:lnTo>
                    <a:pt x="859819" y="553106"/>
                  </a:lnTo>
                  <a:lnTo>
                    <a:pt x="824549" y="592872"/>
                  </a:lnTo>
                  <a:lnTo>
                    <a:pt x="785683" y="631499"/>
                  </a:lnTo>
                  <a:lnTo>
                    <a:pt x="743351" y="668680"/>
                  </a:lnTo>
                  <a:lnTo>
                    <a:pt x="697684" y="704113"/>
                  </a:lnTo>
                  <a:lnTo>
                    <a:pt x="649938" y="736723"/>
                  </a:lnTo>
                  <a:lnTo>
                    <a:pt x="601552" y="765617"/>
                  </a:lnTo>
                  <a:lnTo>
                    <a:pt x="552855" y="790766"/>
                  </a:lnTo>
                  <a:lnTo>
                    <a:pt x="504178" y="812141"/>
                  </a:lnTo>
                  <a:lnTo>
                    <a:pt x="455849" y="829710"/>
                  </a:lnTo>
                  <a:lnTo>
                    <a:pt x="408199" y="843445"/>
                  </a:lnTo>
                  <a:lnTo>
                    <a:pt x="361558" y="853316"/>
                  </a:lnTo>
                  <a:lnTo>
                    <a:pt x="316255" y="859291"/>
                  </a:lnTo>
                  <a:lnTo>
                    <a:pt x="272621" y="861342"/>
                  </a:lnTo>
                  <a:lnTo>
                    <a:pt x="230985" y="859439"/>
                  </a:lnTo>
                  <a:lnTo>
                    <a:pt x="191677" y="853551"/>
                  </a:lnTo>
                  <a:lnTo>
                    <a:pt x="121364" y="829702"/>
                  </a:lnTo>
                  <a:lnTo>
                    <a:pt x="64322" y="789555"/>
                  </a:lnTo>
                  <a:lnTo>
                    <a:pt x="41602" y="763295"/>
                  </a:lnTo>
                  <a:close/>
                </a:path>
              </a:pathLst>
            </a:custGeom>
            <a:ln w="28575">
              <a:solidFill>
                <a:srgbClr val="7E7E7E"/>
              </a:solidFill>
              <a:prstDash val="sysDot"/>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8"/>
            <p:cNvSpPr/>
            <p:nvPr/>
          </p:nvSpPr>
          <p:spPr>
            <a:xfrm>
              <a:off x="8295894" y="2721101"/>
              <a:ext cx="713740" cy="233679"/>
            </a:xfrm>
            <a:custGeom>
              <a:avLst/>
              <a:gdLst/>
              <a:ahLst/>
              <a:cxnLst/>
              <a:rect l="l" t="t" r="r" b="b"/>
              <a:pathLst>
                <a:path w="713740" h="233680">
                  <a:moveTo>
                    <a:pt x="596646" y="0"/>
                  </a:moveTo>
                  <a:lnTo>
                    <a:pt x="116585" y="0"/>
                  </a:lnTo>
                  <a:lnTo>
                    <a:pt x="71205" y="9161"/>
                  </a:lnTo>
                  <a:lnTo>
                    <a:pt x="34147" y="34147"/>
                  </a:lnTo>
                  <a:lnTo>
                    <a:pt x="9161" y="71205"/>
                  </a:lnTo>
                  <a:lnTo>
                    <a:pt x="0" y="116586"/>
                  </a:lnTo>
                  <a:lnTo>
                    <a:pt x="9161" y="161966"/>
                  </a:lnTo>
                  <a:lnTo>
                    <a:pt x="34147" y="199024"/>
                  </a:lnTo>
                  <a:lnTo>
                    <a:pt x="71205" y="224010"/>
                  </a:lnTo>
                  <a:lnTo>
                    <a:pt x="116585" y="233172"/>
                  </a:lnTo>
                  <a:lnTo>
                    <a:pt x="596646" y="233172"/>
                  </a:lnTo>
                  <a:lnTo>
                    <a:pt x="642026" y="224010"/>
                  </a:lnTo>
                  <a:lnTo>
                    <a:pt x="679084" y="199024"/>
                  </a:lnTo>
                  <a:lnTo>
                    <a:pt x="704070" y="161966"/>
                  </a:lnTo>
                  <a:lnTo>
                    <a:pt x="713231" y="116586"/>
                  </a:lnTo>
                  <a:lnTo>
                    <a:pt x="704070" y="71205"/>
                  </a:lnTo>
                  <a:lnTo>
                    <a:pt x="679084" y="34147"/>
                  </a:lnTo>
                  <a:lnTo>
                    <a:pt x="642026" y="9161"/>
                  </a:lnTo>
                  <a:lnTo>
                    <a:pt x="596646" y="0"/>
                  </a:lnTo>
                  <a:close/>
                </a:path>
              </a:pathLst>
            </a:custGeom>
            <a:solidFill>
              <a:srgbClr val="FC7D0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9"/>
            <p:cNvSpPr/>
            <p:nvPr/>
          </p:nvSpPr>
          <p:spPr>
            <a:xfrm>
              <a:off x="8295894" y="2721101"/>
              <a:ext cx="713740" cy="233679"/>
            </a:xfrm>
            <a:custGeom>
              <a:avLst/>
              <a:gdLst/>
              <a:ahLst/>
              <a:cxnLst/>
              <a:rect l="l" t="t" r="r" b="b"/>
              <a:pathLst>
                <a:path w="713740" h="233680">
                  <a:moveTo>
                    <a:pt x="0" y="116586"/>
                  </a:moveTo>
                  <a:lnTo>
                    <a:pt x="9161" y="71205"/>
                  </a:lnTo>
                  <a:lnTo>
                    <a:pt x="34147" y="34147"/>
                  </a:lnTo>
                  <a:lnTo>
                    <a:pt x="71205" y="9161"/>
                  </a:lnTo>
                  <a:lnTo>
                    <a:pt x="116585" y="0"/>
                  </a:lnTo>
                  <a:lnTo>
                    <a:pt x="596646" y="0"/>
                  </a:lnTo>
                  <a:lnTo>
                    <a:pt x="642026" y="9161"/>
                  </a:lnTo>
                  <a:lnTo>
                    <a:pt x="679084" y="34147"/>
                  </a:lnTo>
                  <a:lnTo>
                    <a:pt x="704070" y="71205"/>
                  </a:lnTo>
                  <a:lnTo>
                    <a:pt x="713231" y="116586"/>
                  </a:lnTo>
                  <a:lnTo>
                    <a:pt x="704070" y="161966"/>
                  </a:lnTo>
                  <a:lnTo>
                    <a:pt x="679084" y="199024"/>
                  </a:lnTo>
                  <a:lnTo>
                    <a:pt x="642026" y="224010"/>
                  </a:lnTo>
                  <a:lnTo>
                    <a:pt x="596646" y="233172"/>
                  </a:lnTo>
                  <a:lnTo>
                    <a:pt x="116585" y="233172"/>
                  </a:lnTo>
                  <a:lnTo>
                    <a:pt x="71205" y="224010"/>
                  </a:lnTo>
                  <a:lnTo>
                    <a:pt x="34147" y="199024"/>
                  </a:lnTo>
                  <a:lnTo>
                    <a:pt x="9161" y="161966"/>
                  </a:lnTo>
                  <a:lnTo>
                    <a:pt x="0" y="116586"/>
                  </a:lnTo>
                  <a:close/>
                </a:path>
              </a:pathLst>
            </a:custGeom>
            <a:ln w="25400">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0" name="object 20"/>
          <p:cNvSpPr txBox="1"/>
          <p:nvPr/>
        </p:nvSpPr>
        <p:spPr>
          <a:xfrm>
            <a:off x="8474836" y="2496058"/>
            <a:ext cx="482600" cy="20827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20" normalizeH="0" baseline="0" noProof="0" dirty="0">
                <a:ln>
                  <a:noFill/>
                </a:ln>
                <a:solidFill>
                  <a:srgbClr val="FFFFFF"/>
                </a:solidFill>
                <a:effectLst/>
                <a:uLnTx/>
                <a:uFillTx/>
                <a:latin typeface="ＭＳ Ｐゴシック"/>
                <a:cs typeface="ＭＳ Ｐゴシック"/>
              </a:rPr>
              <a:t>事業化</a:t>
            </a:r>
            <a:endParaRPr kumimoji="0" sz="12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grpSp>
        <p:nvGrpSpPr>
          <p:cNvPr id="21" name="object 21"/>
          <p:cNvGrpSpPr/>
          <p:nvPr/>
        </p:nvGrpSpPr>
        <p:grpSpPr>
          <a:xfrm>
            <a:off x="2386329" y="2068829"/>
            <a:ext cx="5965190" cy="3271520"/>
            <a:chOff x="2322829" y="2297429"/>
            <a:chExt cx="5965190" cy="3271520"/>
          </a:xfrm>
        </p:grpSpPr>
        <p:sp>
          <p:nvSpPr>
            <p:cNvPr id="22" name="object 22"/>
            <p:cNvSpPr/>
            <p:nvPr/>
          </p:nvSpPr>
          <p:spPr>
            <a:xfrm>
              <a:off x="5797296" y="2297429"/>
              <a:ext cx="2490470" cy="2288540"/>
            </a:xfrm>
            <a:custGeom>
              <a:avLst/>
              <a:gdLst/>
              <a:ahLst/>
              <a:cxnLst/>
              <a:rect l="l" t="t" r="r" b="b"/>
              <a:pathLst>
                <a:path w="2490470" h="2288540">
                  <a:moveTo>
                    <a:pt x="114300" y="2173859"/>
                  </a:moveTo>
                  <a:lnTo>
                    <a:pt x="76200" y="2173859"/>
                  </a:lnTo>
                  <a:lnTo>
                    <a:pt x="76200" y="1560576"/>
                  </a:lnTo>
                  <a:lnTo>
                    <a:pt x="38100" y="1560576"/>
                  </a:lnTo>
                  <a:lnTo>
                    <a:pt x="38100" y="2173859"/>
                  </a:lnTo>
                  <a:lnTo>
                    <a:pt x="0" y="2173859"/>
                  </a:lnTo>
                  <a:lnTo>
                    <a:pt x="57150" y="2288159"/>
                  </a:lnTo>
                  <a:lnTo>
                    <a:pt x="104775" y="2192909"/>
                  </a:lnTo>
                  <a:lnTo>
                    <a:pt x="114300" y="2173859"/>
                  </a:lnTo>
                  <a:close/>
                </a:path>
                <a:path w="2490470" h="2288540">
                  <a:moveTo>
                    <a:pt x="2490216" y="747141"/>
                  </a:moveTo>
                  <a:lnTo>
                    <a:pt x="2452116" y="747141"/>
                  </a:lnTo>
                  <a:lnTo>
                    <a:pt x="2452116" y="0"/>
                  </a:lnTo>
                  <a:lnTo>
                    <a:pt x="2414016" y="0"/>
                  </a:lnTo>
                  <a:lnTo>
                    <a:pt x="2414016" y="747141"/>
                  </a:lnTo>
                  <a:lnTo>
                    <a:pt x="2375916" y="747141"/>
                  </a:lnTo>
                  <a:lnTo>
                    <a:pt x="2433066" y="861441"/>
                  </a:lnTo>
                  <a:lnTo>
                    <a:pt x="2480691" y="766191"/>
                  </a:lnTo>
                  <a:lnTo>
                    <a:pt x="2490216" y="747141"/>
                  </a:lnTo>
                  <a:close/>
                </a:path>
              </a:pathLst>
            </a:custGeom>
            <a:solidFill>
              <a:srgbClr val="EDCD0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3"/>
            <p:cNvSpPr/>
            <p:nvPr/>
          </p:nvSpPr>
          <p:spPr>
            <a:xfrm>
              <a:off x="2335529" y="5321045"/>
              <a:ext cx="1673860" cy="234950"/>
            </a:xfrm>
            <a:custGeom>
              <a:avLst/>
              <a:gdLst/>
              <a:ahLst/>
              <a:cxnLst/>
              <a:rect l="l" t="t" r="r" b="b"/>
              <a:pathLst>
                <a:path w="1673860" h="234950">
                  <a:moveTo>
                    <a:pt x="1556004" y="0"/>
                  </a:moveTo>
                  <a:lnTo>
                    <a:pt x="117347" y="0"/>
                  </a:lnTo>
                  <a:lnTo>
                    <a:pt x="71687" y="9227"/>
                  </a:lnTo>
                  <a:lnTo>
                    <a:pt x="34385" y="34385"/>
                  </a:lnTo>
                  <a:lnTo>
                    <a:pt x="9227" y="71687"/>
                  </a:lnTo>
                  <a:lnTo>
                    <a:pt x="0" y="117347"/>
                  </a:lnTo>
                  <a:lnTo>
                    <a:pt x="9227" y="163008"/>
                  </a:lnTo>
                  <a:lnTo>
                    <a:pt x="34385" y="200310"/>
                  </a:lnTo>
                  <a:lnTo>
                    <a:pt x="71687" y="225468"/>
                  </a:lnTo>
                  <a:lnTo>
                    <a:pt x="117347" y="234695"/>
                  </a:lnTo>
                  <a:lnTo>
                    <a:pt x="1556004" y="234695"/>
                  </a:lnTo>
                  <a:lnTo>
                    <a:pt x="1601664" y="225468"/>
                  </a:lnTo>
                  <a:lnTo>
                    <a:pt x="1638966" y="200310"/>
                  </a:lnTo>
                  <a:lnTo>
                    <a:pt x="1664124" y="163008"/>
                  </a:lnTo>
                  <a:lnTo>
                    <a:pt x="1673352" y="117347"/>
                  </a:lnTo>
                  <a:lnTo>
                    <a:pt x="1664124" y="71687"/>
                  </a:lnTo>
                  <a:lnTo>
                    <a:pt x="1638966" y="34385"/>
                  </a:lnTo>
                  <a:lnTo>
                    <a:pt x="1601664" y="9227"/>
                  </a:lnTo>
                  <a:lnTo>
                    <a:pt x="1556004" y="0"/>
                  </a:lnTo>
                  <a:close/>
                </a:path>
              </a:pathLst>
            </a:custGeom>
            <a:solidFill>
              <a:srgbClr val="FC7D0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4"/>
            <p:cNvSpPr/>
            <p:nvPr/>
          </p:nvSpPr>
          <p:spPr>
            <a:xfrm>
              <a:off x="2335529" y="5321045"/>
              <a:ext cx="1673860" cy="234950"/>
            </a:xfrm>
            <a:custGeom>
              <a:avLst/>
              <a:gdLst/>
              <a:ahLst/>
              <a:cxnLst/>
              <a:rect l="l" t="t" r="r" b="b"/>
              <a:pathLst>
                <a:path w="1673860" h="234950">
                  <a:moveTo>
                    <a:pt x="0" y="117347"/>
                  </a:moveTo>
                  <a:lnTo>
                    <a:pt x="9227" y="71687"/>
                  </a:lnTo>
                  <a:lnTo>
                    <a:pt x="34385" y="34385"/>
                  </a:lnTo>
                  <a:lnTo>
                    <a:pt x="71687" y="9227"/>
                  </a:lnTo>
                  <a:lnTo>
                    <a:pt x="117347" y="0"/>
                  </a:lnTo>
                  <a:lnTo>
                    <a:pt x="1556004" y="0"/>
                  </a:lnTo>
                  <a:lnTo>
                    <a:pt x="1601664" y="9227"/>
                  </a:lnTo>
                  <a:lnTo>
                    <a:pt x="1638966" y="34385"/>
                  </a:lnTo>
                  <a:lnTo>
                    <a:pt x="1664124" y="71687"/>
                  </a:lnTo>
                  <a:lnTo>
                    <a:pt x="1673352" y="117347"/>
                  </a:lnTo>
                  <a:lnTo>
                    <a:pt x="1664124" y="163008"/>
                  </a:lnTo>
                  <a:lnTo>
                    <a:pt x="1638966" y="200310"/>
                  </a:lnTo>
                  <a:lnTo>
                    <a:pt x="1601664" y="225468"/>
                  </a:lnTo>
                  <a:lnTo>
                    <a:pt x="1556004" y="234695"/>
                  </a:lnTo>
                  <a:lnTo>
                    <a:pt x="117347" y="234695"/>
                  </a:lnTo>
                  <a:lnTo>
                    <a:pt x="71687" y="225468"/>
                  </a:lnTo>
                  <a:lnTo>
                    <a:pt x="34385" y="200310"/>
                  </a:lnTo>
                  <a:lnTo>
                    <a:pt x="9227" y="163008"/>
                  </a:lnTo>
                  <a:lnTo>
                    <a:pt x="0" y="117347"/>
                  </a:lnTo>
                  <a:close/>
                </a:path>
              </a:pathLst>
            </a:custGeom>
            <a:ln w="25400">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5" name="object 25"/>
          <p:cNvSpPr txBox="1"/>
          <p:nvPr/>
        </p:nvSpPr>
        <p:spPr>
          <a:xfrm>
            <a:off x="2628519" y="5097271"/>
            <a:ext cx="1212850" cy="20827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40" normalizeH="0" baseline="0" noProof="0" dirty="0">
                <a:ln>
                  <a:noFill/>
                </a:ln>
                <a:solidFill>
                  <a:srgbClr val="FFFFFF"/>
                </a:solidFill>
                <a:effectLst/>
                <a:uLnTx/>
                <a:uFillTx/>
                <a:latin typeface="ＭＳ Ｐゴシック"/>
                <a:cs typeface="ＭＳ Ｐゴシック"/>
              </a:rPr>
              <a:t>スタートアップ段</a:t>
            </a:r>
            <a:r>
              <a:rPr kumimoji="0" sz="1200" b="0" i="0" u="none" strike="noStrike" kern="0" cap="none" spc="-100" normalizeH="0" baseline="0" noProof="0" dirty="0">
                <a:ln>
                  <a:noFill/>
                </a:ln>
                <a:solidFill>
                  <a:srgbClr val="FFFFFF"/>
                </a:solidFill>
                <a:effectLst/>
                <a:uLnTx/>
                <a:uFillTx/>
                <a:latin typeface="ＭＳ Ｐゴシック"/>
                <a:cs typeface="ＭＳ Ｐゴシック"/>
              </a:rPr>
              <a:t> </a:t>
            </a:r>
            <a:r>
              <a:rPr kumimoji="0" sz="1200" b="0" i="0" u="none" strike="noStrike" kern="0" cap="none" spc="-50" normalizeH="0" baseline="0" noProof="0" dirty="0">
                <a:ln>
                  <a:noFill/>
                </a:ln>
                <a:solidFill>
                  <a:srgbClr val="FFFFFF"/>
                </a:solidFill>
                <a:effectLst/>
                <a:uLnTx/>
                <a:uFillTx/>
                <a:latin typeface="ＭＳ Ｐゴシック"/>
                <a:cs typeface="ＭＳ Ｐゴシック"/>
              </a:rPr>
              <a:t>階</a:t>
            </a:r>
            <a:endParaRPr kumimoji="0" sz="12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grpSp>
        <p:nvGrpSpPr>
          <p:cNvPr id="26" name="object 26"/>
          <p:cNvGrpSpPr/>
          <p:nvPr/>
        </p:nvGrpSpPr>
        <p:grpSpPr>
          <a:xfrm>
            <a:off x="1945639" y="2474214"/>
            <a:ext cx="6617334" cy="3272154"/>
            <a:chOff x="1882139" y="2702814"/>
            <a:chExt cx="6617334" cy="3272154"/>
          </a:xfrm>
        </p:grpSpPr>
        <p:sp>
          <p:nvSpPr>
            <p:cNvPr id="27" name="object 27"/>
            <p:cNvSpPr/>
            <p:nvPr/>
          </p:nvSpPr>
          <p:spPr>
            <a:xfrm>
              <a:off x="4437888" y="2702813"/>
              <a:ext cx="3377565" cy="2411095"/>
            </a:xfrm>
            <a:custGeom>
              <a:avLst/>
              <a:gdLst/>
              <a:ahLst/>
              <a:cxnLst/>
              <a:rect l="l" t="t" r="r" b="b"/>
              <a:pathLst>
                <a:path w="3377565" h="2411095">
                  <a:moveTo>
                    <a:pt x="114300" y="2296668"/>
                  </a:moveTo>
                  <a:lnTo>
                    <a:pt x="76200" y="2296668"/>
                  </a:lnTo>
                  <a:lnTo>
                    <a:pt x="76200" y="1921764"/>
                  </a:lnTo>
                  <a:lnTo>
                    <a:pt x="38100" y="1921764"/>
                  </a:lnTo>
                  <a:lnTo>
                    <a:pt x="38100" y="2296668"/>
                  </a:lnTo>
                  <a:lnTo>
                    <a:pt x="0" y="2296668"/>
                  </a:lnTo>
                  <a:lnTo>
                    <a:pt x="57150" y="2410968"/>
                  </a:lnTo>
                  <a:lnTo>
                    <a:pt x="104775" y="2315718"/>
                  </a:lnTo>
                  <a:lnTo>
                    <a:pt x="114300" y="2296668"/>
                  </a:lnTo>
                  <a:close/>
                </a:path>
                <a:path w="3377565" h="2411095">
                  <a:moveTo>
                    <a:pt x="777240" y="2054352"/>
                  </a:moveTo>
                  <a:lnTo>
                    <a:pt x="739140" y="2054352"/>
                  </a:lnTo>
                  <a:lnTo>
                    <a:pt x="739140" y="1542288"/>
                  </a:lnTo>
                  <a:lnTo>
                    <a:pt x="701040" y="1542288"/>
                  </a:lnTo>
                  <a:lnTo>
                    <a:pt x="701040" y="2054352"/>
                  </a:lnTo>
                  <a:lnTo>
                    <a:pt x="662940" y="2054352"/>
                  </a:lnTo>
                  <a:lnTo>
                    <a:pt x="720090" y="2168652"/>
                  </a:lnTo>
                  <a:lnTo>
                    <a:pt x="767715" y="2073402"/>
                  </a:lnTo>
                  <a:lnTo>
                    <a:pt x="777240" y="2054352"/>
                  </a:lnTo>
                  <a:close/>
                </a:path>
                <a:path w="3377565" h="2411095">
                  <a:moveTo>
                    <a:pt x="1982724" y="1520063"/>
                  </a:moveTo>
                  <a:lnTo>
                    <a:pt x="1944624" y="1520063"/>
                  </a:lnTo>
                  <a:lnTo>
                    <a:pt x="1944624" y="754380"/>
                  </a:lnTo>
                  <a:lnTo>
                    <a:pt x="1906524" y="754380"/>
                  </a:lnTo>
                  <a:lnTo>
                    <a:pt x="1906524" y="1520063"/>
                  </a:lnTo>
                  <a:lnTo>
                    <a:pt x="1868424" y="1520063"/>
                  </a:lnTo>
                  <a:lnTo>
                    <a:pt x="1925574" y="1634363"/>
                  </a:lnTo>
                  <a:lnTo>
                    <a:pt x="1973199" y="1539113"/>
                  </a:lnTo>
                  <a:lnTo>
                    <a:pt x="1982724" y="1520063"/>
                  </a:lnTo>
                  <a:close/>
                </a:path>
                <a:path w="3377565" h="2411095">
                  <a:moveTo>
                    <a:pt x="3377184" y="665607"/>
                  </a:moveTo>
                  <a:lnTo>
                    <a:pt x="3339084" y="665607"/>
                  </a:lnTo>
                  <a:lnTo>
                    <a:pt x="3339084" y="0"/>
                  </a:lnTo>
                  <a:lnTo>
                    <a:pt x="3300984" y="0"/>
                  </a:lnTo>
                  <a:lnTo>
                    <a:pt x="3300984" y="665607"/>
                  </a:lnTo>
                  <a:lnTo>
                    <a:pt x="3262884" y="665607"/>
                  </a:lnTo>
                  <a:lnTo>
                    <a:pt x="3320034" y="779907"/>
                  </a:lnTo>
                  <a:lnTo>
                    <a:pt x="3367659" y="684657"/>
                  </a:lnTo>
                  <a:lnTo>
                    <a:pt x="3377184" y="665607"/>
                  </a:lnTo>
                  <a:close/>
                </a:path>
              </a:pathLst>
            </a:custGeom>
            <a:solidFill>
              <a:srgbClr val="EDCD0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8"/>
            <p:cNvSpPr/>
            <p:nvPr/>
          </p:nvSpPr>
          <p:spPr>
            <a:xfrm>
              <a:off x="2174748" y="3085337"/>
              <a:ext cx="5191125" cy="2586990"/>
            </a:xfrm>
            <a:custGeom>
              <a:avLst/>
              <a:gdLst/>
              <a:ahLst/>
              <a:cxnLst/>
              <a:rect l="l" t="t" r="r" b="b"/>
              <a:pathLst>
                <a:path w="5191125" h="2586990">
                  <a:moveTo>
                    <a:pt x="114300" y="2472436"/>
                  </a:moveTo>
                  <a:lnTo>
                    <a:pt x="76200" y="2472436"/>
                  </a:lnTo>
                  <a:lnTo>
                    <a:pt x="76200" y="2046732"/>
                  </a:lnTo>
                  <a:lnTo>
                    <a:pt x="38100" y="2046732"/>
                  </a:lnTo>
                  <a:lnTo>
                    <a:pt x="38100" y="2472436"/>
                  </a:lnTo>
                  <a:lnTo>
                    <a:pt x="0" y="2472436"/>
                  </a:lnTo>
                  <a:lnTo>
                    <a:pt x="57150" y="2586736"/>
                  </a:lnTo>
                  <a:lnTo>
                    <a:pt x="104775" y="2491486"/>
                  </a:lnTo>
                  <a:lnTo>
                    <a:pt x="114300" y="2472436"/>
                  </a:lnTo>
                  <a:close/>
                </a:path>
                <a:path w="5191125" h="2586990">
                  <a:moveTo>
                    <a:pt x="5190744" y="588518"/>
                  </a:moveTo>
                  <a:lnTo>
                    <a:pt x="5152644" y="588518"/>
                  </a:lnTo>
                  <a:lnTo>
                    <a:pt x="5152644" y="0"/>
                  </a:lnTo>
                  <a:lnTo>
                    <a:pt x="5114544" y="0"/>
                  </a:lnTo>
                  <a:lnTo>
                    <a:pt x="5114544" y="588518"/>
                  </a:lnTo>
                  <a:lnTo>
                    <a:pt x="5076444" y="588518"/>
                  </a:lnTo>
                  <a:lnTo>
                    <a:pt x="5133594" y="702818"/>
                  </a:lnTo>
                  <a:lnTo>
                    <a:pt x="5181219" y="607568"/>
                  </a:lnTo>
                  <a:lnTo>
                    <a:pt x="5190744" y="588518"/>
                  </a:lnTo>
                  <a:close/>
                </a:path>
              </a:pathLst>
            </a:custGeom>
            <a:solidFill>
              <a:srgbClr val="FBE04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9"/>
            <p:cNvSpPr/>
            <p:nvPr/>
          </p:nvSpPr>
          <p:spPr>
            <a:xfrm>
              <a:off x="4320540" y="3092957"/>
              <a:ext cx="4178935" cy="2881630"/>
            </a:xfrm>
            <a:custGeom>
              <a:avLst/>
              <a:gdLst/>
              <a:ahLst/>
              <a:cxnLst/>
              <a:rect l="l" t="t" r="r" b="b"/>
              <a:pathLst>
                <a:path w="4178934" h="2881629">
                  <a:moveTo>
                    <a:pt x="114300" y="2257044"/>
                  </a:moveTo>
                  <a:lnTo>
                    <a:pt x="104775" y="2237994"/>
                  </a:lnTo>
                  <a:lnTo>
                    <a:pt x="57150" y="2142744"/>
                  </a:lnTo>
                  <a:lnTo>
                    <a:pt x="0" y="2257044"/>
                  </a:lnTo>
                  <a:lnTo>
                    <a:pt x="38100" y="2257044"/>
                  </a:lnTo>
                  <a:lnTo>
                    <a:pt x="38100" y="2881185"/>
                  </a:lnTo>
                  <a:lnTo>
                    <a:pt x="76200" y="2881185"/>
                  </a:lnTo>
                  <a:lnTo>
                    <a:pt x="76200" y="2257044"/>
                  </a:lnTo>
                  <a:lnTo>
                    <a:pt x="114300" y="2257044"/>
                  </a:lnTo>
                  <a:close/>
                </a:path>
                <a:path w="4178934" h="2881629">
                  <a:moveTo>
                    <a:pt x="1060704" y="1909572"/>
                  </a:moveTo>
                  <a:lnTo>
                    <a:pt x="1051179" y="1890522"/>
                  </a:lnTo>
                  <a:lnTo>
                    <a:pt x="1003554" y="1795272"/>
                  </a:lnTo>
                  <a:lnTo>
                    <a:pt x="946404" y="1909572"/>
                  </a:lnTo>
                  <a:lnTo>
                    <a:pt x="984504" y="1909572"/>
                  </a:lnTo>
                  <a:lnTo>
                    <a:pt x="984504" y="2857423"/>
                  </a:lnTo>
                  <a:lnTo>
                    <a:pt x="1022604" y="2857423"/>
                  </a:lnTo>
                  <a:lnTo>
                    <a:pt x="1022604" y="1909572"/>
                  </a:lnTo>
                  <a:lnTo>
                    <a:pt x="1060704" y="1909572"/>
                  </a:lnTo>
                  <a:close/>
                </a:path>
                <a:path w="4178934" h="2881629">
                  <a:moveTo>
                    <a:pt x="2208276" y="1359408"/>
                  </a:moveTo>
                  <a:lnTo>
                    <a:pt x="2198751" y="1340358"/>
                  </a:lnTo>
                  <a:lnTo>
                    <a:pt x="2151126" y="1245108"/>
                  </a:lnTo>
                  <a:lnTo>
                    <a:pt x="2093976" y="1359408"/>
                  </a:lnTo>
                  <a:lnTo>
                    <a:pt x="2132076" y="1359408"/>
                  </a:lnTo>
                  <a:lnTo>
                    <a:pt x="2132076" y="1877314"/>
                  </a:lnTo>
                  <a:lnTo>
                    <a:pt x="2170176" y="1877314"/>
                  </a:lnTo>
                  <a:lnTo>
                    <a:pt x="2170176" y="1359408"/>
                  </a:lnTo>
                  <a:lnTo>
                    <a:pt x="2208276" y="1359408"/>
                  </a:lnTo>
                  <a:close/>
                </a:path>
                <a:path w="4178934" h="2881629">
                  <a:moveTo>
                    <a:pt x="2609088" y="1141476"/>
                  </a:moveTo>
                  <a:lnTo>
                    <a:pt x="2599563" y="1122426"/>
                  </a:lnTo>
                  <a:lnTo>
                    <a:pt x="2551938" y="1027176"/>
                  </a:lnTo>
                  <a:lnTo>
                    <a:pt x="2494788" y="1141476"/>
                  </a:lnTo>
                  <a:lnTo>
                    <a:pt x="2532888" y="1141476"/>
                  </a:lnTo>
                  <a:lnTo>
                    <a:pt x="2532888" y="1556004"/>
                  </a:lnTo>
                  <a:lnTo>
                    <a:pt x="2570988" y="1556004"/>
                  </a:lnTo>
                  <a:lnTo>
                    <a:pt x="2570988" y="1141476"/>
                  </a:lnTo>
                  <a:lnTo>
                    <a:pt x="2609088" y="1141476"/>
                  </a:lnTo>
                  <a:close/>
                </a:path>
                <a:path w="4178934" h="2881629">
                  <a:moveTo>
                    <a:pt x="3450336" y="637032"/>
                  </a:moveTo>
                  <a:lnTo>
                    <a:pt x="3440811" y="617982"/>
                  </a:lnTo>
                  <a:lnTo>
                    <a:pt x="3393186" y="522732"/>
                  </a:lnTo>
                  <a:lnTo>
                    <a:pt x="3336036" y="637032"/>
                  </a:lnTo>
                  <a:lnTo>
                    <a:pt x="3374136" y="637032"/>
                  </a:lnTo>
                  <a:lnTo>
                    <a:pt x="3374136" y="1045718"/>
                  </a:lnTo>
                  <a:lnTo>
                    <a:pt x="3412236" y="1045718"/>
                  </a:lnTo>
                  <a:lnTo>
                    <a:pt x="3412236" y="637032"/>
                  </a:lnTo>
                  <a:lnTo>
                    <a:pt x="3450336" y="637032"/>
                  </a:lnTo>
                  <a:close/>
                </a:path>
                <a:path w="4178934" h="2881629">
                  <a:moveTo>
                    <a:pt x="4178808" y="114300"/>
                  </a:moveTo>
                  <a:lnTo>
                    <a:pt x="4169283" y="95250"/>
                  </a:lnTo>
                  <a:lnTo>
                    <a:pt x="4121658" y="0"/>
                  </a:lnTo>
                  <a:lnTo>
                    <a:pt x="4064508" y="114300"/>
                  </a:lnTo>
                  <a:lnTo>
                    <a:pt x="4102608" y="114300"/>
                  </a:lnTo>
                  <a:lnTo>
                    <a:pt x="4102608" y="668909"/>
                  </a:lnTo>
                  <a:lnTo>
                    <a:pt x="4140708" y="668909"/>
                  </a:lnTo>
                  <a:lnTo>
                    <a:pt x="4140708" y="114300"/>
                  </a:lnTo>
                  <a:lnTo>
                    <a:pt x="4178808" y="114300"/>
                  </a:lnTo>
                  <a:close/>
                </a:path>
              </a:pathLst>
            </a:custGeom>
            <a:solidFill>
              <a:srgbClr val="A6A6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0" name="object 30"/>
            <p:cNvPicPr/>
            <p:nvPr/>
          </p:nvPicPr>
          <p:blipFill>
            <a:blip r:embed="rId3" cstate="print"/>
            <a:stretch>
              <a:fillRect/>
            </a:stretch>
          </p:blipFill>
          <p:spPr>
            <a:xfrm>
              <a:off x="1882139" y="5747766"/>
              <a:ext cx="114300" cy="226987"/>
            </a:xfrm>
            <a:prstGeom prst="rect">
              <a:avLst/>
            </a:prstGeom>
          </p:spPr>
        </p:pic>
        <p:sp>
          <p:nvSpPr>
            <p:cNvPr id="31" name="object 31"/>
            <p:cNvSpPr/>
            <p:nvPr/>
          </p:nvSpPr>
          <p:spPr>
            <a:xfrm>
              <a:off x="6601205" y="3806190"/>
              <a:ext cx="866140" cy="233679"/>
            </a:xfrm>
            <a:custGeom>
              <a:avLst/>
              <a:gdLst/>
              <a:ahLst/>
              <a:cxnLst/>
              <a:rect l="l" t="t" r="r" b="b"/>
              <a:pathLst>
                <a:path w="866140" h="233679">
                  <a:moveTo>
                    <a:pt x="749046" y="0"/>
                  </a:moveTo>
                  <a:lnTo>
                    <a:pt x="116586" y="0"/>
                  </a:lnTo>
                  <a:lnTo>
                    <a:pt x="71205" y="9161"/>
                  </a:lnTo>
                  <a:lnTo>
                    <a:pt x="34147" y="34147"/>
                  </a:lnTo>
                  <a:lnTo>
                    <a:pt x="9161" y="71205"/>
                  </a:lnTo>
                  <a:lnTo>
                    <a:pt x="0" y="116586"/>
                  </a:lnTo>
                  <a:lnTo>
                    <a:pt x="9161" y="161966"/>
                  </a:lnTo>
                  <a:lnTo>
                    <a:pt x="34147" y="199024"/>
                  </a:lnTo>
                  <a:lnTo>
                    <a:pt x="71205" y="224010"/>
                  </a:lnTo>
                  <a:lnTo>
                    <a:pt x="116586" y="233172"/>
                  </a:lnTo>
                  <a:lnTo>
                    <a:pt x="749046" y="233172"/>
                  </a:lnTo>
                  <a:lnTo>
                    <a:pt x="794426" y="224010"/>
                  </a:lnTo>
                  <a:lnTo>
                    <a:pt x="831484" y="199024"/>
                  </a:lnTo>
                  <a:lnTo>
                    <a:pt x="856470" y="161966"/>
                  </a:lnTo>
                  <a:lnTo>
                    <a:pt x="865632" y="116586"/>
                  </a:lnTo>
                  <a:lnTo>
                    <a:pt x="856470" y="71205"/>
                  </a:lnTo>
                  <a:lnTo>
                    <a:pt x="831484" y="34147"/>
                  </a:lnTo>
                  <a:lnTo>
                    <a:pt x="794426" y="9161"/>
                  </a:lnTo>
                  <a:lnTo>
                    <a:pt x="749046" y="0"/>
                  </a:lnTo>
                  <a:close/>
                </a:path>
              </a:pathLst>
            </a:custGeom>
            <a:solidFill>
              <a:srgbClr val="FC7D0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2"/>
            <p:cNvSpPr/>
            <p:nvPr/>
          </p:nvSpPr>
          <p:spPr>
            <a:xfrm>
              <a:off x="6601205" y="3806190"/>
              <a:ext cx="866140" cy="233679"/>
            </a:xfrm>
            <a:custGeom>
              <a:avLst/>
              <a:gdLst/>
              <a:ahLst/>
              <a:cxnLst/>
              <a:rect l="l" t="t" r="r" b="b"/>
              <a:pathLst>
                <a:path w="866140" h="233679">
                  <a:moveTo>
                    <a:pt x="0" y="116586"/>
                  </a:moveTo>
                  <a:lnTo>
                    <a:pt x="9161" y="71205"/>
                  </a:lnTo>
                  <a:lnTo>
                    <a:pt x="34147" y="34147"/>
                  </a:lnTo>
                  <a:lnTo>
                    <a:pt x="71205" y="9161"/>
                  </a:lnTo>
                  <a:lnTo>
                    <a:pt x="116586" y="0"/>
                  </a:lnTo>
                  <a:lnTo>
                    <a:pt x="749046" y="0"/>
                  </a:lnTo>
                  <a:lnTo>
                    <a:pt x="794426" y="9161"/>
                  </a:lnTo>
                  <a:lnTo>
                    <a:pt x="831484" y="34147"/>
                  </a:lnTo>
                  <a:lnTo>
                    <a:pt x="856470" y="71205"/>
                  </a:lnTo>
                  <a:lnTo>
                    <a:pt x="865632" y="116586"/>
                  </a:lnTo>
                  <a:lnTo>
                    <a:pt x="856470" y="161966"/>
                  </a:lnTo>
                  <a:lnTo>
                    <a:pt x="831484" y="199024"/>
                  </a:lnTo>
                  <a:lnTo>
                    <a:pt x="794426" y="224010"/>
                  </a:lnTo>
                  <a:lnTo>
                    <a:pt x="749046" y="233172"/>
                  </a:lnTo>
                  <a:lnTo>
                    <a:pt x="116586" y="233172"/>
                  </a:lnTo>
                  <a:lnTo>
                    <a:pt x="71205" y="224010"/>
                  </a:lnTo>
                  <a:lnTo>
                    <a:pt x="34147" y="199024"/>
                  </a:lnTo>
                  <a:lnTo>
                    <a:pt x="9161" y="161966"/>
                  </a:lnTo>
                  <a:lnTo>
                    <a:pt x="0" y="116586"/>
                  </a:lnTo>
                  <a:close/>
                </a:path>
              </a:pathLst>
            </a:custGeom>
            <a:ln w="25400">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3" name="object 33"/>
          <p:cNvSpPr txBox="1"/>
          <p:nvPr/>
        </p:nvSpPr>
        <p:spPr>
          <a:xfrm>
            <a:off x="6779006" y="3580892"/>
            <a:ext cx="635000" cy="20827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15" normalizeH="0" baseline="0" noProof="0" dirty="0">
                <a:ln>
                  <a:noFill/>
                </a:ln>
                <a:solidFill>
                  <a:srgbClr val="FFFFFF"/>
                </a:solidFill>
                <a:effectLst/>
                <a:uLnTx/>
                <a:uFillTx/>
                <a:latin typeface="ＭＳ Ｐゴシック"/>
                <a:cs typeface="ＭＳ Ｐゴシック"/>
              </a:rPr>
              <a:t>成長段階</a:t>
            </a:r>
            <a:endParaRPr kumimoji="0" sz="12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sp>
        <p:nvSpPr>
          <p:cNvPr id="34" name="object 34"/>
          <p:cNvSpPr txBox="1"/>
          <p:nvPr/>
        </p:nvSpPr>
        <p:spPr>
          <a:xfrm>
            <a:off x="1546352" y="6196584"/>
            <a:ext cx="3319779" cy="245745"/>
          </a:xfrm>
          <a:prstGeom prst="rect">
            <a:avLst/>
          </a:prstGeom>
          <a:solidFill>
            <a:srgbClr val="D9D9D9"/>
          </a:solidFill>
        </p:spPr>
        <p:txBody>
          <a:bodyPr vert="horz" wrap="square" lIns="0" tIns="53975" rIns="0" bIns="0" rtlCol="0">
            <a:spAutoFit/>
          </a:bodyPr>
          <a:lstStyle/>
          <a:p>
            <a:pPr marL="110489" marR="0" lvl="0" indent="0"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専門人材プラットフォーム</a:t>
            </a: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（S-</a:t>
            </a:r>
            <a:r>
              <a:rPr kumimoji="0" sz="1000" b="0" i="0" u="none" strike="noStrike" kern="0" cap="none" spc="-20" normalizeH="0" baseline="0" noProof="0" dirty="0">
                <a:ln>
                  <a:noFill/>
                </a:ln>
                <a:solidFill>
                  <a:sysClr val="windowText" lastClr="000000"/>
                </a:solidFill>
                <a:effectLst/>
                <a:uLnTx/>
                <a:uFillTx/>
                <a:latin typeface="BIZ UDPゴシック"/>
                <a:cs typeface="BIZ UDPゴシック"/>
              </a:rPr>
              <a:t>Expert）</a:t>
            </a: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【内閣府・経産</a:t>
            </a:r>
            <a:r>
              <a:rPr kumimoji="0" sz="1000" b="0" i="0" u="none" strike="noStrike" kern="0" cap="none" spc="-715" normalizeH="0" baseline="0" noProof="0" dirty="0">
                <a:ln>
                  <a:noFill/>
                </a:ln>
                <a:solidFill>
                  <a:sysClr val="windowText" lastClr="000000"/>
                </a:solidFill>
                <a:effectLst/>
                <a:uLnTx/>
                <a:uFillTx/>
                <a:latin typeface="BIZ UDPゴシック"/>
                <a:cs typeface="BIZ UDPゴシック"/>
              </a:rPr>
              <a:t>省</a:t>
            </a:r>
            <a:r>
              <a:rPr kumimoji="0" sz="1000" b="0" i="0" u="none" strike="noStrike" kern="0" cap="none" spc="-50" normalizeH="0" baseline="0" noProof="0" dirty="0">
                <a:ln>
                  <a:noFill/>
                </a:ln>
                <a:solidFill>
                  <a:sysClr val="windowText" lastClr="000000"/>
                </a:solidFill>
                <a:effectLst/>
                <a:uLnTx/>
                <a:uFillTx/>
                <a:latin typeface="BIZ UDPゴシック"/>
                <a:cs typeface="BIZ UDPゴシック"/>
              </a:rPr>
              <a:t> 】</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35" name="object 35"/>
          <p:cNvSpPr txBox="1"/>
          <p:nvPr/>
        </p:nvSpPr>
        <p:spPr>
          <a:xfrm>
            <a:off x="5293867" y="6196584"/>
            <a:ext cx="3472179" cy="245745"/>
          </a:xfrm>
          <a:prstGeom prst="rect">
            <a:avLst/>
          </a:prstGeom>
          <a:solidFill>
            <a:srgbClr val="D9D9D9"/>
          </a:solidFill>
        </p:spPr>
        <p:txBody>
          <a:bodyPr vert="horz" wrap="square" lIns="0" tIns="53975" rIns="0" bIns="0" rtlCol="0">
            <a:spAutoFit/>
          </a:bodyPr>
          <a:lstStyle/>
          <a:p>
            <a:pPr marL="112395" marR="0" lvl="0" indent="0"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衛星データのオープン＆フリー</a:t>
            </a: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（Tellus）</a:t>
            </a:r>
            <a:r>
              <a:rPr kumimoji="0" sz="1000" b="0" i="0" u="none" strike="noStrike" kern="0" cap="none" spc="-80" normalizeH="0" baseline="0" noProof="0" dirty="0">
                <a:ln>
                  <a:noFill/>
                </a:ln>
                <a:solidFill>
                  <a:sysClr val="windowText" lastClr="000000"/>
                </a:solidFill>
                <a:effectLst/>
                <a:uLnTx/>
                <a:uFillTx/>
                <a:latin typeface="BIZ UDPゴシック"/>
                <a:cs typeface="BIZ UDPゴシック"/>
              </a:rPr>
              <a:t>環境整備【経産省</a:t>
            </a:r>
            <a:r>
              <a:rPr kumimoji="0" sz="1000" b="0" i="0" u="none" strike="noStrike" kern="0" cap="none" spc="-50" normalizeH="0" baseline="0" noProof="0" dirty="0">
                <a:ln>
                  <a:noFill/>
                </a:ln>
                <a:solidFill>
                  <a:sysClr val="windowText" lastClr="000000"/>
                </a:solidFill>
                <a:effectLst/>
                <a:uLnTx/>
                <a:uFillTx/>
                <a:latin typeface="BIZ UDPゴシック"/>
                <a:cs typeface="BIZ UDPゴシック"/>
              </a:rPr>
              <a:t> 】</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36" name="object 36"/>
          <p:cNvSpPr txBox="1"/>
          <p:nvPr/>
        </p:nvSpPr>
        <p:spPr>
          <a:xfrm>
            <a:off x="3483355" y="5696711"/>
            <a:ext cx="1533525" cy="401320"/>
          </a:xfrm>
          <a:prstGeom prst="rect">
            <a:avLst/>
          </a:prstGeom>
          <a:solidFill>
            <a:srgbClr val="D9D9D9"/>
          </a:solidFill>
        </p:spPr>
        <p:txBody>
          <a:bodyPr vert="horz" wrap="square" lIns="0" tIns="54610" rIns="0" bIns="0" rtlCol="0">
            <a:spAutoFit/>
          </a:bodyPr>
          <a:lstStyle/>
          <a:p>
            <a:pPr marL="115570" marR="0" lvl="0" indent="0" defTabSz="914400" eaLnBrk="1" fontAlgn="auto" latinLnBrk="0" hangingPunct="1">
              <a:lnSpc>
                <a:spcPct val="100000"/>
              </a:lnSpc>
              <a:spcBef>
                <a:spcPts val="430"/>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宇宙ビジネス発掘・育成</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a:p>
            <a:pPr marL="99060" marR="0" lvl="0" indent="0" defTabSz="914400" eaLnBrk="1" fontAlgn="auto" latinLnBrk="0" hangingPunct="1">
              <a:lnSpc>
                <a:spcPct val="100000"/>
              </a:lnSpc>
              <a:spcBef>
                <a:spcPts val="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（S-Booster）</a:t>
            </a:r>
            <a:r>
              <a:rPr kumimoji="0" sz="1000" b="0" i="0" u="none" strike="noStrike" kern="0" cap="none" spc="-40" normalizeH="0" baseline="0" noProof="0" dirty="0">
                <a:ln>
                  <a:noFill/>
                </a:ln>
                <a:solidFill>
                  <a:sysClr val="windowText" lastClr="000000"/>
                </a:solidFill>
                <a:effectLst/>
                <a:uLnTx/>
                <a:uFillTx/>
                <a:latin typeface="BIZ UDPゴシック"/>
                <a:cs typeface="BIZ UDPゴシック"/>
              </a:rPr>
              <a:t>【内閣府】</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37" name="object 37"/>
          <p:cNvSpPr txBox="1"/>
          <p:nvPr/>
        </p:nvSpPr>
        <p:spPr>
          <a:xfrm>
            <a:off x="5135371" y="5689091"/>
            <a:ext cx="2085339" cy="401320"/>
          </a:xfrm>
          <a:prstGeom prst="rect">
            <a:avLst/>
          </a:prstGeom>
          <a:solidFill>
            <a:srgbClr val="D9D9D9"/>
          </a:solidFill>
        </p:spPr>
        <p:txBody>
          <a:bodyPr vert="horz" wrap="square" lIns="0" tIns="54610" rIns="0" bIns="0" rtlCol="0">
            <a:spAutoFit/>
          </a:bodyPr>
          <a:lstStyle/>
          <a:p>
            <a:pPr marL="140335" marR="0" lvl="0" indent="0" defTabSz="914400" eaLnBrk="1" fontAlgn="auto" latinLnBrk="0" hangingPunct="1">
              <a:lnSpc>
                <a:spcPct val="100000"/>
              </a:lnSpc>
              <a:spcBef>
                <a:spcPts val="430"/>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投資マッチング・プラットフォー</a:t>
            </a:r>
            <a:r>
              <a:rPr kumimoji="0" sz="1000" b="0" i="0" u="none" strike="noStrike" kern="0" cap="none" spc="-715" normalizeH="0" baseline="0" noProof="0" dirty="0">
                <a:ln>
                  <a:noFill/>
                </a:ln>
                <a:solidFill>
                  <a:sysClr val="windowText" lastClr="000000"/>
                </a:solidFill>
                <a:effectLst/>
                <a:uLnTx/>
                <a:uFillTx/>
                <a:latin typeface="BIZ UDPゴシック"/>
                <a:cs typeface="BIZ UDPゴシック"/>
              </a:rPr>
              <a:t>ム</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a:p>
            <a:pPr marL="102235" marR="0" lvl="0" indent="0" defTabSz="914400" eaLnBrk="1" fontAlgn="auto" latinLnBrk="0" hangingPunct="1">
              <a:lnSpc>
                <a:spcPct val="100000"/>
              </a:lnSpc>
              <a:spcBef>
                <a:spcPts val="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（S-Matching）</a:t>
            </a:r>
            <a:r>
              <a:rPr kumimoji="0" sz="1000" b="0" i="0" u="none" strike="noStrike" kern="0" cap="none" spc="-60" normalizeH="0" baseline="0" noProof="0" dirty="0">
                <a:ln>
                  <a:noFill/>
                </a:ln>
                <a:solidFill>
                  <a:sysClr val="windowText" lastClr="000000"/>
                </a:solidFill>
                <a:effectLst/>
                <a:uLnTx/>
                <a:uFillTx/>
                <a:latin typeface="BIZ UDPゴシック"/>
                <a:cs typeface="BIZ UDPゴシック"/>
              </a:rPr>
              <a:t>【内閣府・経産省】</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38" name="object 38"/>
          <p:cNvSpPr txBox="1"/>
          <p:nvPr/>
        </p:nvSpPr>
        <p:spPr>
          <a:xfrm>
            <a:off x="1419860" y="5696711"/>
            <a:ext cx="1945005" cy="401320"/>
          </a:xfrm>
          <a:prstGeom prst="rect">
            <a:avLst/>
          </a:prstGeom>
          <a:solidFill>
            <a:srgbClr val="D9D9D9"/>
          </a:solidFill>
        </p:spPr>
        <p:txBody>
          <a:bodyPr vert="horz" wrap="square" lIns="0" tIns="54610" rIns="0" bIns="0" rtlCol="0">
            <a:spAutoFit/>
          </a:bodyPr>
          <a:lstStyle/>
          <a:p>
            <a:pPr marL="102235" marR="97155" lvl="0" indent="17780" defTabSz="914400" eaLnBrk="1" fontAlgn="auto" latinLnBrk="0" hangingPunct="1">
              <a:lnSpc>
                <a:spcPct val="100000"/>
              </a:lnSpc>
              <a:spcBef>
                <a:spcPts val="430"/>
              </a:spcBef>
              <a:spcAft>
                <a:spcPts val="0"/>
              </a:spcAft>
              <a:buClrTx/>
              <a:buSzTx/>
              <a:buFontTx/>
              <a:buNone/>
              <a:tabLst/>
              <a:defRPr/>
            </a:pPr>
            <a:r>
              <a:rPr kumimoji="0" sz="1000" b="0" i="0" u="none" strike="noStrike" kern="0" cap="none" spc="-55" normalizeH="0" baseline="0" noProof="0" dirty="0">
                <a:ln>
                  <a:noFill/>
                </a:ln>
                <a:solidFill>
                  <a:sysClr val="windowText" lastClr="000000"/>
                </a:solidFill>
                <a:effectLst/>
                <a:uLnTx/>
                <a:uFillTx/>
                <a:latin typeface="BIZ UDPゴシック"/>
                <a:cs typeface="BIZ UDPゴシック"/>
              </a:rPr>
              <a:t>スペース・ニューエコノミー創</a:t>
            </a: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 </a:t>
            </a: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造ネットワーク</a:t>
            </a: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（S-NET）</a:t>
            </a:r>
            <a:r>
              <a:rPr kumimoji="0" sz="1000" b="0" i="0" u="none" strike="noStrike" kern="0" cap="none" spc="-30" normalizeH="0" baseline="0" noProof="0" dirty="0">
                <a:ln>
                  <a:noFill/>
                </a:ln>
                <a:solidFill>
                  <a:sysClr val="windowText" lastClr="000000"/>
                </a:solidFill>
                <a:effectLst/>
                <a:uLnTx/>
                <a:uFillTx/>
                <a:latin typeface="BIZ UDPゴシック"/>
                <a:cs typeface="BIZ UDPゴシック"/>
              </a:rPr>
              <a:t>【内</a:t>
            </a:r>
            <a:r>
              <a:rPr kumimoji="0" sz="1000" b="0" i="0" u="none" strike="noStrike" kern="0" cap="none" spc="-25" normalizeH="0" baseline="0" noProof="0" dirty="0">
                <a:ln>
                  <a:noFill/>
                </a:ln>
                <a:solidFill>
                  <a:sysClr val="windowText" lastClr="000000"/>
                </a:solidFill>
                <a:effectLst/>
                <a:uLnTx/>
                <a:uFillTx/>
                <a:latin typeface="BIZ UDPゴシック"/>
                <a:cs typeface="BIZ UDPゴシック"/>
              </a:rPr>
              <a:t>閣府】</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39" name="object 39"/>
          <p:cNvSpPr txBox="1"/>
          <p:nvPr/>
        </p:nvSpPr>
        <p:spPr>
          <a:xfrm>
            <a:off x="5737352" y="4719828"/>
            <a:ext cx="3489960" cy="554990"/>
          </a:xfrm>
          <a:prstGeom prst="rect">
            <a:avLst/>
          </a:prstGeom>
          <a:solidFill>
            <a:srgbClr val="D9D9D9"/>
          </a:solidFill>
        </p:spPr>
        <p:txBody>
          <a:bodyPr vert="horz" wrap="square" lIns="0" tIns="53975" rIns="0" bIns="0" rtlCol="0">
            <a:spAutoFit/>
          </a:bodyPr>
          <a:lstStyle/>
          <a:p>
            <a:pPr marL="635" marR="0" lvl="0" indent="0" algn="ctr"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実証事業・技術支援</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40" normalizeH="0" baseline="0" noProof="0" dirty="0">
                <a:ln>
                  <a:noFill/>
                </a:ln>
                <a:solidFill>
                  <a:sysClr val="windowText" lastClr="000000"/>
                </a:solidFill>
                <a:effectLst/>
                <a:uLnTx/>
                <a:uFillTx/>
                <a:latin typeface="BIZ UDPゴシック"/>
                <a:cs typeface="BIZ UDPゴシック"/>
              </a:rPr>
              <a:t>衛星リモセンデータ利用モデル実証・みちびき実証【内閣府】</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Tellus</a:t>
            </a:r>
            <a:r>
              <a:rPr kumimoji="0" sz="1000" b="0" i="0" u="none" strike="noStrike" kern="0" cap="none" spc="-15" normalizeH="0" baseline="0" noProof="0" dirty="0">
                <a:ln>
                  <a:noFill/>
                </a:ln>
                <a:solidFill>
                  <a:sysClr val="windowText" lastClr="000000"/>
                </a:solidFill>
                <a:effectLst/>
                <a:uLnTx/>
                <a:uFillTx/>
                <a:latin typeface="BIZ UDPゴシック"/>
                <a:cs typeface="BIZ UDPゴシック"/>
              </a:rPr>
              <a:t>利用促進実証【経産省】</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0" name="object 40"/>
          <p:cNvSpPr txBox="1"/>
          <p:nvPr/>
        </p:nvSpPr>
        <p:spPr>
          <a:xfrm>
            <a:off x="6709664" y="4299203"/>
            <a:ext cx="2517775" cy="247015"/>
          </a:xfrm>
          <a:prstGeom prst="rect">
            <a:avLst/>
          </a:prstGeom>
          <a:solidFill>
            <a:srgbClr val="D9D9D9"/>
          </a:solidFill>
        </p:spPr>
        <p:txBody>
          <a:bodyPr vert="horz" wrap="square" lIns="0" tIns="53975" rIns="0" bIns="0" rtlCol="0">
            <a:spAutoFit/>
          </a:bodyPr>
          <a:lstStyle/>
          <a:p>
            <a:pPr marL="287655" marR="0" lvl="0" indent="0"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BIZ UDPゴシック"/>
                <a:cs typeface="BIZ UDPゴシック"/>
              </a:rPr>
              <a:t>政府系機関によるリスクマネー供給</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1" name="object 41"/>
          <p:cNvSpPr txBox="1"/>
          <p:nvPr/>
        </p:nvSpPr>
        <p:spPr>
          <a:xfrm>
            <a:off x="7375652" y="3878579"/>
            <a:ext cx="1851660" cy="247015"/>
          </a:xfrm>
          <a:prstGeom prst="rect">
            <a:avLst/>
          </a:prstGeom>
          <a:solidFill>
            <a:srgbClr val="D9D9D9"/>
          </a:solidFill>
        </p:spPr>
        <p:txBody>
          <a:bodyPr vert="horz" wrap="square" lIns="0" tIns="53975" rIns="0" bIns="0" rtlCol="0">
            <a:spAutoFit/>
          </a:bodyPr>
          <a:lstStyle/>
          <a:p>
            <a:pPr marL="102870" marR="0" lvl="0" indent="0"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BIZ UDPゴシック"/>
                <a:cs typeface="BIZ UDPゴシック"/>
              </a:rPr>
              <a:t>宇宙開発利用大賞【内閣府等】</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2" name="object 42"/>
          <p:cNvSpPr txBox="1"/>
          <p:nvPr/>
        </p:nvSpPr>
        <p:spPr>
          <a:xfrm>
            <a:off x="8303768" y="3457955"/>
            <a:ext cx="923925" cy="247015"/>
          </a:xfrm>
          <a:prstGeom prst="rect">
            <a:avLst/>
          </a:prstGeom>
          <a:solidFill>
            <a:srgbClr val="D9D9D9"/>
          </a:solidFill>
        </p:spPr>
        <p:txBody>
          <a:bodyPr vert="horz" wrap="square" lIns="0" tIns="53975" rIns="0" bIns="0" rtlCol="0">
            <a:spAutoFit/>
          </a:bodyPr>
          <a:lstStyle/>
          <a:p>
            <a:pPr marL="97155" marR="0" lvl="0" indent="0" defTabSz="914400" eaLnBrk="1" fontAlgn="auto" latinLnBrk="0" hangingPunct="1">
              <a:lnSpc>
                <a:spcPct val="100000"/>
              </a:lnSpc>
              <a:spcBef>
                <a:spcPts val="425"/>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BIZ UDPゴシック"/>
                <a:cs typeface="BIZ UDPゴシック"/>
              </a:rPr>
              <a:t>宇宙関連2</a:t>
            </a:r>
            <a:r>
              <a:rPr kumimoji="0" sz="1000" b="0" i="0" u="none" strike="noStrike" kern="0" cap="none" spc="-50" normalizeH="0" baseline="0" noProof="0" dirty="0">
                <a:ln>
                  <a:noFill/>
                </a:ln>
                <a:solidFill>
                  <a:sysClr val="windowText" lastClr="000000"/>
                </a:solidFill>
                <a:effectLst/>
                <a:uLnTx/>
                <a:uFillTx/>
                <a:latin typeface="BIZ UDPゴシック"/>
                <a:cs typeface="BIZ UDPゴシック"/>
              </a:rPr>
              <a:t>法</a:t>
            </a:r>
            <a:endParaRPr kumimoji="0" sz="10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3" name="object 43"/>
          <p:cNvSpPr txBox="1"/>
          <p:nvPr/>
        </p:nvSpPr>
        <p:spPr>
          <a:xfrm>
            <a:off x="6787388" y="1813560"/>
            <a:ext cx="1704339" cy="276225"/>
          </a:xfrm>
          <a:prstGeom prst="rect">
            <a:avLst/>
          </a:prstGeom>
          <a:solidFill>
            <a:srgbClr val="FADB28"/>
          </a:solidFill>
        </p:spPr>
        <p:txBody>
          <a:bodyPr vert="horz" wrap="square" lIns="0" tIns="54610" rIns="0" bIns="0" rtlCol="0">
            <a:spAutoFit/>
          </a:bodyPr>
          <a:lstStyle/>
          <a:p>
            <a:pPr marL="94615" marR="0" lvl="0" indent="0" defTabSz="914400" eaLnBrk="1" fontAlgn="auto" latinLnBrk="0" hangingPunct="1">
              <a:lnSpc>
                <a:spcPct val="100000"/>
              </a:lnSpc>
              <a:spcBef>
                <a:spcPts val="430"/>
              </a:spcBef>
              <a:spcAft>
                <a:spcPts val="0"/>
              </a:spcAft>
              <a:buClrTx/>
              <a:buSzTx/>
              <a:buFontTx/>
              <a:buNone/>
              <a:tabLst/>
              <a:defRPr/>
            </a:pPr>
            <a:r>
              <a:rPr kumimoji="0" sz="1200" b="1" i="0" u="none" strike="noStrike" kern="0" cap="none" spc="-5" normalizeH="0" baseline="0" noProof="0" dirty="0">
                <a:ln>
                  <a:noFill/>
                </a:ln>
                <a:solidFill>
                  <a:srgbClr val="011741"/>
                </a:solidFill>
                <a:effectLst/>
                <a:uLnTx/>
                <a:uFillTx/>
                <a:latin typeface="BIZ UDPゴシック"/>
                <a:cs typeface="BIZ UDPゴシック"/>
              </a:rPr>
              <a:t>民間からの新たな調達</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4" name="object 44"/>
          <p:cNvSpPr txBox="1"/>
          <p:nvPr/>
        </p:nvSpPr>
        <p:spPr>
          <a:xfrm>
            <a:off x="3981703" y="3352800"/>
            <a:ext cx="2258695" cy="276225"/>
          </a:xfrm>
          <a:prstGeom prst="rect">
            <a:avLst/>
          </a:prstGeom>
          <a:solidFill>
            <a:srgbClr val="FADB28"/>
          </a:solidFill>
        </p:spPr>
        <p:txBody>
          <a:bodyPr vert="horz" wrap="square" lIns="0" tIns="54610" rIns="0" bIns="0" rtlCol="0">
            <a:spAutoFit/>
          </a:bodyPr>
          <a:lstStyle/>
          <a:p>
            <a:pPr marL="92075" marR="0" lvl="0" indent="0" defTabSz="914400" eaLnBrk="1" fontAlgn="auto" latinLnBrk="0" hangingPunct="1">
              <a:lnSpc>
                <a:spcPct val="100000"/>
              </a:lnSpc>
              <a:spcBef>
                <a:spcPts val="430"/>
              </a:spcBef>
              <a:spcAft>
                <a:spcPts val="0"/>
              </a:spcAft>
              <a:buClrTx/>
              <a:buSzTx/>
              <a:buFontTx/>
              <a:buNone/>
              <a:tabLst/>
              <a:defRPr/>
            </a:pPr>
            <a:r>
              <a:rPr kumimoji="0" sz="1200" b="1" i="0" u="none" strike="noStrike" kern="0" cap="none" spc="-10" normalizeH="0" baseline="0" noProof="0" dirty="0">
                <a:ln>
                  <a:noFill/>
                </a:ln>
                <a:solidFill>
                  <a:srgbClr val="011741"/>
                </a:solidFill>
                <a:effectLst/>
                <a:uLnTx/>
                <a:uFillTx/>
                <a:latin typeface="BIZ UDPゴシック"/>
                <a:cs typeface="BIZ UDPゴシック"/>
              </a:rPr>
              <a:t>JAXA</a:t>
            </a:r>
            <a:r>
              <a:rPr kumimoji="0" sz="1200" b="1" i="0" u="none" strike="noStrike" kern="0" cap="none" spc="-5" normalizeH="0" baseline="0" noProof="0" dirty="0">
                <a:ln>
                  <a:noFill/>
                </a:ln>
                <a:solidFill>
                  <a:srgbClr val="011741"/>
                </a:solidFill>
                <a:effectLst/>
                <a:uLnTx/>
                <a:uFillTx/>
                <a:latin typeface="BIZ UDPゴシック"/>
                <a:cs typeface="BIZ UDPゴシック"/>
              </a:rPr>
              <a:t>認定ベンチャー起業支援</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5" name="object 45"/>
          <p:cNvSpPr txBox="1"/>
          <p:nvPr/>
        </p:nvSpPr>
        <p:spPr>
          <a:xfrm>
            <a:off x="1750567" y="4130040"/>
            <a:ext cx="3065145" cy="276225"/>
          </a:xfrm>
          <a:prstGeom prst="rect">
            <a:avLst/>
          </a:prstGeom>
          <a:solidFill>
            <a:srgbClr val="FADB28"/>
          </a:solidFill>
        </p:spPr>
        <p:txBody>
          <a:bodyPr vert="horz" wrap="square" lIns="0" tIns="54610" rIns="0" bIns="0" rtlCol="0">
            <a:spAutoFit/>
          </a:bodyPr>
          <a:lstStyle/>
          <a:p>
            <a:pPr marL="101600" marR="0" lvl="0" indent="0" defTabSz="914400" eaLnBrk="1" fontAlgn="auto" latinLnBrk="0" hangingPunct="1">
              <a:lnSpc>
                <a:spcPct val="100000"/>
              </a:lnSpc>
              <a:spcBef>
                <a:spcPts val="430"/>
              </a:spcBef>
              <a:spcAft>
                <a:spcPts val="0"/>
              </a:spcAft>
              <a:buClrTx/>
              <a:buSzTx/>
              <a:buFontTx/>
              <a:buNone/>
              <a:tabLst/>
              <a:defRPr/>
            </a:pPr>
            <a:r>
              <a:rPr kumimoji="0" sz="1200" b="1" i="0" u="none" strike="noStrike" kern="0" cap="none" spc="-15" normalizeH="0" baseline="0" noProof="0" dirty="0">
                <a:ln>
                  <a:noFill/>
                </a:ln>
                <a:solidFill>
                  <a:srgbClr val="011741"/>
                </a:solidFill>
                <a:effectLst/>
                <a:uLnTx/>
                <a:uFillTx/>
                <a:latin typeface="BIZ UDPゴシック"/>
                <a:cs typeface="BIZ UDPゴシック"/>
              </a:rPr>
              <a:t>宇宙産業人材の確保／人材育成プログラム</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6" name="object 46"/>
          <p:cNvSpPr txBox="1"/>
          <p:nvPr/>
        </p:nvSpPr>
        <p:spPr>
          <a:xfrm>
            <a:off x="2946907" y="2964179"/>
            <a:ext cx="3919854" cy="276225"/>
          </a:xfrm>
          <a:prstGeom prst="rect">
            <a:avLst/>
          </a:prstGeom>
          <a:solidFill>
            <a:srgbClr val="FADB28"/>
          </a:solidFill>
        </p:spPr>
        <p:txBody>
          <a:bodyPr vert="horz" wrap="square" lIns="0" tIns="54610" rIns="0" bIns="0" rtlCol="0">
            <a:spAutoFit/>
          </a:bodyPr>
          <a:lstStyle/>
          <a:p>
            <a:pPr marL="92710" marR="0" lvl="0" indent="0" defTabSz="914400" eaLnBrk="1" fontAlgn="auto" latinLnBrk="0" hangingPunct="1">
              <a:lnSpc>
                <a:spcPct val="100000"/>
              </a:lnSpc>
              <a:spcBef>
                <a:spcPts val="430"/>
              </a:spcBef>
              <a:spcAft>
                <a:spcPts val="0"/>
              </a:spcAft>
              <a:buClrTx/>
              <a:buSzTx/>
              <a:buFontTx/>
              <a:buNone/>
              <a:tabLst/>
              <a:defRPr/>
            </a:pPr>
            <a:r>
              <a:rPr kumimoji="0" sz="1200" b="1" i="0" u="none" strike="noStrike" kern="0" cap="none" spc="-10" normalizeH="0" baseline="0" noProof="0" dirty="0">
                <a:ln>
                  <a:noFill/>
                </a:ln>
                <a:solidFill>
                  <a:srgbClr val="011741"/>
                </a:solidFill>
                <a:effectLst/>
                <a:uLnTx/>
                <a:uFillTx/>
                <a:latin typeface="BIZ UDPゴシック"/>
                <a:cs typeface="BIZ UDPゴシック"/>
              </a:rPr>
              <a:t>宇宙イノベーションパートナーシップ（J-SPARC）</a:t>
            </a:r>
            <a:r>
              <a:rPr kumimoji="0" sz="1200" b="1" i="0" u="none" strike="noStrike" kern="0" cap="none" spc="-170" normalizeH="0" baseline="0" noProof="0" dirty="0">
                <a:ln>
                  <a:noFill/>
                </a:ln>
                <a:solidFill>
                  <a:srgbClr val="011741"/>
                </a:solidFill>
                <a:effectLst/>
                <a:uLnTx/>
                <a:uFillTx/>
                <a:latin typeface="BIZ UDPゴシック"/>
                <a:cs typeface="BIZ UDPゴシック"/>
              </a:rPr>
              <a:t>の推進</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7" name="object 47"/>
          <p:cNvSpPr txBox="1"/>
          <p:nvPr/>
        </p:nvSpPr>
        <p:spPr>
          <a:xfrm>
            <a:off x="5487415" y="2202179"/>
            <a:ext cx="2557780" cy="276225"/>
          </a:xfrm>
          <a:prstGeom prst="rect">
            <a:avLst/>
          </a:prstGeom>
          <a:solidFill>
            <a:srgbClr val="FADB28"/>
          </a:solidFill>
        </p:spPr>
        <p:txBody>
          <a:bodyPr vert="horz" wrap="square" lIns="0" tIns="54610" rIns="0" bIns="0" rtlCol="0">
            <a:spAutoFit/>
          </a:bodyPr>
          <a:lstStyle/>
          <a:p>
            <a:pPr marL="93980" marR="0" lvl="0" indent="0" defTabSz="914400" eaLnBrk="1" fontAlgn="auto" latinLnBrk="0" hangingPunct="1">
              <a:lnSpc>
                <a:spcPct val="100000"/>
              </a:lnSpc>
              <a:spcBef>
                <a:spcPts val="430"/>
              </a:spcBef>
              <a:spcAft>
                <a:spcPts val="0"/>
              </a:spcAft>
              <a:buClrTx/>
              <a:buSzTx/>
              <a:buFontTx/>
              <a:buNone/>
              <a:tabLst/>
              <a:defRPr/>
            </a:pPr>
            <a:r>
              <a:rPr kumimoji="0" sz="1200" b="1" i="0" u="none" strike="noStrike" kern="0" cap="none" spc="-5" normalizeH="0" baseline="0" noProof="0" dirty="0">
                <a:ln>
                  <a:noFill/>
                </a:ln>
                <a:solidFill>
                  <a:srgbClr val="011741"/>
                </a:solidFill>
                <a:effectLst/>
                <a:uLnTx/>
                <a:uFillTx/>
                <a:latin typeface="BIZ UDPゴシック"/>
                <a:cs typeface="BIZ UDPゴシック"/>
              </a:rPr>
              <a:t>民間事業へのリスクマネー供給促進</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8" name="object 48"/>
          <p:cNvSpPr txBox="1"/>
          <p:nvPr/>
        </p:nvSpPr>
        <p:spPr>
          <a:xfrm>
            <a:off x="1424432" y="4518659"/>
            <a:ext cx="2528570" cy="429895"/>
          </a:xfrm>
          <a:prstGeom prst="rect">
            <a:avLst/>
          </a:prstGeom>
          <a:solidFill>
            <a:srgbClr val="FCEC92"/>
          </a:solidFill>
        </p:spPr>
        <p:txBody>
          <a:bodyPr vert="horz" wrap="square" lIns="0" tIns="53975" rIns="0" bIns="0" rtlCol="0">
            <a:spAutoFit/>
          </a:bodyPr>
          <a:lstStyle/>
          <a:p>
            <a:pPr marL="101600" marR="86995" lvl="0" indent="-5080" defTabSz="914400" eaLnBrk="1" fontAlgn="auto" latinLnBrk="0" hangingPunct="1">
              <a:lnSpc>
                <a:spcPct val="100000"/>
              </a:lnSpc>
              <a:spcBef>
                <a:spcPts val="425"/>
              </a:spcBef>
              <a:spcAft>
                <a:spcPts val="0"/>
              </a:spcAft>
              <a:buClrTx/>
              <a:buSzTx/>
              <a:buFontTx/>
              <a:buNone/>
              <a:tabLst/>
              <a:defRPr/>
            </a:pPr>
            <a:r>
              <a:rPr kumimoji="0" sz="1100" b="1" i="0" u="none" strike="noStrike" kern="0" cap="none" spc="-35" normalizeH="0" baseline="0" noProof="0" dirty="0">
                <a:ln>
                  <a:noFill/>
                </a:ln>
                <a:solidFill>
                  <a:srgbClr val="011741"/>
                </a:solidFill>
                <a:effectLst/>
                <a:uLnTx/>
                <a:uFillTx/>
                <a:latin typeface="BIZ UDPゴシック"/>
                <a:cs typeface="BIZ UDPゴシック"/>
              </a:rPr>
              <a:t>潜在的参入企業掘り起こし／相談窓口</a:t>
            </a:r>
            <a:r>
              <a:rPr kumimoji="0" sz="1100" b="1" i="0" u="none" strike="noStrike" kern="0" cap="none" spc="-40" normalizeH="0" baseline="0" noProof="0" dirty="0">
                <a:ln>
                  <a:noFill/>
                </a:ln>
                <a:solidFill>
                  <a:srgbClr val="011741"/>
                </a:solidFill>
                <a:effectLst/>
                <a:uLnTx/>
                <a:uFillTx/>
                <a:latin typeface="BIZ UDPゴシック"/>
                <a:cs typeface="BIZ UDPゴシック"/>
              </a:rPr>
              <a:t>マッチング・イベント／地方自治体連</a:t>
            </a:r>
            <a:r>
              <a:rPr kumimoji="0" sz="1100" b="1" i="0" u="none" strike="noStrike" kern="0" cap="none" spc="-50" normalizeH="0" baseline="0" noProof="0" dirty="0">
                <a:ln>
                  <a:noFill/>
                </a:ln>
                <a:solidFill>
                  <a:srgbClr val="011741"/>
                </a:solidFill>
                <a:effectLst/>
                <a:uLnTx/>
                <a:uFillTx/>
                <a:latin typeface="BIZ UDPゴシック"/>
                <a:cs typeface="BIZ UDPゴシック"/>
              </a:rPr>
              <a:t>携</a:t>
            </a:r>
            <a:endParaRPr kumimoji="0" sz="11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49" name="object 49"/>
          <p:cNvSpPr txBox="1"/>
          <p:nvPr/>
        </p:nvSpPr>
        <p:spPr>
          <a:xfrm>
            <a:off x="5969000" y="2590800"/>
            <a:ext cx="1594485" cy="260985"/>
          </a:xfrm>
          <a:prstGeom prst="rect">
            <a:avLst/>
          </a:prstGeom>
          <a:solidFill>
            <a:srgbClr val="FCEC92"/>
          </a:solidFill>
        </p:spPr>
        <p:txBody>
          <a:bodyPr vert="horz" wrap="square" lIns="0" tIns="53975" rIns="0" bIns="0" rtlCol="0">
            <a:spAutoFit/>
          </a:bodyPr>
          <a:lstStyle/>
          <a:p>
            <a:pPr marL="96520" marR="0" lvl="0" indent="0" defTabSz="914400" eaLnBrk="1" fontAlgn="auto" latinLnBrk="0" hangingPunct="1">
              <a:lnSpc>
                <a:spcPct val="100000"/>
              </a:lnSpc>
              <a:spcBef>
                <a:spcPts val="425"/>
              </a:spcBef>
              <a:spcAft>
                <a:spcPts val="0"/>
              </a:spcAft>
              <a:buClrTx/>
              <a:buSzTx/>
              <a:buFontTx/>
              <a:buNone/>
              <a:tabLst/>
              <a:defRPr/>
            </a:pPr>
            <a:r>
              <a:rPr kumimoji="0" sz="1100" b="1" i="0" u="none" strike="noStrike" kern="0" cap="none" spc="-5" normalizeH="0" baseline="0" noProof="0" dirty="0">
                <a:ln>
                  <a:noFill/>
                </a:ln>
                <a:solidFill>
                  <a:srgbClr val="011741"/>
                </a:solidFill>
                <a:effectLst/>
                <a:uLnTx/>
                <a:uFillTx/>
                <a:latin typeface="BIZ UDPゴシック"/>
                <a:cs typeface="BIZ UDPゴシック"/>
              </a:rPr>
              <a:t>軌道上実証機会の拡充</a:t>
            </a:r>
            <a:endParaRPr kumimoji="0" sz="1100" b="0" i="0" u="none" strike="noStrike" kern="0" cap="none" spc="0" normalizeH="0" baseline="0" noProof="0">
              <a:ln>
                <a:noFill/>
              </a:ln>
              <a:solidFill>
                <a:sysClr val="windowText" lastClr="000000"/>
              </a:solidFill>
              <a:effectLst/>
              <a:uLnTx/>
              <a:uFillTx/>
              <a:latin typeface="BIZ UDPゴシック"/>
              <a:cs typeface="BIZ UDPゴシック"/>
            </a:endParaRPr>
          </a:p>
        </p:txBody>
      </p:sp>
      <p:sp>
        <p:nvSpPr>
          <p:cNvPr id="50" name="object 50"/>
          <p:cNvSpPr txBox="1"/>
          <p:nvPr/>
        </p:nvSpPr>
        <p:spPr>
          <a:xfrm>
            <a:off x="3414776" y="3741420"/>
            <a:ext cx="2045335" cy="276225"/>
          </a:xfrm>
          <a:prstGeom prst="rect">
            <a:avLst/>
          </a:prstGeom>
          <a:solidFill>
            <a:srgbClr val="FADB28"/>
          </a:solidFill>
        </p:spPr>
        <p:txBody>
          <a:bodyPr vert="horz" wrap="square" lIns="0" tIns="55244" rIns="0" bIns="0" rtlCol="0">
            <a:spAutoFit/>
          </a:bodyPr>
          <a:lstStyle/>
          <a:p>
            <a:pPr marL="93345" marR="0" lvl="0" indent="0" defTabSz="914400" eaLnBrk="1" fontAlgn="auto" latinLnBrk="0" hangingPunct="1">
              <a:lnSpc>
                <a:spcPct val="100000"/>
              </a:lnSpc>
              <a:spcBef>
                <a:spcPts val="434"/>
              </a:spcBef>
              <a:spcAft>
                <a:spcPts val="0"/>
              </a:spcAft>
              <a:buClrTx/>
              <a:buSzTx/>
              <a:buFontTx/>
              <a:buNone/>
              <a:tabLst/>
              <a:defRPr/>
            </a:pPr>
            <a:r>
              <a:rPr kumimoji="0" sz="1200" b="1" i="0" u="none" strike="noStrike" kern="0" cap="none" spc="-30" normalizeH="0" baseline="0" noProof="0" dirty="0">
                <a:ln>
                  <a:noFill/>
                </a:ln>
                <a:solidFill>
                  <a:srgbClr val="011741"/>
                </a:solidFill>
                <a:effectLst/>
                <a:uLnTx/>
                <a:uFillTx/>
                <a:latin typeface="BIZ UDPゴシック"/>
                <a:cs typeface="BIZ UDPゴシック"/>
              </a:rPr>
              <a:t>宇宙探査イノベーションハブ</a:t>
            </a:r>
            <a:endParaRPr kumimoji="0" sz="1200" b="0" i="0" u="none" strike="noStrike" kern="0" cap="none" spc="0" normalizeH="0" baseline="0" noProof="0">
              <a:ln>
                <a:noFill/>
              </a:ln>
              <a:solidFill>
                <a:sysClr val="windowText" lastClr="000000"/>
              </a:solidFill>
              <a:effectLst/>
              <a:uLnTx/>
              <a:uFillTx/>
              <a:latin typeface="BIZ UDPゴシック"/>
              <a:cs typeface="BIZ UDPゴシック"/>
            </a:endParaRPr>
          </a:p>
        </p:txBody>
      </p:sp>
      <p:grpSp>
        <p:nvGrpSpPr>
          <p:cNvPr id="51" name="object 51"/>
          <p:cNvGrpSpPr/>
          <p:nvPr/>
        </p:nvGrpSpPr>
        <p:grpSpPr>
          <a:xfrm>
            <a:off x="2710560" y="2871089"/>
            <a:ext cx="676910" cy="925830"/>
            <a:chOff x="2647060" y="3099689"/>
            <a:chExt cx="676910" cy="925830"/>
          </a:xfrm>
        </p:grpSpPr>
        <p:pic>
          <p:nvPicPr>
            <p:cNvPr id="52" name="object 52"/>
            <p:cNvPicPr/>
            <p:nvPr/>
          </p:nvPicPr>
          <p:blipFill>
            <a:blip r:embed="rId4" cstate="print"/>
            <a:stretch>
              <a:fillRect/>
            </a:stretch>
          </p:blipFill>
          <p:spPr>
            <a:xfrm>
              <a:off x="2647060" y="3099689"/>
              <a:ext cx="196850" cy="196850"/>
            </a:xfrm>
            <a:prstGeom prst="rect">
              <a:avLst/>
            </a:prstGeom>
          </p:spPr>
        </p:pic>
        <p:pic>
          <p:nvPicPr>
            <p:cNvPr id="53" name="object 53"/>
            <p:cNvPicPr/>
            <p:nvPr/>
          </p:nvPicPr>
          <p:blipFill>
            <a:blip r:embed="rId5" cstate="print"/>
            <a:stretch>
              <a:fillRect/>
            </a:stretch>
          </p:blipFill>
          <p:spPr>
            <a:xfrm>
              <a:off x="3128644" y="3828161"/>
              <a:ext cx="195326" cy="196850"/>
            </a:xfrm>
            <a:prstGeom prst="rect">
              <a:avLst/>
            </a:prstGeom>
          </p:spPr>
        </p:pic>
      </p:grpSp>
      <p:sp>
        <p:nvSpPr>
          <p:cNvPr id="54" name="object 54"/>
          <p:cNvSpPr txBox="1">
            <a:spLocks noGrp="1"/>
          </p:cNvSpPr>
          <p:nvPr>
            <p:ph type="title"/>
          </p:nvPr>
        </p:nvSpPr>
        <p:spPr>
          <a:xfrm>
            <a:off x="1205788" y="143188"/>
            <a:ext cx="9772650" cy="630300"/>
          </a:xfrm>
          <a:prstGeom prst="rect">
            <a:avLst/>
          </a:prstGeom>
        </p:spPr>
        <p:txBody>
          <a:bodyPr vert="horz" wrap="square" lIns="0" tIns="14604" rIns="0" bIns="0" rtlCol="0">
            <a:spAutoFit/>
          </a:bodyPr>
          <a:lstStyle/>
          <a:p>
            <a:pPr marL="12700">
              <a:lnSpc>
                <a:spcPct val="100000"/>
              </a:lnSpc>
              <a:spcBef>
                <a:spcPts val="114"/>
              </a:spcBef>
            </a:pPr>
            <a:r>
              <a:rPr sz="4000" spc="-10" dirty="0" err="1">
                <a:latin typeface="BIZ UDP明朝 Medium" panose="02020500000000000000" pitchFamily="18" charset="-128"/>
                <a:ea typeface="BIZ UDP明朝 Medium" panose="02020500000000000000" pitchFamily="18" charset="-128"/>
              </a:rPr>
              <a:t>JAXA</a:t>
            </a:r>
            <a:r>
              <a:rPr sz="4000" spc="-15" dirty="0" err="1">
                <a:latin typeface="BIZ UDP明朝 Medium" panose="02020500000000000000" pitchFamily="18" charset="-128"/>
                <a:ea typeface="BIZ UDP明朝 Medium" panose="02020500000000000000" pitchFamily="18" charset="-128"/>
              </a:rPr>
              <a:t>の取り組み：民間連携</a:t>
            </a:r>
            <a:r>
              <a:rPr lang="ja-JP" altLang="en-US" sz="4000" spc="-15" dirty="0">
                <a:latin typeface="BIZ UDP明朝 Medium" panose="02020500000000000000" pitchFamily="18" charset="-128"/>
                <a:ea typeface="BIZ UDP明朝 Medium" panose="02020500000000000000" pitchFamily="18" charset="-128"/>
              </a:rPr>
              <a:t>＝</a:t>
            </a:r>
            <a:r>
              <a:rPr sz="4000" spc="-15" dirty="0" err="1">
                <a:latin typeface="BIZ UDP明朝 Medium" panose="02020500000000000000" pitchFamily="18" charset="-128"/>
                <a:ea typeface="BIZ UDP明朝 Medium" panose="02020500000000000000" pitchFamily="18" charset="-128"/>
              </a:rPr>
              <a:t>全体概要</a:t>
            </a:r>
            <a:endParaRPr sz="4000" dirty="0">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B2AB3-D708-623F-05AD-F501A353D43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12E100-B519-61C6-4A9C-2FD478134F58}"/>
              </a:ext>
            </a:extLst>
          </p:cNvPr>
          <p:cNvSpPr txBox="1"/>
          <p:nvPr/>
        </p:nvSpPr>
        <p:spPr>
          <a:xfrm>
            <a:off x="0" y="-67275"/>
            <a:ext cx="12192000" cy="646331"/>
          </a:xfrm>
          <a:prstGeom prst="rect">
            <a:avLst/>
          </a:prstGeom>
          <a:solidFill>
            <a:schemeClr val="bg1"/>
          </a:solidFill>
        </p:spPr>
        <p:txBody>
          <a:bodyPr wrap="square">
            <a:spAutoFit/>
          </a:bodyPr>
          <a:lstStyle/>
          <a:p>
            <a:pPr marL="12700" algn="ctr">
              <a:lnSpc>
                <a:spcPct val="100000"/>
              </a:lnSpc>
              <a:spcBef>
                <a:spcPts val="95"/>
              </a:spcBef>
              <a:tabLst>
                <a:tab pos="701040" algn="l"/>
              </a:tabLst>
            </a:pPr>
            <a:r>
              <a:rPr lang="ja-JP" altLang="en-US" sz="3600" b="1" spc="-40" dirty="0">
                <a:latin typeface="BIZ UDP明朝 Medium" panose="02020500000000000000" pitchFamily="18" charset="-128"/>
                <a:ea typeface="BIZ UDP明朝 Medium" panose="02020500000000000000" pitchFamily="18" charset="-128"/>
              </a:rPr>
              <a:t>日本の体制</a:t>
            </a:r>
            <a:endParaRPr lang="en-US" altLang="ja-JP" sz="3600" b="1" spc="-40" dirty="0">
              <a:latin typeface="BIZ UDP明朝 Medium" panose="02020500000000000000" pitchFamily="18" charset="-128"/>
              <a:ea typeface="BIZ UDP明朝 Medium" panose="02020500000000000000" pitchFamily="18" charset="-128"/>
            </a:endParaRPr>
          </a:p>
        </p:txBody>
      </p:sp>
      <p:grpSp>
        <p:nvGrpSpPr>
          <p:cNvPr id="2" name="object 6">
            <a:extLst>
              <a:ext uri="{FF2B5EF4-FFF2-40B4-BE49-F238E27FC236}">
                <a16:creationId xmlns:a16="http://schemas.microsoft.com/office/drawing/2014/main" id="{A5253D6E-427D-0B75-4438-13E997C8F0AC}"/>
              </a:ext>
            </a:extLst>
          </p:cNvPr>
          <p:cNvGrpSpPr/>
          <p:nvPr/>
        </p:nvGrpSpPr>
        <p:grpSpPr>
          <a:xfrm>
            <a:off x="7744137" y="1417457"/>
            <a:ext cx="2199640" cy="5149850"/>
            <a:chOff x="7903464" y="1556003"/>
            <a:chExt cx="2199640" cy="5149850"/>
          </a:xfrm>
        </p:grpSpPr>
        <p:sp>
          <p:nvSpPr>
            <p:cNvPr id="3" name="object 7">
              <a:extLst>
                <a:ext uri="{FF2B5EF4-FFF2-40B4-BE49-F238E27FC236}">
                  <a16:creationId xmlns:a16="http://schemas.microsoft.com/office/drawing/2014/main" id="{4F87CF86-8552-9C28-0900-35990A3915BE}"/>
                </a:ext>
              </a:extLst>
            </p:cNvPr>
            <p:cNvSpPr/>
            <p:nvPr/>
          </p:nvSpPr>
          <p:spPr>
            <a:xfrm>
              <a:off x="7922514" y="1575053"/>
              <a:ext cx="2161540" cy="5111750"/>
            </a:xfrm>
            <a:custGeom>
              <a:avLst/>
              <a:gdLst/>
              <a:ahLst/>
              <a:cxnLst/>
              <a:rect l="l" t="t" r="r" b="b"/>
              <a:pathLst>
                <a:path w="2161540" h="5111750">
                  <a:moveTo>
                    <a:pt x="2161031" y="0"/>
                  </a:moveTo>
                  <a:lnTo>
                    <a:pt x="0" y="0"/>
                  </a:lnTo>
                  <a:lnTo>
                    <a:pt x="0" y="5111496"/>
                  </a:lnTo>
                  <a:lnTo>
                    <a:pt x="2161031" y="5111496"/>
                  </a:lnTo>
                  <a:lnTo>
                    <a:pt x="2161031" y="0"/>
                  </a:lnTo>
                  <a:close/>
                </a:path>
              </a:pathLst>
            </a:custGeom>
            <a:solidFill>
              <a:srgbClr val="DCE6F1"/>
            </a:solidFill>
            <a:ln>
              <a:solidFill>
                <a:schemeClr val="bg1"/>
              </a:solidFill>
            </a:ln>
          </p:spPr>
          <p:txBody>
            <a:bodyPr wrap="square" lIns="0" tIns="0" rIns="0" bIns="0" rtlCol="0"/>
            <a:lstStyle/>
            <a:p>
              <a:endParaRPr/>
            </a:p>
          </p:txBody>
        </p:sp>
        <p:sp>
          <p:nvSpPr>
            <p:cNvPr id="6" name="object 8">
              <a:extLst>
                <a:ext uri="{FF2B5EF4-FFF2-40B4-BE49-F238E27FC236}">
                  <a16:creationId xmlns:a16="http://schemas.microsoft.com/office/drawing/2014/main" id="{B2696F04-7B0D-DA49-47AE-B6B50DFCF964}"/>
                </a:ext>
              </a:extLst>
            </p:cNvPr>
            <p:cNvSpPr/>
            <p:nvPr/>
          </p:nvSpPr>
          <p:spPr>
            <a:xfrm>
              <a:off x="7922514" y="1575053"/>
              <a:ext cx="2161540" cy="5111750"/>
            </a:xfrm>
            <a:custGeom>
              <a:avLst/>
              <a:gdLst/>
              <a:ahLst/>
              <a:cxnLst/>
              <a:rect l="l" t="t" r="r" b="b"/>
              <a:pathLst>
                <a:path w="2161540" h="5111750">
                  <a:moveTo>
                    <a:pt x="0" y="5111496"/>
                  </a:moveTo>
                  <a:lnTo>
                    <a:pt x="2161031" y="5111496"/>
                  </a:lnTo>
                  <a:lnTo>
                    <a:pt x="2161031" y="0"/>
                  </a:lnTo>
                  <a:lnTo>
                    <a:pt x="0" y="0"/>
                  </a:lnTo>
                  <a:lnTo>
                    <a:pt x="0" y="5111496"/>
                  </a:lnTo>
                  <a:close/>
                </a:path>
              </a:pathLst>
            </a:custGeom>
            <a:ln w="38100">
              <a:solidFill>
                <a:schemeClr val="bg1"/>
              </a:solidFill>
            </a:ln>
          </p:spPr>
          <p:txBody>
            <a:bodyPr wrap="square" lIns="0" tIns="0" rIns="0" bIns="0" rtlCol="0"/>
            <a:lstStyle/>
            <a:p>
              <a:endParaRPr/>
            </a:p>
          </p:txBody>
        </p:sp>
      </p:grpSp>
      <p:sp>
        <p:nvSpPr>
          <p:cNvPr id="7" name="object 9">
            <a:extLst>
              <a:ext uri="{FF2B5EF4-FFF2-40B4-BE49-F238E27FC236}">
                <a16:creationId xmlns:a16="http://schemas.microsoft.com/office/drawing/2014/main" id="{C9BB33EC-F2D4-814E-8D17-830B78995602}"/>
              </a:ext>
            </a:extLst>
          </p:cNvPr>
          <p:cNvSpPr txBox="1"/>
          <p:nvPr/>
        </p:nvSpPr>
        <p:spPr>
          <a:xfrm>
            <a:off x="7823130" y="1682456"/>
            <a:ext cx="2042160" cy="666750"/>
          </a:xfrm>
          <a:prstGeom prst="rect">
            <a:avLst/>
          </a:prstGeom>
        </p:spPr>
        <p:txBody>
          <a:bodyPr vert="horz" wrap="square" lIns="0" tIns="13335" rIns="0" bIns="0" rtlCol="0">
            <a:spAutoFit/>
          </a:bodyPr>
          <a:lstStyle/>
          <a:p>
            <a:pPr algn="ctr">
              <a:lnSpc>
                <a:spcPct val="100000"/>
              </a:lnSpc>
              <a:spcBef>
                <a:spcPts val="105"/>
              </a:spcBef>
            </a:pPr>
            <a:r>
              <a:rPr sz="1400" b="1" spc="-15" dirty="0">
                <a:solidFill>
                  <a:srgbClr val="C00000"/>
                </a:solidFill>
                <a:latin typeface="Meiryo UI"/>
                <a:cs typeface="Meiryo UI"/>
              </a:rPr>
              <a:t>月面活動に関する</a:t>
            </a:r>
            <a:endParaRPr sz="1400" b="1" dirty="0">
              <a:solidFill>
                <a:srgbClr val="C00000"/>
              </a:solidFill>
              <a:latin typeface="Meiryo UI"/>
              <a:cs typeface="Meiryo UI"/>
            </a:endParaRPr>
          </a:p>
          <a:p>
            <a:pPr marL="12700" marR="5080" algn="ctr">
              <a:lnSpc>
                <a:spcPct val="100000"/>
              </a:lnSpc>
            </a:pPr>
            <a:r>
              <a:rPr sz="1400" b="1" spc="-20" dirty="0">
                <a:solidFill>
                  <a:srgbClr val="C00000"/>
                </a:solidFill>
                <a:latin typeface="Meiryo UI"/>
                <a:cs typeface="Meiryo UI"/>
              </a:rPr>
              <a:t>アーキテクチャの検討のための</a:t>
            </a:r>
            <a:r>
              <a:rPr sz="1400" b="1" spc="-25" dirty="0">
                <a:solidFill>
                  <a:srgbClr val="C00000"/>
                </a:solidFill>
                <a:latin typeface="Meiryo UI"/>
                <a:cs typeface="Meiryo UI"/>
              </a:rPr>
              <a:t>官民プラットフォーム </a:t>
            </a:r>
            <a:r>
              <a:rPr sz="1400" spc="-25" dirty="0">
                <a:latin typeface="Meiryo UI"/>
                <a:cs typeface="Meiryo UI"/>
              </a:rPr>
              <a:t>等</a:t>
            </a:r>
            <a:endParaRPr sz="1400" dirty="0">
              <a:latin typeface="Meiryo UI"/>
              <a:cs typeface="Meiryo UI"/>
            </a:endParaRPr>
          </a:p>
        </p:txBody>
      </p:sp>
      <p:sp>
        <p:nvSpPr>
          <p:cNvPr id="8" name="object 10">
            <a:extLst>
              <a:ext uri="{FF2B5EF4-FFF2-40B4-BE49-F238E27FC236}">
                <a16:creationId xmlns:a16="http://schemas.microsoft.com/office/drawing/2014/main" id="{A57534F5-E770-03B5-A465-C62021B2BA8A}"/>
              </a:ext>
            </a:extLst>
          </p:cNvPr>
          <p:cNvSpPr txBox="1"/>
          <p:nvPr/>
        </p:nvSpPr>
        <p:spPr>
          <a:xfrm>
            <a:off x="1741100" y="1062365"/>
            <a:ext cx="1800225" cy="360045"/>
          </a:xfrm>
          <a:prstGeom prst="rect">
            <a:avLst/>
          </a:prstGeom>
          <a:solidFill>
            <a:srgbClr val="E36C09"/>
          </a:solidFill>
        </p:spPr>
        <p:txBody>
          <a:bodyPr vert="horz" wrap="square" lIns="0" tIns="73660" rIns="0" bIns="0" rtlCol="0">
            <a:spAutoFit/>
          </a:bodyPr>
          <a:lstStyle/>
          <a:p>
            <a:pPr marL="146685">
              <a:lnSpc>
                <a:spcPct val="100000"/>
              </a:lnSpc>
              <a:spcBef>
                <a:spcPts val="580"/>
              </a:spcBef>
            </a:pPr>
            <a:r>
              <a:rPr sz="1400" b="1" spc="-15" dirty="0">
                <a:solidFill>
                  <a:srgbClr val="FFFFFF"/>
                </a:solidFill>
                <a:latin typeface="Meiryo UI"/>
                <a:cs typeface="Meiryo UI"/>
              </a:rPr>
              <a:t>フォローアップ委員会</a:t>
            </a:r>
            <a:endParaRPr sz="1400">
              <a:latin typeface="Meiryo UI"/>
              <a:cs typeface="Meiryo UI"/>
            </a:endParaRPr>
          </a:p>
        </p:txBody>
      </p:sp>
      <p:grpSp>
        <p:nvGrpSpPr>
          <p:cNvPr id="10" name="object 11">
            <a:extLst>
              <a:ext uri="{FF2B5EF4-FFF2-40B4-BE49-F238E27FC236}">
                <a16:creationId xmlns:a16="http://schemas.microsoft.com/office/drawing/2014/main" id="{C2130491-4437-182C-5A02-E246CDC0958E}"/>
              </a:ext>
            </a:extLst>
          </p:cNvPr>
          <p:cNvGrpSpPr/>
          <p:nvPr/>
        </p:nvGrpSpPr>
        <p:grpSpPr>
          <a:xfrm>
            <a:off x="1742624" y="1417457"/>
            <a:ext cx="4537075" cy="5151120"/>
            <a:chOff x="1901951" y="1556003"/>
            <a:chExt cx="4537075" cy="5151120"/>
          </a:xfrm>
        </p:grpSpPr>
        <p:sp>
          <p:nvSpPr>
            <p:cNvPr id="11" name="object 12">
              <a:extLst>
                <a:ext uri="{FF2B5EF4-FFF2-40B4-BE49-F238E27FC236}">
                  <a16:creationId xmlns:a16="http://schemas.microsoft.com/office/drawing/2014/main" id="{0AE30AA4-432C-74B3-CB14-BDDA2EE96FE5}"/>
                </a:ext>
              </a:extLst>
            </p:cNvPr>
            <p:cNvSpPr/>
            <p:nvPr/>
          </p:nvSpPr>
          <p:spPr>
            <a:xfrm>
              <a:off x="1921001" y="1575053"/>
              <a:ext cx="4498975" cy="5113020"/>
            </a:xfrm>
            <a:custGeom>
              <a:avLst/>
              <a:gdLst/>
              <a:ahLst/>
              <a:cxnLst/>
              <a:rect l="l" t="t" r="r" b="b"/>
              <a:pathLst>
                <a:path w="4498975" h="5113020">
                  <a:moveTo>
                    <a:pt x="4498848" y="0"/>
                  </a:moveTo>
                  <a:lnTo>
                    <a:pt x="0" y="0"/>
                  </a:lnTo>
                  <a:lnTo>
                    <a:pt x="0" y="5113020"/>
                  </a:lnTo>
                  <a:lnTo>
                    <a:pt x="4498848" y="5113020"/>
                  </a:lnTo>
                  <a:lnTo>
                    <a:pt x="4498848" y="0"/>
                  </a:lnTo>
                  <a:close/>
                </a:path>
              </a:pathLst>
            </a:custGeom>
            <a:solidFill>
              <a:srgbClr val="FCEADA"/>
            </a:solidFill>
          </p:spPr>
          <p:txBody>
            <a:bodyPr wrap="square" lIns="0" tIns="0" rIns="0" bIns="0" rtlCol="0"/>
            <a:lstStyle/>
            <a:p>
              <a:endParaRPr/>
            </a:p>
          </p:txBody>
        </p:sp>
        <p:sp>
          <p:nvSpPr>
            <p:cNvPr id="12" name="object 13">
              <a:extLst>
                <a:ext uri="{FF2B5EF4-FFF2-40B4-BE49-F238E27FC236}">
                  <a16:creationId xmlns:a16="http://schemas.microsoft.com/office/drawing/2014/main" id="{5DF3F2CB-90EF-137C-9C44-3A3084E51CEA}"/>
                </a:ext>
              </a:extLst>
            </p:cNvPr>
            <p:cNvSpPr/>
            <p:nvPr/>
          </p:nvSpPr>
          <p:spPr>
            <a:xfrm>
              <a:off x="1921001" y="1575053"/>
              <a:ext cx="4498975" cy="5113020"/>
            </a:xfrm>
            <a:custGeom>
              <a:avLst/>
              <a:gdLst/>
              <a:ahLst/>
              <a:cxnLst/>
              <a:rect l="l" t="t" r="r" b="b"/>
              <a:pathLst>
                <a:path w="4498975" h="5113020">
                  <a:moveTo>
                    <a:pt x="0" y="5113020"/>
                  </a:moveTo>
                  <a:lnTo>
                    <a:pt x="4498848" y="5113020"/>
                  </a:lnTo>
                  <a:lnTo>
                    <a:pt x="4498848" y="0"/>
                  </a:lnTo>
                  <a:lnTo>
                    <a:pt x="0" y="0"/>
                  </a:lnTo>
                  <a:lnTo>
                    <a:pt x="0" y="5113020"/>
                  </a:lnTo>
                  <a:close/>
                </a:path>
              </a:pathLst>
            </a:custGeom>
            <a:ln w="38100">
              <a:solidFill>
                <a:srgbClr val="E36C09"/>
              </a:solidFill>
            </a:ln>
          </p:spPr>
          <p:txBody>
            <a:bodyPr wrap="square" lIns="0" tIns="0" rIns="0" bIns="0" rtlCol="0"/>
            <a:lstStyle/>
            <a:p>
              <a:endParaRPr/>
            </a:p>
          </p:txBody>
        </p:sp>
      </p:grpSp>
      <p:sp>
        <p:nvSpPr>
          <p:cNvPr id="13" name="object 14">
            <a:extLst>
              <a:ext uri="{FF2B5EF4-FFF2-40B4-BE49-F238E27FC236}">
                <a16:creationId xmlns:a16="http://schemas.microsoft.com/office/drawing/2014/main" id="{C6A50B1F-8D11-4B84-BECA-41AFF108D335}"/>
              </a:ext>
            </a:extLst>
          </p:cNvPr>
          <p:cNvSpPr txBox="1"/>
          <p:nvPr/>
        </p:nvSpPr>
        <p:spPr>
          <a:xfrm>
            <a:off x="1839399" y="1469400"/>
            <a:ext cx="4246245" cy="574675"/>
          </a:xfrm>
          <a:prstGeom prst="rect">
            <a:avLst/>
          </a:prstGeom>
        </p:spPr>
        <p:txBody>
          <a:bodyPr vert="horz" wrap="square" lIns="0" tIns="12700" rIns="0" bIns="0" rtlCol="0">
            <a:spAutoFit/>
          </a:bodyPr>
          <a:lstStyle/>
          <a:p>
            <a:pPr marL="184150" indent="-171450">
              <a:lnSpc>
                <a:spcPct val="100000"/>
              </a:lnSpc>
              <a:spcBef>
                <a:spcPts val="100"/>
              </a:spcBef>
              <a:buFont typeface="Wingdings"/>
              <a:buChar char=""/>
              <a:tabLst>
                <a:tab pos="184150" algn="l"/>
              </a:tabLst>
            </a:pPr>
            <a:r>
              <a:rPr sz="1200" spc="-10" dirty="0">
                <a:latin typeface="Meiryo UI"/>
                <a:cs typeface="Meiryo UI"/>
              </a:rPr>
              <a:t>PJ</a:t>
            </a:r>
            <a:r>
              <a:rPr sz="1200" spc="-15" dirty="0">
                <a:latin typeface="Meiryo UI"/>
                <a:cs typeface="Meiryo UI"/>
              </a:rPr>
              <a:t>の進捗状況の把握・管理・調整</a:t>
            </a:r>
            <a:endParaRPr sz="1200">
              <a:latin typeface="Meiryo UI"/>
              <a:cs typeface="Meiryo UI"/>
            </a:endParaRPr>
          </a:p>
          <a:p>
            <a:pPr marL="184785" indent="-172085">
              <a:lnSpc>
                <a:spcPct val="100000"/>
              </a:lnSpc>
              <a:buFont typeface="Wingdings"/>
              <a:buChar char=""/>
              <a:tabLst>
                <a:tab pos="184785" algn="l"/>
              </a:tabLst>
            </a:pPr>
            <a:r>
              <a:rPr sz="1200" spc="-10" dirty="0">
                <a:latin typeface="Meiryo UI"/>
                <a:cs typeface="Meiryo UI"/>
              </a:rPr>
              <a:t>初期市場創出・市場拡大に向けた具体策（</a:t>
            </a:r>
            <a:r>
              <a:rPr sz="1200" spc="-20" dirty="0">
                <a:latin typeface="Meiryo UI"/>
                <a:cs typeface="Meiryo UI"/>
              </a:rPr>
              <a:t>規制緩和、導入支援</a:t>
            </a:r>
            <a:endParaRPr sz="1200">
              <a:latin typeface="Meiryo UI"/>
              <a:cs typeface="Meiryo UI"/>
            </a:endParaRPr>
          </a:p>
          <a:p>
            <a:pPr marL="215265">
              <a:lnSpc>
                <a:spcPct val="100000"/>
              </a:lnSpc>
            </a:pPr>
            <a:r>
              <a:rPr sz="1200" spc="-10" dirty="0">
                <a:latin typeface="Meiryo UI"/>
                <a:cs typeface="Meiryo UI"/>
              </a:rPr>
              <a:t>等の官民ロードマップ等）</a:t>
            </a:r>
            <a:r>
              <a:rPr sz="1200" spc="-25" dirty="0">
                <a:latin typeface="Meiryo UI"/>
                <a:cs typeface="Meiryo UI"/>
              </a:rPr>
              <a:t>の作成、公表</a:t>
            </a:r>
            <a:endParaRPr sz="1200">
              <a:latin typeface="Meiryo UI"/>
              <a:cs typeface="Meiryo UI"/>
            </a:endParaRPr>
          </a:p>
        </p:txBody>
      </p:sp>
      <p:sp>
        <p:nvSpPr>
          <p:cNvPr id="14" name="object 15">
            <a:extLst>
              <a:ext uri="{FF2B5EF4-FFF2-40B4-BE49-F238E27FC236}">
                <a16:creationId xmlns:a16="http://schemas.microsoft.com/office/drawing/2014/main" id="{30698C6C-C131-CACD-5213-E27EE2744B13}"/>
              </a:ext>
            </a:extLst>
          </p:cNvPr>
          <p:cNvSpPr txBox="1"/>
          <p:nvPr/>
        </p:nvSpPr>
        <p:spPr>
          <a:xfrm>
            <a:off x="7955211" y="4429644"/>
            <a:ext cx="1800225" cy="1548765"/>
          </a:xfrm>
          <a:prstGeom prst="rect">
            <a:avLst/>
          </a:prstGeom>
          <a:solidFill>
            <a:srgbClr val="DCE6F1"/>
          </a:solidFill>
          <a:ln w="38100">
            <a:solidFill>
              <a:srgbClr val="1F487C"/>
            </a:solidFill>
          </a:ln>
        </p:spPr>
        <p:txBody>
          <a:bodyPr vert="horz" wrap="square" lIns="0" tIns="46990" rIns="0" bIns="0" rtlCol="0">
            <a:spAutoFit/>
          </a:bodyPr>
          <a:lstStyle/>
          <a:p>
            <a:pPr marL="174625" marR="167640" algn="ctr">
              <a:lnSpc>
                <a:spcPct val="100000"/>
              </a:lnSpc>
              <a:spcBef>
                <a:spcPts val="370"/>
              </a:spcBef>
            </a:pPr>
            <a:r>
              <a:rPr sz="1400" spc="-20" dirty="0">
                <a:latin typeface="Meiryo UI"/>
                <a:cs typeface="Meiryo UI"/>
              </a:rPr>
              <a:t>内閣府、総務省、</a:t>
            </a:r>
            <a:r>
              <a:rPr sz="1400" dirty="0">
                <a:latin typeface="Meiryo UI"/>
                <a:cs typeface="Meiryo UI"/>
              </a:rPr>
              <a:t>文科省</a:t>
            </a:r>
            <a:r>
              <a:rPr sz="1400" spc="-10" dirty="0">
                <a:latin typeface="Meiryo UI"/>
                <a:cs typeface="Meiryo UI"/>
              </a:rPr>
              <a:t>（JAXA）</a:t>
            </a:r>
            <a:r>
              <a:rPr sz="1400" spc="-50" dirty="0">
                <a:latin typeface="Meiryo UI"/>
                <a:cs typeface="Meiryo UI"/>
              </a:rPr>
              <a:t>、</a:t>
            </a:r>
            <a:r>
              <a:rPr sz="1400" spc="-10" dirty="0">
                <a:latin typeface="Meiryo UI"/>
                <a:cs typeface="Meiryo UI"/>
              </a:rPr>
              <a:t>農水省、国交省、</a:t>
            </a:r>
            <a:r>
              <a:rPr sz="1400" spc="50" dirty="0">
                <a:latin typeface="Meiryo UI"/>
                <a:cs typeface="Meiryo UI"/>
              </a:rPr>
              <a:t>民間事業者 等</a:t>
            </a:r>
            <a:endParaRPr sz="1400">
              <a:latin typeface="Meiryo UI"/>
              <a:cs typeface="Meiryo UI"/>
            </a:endParaRPr>
          </a:p>
          <a:p>
            <a:pPr marL="1905" algn="ctr">
              <a:lnSpc>
                <a:spcPct val="100000"/>
              </a:lnSpc>
              <a:spcBef>
                <a:spcPts val="1265"/>
              </a:spcBef>
            </a:pPr>
            <a:r>
              <a:rPr sz="1050" spc="-10" dirty="0">
                <a:latin typeface="Meiryo UI"/>
                <a:cs typeface="Meiryo UI"/>
              </a:rPr>
              <a:t>※進捗に応じて</a:t>
            </a:r>
            <a:endParaRPr sz="1050">
              <a:latin typeface="Meiryo UI"/>
              <a:cs typeface="Meiryo UI"/>
            </a:endParaRPr>
          </a:p>
          <a:p>
            <a:pPr algn="ctr">
              <a:lnSpc>
                <a:spcPct val="100000"/>
              </a:lnSpc>
            </a:pPr>
            <a:r>
              <a:rPr sz="1050" spc="-20" dirty="0">
                <a:latin typeface="Meiryo UI"/>
                <a:cs typeface="Meiryo UI"/>
              </a:rPr>
              <a:t>各者と調整予定</a:t>
            </a:r>
            <a:endParaRPr sz="1050">
              <a:latin typeface="Meiryo UI"/>
              <a:cs typeface="Meiryo UI"/>
            </a:endParaRPr>
          </a:p>
        </p:txBody>
      </p:sp>
      <p:sp>
        <p:nvSpPr>
          <p:cNvPr id="15" name="object 16">
            <a:extLst>
              <a:ext uri="{FF2B5EF4-FFF2-40B4-BE49-F238E27FC236}">
                <a16:creationId xmlns:a16="http://schemas.microsoft.com/office/drawing/2014/main" id="{354FAE5F-69C1-536C-3E50-6B47E0A5308D}"/>
              </a:ext>
            </a:extLst>
          </p:cNvPr>
          <p:cNvSpPr txBox="1"/>
          <p:nvPr/>
        </p:nvSpPr>
        <p:spPr>
          <a:xfrm>
            <a:off x="1829493" y="5675513"/>
            <a:ext cx="4320540" cy="539750"/>
          </a:xfrm>
          <a:prstGeom prst="rect">
            <a:avLst/>
          </a:prstGeom>
          <a:solidFill>
            <a:srgbClr val="E36C09"/>
          </a:solidFill>
        </p:spPr>
        <p:txBody>
          <a:bodyPr vert="horz" wrap="square" lIns="0" tIns="73025" rIns="0" bIns="0" rtlCol="0">
            <a:spAutoFit/>
          </a:bodyPr>
          <a:lstStyle/>
          <a:p>
            <a:pPr algn="ctr">
              <a:lnSpc>
                <a:spcPts val="1680"/>
              </a:lnSpc>
              <a:spcBef>
                <a:spcPts val="575"/>
              </a:spcBef>
            </a:pPr>
            <a:r>
              <a:rPr sz="1400" b="1" spc="-45" dirty="0">
                <a:solidFill>
                  <a:srgbClr val="FFFFFF"/>
                </a:solidFill>
                <a:latin typeface="Meiryo UI"/>
                <a:cs typeface="Meiryo UI"/>
              </a:rPr>
              <a:t>PJ</a:t>
            </a:r>
            <a:r>
              <a:rPr sz="1400" b="1" spc="-10" dirty="0">
                <a:solidFill>
                  <a:srgbClr val="FFFFFF"/>
                </a:solidFill>
                <a:latin typeface="Meiryo UI"/>
                <a:cs typeface="Meiryo UI"/>
              </a:rPr>
              <a:t>担当</a:t>
            </a:r>
            <a:r>
              <a:rPr sz="1400" b="1" spc="-25" dirty="0">
                <a:solidFill>
                  <a:srgbClr val="FFFFFF"/>
                </a:solidFill>
                <a:latin typeface="Meiryo UI"/>
                <a:cs typeface="Meiryo UI"/>
              </a:rPr>
              <a:t>PL</a:t>
            </a:r>
            <a:endParaRPr sz="1400">
              <a:latin typeface="Meiryo UI"/>
              <a:cs typeface="Meiryo UI"/>
            </a:endParaRPr>
          </a:p>
          <a:p>
            <a:pPr marL="262890" indent="-171450">
              <a:lnSpc>
                <a:spcPct val="100000"/>
              </a:lnSpc>
              <a:buFont typeface="Wingdings"/>
              <a:buChar char=""/>
              <a:tabLst>
                <a:tab pos="262890" algn="l"/>
              </a:tabLst>
            </a:pPr>
            <a:r>
              <a:rPr sz="1200" spc="-25" dirty="0">
                <a:solidFill>
                  <a:srgbClr val="FFFFFF"/>
                </a:solidFill>
                <a:latin typeface="Meiryo UI"/>
                <a:cs typeface="Meiryo UI"/>
              </a:rPr>
              <a:t>PJ</a:t>
            </a:r>
            <a:r>
              <a:rPr sz="1200" spc="-30" dirty="0">
                <a:solidFill>
                  <a:srgbClr val="FFFFFF"/>
                </a:solidFill>
                <a:latin typeface="Meiryo UI"/>
                <a:cs typeface="Meiryo UI"/>
              </a:rPr>
              <a:t>の進捗状況の把握、管理、遂行に向けた調整、伴走支援等</a:t>
            </a:r>
            <a:endParaRPr sz="1200">
              <a:latin typeface="Meiryo UI"/>
              <a:cs typeface="Meiryo UI"/>
            </a:endParaRPr>
          </a:p>
        </p:txBody>
      </p:sp>
      <p:sp>
        <p:nvSpPr>
          <p:cNvPr id="16" name="object 17">
            <a:extLst>
              <a:ext uri="{FF2B5EF4-FFF2-40B4-BE49-F238E27FC236}">
                <a16:creationId xmlns:a16="http://schemas.microsoft.com/office/drawing/2014/main" id="{BDCEA974-B280-51EE-14E4-2DB29A41A301}"/>
              </a:ext>
            </a:extLst>
          </p:cNvPr>
          <p:cNvSpPr txBox="1"/>
          <p:nvPr/>
        </p:nvSpPr>
        <p:spPr>
          <a:xfrm>
            <a:off x="1829493" y="3054233"/>
            <a:ext cx="4320540" cy="719455"/>
          </a:xfrm>
          <a:prstGeom prst="rect">
            <a:avLst/>
          </a:prstGeom>
          <a:solidFill>
            <a:srgbClr val="E36C09"/>
          </a:solidFill>
        </p:spPr>
        <p:txBody>
          <a:bodyPr vert="horz" wrap="square" lIns="0" tIns="71120" rIns="0" bIns="0" rtlCol="0">
            <a:spAutoFit/>
          </a:bodyPr>
          <a:lstStyle/>
          <a:p>
            <a:pPr marL="649605">
              <a:lnSpc>
                <a:spcPts val="1680"/>
              </a:lnSpc>
              <a:spcBef>
                <a:spcPts val="560"/>
              </a:spcBef>
            </a:pPr>
            <a:r>
              <a:rPr sz="1400" b="1" spc="-10" dirty="0">
                <a:solidFill>
                  <a:srgbClr val="FFFFFF"/>
                </a:solidFill>
                <a:latin typeface="Meiryo UI"/>
                <a:cs typeface="Meiryo UI"/>
              </a:rPr>
              <a:t>関係省庁等（</a:t>
            </a:r>
            <a:r>
              <a:rPr sz="1400" b="1" spc="-15" dirty="0">
                <a:solidFill>
                  <a:srgbClr val="FFFFFF"/>
                </a:solidFill>
                <a:latin typeface="Meiryo UI"/>
                <a:cs typeface="Meiryo UI"/>
              </a:rPr>
              <a:t>内閣府、文科省、</a:t>
            </a:r>
            <a:r>
              <a:rPr sz="1400" b="1" spc="-20" dirty="0">
                <a:solidFill>
                  <a:srgbClr val="FFFFFF"/>
                </a:solidFill>
                <a:latin typeface="Meiryo UI"/>
                <a:cs typeface="Meiryo UI"/>
              </a:rPr>
              <a:t>JAXA）</a:t>
            </a:r>
            <a:endParaRPr sz="1400">
              <a:latin typeface="Meiryo UI"/>
              <a:cs typeface="Meiryo UI"/>
            </a:endParaRPr>
          </a:p>
          <a:p>
            <a:pPr marL="269240" indent="-171450">
              <a:lnSpc>
                <a:spcPts val="1440"/>
              </a:lnSpc>
              <a:buFont typeface="Wingdings"/>
              <a:buChar char=""/>
              <a:tabLst>
                <a:tab pos="269240" algn="l"/>
              </a:tabLst>
            </a:pPr>
            <a:r>
              <a:rPr sz="1200" spc="-30" dirty="0">
                <a:solidFill>
                  <a:srgbClr val="FFFFFF"/>
                </a:solidFill>
                <a:latin typeface="Meiryo UI"/>
                <a:cs typeface="Meiryo UI"/>
              </a:rPr>
              <a:t>社会実装に向けたロードマップ策定・公表、工程管理、伴走支援</a:t>
            </a:r>
            <a:endParaRPr sz="1200">
              <a:latin typeface="Meiryo UI"/>
              <a:cs typeface="Meiryo UI"/>
            </a:endParaRPr>
          </a:p>
          <a:p>
            <a:pPr marL="254635">
              <a:lnSpc>
                <a:spcPct val="100000"/>
              </a:lnSpc>
            </a:pPr>
            <a:r>
              <a:rPr sz="1200" spc="-20" dirty="0">
                <a:solidFill>
                  <a:srgbClr val="FFFFFF"/>
                </a:solidFill>
                <a:latin typeface="Meiryo UI"/>
                <a:cs typeface="Meiryo UI"/>
              </a:rPr>
              <a:t>（PJ</a:t>
            </a:r>
            <a:r>
              <a:rPr sz="1200" spc="-10" dirty="0">
                <a:solidFill>
                  <a:srgbClr val="FFFFFF"/>
                </a:solidFill>
                <a:latin typeface="Meiryo UI"/>
                <a:cs typeface="Meiryo UI"/>
              </a:rPr>
              <a:t>担当課との共同実施</a:t>
            </a:r>
            <a:r>
              <a:rPr sz="1200" spc="-50" dirty="0">
                <a:solidFill>
                  <a:srgbClr val="FFFFFF"/>
                </a:solidFill>
                <a:latin typeface="Meiryo UI"/>
                <a:cs typeface="Meiryo UI"/>
              </a:rPr>
              <a:t>）</a:t>
            </a:r>
            <a:endParaRPr sz="1200">
              <a:latin typeface="Meiryo UI"/>
              <a:cs typeface="Meiryo UI"/>
            </a:endParaRPr>
          </a:p>
        </p:txBody>
      </p:sp>
      <p:sp>
        <p:nvSpPr>
          <p:cNvPr id="17" name="object 18">
            <a:extLst>
              <a:ext uri="{FF2B5EF4-FFF2-40B4-BE49-F238E27FC236}">
                <a16:creationId xmlns:a16="http://schemas.microsoft.com/office/drawing/2014/main" id="{7372595B-602C-C0AD-619E-8125FA82A08E}"/>
              </a:ext>
            </a:extLst>
          </p:cNvPr>
          <p:cNvSpPr txBox="1"/>
          <p:nvPr/>
        </p:nvSpPr>
        <p:spPr>
          <a:xfrm>
            <a:off x="6787191" y="3296042"/>
            <a:ext cx="447040"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Meiryo UI"/>
                <a:cs typeface="Meiryo UI"/>
              </a:rPr>
              <a:t>連携等</a:t>
            </a:r>
            <a:endParaRPr sz="1100">
              <a:latin typeface="Meiryo UI"/>
              <a:cs typeface="Meiryo UI"/>
            </a:endParaRPr>
          </a:p>
        </p:txBody>
      </p:sp>
      <p:sp>
        <p:nvSpPr>
          <p:cNvPr id="18" name="object 19">
            <a:extLst>
              <a:ext uri="{FF2B5EF4-FFF2-40B4-BE49-F238E27FC236}">
                <a16:creationId xmlns:a16="http://schemas.microsoft.com/office/drawing/2014/main" id="{B9165DEA-5652-9353-FE41-7112BBA86702}"/>
              </a:ext>
            </a:extLst>
          </p:cNvPr>
          <p:cNvSpPr txBox="1"/>
          <p:nvPr/>
        </p:nvSpPr>
        <p:spPr>
          <a:xfrm>
            <a:off x="7742613" y="1065414"/>
            <a:ext cx="1620520" cy="290464"/>
          </a:xfrm>
          <a:prstGeom prst="rect">
            <a:avLst/>
          </a:prstGeom>
          <a:solidFill>
            <a:srgbClr val="1F487C"/>
          </a:solidFill>
        </p:spPr>
        <p:txBody>
          <a:bodyPr vert="horz" wrap="square" lIns="0" tIns="74295" rIns="0" bIns="0" rtlCol="0">
            <a:spAutoFit/>
          </a:bodyPr>
          <a:lstStyle/>
          <a:p>
            <a:pPr marL="193675">
              <a:lnSpc>
                <a:spcPct val="100000"/>
              </a:lnSpc>
              <a:spcBef>
                <a:spcPts val="585"/>
              </a:spcBef>
            </a:pPr>
            <a:r>
              <a:rPr lang="ja-JP" altLang="en-US" sz="1400" b="1" spc="-10" dirty="0">
                <a:solidFill>
                  <a:srgbClr val="FFFFFF"/>
                </a:solidFill>
                <a:latin typeface="Meiryo UI"/>
                <a:cs typeface="Meiryo UI"/>
              </a:rPr>
              <a:t>日本</a:t>
            </a:r>
            <a:r>
              <a:rPr sz="1400" b="1" spc="-10" dirty="0" err="1">
                <a:solidFill>
                  <a:srgbClr val="FFFFFF"/>
                </a:solidFill>
                <a:latin typeface="Meiryo UI"/>
                <a:cs typeface="Meiryo UI"/>
              </a:rPr>
              <a:t>全体の取組</a:t>
            </a:r>
            <a:endParaRPr sz="1400" dirty="0">
              <a:latin typeface="Meiryo UI"/>
              <a:cs typeface="Meiryo UI"/>
            </a:endParaRPr>
          </a:p>
        </p:txBody>
      </p:sp>
      <p:sp>
        <p:nvSpPr>
          <p:cNvPr id="19" name="object 20">
            <a:extLst>
              <a:ext uri="{FF2B5EF4-FFF2-40B4-BE49-F238E27FC236}">
                <a16:creationId xmlns:a16="http://schemas.microsoft.com/office/drawing/2014/main" id="{72E07701-E23F-D12B-ECBC-2F24AB7C16E2}"/>
              </a:ext>
            </a:extLst>
          </p:cNvPr>
          <p:cNvSpPr/>
          <p:nvPr/>
        </p:nvSpPr>
        <p:spPr>
          <a:xfrm>
            <a:off x="1829493" y="5062865"/>
            <a:ext cx="4320540" cy="541020"/>
          </a:xfrm>
          <a:custGeom>
            <a:avLst/>
            <a:gdLst/>
            <a:ahLst/>
            <a:cxnLst/>
            <a:rect l="l" t="t" r="r" b="b"/>
            <a:pathLst>
              <a:path w="4320540" h="541020">
                <a:moveTo>
                  <a:pt x="4320539" y="0"/>
                </a:moveTo>
                <a:lnTo>
                  <a:pt x="0" y="0"/>
                </a:lnTo>
                <a:lnTo>
                  <a:pt x="0" y="541019"/>
                </a:lnTo>
                <a:lnTo>
                  <a:pt x="4320539" y="541019"/>
                </a:lnTo>
                <a:lnTo>
                  <a:pt x="4320539" y="0"/>
                </a:lnTo>
                <a:close/>
              </a:path>
            </a:pathLst>
          </a:custGeom>
          <a:solidFill>
            <a:srgbClr val="E36C09"/>
          </a:solidFill>
        </p:spPr>
        <p:txBody>
          <a:bodyPr wrap="square" lIns="0" tIns="0" rIns="0" bIns="0" rtlCol="0"/>
          <a:lstStyle/>
          <a:p>
            <a:endParaRPr/>
          </a:p>
        </p:txBody>
      </p:sp>
      <p:sp>
        <p:nvSpPr>
          <p:cNvPr id="20" name="object 21">
            <a:extLst>
              <a:ext uri="{FF2B5EF4-FFF2-40B4-BE49-F238E27FC236}">
                <a16:creationId xmlns:a16="http://schemas.microsoft.com/office/drawing/2014/main" id="{751A6653-96E0-B7FD-7351-40AAE6E5A66C}"/>
              </a:ext>
            </a:extLst>
          </p:cNvPr>
          <p:cNvSpPr txBox="1"/>
          <p:nvPr/>
        </p:nvSpPr>
        <p:spPr>
          <a:xfrm>
            <a:off x="1829493" y="5123952"/>
            <a:ext cx="4320540" cy="421640"/>
          </a:xfrm>
          <a:prstGeom prst="rect">
            <a:avLst/>
          </a:prstGeom>
        </p:spPr>
        <p:txBody>
          <a:bodyPr vert="horz" wrap="square" lIns="0" tIns="12700" rIns="0" bIns="0" rtlCol="0">
            <a:spAutoFit/>
          </a:bodyPr>
          <a:lstStyle/>
          <a:p>
            <a:pPr marL="1270" algn="ctr">
              <a:lnSpc>
                <a:spcPts val="1680"/>
              </a:lnSpc>
              <a:spcBef>
                <a:spcPts val="100"/>
              </a:spcBef>
            </a:pPr>
            <a:r>
              <a:rPr sz="1400" b="1" spc="-35" dirty="0">
                <a:solidFill>
                  <a:srgbClr val="FFFFFF"/>
                </a:solidFill>
                <a:latin typeface="Meiryo UI"/>
                <a:cs typeface="Meiryo UI"/>
              </a:rPr>
              <a:t>PJ</a:t>
            </a:r>
            <a:r>
              <a:rPr sz="1400" b="1" spc="-20" dirty="0">
                <a:solidFill>
                  <a:srgbClr val="FFFFFF"/>
                </a:solidFill>
                <a:latin typeface="Meiryo UI"/>
                <a:cs typeface="Meiryo UI"/>
              </a:rPr>
              <a:t>実施者</a:t>
            </a:r>
            <a:endParaRPr sz="1400">
              <a:latin typeface="Meiryo UI"/>
              <a:cs typeface="Meiryo UI"/>
            </a:endParaRPr>
          </a:p>
          <a:p>
            <a:pPr marL="262890" indent="-171450">
              <a:lnSpc>
                <a:spcPts val="1440"/>
              </a:lnSpc>
              <a:buFont typeface="Wingdings"/>
              <a:buChar char=""/>
              <a:tabLst>
                <a:tab pos="262890" algn="l"/>
              </a:tabLst>
            </a:pPr>
            <a:r>
              <a:rPr sz="1200" spc="-30" dirty="0">
                <a:solidFill>
                  <a:srgbClr val="FFFFFF"/>
                </a:solidFill>
                <a:latin typeface="Meiryo UI"/>
                <a:cs typeface="Meiryo UI"/>
              </a:rPr>
              <a:t>研究開発、実証、事業化活動等の進捗報告</a:t>
            </a:r>
            <a:endParaRPr sz="1200">
              <a:latin typeface="Meiryo UI"/>
              <a:cs typeface="Meiryo UI"/>
            </a:endParaRPr>
          </a:p>
        </p:txBody>
      </p:sp>
      <p:sp>
        <p:nvSpPr>
          <p:cNvPr id="21" name="object 22">
            <a:extLst>
              <a:ext uri="{FF2B5EF4-FFF2-40B4-BE49-F238E27FC236}">
                <a16:creationId xmlns:a16="http://schemas.microsoft.com/office/drawing/2014/main" id="{F0294E77-9E8E-383B-1CEE-4D4A24271B1A}"/>
              </a:ext>
            </a:extLst>
          </p:cNvPr>
          <p:cNvSpPr txBox="1"/>
          <p:nvPr/>
        </p:nvSpPr>
        <p:spPr>
          <a:xfrm>
            <a:off x="7937684" y="4057025"/>
            <a:ext cx="1150620" cy="360045"/>
          </a:xfrm>
          <a:prstGeom prst="rect">
            <a:avLst/>
          </a:prstGeom>
          <a:solidFill>
            <a:srgbClr val="1F487C"/>
          </a:solidFill>
        </p:spPr>
        <p:txBody>
          <a:bodyPr vert="horz" wrap="square" lIns="0" tIns="74930" rIns="0" bIns="0" rtlCol="0">
            <a:spAutoFit/>
          </a:bodyPr>
          <a:lstStyle/>
          <a:p>
            <a:pPr marL="171450">
              <a:lnSpc>
                <a:spcPct val="100000"/>
              </a:lnSpc>
              <a:spcBef>
                <a:spcPts val="590"/>
              </a:spcBef>
            </a:pPr>
            <a:r>
              <a:rPr sz="1400" b="1" spc="-20" dirty="0">
                <a:solidFill>
                  <a:srgbClr val="FFFFFF"/>
                </a:solidFill>
                <a:latin typeface="Meiryo UI"/>
                <a:cs typeface="Meiryo UI"/>
              </a:rPr>
              <a:t>想定ユーザ</a:t>
            </a:r>
            <a:endParaRPr sz="1400">
              <a:latin typeface="Meiryo UI"/>
              <a:cs typeface="Meiryo UI"/>
            </a:endParaRPr>
          </a:p>
        </p:txBody>
      </p:sp>
      <p:sp>
        <p:nvSpPr>
          <p:cNvPr id="22" name="object 23">
            <a:extLst>
              <a:ext uri="{FF2B5EF4-FFF2-40B4-BE49-F238E27FC236}">
                <a16:creationId xmlns:a16="http://schemas.microsoft.com/office/drawing/2014/main" id="{EDC78CAA-E122-BBDF-25F6-0CF70FF02656}"/>
              </a:ext>
            </a:extLst>
          </p:cNvPr>
          <p:cNvSpPr txBox="1"/>
          <p:nvPr/>
        </p:nvSpPr>
        <p:spPr>
          <a:xfrm>
            <a:off x="1829493" y="2080398"/>
            <a:ext cx="4320540" cy="901065"/>
          </a:xfrm>
          <a:prstGeom prst="rect">
            <a:avLst/>
          </a:prstGeom>
          <a:solidFill>
            <a:srgbClr val="E36C09"/>
          </a:solidFill>
        </p:spPr>
        <p:txBody>
          <a:bodyPr vert="horz" wrap="square" lIns="0" tIns="70485" rIns="0" bIns="0" rtlCol="0">
            <a:spAutoFit/>
          </a:bodyPr>
          <a:lstStyle/>
          <a:p>
            <a:pPr marL="283845">
              <a:lnSpc>
                <a:spcPts val="1680"/>
              </a:lnSpc>
              <a:spcBef>
                <a:spcPts val="555"/>
              </a:spcBef>
            </a:pPr>
            <a:r>
              <a:rPr sz="1400" b="1" spc="-35" dirty="0">
                <a:solidFill>
                  <a:srgbClr val="FFFFFF"/>
                </a:solidFill>
                <a:latin typeface="Meiryo UI"/>
                <a:cs typeface="Meiryo UI"/>
              </a:rPr>
              <a:t>PJ</a:t>
            </a:r>
            <a:r>
              <a:rPr sz="1400" b="1" dirty="0">
                <a:solidFill>
                  <a:srgbClr val="FFFFFF"/>
                </a:solidFill>
                <a:latin typeface="Meiryo UI"/>
                <a:cs typeface="Meiryo UI"/>
              </a:rPr>
              <a:t>担当課（</a:t>
            </a:r>
            <a:r>
              <a:rPr sz="1400" b="1" spc="-10" dirty="0">
                <a:solidFill>
                  <a:srgbClr val="FFFFFF"/>
                </a:solidFill>
                <a:latin typeface="Meiryo UI"/>
                <a:cs typeface="Meiryo UI"/>
              </a:rPr>
              <a:t>経産省 宇宙産業室）</a:t>
            </a:r>
            <a:r>
              <a:rPr sz="1400" b="1" spc="-20" dirty="0">
                <a:solidFill>
                  <a:srgbClr val="FFFFFF"/>
                </a:solidFill>
                <a:latin typeface="Meiryo UI"/>
                <a:cs typeface="Meiryo UI"/>
              </a:rPr>
              <a:t>、運営支援法人</a:t>
            </a:r>
            <a:endParaRPr sz="1400">
              <a:latin typeface="Meiryo UI"/>
              <a:cs typeface="Meiryo UI"/>
            </a:endParaRPr>
          </a:p>
          <a:p>
            <a:pPr marL="269240" indent="-171450">
              <a:lnSpc>
                <a:spcPts val="1440"/>
              </a:lnSpc>
              <a:buFont typeface="Wingdings"/>
              <a:buChar char=""/>
              <a:tabLst>
                <a:tab pos="269240" algn="l"/>
              </a:tabLst>
            </a:pPr>
            <a:r>
              <a:rPr sz="1200" spc="-20" dirty="0">
                <a:solidFill>
                  <a:srgbClr val="FFFFFF"/>
                </a:solidFill>
                <a:latin typeface="Meiryo UI"/>
                <a:cs typeface="Meiryo UI"/>
              </a:rPr>
              <a:t>FU</a:t>
            </a:r>
            <a:r>
              <a:rPr sz="1200" spc="-25" dirty="0">
                <a:solidFill>
                  <a:srgbClr val="FFFFFF"/>
                </a:solidFill>
                <a:latin typeface="Meiryo UI"/>
                <a:cs typeface="Meiryo UI"/>
              </a:rPr>
              <a:t>委員会の運営、委員の選出</a:t>
            </a:r>
            <a:endParaRPr sz="1200">
              <a:latin typeface="Meiryo UI"/>
              <a:cs typeface="Meiryo UI"/>
            </a:endParaRPr>
          </a:p>
          <a:p>
            <a:pPr marL="269240" indent="-171450">
              <a:lnSpc>
                <a:spcPct val="100000"/>
              </a:lnSpc>
              <a:buFont typeface="Wingdings"/>
              <a:buChar char=""/>
              <a:tabLst>
                <a:tab pos="269240" algn="l"/>
              </a:tabLst>
            </a:pPr>
            <a:r>
              <a:rPr sz="1200" spc="-25" dirty="0">
                <a:solidFill>
                  <a:srgbClr val="FFFFFF"/>
                </a:solidFill>
                <a:latin typeface="Meiryo UI"/>
                <a:cs typeface="Meiryo UI"/>
              </a:rPr>
              <a:t>PJ</a:t>
            </a:r>
            <a:r>
              <a:rPr sz="1200" spc="-15" dirty="0">
                <a:solidFill>
                  <a:srgbClr val="FFFFFF"/>
                </a:solidFill>
                <a:latin typeface="Meiryo UI"/>
                <a:cs typeface="Meiryo UI"/>
              </a:rPr>
              <a:t>の進捗状況の把握・管理</a:t>
            </a:r>
            <a:endParaRPr sz="1200">
              <a:latin typeface="Meiryo UI"/>
              <a:cs typeface="Meiryo UI"/>
            </a:endParaRPr>
          </a:p>
          <a:p>
            <a:pPr marL="269240" indent="-171450">
              <a:lnSpc>
                <a:spcPct val="100000"/>
              </a:lnSpc>
              <a:buFont typeface="Wingdings"/>
              <a:buChar char=""/>
              <a:tabLst>
                <a:tab pos="269240" algn="l"/>
              </a:tabLst>
            </a:pPr>
            <a:r>
              <a:rPr sz="1200" spc="-30" dirty="0">
                <a:solidFill>
                  <a:srgbClr val="FFFFFF"/>
                </a:solidFill>
                <a:latin typeface="Meiryo UI"/>
                <a:cs typeface="Meiryo UI"/>
              </a:rPr>
              <a:t>社会実装に向けたロードマップ策定・公表、工程管理、伴走支援</a:t>
            </a:r>
            <a:endParaRPr sz="1200">
              <a:latin typeface="Meiryo UI"/>
              <a:cs typeface="Meiryo UI"/>
            </a:endParaRPr>
          </a:p>
        </p:txBody>
      </p:sp>
      <p:sp>
        <p:nvSpPr>
          <p:cNvPr id="23" name="object 24">
            <a:extLst>
              <a:ext uri="{FF2B5EF4-FFF2-40B4-BE49-F238E27FC236}">
                <a16:creationId xmlns:a16="http://schemas.microsoft.com/office/drawing/2014/main" id="{A3FA47FA-C184-CE42-3307-8C64D7E119DD}"/>
              </a:ext>
            </a:extLst>
          </p:cNvPr>
          <p:cNvSpPr txBox="1"/>
          <p:nvPr/>
        </p:nvSpPr>
        <p:spPr>
          <a:xfrm>
            <a:off x="1829493" y="3846713"/>
            <a:ext cx="4320540" cy="539750"/>
          </a:xfrm>
          <a:prstGeom prst="rect">
            <a:avLst/>
          </a:prstGeom>
          <a:solidFill>
            <a:srgbClr val="E36C09"/>
          </a:solidFill>
        </p:spPr>
        <p:txBody>
          <a:bodyPr vert="horz" wrap="square" lIns="0" tIns="72390" rIns="0" bIns="0" rtlCol="0">
            <a:spAutoFit/>
          </a:bodyPr>
          <a:lstStyle/>
          <a:p>
            <a:pPr algn="ctr">
              <a:lnSpc>
                <a:spcPts val="1680"/>
              </a:lnSpc>
              <a:spcBef>
                <a:spcPts val="570"/>
              </a:spcBef>
            </a:pPr>
            <a:r>
              <a:rPr sz="1400" b="1" spc="-10" dirty="0">
                <a:solidFill>
                  <a:srgbClr val="FFFFFF"/>
                </a:solidFill>
                <a:latin typeface="Meiryo UI"/>
                <a:cs typeface="Meiryo UI"/>
              </a:rPr>
              <a:t>統括</a:t>
            </a:r>
            <a:r>
              <a:rPr sz="1400" b="1" spc="-25" dirty="0">
                <a:solidFill>
                  <a:srgbClr val="FFFFFF"/>
                </a:solidFill>
                <a:latin typeface="Meiryo UI"/>
                <a:cs typeface="Meiryo UI"/>
              </a:rPr>
              <a:t>PM</a:t>
            </a:r>
            <a:endParaRPr sz="1400">
              <a:latin typeface="Meiryo UI"/>
              <a:cs typeface="Meiryo UI"/>
            </a:endParaRPr>
          </a:p>
          <a:p>
            <a:pPr marL="262890" indent="-171450">
              <a:lnSpc>
                <a:spcPts val="1440"/>
              </a:lnSpc>
              <a:buFont typeface="Wingdings"/>
              <a:buChar char=""/>
              <a:tabLst>
                <a:tab pos="262890" algn="l"/>
              </a:tabLst>
            </a:pPr>
            <a:r>
              <a:rPr sz="1200" spc="-30" dirty="0">
                <a:solidFill>
                  <a:srgbClr val="FFFFFF"/>
                </a:solidFill>
                <a:latin typeface="Meiryo UI"/>
                <a:cs typeface="Meiryo UI"/>
              </a:rPr>
              <a:t>フォローアップ体制の整備状況の把握、管理、調整等</a:t>
            </a:r>
            <a:endParaRPr sz="1200">
              <a:latin typeface="Meiryo UI"/>
              <a:cs typeface="Meiryo UI"/>
            </a:endParaRPr>
          </a:p>
        </p:txBody>
      </p:sp>
      <p:sp>
        <p:nvSpPr>
          <p:cNvPr id="24" name="object 25">
            <a:extLst>
              <a:ext uri="{FF2B5EF4-FFF2-40B4-BE49-F238E27FC236}">
                <a16:creationId xmlns:a16="http://schemas.microsoft.com/office/drawing/2014/main" id="{80493C9F-41F3-15B9-0CCE-F3E411B621FA}"/>
              </a:ext>
            </a:extLst>
          </p:cNvPr>
          <p:cNvSpPr/>
          <p:nvPr/>
        </p:nvSpPr>
        <p:spPr>
          <a:xfrm>
            <a:off x="6294051" y="2819537"/>
            <a:ext cx="1440180" cy="114300"/>
          </a:xfrm>
          <a:custGeom>
            <a:avLst/>
            <a:gdLst/>
            <a:ahLst/>
            <a:cxnLst/>
            <a:rect l="l" t="t" r="r" b="b"/>
            <a:pathLst>
              <a:path w="1440179" h="114300">
                <a:moveTo>
                  <a:pt x="114300" y="0"/>
                </a:moveTo>
                <a:lnTo>
                  <a:pt x="0" y="57150"/>
                </a:lnTo>
                <a:lnTo>
                  <a:pt x="114300" y="114300"/>
                </a:lnTo>
                <a:lnTo>
                  <a:pt x="114300" y="76200"/>
                </a:lnTo>
                <a:lnTo>
                  <a:pt x="95250" y="76200"/>
                </a:lnTo>
                <a:lnTo>
                  <a:pt x="95250" y="38100"/>
                </a:lnTo>
                <a:lnTo>
                  <a:pt x="114300" y="38100"/>
                </a:lnTo>
                <a:lnTo>
                  <a:pt x="114300" y="0"/>
                </a:lnTo>
                <a:close/>
              </a:path>
              <a:path w="1440179" h="114300">
                <a:moveTo>
                  <a:pt x="1325752" y="0"/>
                </a:moveTo>
                <a:lnTo>
                  <a:pt x="1325752" y="114300"/>
                </a:lnTo>
                <a:lnTo>
                  <a:pt x="1401952" y="76200"/>
                </a:lnTo>
                <a:lnTo>
                  <a:pt x="1344802" y="76200"/>
                </a:lnTo>
                <a:lnTo>
                  <a:pt x="1344802" y="38100"/>
                </a:lnTo>
                <a:lnTo>
                  <a:pt x="1401952" y="38100"/>
                </a:lnTo>
                <a:lnTo>
                  <a:pt x="1325752" y="0"/>
                </a:lnTo>
                <a:close/>
              </a:path>
              <a:path w="1440179" h="114300">
                <a:moveTo>
                  <a:pt x="114300" y="38100"/>
                </a:moveTo>
                <a:lnTo>
                  <a:pt x="95250" y="38100"/>
                </a:lnTo>
                <a:lnTo>
                  <a:pt x="95250" y="76200"/>
                </a:lnTo>
                <a:lnTo>
                  <a:pt x="114300" y="76200"/>
                </a:lnTo>
                <a:lnTo>
                  <a:pt x="114300" y="38100"/>
                </a:lnTo>
                <a:close/>
              </a:path>
              <a:path w="1440179" h="114300">
                <a:moveTo>
                  <a:pt x="1325752" y="38100"/>
                </a:moveTo>
                <a:lnTo>
                  <a:pt x="114300" y="38100"/>
                </a:lnTo>
                <a:lnTo>
                  <a:pt x="114300" y="76200"/>
                </a:lnTo>
                <a:lnTo>
                  <a:pt x="1325752" y="76200"/>
                </a:lnTo>
                <a:lnTo>
                  <a:pt x="1325752" y="38100"/>
                </a:lnTo>
                <a:close/>
              </a:path>
              <a:path w="1440179" h="114300">
                <a:moveTo>
                  <a:pt x="1401952" y="38100"/>
                </a:moveTo>
                <a:lnTo>
                  <a:pt x="1344802" y="38100"/>
                </a:lnTo>
                <a:lnTo>
                  <a:pt x="1344802" y="76200"/>
                </a:lnTo>
                <a:lnTo>
                  <a:pt x="1401952" y="76200"/>
                </a:lnTo>
                <a:lnTo>
                  <a:pt x="1440052" y="57150"/>
                </a:lnTo>
                <a:lnTo>
                  <a:pt x="1401952" y="38100"/>
                </a:lnTo>
                <a:close/>
              </a:path>
            </a:pathLst>
          </a:custGeom>
          <a:solidFill>
            <a:srgbClr val="585858"/>
          </a:solidFill>
        </p:spPr>
        <p:txBody>
          <a:bodyPr wrap="square" lIns="0" tIns="0" rIns="0" bIns="0" rtlCol="0"/>
          <a:lstStyle/>
          <a:p>
            <a:endParaRPr/>
          </a:p>
        </p:txBody>
      </p:sp>
      <p:sp>
        <p:nvSpPr>
          <p:cNvPr id="25" name="object 26">
            <a:extLst>
              <a:ext uri="{FF2B5EF4-FFF2-40B4-BE49-F238E27FC236}">
                <a16:creationId xmlns:a16="http://schemas.microsoft.com/office/drawing/2014/main" id="{3ADFD60E-1624-E257-EFB8-2924AFE44EC1}"/>
              </a:ext>
            </a:extLst>
          </p:cNvPr>
          <p:cNvSpPr txBox="1"/>
          <p:nvPr/>
        </p:nvSpPr>
        <p:spPr>
          <a:xfrm>
            <a:off x="6640888" y="2592589"/>
            <a:ext cx="726440" cy="193675"/>
          </a:xfrm>
          <a:prstGeom prst="rect">
            <a:avLst/>
          </a:prstGeom>
        </p:spPr>
        <p:txBody>
          <a:bodyPr vert="horz" wrap="square" lIns="0" tIns="13335" rIns="0" bIns="0" rtlCol="0">
            <a:spAutoFit/>
          </a:bodyPr>
          <a:lstStyle/>
          <a:p>
            <a:pPr marL="12700">
              <a:lnSpc>
                <a:spcPct val="100000"/>
              </a:lnSpc>
              <a:spcBef>
                <a:spcPts val="105"/>
              </a:spcBef>
            </a:pPr>
            <a:r>
              <a:rPr sz="1100" spc="-10" dirty="0">
                <a:latin typeface="Meiryo UI"/>
                <a:cs typeface="Meiryo UI"/>
              </a:rPr>
              <a:t>情報共有等</a:t>
            </a:r>
            <a:endParaRPr sz="1100">
              <a:latin typeface="Meiryo UI"/>
              <a:cs typeface="Meiryo UI"/>
            </a:endParaRPr>
          </a:p>
        </p:txBody>
      </p:sp>
      <p:sp>
        <p:nvSpPr>
          <p:cNvPr id="26" name="object 27">
            <a:extLst>
              <a:ext uri="{FF2B5EF4-FFF2-40B4-BE49-F238E27FC236}">
                <a16:creationId xmlns:a16="http://schemas.microsoft.com/office/drawing/2014/main" id="{F6FFBAE5-7747-6AD0-D53E-D323B9973692}"/>
              </a:ext>
            </a:extLst>
          </p:cNvPr>
          <p:cNvSpPr txBox="1"/>
          <p:nvPr/>
        </p:nvSpPr>
        <p:spPr>
          <a:xfrm>
            <a:off x="2580571" y="6266318"/>
            <a:ext cx="2821940" cy="186690"/>
          </a:xfrm>
          <a:prstGeom prst="rect">
            <a:avLst/>
          </a:prstGeom>
        </p:spPr>
        <p:txBody>
          <a:bodyPr vert="horz" wrap="square" lIns="0" tIns="13335" rIns="0" bIns="0" rtlCol="0">
            <a:spAutoFit/>
          </a:bodyPr>
          <a:lstStyle/>
          <a:p>
            <a:pPr marL="12700">
              <a:lnSpc>
                <a:spcPct val="100000"/>
              </a:lnSpc>
              <a:spcBef>
                <a:spcPts val="105"/>
              </a:spcBef>
            </a:pPr>
            <a:r>
              <a:rPr sz="1050" spc="-20" dirty="0">
                <a:latin typeface="Meiryo UI"/>
                <a:cs typeface="Meiryo UI"/>
              </a:rPr>
              <a:t>※今後の検討を踏まえ、必要に応じてメンバーを追加</a:t>
            </a:r>
            <a:endParaRPr sz="1050">
              <a:latin typeface="Meiryo UI"/>
              <a:cs typeface="Meiryo UI"/>
            </a:endParaRPr>
          </a:p>
        </p:txBody>
      </p:sp>
      <p:sp>
        <p:nvSpPr>
          <p:cNvPr id="27" name="object 28">
            <a:extLst>
              <a:ext uri="{FF2B5EF4-FFF2-40B4-BE49-F238E27FC236}">
                <a16:creationId xmlns:a16="http://schemas.microsoft.com/office/drawing/2014/main" id="{13BA09B9-B8C4-1BAE-7DD9-BEA9A2BDA536}"/>
              </a:ext>
            </a:extLst>
          </p:cNvPr>
          <p:cNvSpPr txBox="1"/>
          <p:nvPr/>
        </p:nvSpPr>
        <p:spPr>
          <a:xfrm>
            <a:off x="6628695" y="5505232"/>
            <a:ext cx="640080" cy="193675"/>
          </a:xfrm>
          <a:prstGeom prst="rect">
            <a:avLst/>
          </a:prstGeom>
        </p:spPr>
        <p:txBody>
          <a:bodyPr vert="horz" wrap="square" lIns="0" tIns="12700" rIns="0" bIns="0" rtlCol="0">
            <a:spAutoFit/>
          </a:bodyPr>
          <a:lstStyle/>
          <a:p>
            <a:pPr marL="12700">
              <a:lnSpc>
                <a:spcPct val="100000"/>
              </a:lnSpc>
              <a:spcBef>
                <a:spcPts val="100"/>
              </a:spcBef>
            </a:pPr>
            <a:r>
              <a:rPr sz="1100" spc="-15" dirty="0">
                <a:latin typeface="Meiryo UI"/>
                <a:cs typeface="Meiryo UI"/>
              </a:rPr>
              <a:t>ニーズ情報</a:t>
            </a:r>
            <a:endParaRPr sz="1100">
              <a:latin typeface="Meiryo UI"/>
              <a:cs typeface="Meiryo UI"/>
            </a:endParaRPr>
          </a:p>
        </p:txBody>
      </p:sp>
      <p:sp>
        <p:nvSpPr>
          <p:cNvPr id="28" name="object 29">
            <a:extLst>
              <a:ext uri="{FF2B5EF4-FFF2-40B4-BE49-F238E27FC236}">
                <a16:creationId xmlns:a16="http://schemas.microsoft.com/office/drawing/2014/main" id="{1FDC9B5C-3FCB-727F-6DE0-B8CF8DD36EEB}"/>
              </a:ext>
            </a:extLst>
          </p:cNvPr>
          <p:cNvSpPr/>
          <p:nvPr/>
        </p:nvSpPr>
        <p:spPr>
          <a:xfrm>
            <a:off x="5929815" y="3138054"/>
            <a:ext cx="2005964" cy="2331720"/>
          </a:xfrm>
          <a:custGeom>
            <a:avLst/>
            <a:gdLst/>
            <a:ahLst/>
            <a:cxnLst/>
            <a:rect l="l" t="t" r="r" b="b"/>
            <a:pathLst>
              <a:path w="2005965" h="2331720">
                <a:moveTo>
                  <a:pt x="1805813" y="57150"/>
                </a:moveTo>
                <a:lnTo>
                  <a:pt x="1767713" y="38100"/>
                </a:lnTo>
                <a:lnTo>
                  <a:pt x="1691513" y="0"/>
                </a:lnTo>
                <a:lnTo>
                  <a:pt x="1691513" y="38100"/>
                </a:lnTo>
                <a:lnTo>
                  <a:pt x="480060" y="38100"/>
                </a:lnTo>
                <a:lnTo>
                  <a:pt x="480060" y="0"/>
                </a:lnTo>
                <a:lnTo>
                  <a:pt x="365760" y="57150"/>
                </a:lnTo>
                <a:lnTo>
                  <a:pt x="480060" y="114300"/>
                </a:lnTo>
                <a:lnTo>
                  <a:pt x="480060" y="76200"/>
                </a:lnTo>
                <a:lnTo>
                  <a:pt x="1691513" y="76200"/>
                </a:lnTo>
                <a:lnTo>
                  <a:pt x="1691513" y="114300"/>
                </a:lnTo>
                <a:lnTo>
                  <a:pt x="1767713" y="76200"/>
                </a:lnTo>
                <a:lnTo>
                  <a:pt x="1805813" y="57150"/>
                </a:lnTo>
                <a:close/>
              </a:path>
              <a:path w="2005965" h="2331720">
                <a:moveTo>
                  <a:pt x="1980057" y="2255520"/>
                </a:moveTo>
                <a:lnTo>
                  <a:pt x="114300" y="2255520"/>
                </a:lnTo>
                <a:lnTo>
                  <a:pt x="114300" y="2217420"/>
                </a:lnTo>
                <a:lnTo>
                  <a:pt x="0" y="2274570"/>
                </a:lnTo>
                <a:lnTo>
                  <a:pt x="114300" y="2331720"/>
                </a:lnTo>
                <a:lnTo>
                  <a:pt x="114300" y="2293620"/>
                </a:lnTo>
                <a:lnTo>
                  <a:pt x="1980057" y="2293620"/>
                </a:lnTo>
                <a:lnTo>
                  <a:pt x="1980057" y="2255520"/>
                </a:lnTo>
                <a:close/>
              </a:path>
              <a:path w="2005965" h="2331720">
                <a:moveTo>
                  <a:pt x="2005965" y="2079498"/>
                </a:moveTo>
                <a:lnTo>
                  <a:pt x="1967865" y="2060448"/>
                </a:lnTo>
                <a:lnTo>
                  <a:pt x="1891665" y="2022348"/>
                </a:lnTo>
                <a:lnTo>
                  <a:pt x="1891665" y="2060448"/>
                </a:lnTo>
                <a:lnTo>
                  <a:pt x="25908" y="2060448"/>
                </a:lnTo>
                <a:lnTo>
                  <a:pt x="25908" y="2098548"/>
                </a:lnTo>
                <a:lnTo>
                  <a:pt x="1891665" y="2098548"/>
                </a:lnTo>
                <a:lnTo>
                  <a:pt x="1891665" y="2136648"/>
                </a:lnTo>
                <a:lnTo>
                  <a:pt x="1967865" y="2098548"/>
                </a:lnTo>
                <a:lnTo>
                  <a:pt x="2005965" y="2079498"/>
                </a:lnTo>
                <a:close/>
              </a:path>
            </a:pathLst>
          </a:custGeom>
          <a:solidFill>
            <a:srgbClr val="585858"/>
          </a:solidFill>
        </p:spPr>
        <p:txBody>
          <a:bodyPr wrap="square" lIns="0" tIns="0" rIns="0" bIns="0" rtlCol="0"/>
          <a:lstStyle/>
          <a:p>
            <a:endParaRPr/>
          </a:p>
        </p:txBody>
      </p:sp>
      <p:sp>
        <p:nvSpPr>
          <p:cNvPr id="29" name="object 30">
            <a:extLst>
              <a:ext uri="{FF2B5EF4-FFF2-40B4-BE49-F238E27FC236}">
                <a16:creationId xmlns:a16="http://schemas.microsoft.com/office/drawing/2014/main" id="{9FCE0069-A345-6344-2E47-2FA1DBB5D362}"/>
              </a:ext>
            </a:extLst>
          </p:cNvPr>
          <p:cNvSpPr txBox="1"/>
          <p:nvPr/>
        </p:nvSpPr>
        <p:spPr>
          <a:xfrm>
            <a:off x="6313227" y="4759081"/>
            <a:ext cx="1355725" cy="361315"/>
          </a:xfrm>
          <a:prstGeom prst="rect">
            <a:avLst/>
          </a:prstGeom>
        </p:spPr>
        <p:txBody>
          <a:bodyPr vert="horz" wrap="square" lIns="0" tIns="12700" rIns="0" bIns="0" rtlCol="0">
            <a:spAutoFit/>
          </a:bodyPr>
          <a:lstStyle/>
          <a:p>
            <a:pPr marL="198120" marR="5080" indent="-186055">
              <a:lnSpc>
                <a:spcPct val="100000"/>
              </a:lnSpc>
              <a:spcBef>
                <a:spcPts val="100"/>
              </a:spcBef>
            </a:pPr>
            <a:r>
              <a:rPr sz="1100" spc="-15" dirty="0">
                <a:latin typeface="Meiryo UI"/>
                <a:cs typeface="Meiryo UI"/>
              </a:rPr>
              <a:t>将来的な月面環境での</a:t>
            </a:r>
            <a:r>
              <a:rPr sz="1100" spc="-10" dirty="0">
                <a:latin typeface="Meiryo UI"/>
                <a:cs typeface="Meiryo UI"/>
              </a:rPr>
              <a:t>実証機会の提供</a:t>
            </a:r>
            <a:endParaRPr sz="1100">
              <a:latin typeface="Meiryo UI"/>
              <a:cs typeface="Meiryo UI"/>
            </a:endParaRPr>
          </a:p>
        </p:txBody>
      </p:sp>
      <p:sp>
        <p:nvSpPr>
          <p:cNvPr id="30" name="object 31">
            <a:extLst>
              <a:ext uri="{FF2B5EF4-FFF2-40B4-BE49-F238E27FC236}">
                <a16:creationId xmlns:a16="http://schemas.microsoft.com/office/drawing/2014/main" id="{E711BF95-D322-65C8-4C54-C7E1B0905B6F}"/>
              </a:ext>
            </a:extLst>
          </p:cNvPr>
          <p:cNvSpPr txBox="1"/>
          <p:nvPr/>
        </p:nvSpPr>
        <p:spPr>
          <a:xfrm>
            <a:off x="1829493" y="4454789"/>
            <a:ext cx="4320540" cy="541020"/>
          </a:xfrm>
          <a:prstGeom prst="rect">
            <a:avLst/>
          </a:prstGeom>
          <a:solidFill>
            <a:srgbClr val="E36C09"/>
          </a:solidFill>
        </p:spPr>
        <p:txBody>
          <a:bodyPr vert="horz" wrap="square" lIns="0" tIns="74295" rIns="0" bIns="0" rtlCol="0">
            <a:spAutoFit/>
          </a:bodyPr>
          <a:lstStyle/>
          <a:p>
            <a:pPr marR="1767839" algn="r">
              <a:lnSpc>
                <a:spcPts val="1680"/>
              </a:lnSpc>
              <a:spcBef>
                <a:spcPts val="585"/>
              </a:spcBef>
            </a:pPr>
            <a:r>
              <a:rPr sz="1400" b="1" spc="-15" dirty="0">
                <a:solidFill>
                  <a:srgbClr val="FFFFFF"/>
                </a:solidFill>
                <a:latin typeface="Meiryo UI"/>
                <a:cs typeface="Meiryo UI"/>
              </a:rPr>
              <a:t>有識者 等</a:t>
            </a:r>
            <a:endParaRPr sz="1400">
              <a:latin typeface="Meiryo UI"/>
              <a:cs typeface="Meiryo UI"/>
            </a:endParaRPr>
          </a:p>
          <a:p>
            <a:pPr marL="171450" marR="1802130" indent="-171450" algn="r">
              <a:lnSpc>
                <a:spcPts val="1440"/>
              </a:lnSpc>
              <a:buFont typeface="Wingdings"/>
              <a:buChar char=""/>
              <a:tabLst>
                <a:tab pos="171450" algn="l"/>
              </a:tabLst>
            </a:pPr>
            <a:r>
              <a:rPr sz="1200" spc="-15" dirty="0">
                <a:solidFill>
                  <a:srgbClr val="FFFFFF"/>
                </a:solidFill>
                <a:latin typeface="Meiryo UI"/>
                <a:cs typeface="Meiryo UI"/>
              </a:rPr>
              <a:t>技術開発・社会実装のための助言等</a:t>
            </a:r>
            <a:endParaRPr sz="1200">
              <a:latin typeface="Meiryo UI"/>
              <a:cs typeface="Meiryo UI"/>
            </a:endParaRPr>
          </a:p>
        </p:txBody>
      </p:sp>
    </p:spTree>
    <p:extLst>
      <p:ext uri="{BB962C8B-B14F-4D97-AF65-F5344CB8AC3E}">
        <p14:creationId xmlns:p14="http://schemas.microsoft.com/office/powerpoint/2010/main" val="3975294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E8EC0-89D4-2504-4743-AB85D8052C2C}"/>
            </a:ext>
          </a:extLst>
        </p:cNvPr>
        <p:cNvGrpSpPr/>
        <p:nvPr/>
      </p:nvGrpSpPr>
      <p:grpSpPr>
        <a:xfrm>
          <a:off x="0" y="0"/>
          <a:ext cx="0" cy="0"/>
          <a:chOff x="0" y="0"/>
          <a:chExt cx="0" cy="0"/>
        </a:xfrm>
      </p:grpSpPr>
      <p:grpSp>
        <p:nvGrpSpPr>
          <p:cNvPr id="2" name="object 3">
            <a:extLst>
              <a:ext uri="{FF2B5EF4-FFF2-40B4-BE49-F238E27FC236}">
                <a16:creationId xmlns:a16="http://schemas.microsoft.com/office/drawing/2014/main" id="{3F888F5E-2074-8C2F-FD34-C3EA0CC29D5C}"/>
              </a:ext>
            </a:extLst>
          </p:cNvPr>
          <p:cNvGrpSpPr/>
          <p:nvPr/>
        </p:nvGrpSpPr>
        <p:grpSpPr>
          <a:xfrm>
            <a:off x="1356740" y="5745818"/>
            <a:ext cx="3060065" cy="720090"/>
            <a:chOff x="93548" y="5792952"/>
            <a:chExt cx="3060065" cy="720090"/>
          </a:xfrm>
        </p:grpSpPr>
        <p:sp>
          <p:nvSpPr>
            <p:cNvPr id="4" name="object 4">
              <a:extLst>
                <a:ext uri="{FF2B5EF4-FFF2-40B4-BE49-F238E27FC236}">
                  <a16:creationId xmlns:a16="http://schemas.microsoft.com/office/drawing/2014/main" id="{ADBA825B-7993-ADAF-6EA3-F8C506204926}"/>
                </a:ext>
              </a:extLst>
            </p:cNvPr>
            <p:cNvSpPr/>
            <p:nvPr/>
          </p:nvSpPr>
          <p:spPr>
            <a:xfrm>
              <a:off x="93548" y="5792952"/>
              <a:ext cx="3060065" cy="720090"/>
            </a:xfrm>
            <a:custGeom>
              <a:avLst/>
              <a:gdLst/>
              <a:ahLst/>
              <a:cxnLst/>
              <a:rect l="l" t="t" r="r" b="b"/>
              <a:pathLst>
                <a:path w="3060065" h="720090">
                  <a:moveTo>
                    <a:pt x="3060001" y="0"/>
                  </a:moveTo>
                  <a:lnTo>
                    <a:pt x="0" y="0"/>
                  </a:lnTo>
                  <a:lnTo>
                    <a:pt x="0" y="720001"/>
                  </a:lnTo>
                  <a:lnTo>
                    <a:pt x="3060001" y="720001"/>
                  </a:lnTo>
                  <a:lnTo>
                    <a:pt x="3060001" y="0"/>
                  </a:lnTo>
                  <a:close/>
                </a:path>
              </a:pathLst>
            </a:custGeom>
            <a:solidFill>
              <a:srgbClr val="DFEFEA"/>
            </a:solidFill>
          </p:spPr>
          <p:txBody>
            <a:bodyPr wrap="square" lIns="0" tIns="0" rIns="0" bIns="0" rtlCol="0"/>
            <a:lstStyle/>
            <a:p>
              <a:endParaRPr/>
            </a:p>
          </p:txBody>
        </p:sp>
        <p:sp>
          <p:nvSpPr>
            <p:cNvPr id="5" name="object 5">
              <a:extLst>
                <a:ext uri="{FF2B5EF4-FFF2-40B4-BE49-F238E27FC236}">
                  <a16:creationId xmlns:a16="http://schemas.microsoft.com/office/drawing/2014/main" id="{4E44BC40-FD2F-521E-5669-61A43E451A86}"/>
                </a:ext>
              </a:extLst>
            </p:cNvPr>
            <p:cNvSpPr/>
            <p:nvPr/>
          </p:nvSpPr>
          <p:spPr>
            <a:xfrm>
              <a:off x="195770" y="5878487"/>
              <a:ext cx="1224280" cy="576580"/>
            </a:xfrm>
            <a:custGeom>
              <a:avLst/>
              <a:gdLst/>
              <a:ahLst/>
              <a:cxnLst/>
              <a:rect l="l" t="t" r="r" b="b"/>
              <a:pathLst>
                <a:path w="1224280" h="576579">
                  <a:moveTo>
                    <a:pt x="1224000" y="0"/>
                  </a:moveTo>
                  <a:lnTo>
                    <a:pt x="0" y="0"/>
                  </a:lnTo>
                  <a:lnTo>
                    <a:pt x="0" y="575995"/>
                  </a:lnTo>
                  <a:lnTo>
                    <a:pt x="1224000" y="575995"/>
                  </a:lnTo>
                  <a:lnTo>
                    <a:pt x="1224000" y="0"/>
                  </a:lnTo>
                  <a:close/>
                </a:path>
              </a:pathLst>
            </a:custGeom>
            <a:solidFill>
              <a:srgbClr val="E1EBFC"/>
            </a:solidFill>
          </p:spPr>
          <p:txBody>
            <a:bodyPr wrap="square" lIns="0" tIns="0" rIns="0" bIns="0" rtlCol="0"/>
            <a:lstStyle/>
            <a:p>
              <a:endParaRPr/>
            </a:p>
          </p:txBody>
        </p:sp>
        <p:sp>
          <p:nvSpPr>
            <p:cNvPr id="6" name="object 6">
              <a:extLst>
                <a:ext uri="{FF2B5EF4-FFF2-40B4-BE49-F238E27FC236}">
                  <a16:creationId xmlns:a16="http://schemas.microsoft.com/office/drawing/2014/main" id="{2DF6D788-9ED2-2380-BCAE-FD7E0DC5B052}"/>
                </a:ext>
              </a:extLst>
            </p:cNvPr>
            <p:cNvSpPr/>
            <p:nvPr/>
          </p:nvSpPr>
          <p:spPr>
            <a:xfrm>
              <a:off x="195770" y="5878487"/>
              <a:ext cx="1224280" cy="576580"/>
            </a:xfrm>
            <a:custGeom>
              <a:avLst/>
              <a:gdLst/>
              <a:ahLst/>
              <a:cxnLst/>
              <a:rect l="l" t="t" r="r" b="b"/>
              <a:pathLst>
                <a:path w="1224280" h="576579">
                  <a:moveTo>
                    <a:pt x="0" y="0"/>
                  </a:moveTo>
                  <a:lnTo>
                    <a:pt x="1224000" y="0"/>
                  </a:lnTo>
                  <a:lnTo>
                    <a:pt x="1224000" y="575995"/>
                  </a:lnTo>
                  <a:lnTo>
                    <a:pt x="0" y="575995"/>
                  </a:lnTo>
                  <a:lnTo>
                    <a:pt x="0" y="0"/>
                  </a:lnTo>
                  <a:close/>
                </a:path>
              </a:pathLst>
            </a:custGeom>
            <a:ln w="12700">
              <a:solidFill>
                <a:srgbClr val="3B82F5"/>
              </a:solidFill>
            </a:ln>
          </p:spPr>
          <p:txBody>
            <a:bodyPr wrap="square" lIns="0" tIns="0" rIns="0" bIns="0" rtlCol="0"/>
            <a:lstStyle/>
            <a:p>
              <a:endParaRPr/>
            </a:p>
          </p:txBody>
        </p:sp>
      </p:grpSp>
      <p:sp>
        <p:nvSpPr>
          <p:cNvPr id="9" name="object 7">
            <a:extLst>
              <a:ext uri="{FF2B5EF4-FFF2-40B4-BE49-F238E27FC236}">
                <a16:creationId xmlns:a16="http://schemas.microsoft.com/office/drawing/2014/main" id="{F4FF1E12-8D1D-1B16-6736-1E45CFE52CAC}"/>
              </a:ext>
            </a:extLst>
          </p:cNvPr>
          <p:cNvSpPr txBox="1"/>
          <p:nvPr/>
        </p:nvSpPr>
        <p:spPr>
          <a:xfrm>
            <a:off x="1482268" y="5856181"/>
            <a:ext cx="561340"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3B82F5"/>
                </a:solidFill>
                <a:latin typeface="Meiryo UI"/>
                <a:cs typeface="Meiryo UI"/>
              </a:rPr>
              <a:t>建設システム</a:t>
            </a:r>
            <a:endParaRPr sz="800">
              <a:latin typeface="Meiryo UI"/>
              <a:cs typeface="Meiryo UI"/>
            </a:endParaRPr>
          </a:p>
        </p:txBody>
      </p:sp>
      <p:grpSp>
        <p:nvGrpSpPr>
          <p:cNvPr id="10" name="object 8">
            <a:extLst>
              <a:ext uri="{FF2B5EF4-FFF2-40B4-BE49-F238E27FC236}">
                <a16:creationId xmlns:a16="http://schemas.microsoft.com/office/drawing/2014/main" id="{3220B9C5-CDC9-69BA-ED6D-2AA07E042159}"/>
              </a:ext>
            </a:extLst>
          </p:cNvPr>
          <p:cNvGrpSpPr/>
          <p:nvPr/>
        </p:nvGrpSpPr>
        <p:grpSpPr>
          <a:xfrm>
            <a:off x="2957321" y="5836242"/>
            <a:ext cx="1096645" cy="552450"/>
            <a:chOff x="1694129" y="5883376"/>
            <a:chExt cx="1096645" cy="552450"/>
          </a:xfrm>
        </p:grpSpPr>
        <p:sp>
          <p:nvSpPr>
            <p:cNvPr id="11" name="object 9">
              <a:extLst>
                <a:ext uri="{FF2B5EF4-FFF2-40B4-BE49-F238E27FC236}">
                  <a16:creationId xmlns:a16="http://schemas.microsoft.com/office/drawing/2014/main" id="{E93F49C4-260C-AEA3-CBA0-6B4DB21B8305}"/>
                </a:ext>
              </a:extLst>
            </p:cNvPr>
            <p:cNvSpPr/>
            <p:nvPr/>
          </p:nvSpPr>
          <p:spPr>
            <a:xfrm>
              <a:off x="1700479" y="5889726"/>
              <a:ext cx="1083945" cy="539750"/>
            </a:xfrm>
            <a:custGeom>
              <a:avLst/>
              <a:gdLst/>
              <a:ahLst/>
              <a:cxnLst/>
              <a:rect l="l" t="t" r="r" b="b"/>
              <a:pathLst>
                <a:path w="1083945" h="539750">
                  <a:moveTo>
                    <a:pt x="1083627" y="0"/>
                  </a:moveTo>
                  <a:lnTo>
                    <a:pt x="0" y="0"/>
                  </a:lnTo>
                  <a:lnTo>
                    <a:pt x="0" y="539673"/>
                  </a:lnTo>
                  <a:lnTo>
                    <a:pt x="1083627" y="539673"/>
                  </a:lnTo>
                  <a:lnTo>
                    <a:pt x="1083627" y="0"/>
                  </a:lnTo>
                  <a:close/>
                </a:path>
              </a:pathLst>
            </a:custGeom>
            <a:solidFill>
              <a:srgbClr val="E1EBFC"/>
            </a:solidFill>
          </p:spPr>
          <p:txBody>
            <a:bodyPr wrap="square" lIns="0" tIns="0" rIns="0" bIns="0" rtlCol="0"/>
            <a:lstStyle/>
            <a:p>
              <a:endParaRPr/>
            </a:p>
          </p:txBody>
        </p:sp>
        <p:sp>
          <p:nvSpPr>
            <p:cNvPr id="12" name="object 10">
              <a:extLst>
                <a:ext uri="{FF2B5EF4-FFF2-40B4-BE49-F238E27FC236}">
                  <a16:creationId xmlns:a16="http://schemas.microsoft.com/office/drawing/2014/main" id="{BFB67CDF-CDBE-7DE6-2E70-FD16C7D94547}"/>
                </a:ext>
              </a:extLst>
            </p:cNvPr>
            <p:cNvSpPr/>
            <p:nvPr/>
          </p:nvSpPr>
          <p:spPr>
            <a:xfrm>
              <a:off x="1700479" y="5889726"/>
              <a:ext cx="1083945" cy="539750"/>
            </a:xfrm>
            <a:custGeom>
              <a:avLst/>
              <a:gdLst/>
              <a:ahLst/>
              <a:cxnLst/>
              <a:rect l="l" t="t" r="r" b="b"/>
              <a:pathLst>
                <a:path w="1083945" h="539750">
                  <a:moveTo>
                    <a:pt x="0" y="0"/>
                  </a:moveTo>
                  <a:lnTo>
                    <a:pt x="1083627" y="0"/>
                  </a:lnTo>
                  <a:lnTo>
                    <a:pt x="1083627" y="539673"/>
                  </a:lnTo>
                  <a:lnTo>
                    <a:pt x="0" y="539673"/>
                  </a:lnTo>
                  <a:lnTo>
                    <a:pt x="0" y="0"/>
                  </a:lnTo>
                  <a:close/>
                </a:path>
              </a:pathLst>
            </a:custGeom>
            <a:ln w="12700">
              <a:solidFill>
                <a:srgbClr val="3B82F5"/>
              </a:solidFill>
            </a:ln>
          </p:spPr>
          <p:txBody>
            <a:bodyPr wrap="square" lIns="0" tIns="0" rIns="0" bIns="0" rtlCol="0"/>
            <a:lstStyle/>
            <a:p>
              <a:endParaRPr/>
            </a:p>
          </p:txBody>
        </p:sp>
      </p:grpSp>
      <p:sp>
        <p:nvSpPr>
          <p:cNvPr id="13" name="object 11">
            <a:extLst>
              <a:ext uri="{FF2B5EF4-FFF2-40B4-BE49-F238E27FC236}">
                <a16:creationId xmlns:a16="http://schemas.microsoft.com/office/drawing/2014/main" id="{B72C5942-094C-FFA6-7D29-1CC6C7A67BEA}"/>
              </a:ext>
            </a:extLst>
          </p:cNvPr>
          <p:cNvSpPr txBox="1"/>
          <p:nvPr/>
        </p:nvSpPr>
        <p:spPr>
          <a:xfrm>
            <a:off x="2986973" y="5867419"/>
            <a:ext cx="765175"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3B82F5"/>
                </a:solidFill>
                <a:latin typeface="Meiryo UI"/>
                <a:cs typeface="Meiryo UI"/>
              </a:rPr>
              <a:t>建材加工システム</a:t>
            </a:r>
            <a:endParaRPr sz="800">
              <a:latin typeface="Meiryo UI"/>
              <a:cs typeface="Meiryo UI"/>
            </a:endParaRPr>
          </a:p>
        </p:txBody>
      </p:sp>
      <p:grpSp>
        <p:nvGrpSpPr>
          <p:cNvPr id="14" name="object 15">
            <a:extLst>
              <a:ext uri="{FF2B5EF4-FFF2-40B4-BE49-F238E27FC236}">
                <a16:creationId xmlns:a16="http://schemas.microsoft.com/office/drawing/2014/main" id="{B7E02293-A36B-998C-7633-A244C89031EC}"/>
              </a:ext>
            </a:extLst>
          </p:cNvPr>
          <p:cNvGrpSpPr/>
          <p:nvPr/>
        </p:nvGrpSpPr>
        <p:grpSpPr>
          <a:xfrm>
            <a:off x="7008735" y="5097813"/>
            <a:ext cx="2988310" cy="1404620"/>
            <a:chOff x="5745543" y="5144947"/>
            <a:chExt cx="2988310" cy="1404620"/>
          </a:xfrm>
        </p:grpSpPr>
        <p:sp>
          <p:nvSpPr>
            <p:cNvPr id="15" name="object 16">
              <a:extLst>
                <a:ext uri="{FF2B5EF4-FFF2-40B4-BE49-F238E27FC236}">
                  <a16:creationId xmlns:a16="http://schemas.microsoft.com/office/drawing/2014/main" id="{19922C4D-8ACD-E035-BADC-2393329DBC87}"/>
                </a:ext>
              </a:extLst>
            </p:cNvPr>
            <p:cNvSpPr/>
            <p:nvPr/>
          </p:nvSpPr>
          <p:spPr>
            <a:xfrm>
              <a:off x="5745543" y="5144947"/>
              <a:ext cx="2988310" cy="1404620"/>
            </a:xfrm>
            <a:custGeom>
              <a:avLst/>
              <a:gdLst/>
              <a:ahLst/>
              <a:cxnLst/>
              <a:rect l="l" t="t" r="r" b="b"/>
              <a:pathLst>
                <a:path w="2988309" h="1404620">
                  <a:moveTo>
                    <a:pt x="2988005" y="0"/>
                  </a:moveTo>
                  <a:lnTo>
                    <a:pt x="0" y="0"/>
                  </a:lnTo>
                  <a:lnTo>
                    <a:pt x="0" y="1403997"/>
                  </a:lnTo>
                  <a:lnTo>
                    <a:pt x="2988005" y="1403997"/>
                  </a:lnTo>
                  <a:lnTo>
                    <a:pt x="2988005" y="0"/>
                  </a:lnTo>
                  <a:close/>
                </a:path>
              </a:pathLst>
            </a:custGeom>
            <a:solidFill>
              <a:srgbClr val="DFEFEA"/>
            </a:solidFill>
          </p:spPr>
          <p:txBody>
            <a:bodyPr wrap="square" lIns="0" tIns="0" rIns="0" bIns="0" rtlCol="0"/>
            <a:lstStyle/>
            <a:p>
              <a:endParaRPr/>
            </a:p>
          </p:txBody>
        </p:sp>
        <p:sp>
          <p:nvSpPr>
            <p:cNvPr id="16" name="object 17">
              <a:extLst>
                <a:ext uri="{FF2B5EF4-FFF2-40B4-BE49-F238E27FC236}">
                  <a16:creationId xmlns:a16="http://schemas.microsoft.com/office/drawing/2014/main" id="{EC33CB5D-FC6F-18A2-AAA5-974C4E18FDB3}"/>
                </a:ext>
              </a:extLst>
            </p:cNvPr>
            <p:cNvSpPr/>
            <p:nvPr/>
          </p:nvSpPr>
          <p:spPr>
            <a:xfrm>
              <a:off x="5817539" y="5901271"/>
              <a:ext cx="1044575" cy="576580"/>
            </a:xfrm>
            <a:custGeom>
              <a:avLst/>
              <a:gdLst/>
              <a:ahLst/>
              <a:cxnLst/>
              <a:rect l="l" t="t" r="r" b="b"/>
              <a:pathLst>
                <a:path w="1044575" h="576579">
                  <a:moveTo>
                    <a:pt x="1044003" y="0"/>
                  </a:moveTo>
                  <a:lnTo>
                    <a:pt x="0" y="0"/>
                  </a:lnTo>
                  <a:lnTo>
                    <a:pt x="0" y="575995"/>
                  </a:lnTo>
                  <a:lnTo>
                    <a:pt x="1044003" y="575995"/>
                  </a:lnTo>
                  <a:lnTo>
                    <a:pt x="1044003" y="0"/>
                  </a:lnTo>
                  <a:close/>
                </a:path>
              </a:pathLst>
            </a:custGeom>
            <a:solidFill>
              <a:srgbClr val="E6E6E6"/>
            </a:solidFill>
          </p:spPr>
          <p:txBody>
            <a:bodyPr wrap="square" lIns="0" tIns="0" rIns="0" bIns="0" rtlCol="0"/>
            <a:lstStyle/>
            <a:p>
              <a:endParaRPr/>
            </a:p>
          </p:txBody>
        </p:sp>
        <p:sp>
          <p:nvSpPr>
            <p:cNvPr id="17" name="object 18">
              <a:extLst>
                <a:ext uri="{FF2B5EF4-FFF2-40B4-BE49-F238E27FC236}">
                  <a16:creationId xmlns:a16="http://schemas.microsoft.com/office/drawing/2014/main" id="{90D32C5E-647A-B6E9-C25B-81C4C3111006}"/>
                </a:ext>
              </a:extLst>
            </p:cNvPr>
            <p:cNvSpPr/>
            <p:nvPr/>
          </p:nvSpPr>
          <p:spPr>
            <a:xfrm>
              <a:off x="5817539" y="5901271"/>
              <a:ext cx="1044575" cy="576580"/>
            </a:xfrm>
            <a:custGeom>
              <a:avLst/>
              <a:gdLst/>
              <a:ahLst/>
              <a:cxnLst/>
              <a:rect l="l" t="t" r="r" b="b"/>
              <a:pathLst>
                <a:path w="1044575" h="576579">
                  <a:moveTo>
                    <a:pt x="0" y="0"/>
                  </a:moveTo>
                  <a:lnTo>
                    <a:pt x="1044003" y="0"/>
                  </a:lnTo>
                  <a:lnTo>
                    <a:pt x="1044003" y="575995"/>
                  </a:lnTo>
                  <a:lnTo>
                    <a:pt x="0" y="575995"/>
                  </a:lnTo>
                  <a:lnTo>
                    <a:pt x="0" y="0"/>
                  </a:lnTo>
                  <a:close/>
                </a:path>
              </a:pathLst>
            </a:custGeom>
            <a:ln w="12700">
              <a:solidFill>
                <a:srgbClr val="003A83"/>
              </a:solidFill>
            </a:ln>
          </p:spPr>
          <p:txBody>
            <a:bodyPr wrap="square" lIns="0" tIns="0" rIns="0" bIns="0" rtlCol="0"/>
            <a:lstStyle/>
            <a:p>
              <a:endParaRPr/>
            </a:p>
          </p:txBody>
        </p:sp>
      </p:grpSp>
      <p:sp>
        <p:nvSpPr>
          <p:cNvPr id="18" name="object 19">
            <a:extLst>
              <a:ext uri="{FF2B5EF4-FFF2-40B4-BE49-F238E27FC236}">
                <a16:creationId xmlns:a16="http://schemas.microsoft.com/office/drawing/2014/main" id="{FE0E8410-7244-2044-8EA7-58D647B1E7B4}"/>
              </a:ext>
            </a:extLst>
          </p:cNvPr>
          <p:cNvSpPr txBox="1"/>
          <p:nvPr/>
        </p:nvSpPr>
        <p:spPr>
          <a:xfrm>
            <a:off x="7337208" y="6261042"/>
            <a:ext cx="765175"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003A83"/>
                </a:solidFill>
                <a:latin typeface="Meiryo UI"/>
                <a:cs typeface="Meiryo UI"/>
              </a:rPr>
              <a:t>月面鉄道システム</a:t>
            </a:r>
            <a:endParaRPr sz="800">
              <a:latin typeface="Meiryo UI"/>
              <a:cs typeface="Meiryo UI"/>
            </a:endParaRPr>
          </a:p>
        </p:txBody>
      </p:sp>
      <p:grpSp>
        <p:nvGrpSpPr>
          <p:cNvPr id="19" name="object 20">
            <a:extLst>
              <a:ext uri="{FF2B5EF4-FFF2-40B4-BE49-F238E27FC236}">
                <a16:creationId xmlns:a16="http://schemas.microsoft.com/office/drawing/2014/main" id="{D8D5EF96-B042-4506-4C72-D0DDAA2BFD07}"/>
              </a:ext>
            </a:extLst>
          </p:cNvPr>
          <p:cNvGrpSpPr/>
          <p:nvPr/>
        </p:nvGrpSpPr>
        <p:grpSpPr>
          <a:xfrm>
            <a:off x="7152734" y="5742640"/>
            <a:ext cx="1011555" cy="474980"/>
            <a:chOff x="5889542" y="5789774"/>
            <a:chExt cx="1011555" cy="474980"/>
          </a:xfrm>
        </p:grpSpPr>
        <p:pic>
          <p:nvPicPr>
            <p:cNvPr id="20" name="object 21">
              <a:extLst>
                <a:ext uri="{FF2B5EF4-FFF2-40B4-BE49-F238E27FC236}">
                  <a16:creationId xmlns:a16="http://schemas.microsoft.com/office/drawing/2014/main" id="{400C8CAE-FF5B-1CDE-193D-DD562F40AD2B}"/>
                </a:ext>
              </a:extLst>
            </p:cNvPr>
            <p:cNvPicPr/>
            <p:nvPr/>
          </p:nvPicPr>
          <p:blipFill>
            <a:blip r:embed="rId3" cstate="print"/>
            <a:stretch>
              <a:fillRect/>
            </a:stretch>
          </p:blipFill>
          <p:spPr>
            <a:xfrm>
              <a:off x="5889542" y="5990947"/>
              <a:ext cx="210286" cy="252006"/>
            </a:xfrm>
            <a:prstGeom prst="rect">
              <a:avLst/>
            </a:prstGeom>
          </p:spPr>
        </p:pic>
        <p:sp>
          <p:nvSpPr>
            <p:cNvPr id="21" name="object 22">
              <a:extLst>
                <a:ext uri="{FF2B5EF4-FFF2-40B4-BE49-F238E27FC236}">
                  <a16:creationId xmlns:a16="http://schemas.microsoft.com/office/drawing/2014/main" id="{245AD7D2-E610-AFA4-17E5-BA144D71EFFA}"/>
                </a:ext>
              </a:extLst>
            </p:cNvPr>
            <p:cNvSpPr/>
            <p:nvPr/>
          </p:nvSpPr>
          <p:spPr>
            <a:xfrm>
              <a:off x="6897545" y="5792949"/>
              <a:ext cx="0" cy="252095"/>
            </a:xfrm>
            <a:custGeom>
              <a:avLst/>
              <a:gdLst/>
              <a:ahLst/>
              <a:cxnLst/>
              <a:rect l="l" t="t" r="r" b="b"/>
              <a:pathLst>
                <a:path h="252095">
                  <a:moveTo>
                    <a:pt x="0" y="0"/>
                  </a:moveTo>
                  <a:lnTo>
                    <a:pt x="0" y="252006"/>
                  </a:lnTo>
                </a:path>
              </a:pathLst>
            </a:custGeom>
            <a:ln w="6350">
              <a:solidFill>
                <a:srgbClr val="585656"/>
              </a:solidFill>
            </a:ln>
          </p:spPr>
          <p:txBody>
            <a:bodyPr wrap="square" lIns="0" tIns="0" rIns="0" bIns="0" rtlCol="0"/>
            <a:lstStyle/>
            <a:p>
              <a:endParaRPr/>
            </a:p>
          </p:txBody>
        </p:sp>
        <p:sp>
          <p:nvSpPr>
            <p:cNvPr id="22" name="object 23">
              <a:extLst>
                <a:ext uri="{FF2B5EF4-FFF2-40B4-BE49-F238E27FC236}">
                  <a16:creationId xmlns:a16="http://schemas.microsoft.com/office/drawing/2014/main" id="{EDD0F2DE-DAF9-62A8-FE9E-24132B3FA0D4}"/>
                </a:ext>
              </a:extLst>
            </p:cNvPr>
            <p:cNvSpPr/>
            <p:nvPr/>
          </p:nvSpPr>
          <p:spPr>
            <a:xfrm>
              <a:off x="6176124" y="5973267"/>
              <a:ext cx="612140" cy="288290"/>
            </a:xfrm>
            <a:custGeom>
              <a:avLst/>
              <a:gdLst/>
              <a:ahLst/>
              <a:cxnLst/>
              <a:rect l="l" t="t" r="r" b="b"/>
              <a:pathLst>
                <a:path w="612140"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23" name="object 24">
              <a:extLst>
                <a:ext uri="{FF2B5EF4-FFF2-40B4-BE49-F238E27FC236}">
                  <a16:creationId xmlns:a16="http://schemas.microsoft.com/office/drawing/2014/main" id="{734E2F88-DE22-994D-7DA9-381E6432DA4F}"/>
                </a:ext>
              </a:extLst>
            </p:cNvPr>
            <p:cNvSpPr/>
            <p:nvPr/>
          </p:nvSpPr>
          <p:spPr>
            <a:xfrm>
              <a:off x="6176124" y="5973267"/>
              <a:ext cx="612140" cy="288290"/>
            </a:xfrm>
            <a:custGeom>
              <a:avLst/>
              <a:gdLst/>
              <a:ahLst/>
              <a:cxnLst/>
              <a:rect l="l" t="t" r="r" b="b"/>
              <a:pathLst>
                <a:path w="612140"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24" name="object 25">
            <a:extLst>
              <a:ext uri="{FF2B5EF4-FFF2-40B4-BE49-F238E27FC236}">
                <a16:creationId xmlns:a16="http://schemas.microsoft.com/office/drawing/2014/main" id="{F1A604FD-FD6C-54D3-8657-55885A621013}"/>
              </a:ext>
            </a:extLst>
          </p:cNvPr>
          <p:cNvSpPr txBox="1"/>
          <p:nvPr/>
        </p:nvSpPr>
        <p:spPr>
          <a:xfrm>
            <a:off x="7477976" y="5950961"/>
            <a:ext cx="534670" cy="13208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月面上を貨物</a:t>
            </a:r>
            <a:endParaRPr sz="700">
              <a:latin typeface="Meiryo UI"/>
              <a:cs typeface="Meiryo UI"/>
            </a:endParaRPr>
          </a:p>
        </p:txBody>
      </p:sp>
      <p:sp>
        <p:nvSpPr>
          <p:cNvPr id="25" name="object 26">
            <a:extLst>
              <a:ext uri="{FF2B5EF4-FFF2-40B4-BE49-F238E27FC236}">
                <a16:creationId xmlns:a16="http://schemas.microsoft.com/office/drawing/2014/main" id="{7D45E7BF-BE20-6B44-C08B-FF8CF1B9CFA2}"/>
              </a:ext>
            </a:extLst>
          </p:cNvPr>
          <p:cNvSpPr txBox="1"/>
          <p:nvPr/>
        </p:nvSpPr>
        <p:spPr>
          <a:xfrm>
            <a:off x="7484075" y="6057650"/>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輸送する機能</a:t>
            </a:r>
            <a:endParaRPr sz="700">
              <a:latin typeface="Meiryo UI"/>
              <a:cs typeface="Meiryo UI"/>
            </a:endParaRPr>
          </a:p>
        </p:txBody>
      </p:sp>
      <p:grpSp>
        <p:nvGrpSpPr>
          <p:cNvPr id="26" name="object 27">
            <a:extLst>
              <a:ext uri="{FF2B5EF4-FFF2-40B4-BE49-F238E27FC236}">
                <a16:creationId xmlns:a16="http://schemas.microsoft.com/office/drawing/2014/main" id="{3DB3F06E-8BE7-219D-65EB-9AB2DE7ECBA1}"/>
              </a:ext>
            </a:extLst>
          </p:cNvPr>
          <p:cNvGrpSpPr/>
          <p:nvPr/>
        </p:nvGrpSpPr>
        <p:grpSpPr>
          <a:xfrm>
            <a:off x="8332964" y="5343469"/>
            <a:ext cx="1525270" cy="1092835"/>
            <a:chOff x="7069772" y="5390603"/>
            <a:chExt cx="1525270" cy="1092835"/>
          </a:xfrm>
        </p:grpSpPr>
        <p:sp>
          <p:nvSpPr>
            <p:cNvPr id="27" name="object 28">
              <a:extLst>
                <a:ext uri="{FF2B5EF4-FFF2-40B4-BE49-F238E27FC236}">
                  <a16:creationId xmlns:a16="http://schemas.microsoft.com/office/drawing/2014/main" id="{921A6C6A-369F-0CB6-49BB-5A86EF05888F}"/>
                </a:ext>
              </a:extLst>
            </p:cNvPr>
            <p:cNvSpPr/>
            <p:nvPr/>
          </p:nvSpPr>
          <p:spPr>
            <a:xfrm>
              <a:off x="7076122" y="5396953"/>
              <a:ext cx="1512570" cy="1080135"/>
            </a:xfrm>
            <a:custGeom>
              <a:avLst/>
              <a:gdLst/>
              <a:ahLst/>
              <a:cxnLst/>
              <a:rect l="l" t="t" r="r" b="b"/>
              <a:pathLst>
                <a:path w="1512570" h="1080135">
                  <a:moveTo>
                    <a:pt x="1511998" y="0"/>
                  </a:moveTo>
                  <a:lnTo>
                    <a:pt x="0" y="0"/>
                  </a:lnTo>
                  <a:lnTo>
                    <a:pt x="0" y="1079995"/>
                  </a:lnTo>
                  <a:lnTo>
                    <a:pt x="1511998" y="1079995"/>
                  </a:lnTo>
                  <a:lnTo>
                    <a:pt x="1511998" y="0"/>
                  </a:lnTo>
                  <a:close/>
                </a:path>
              </a:pathLst>
            </a:custGeom>
            <a:solidFill>
              <a:srgbClr val="E1EBFC"/>
            </a:solidFill>
          </p:spPr>
          <p:txBody>
            <a:bodyPr wrap="square" lIns="0" tIns="0" rIns="0" bIns="0" rtlCol="0"/>
            <a:lstStyle/>
            <a:p>
              <a:endParaRPr/>
            </a:p>
          </p:txBody>
        </p:sp>
        <p:sp>
          <p:nvSpPr>
            <p:cNvPr id="28" name="object 29">
              <a:extLst>
                <a:ext uri="{FF2B5EF4-FFF2-40B4-BE49-F238E27FC236}">
                  <a16:creationId xmlns:a16="http://schemas.microsoft.com/office/drawing/2014/main" id="{A6E7BEFB-C7A3-322A-5124-B4216403B771}"/>
                </a:ext>
              </a:extLst>
            </p:cNvPr>
            <p:cNvSpPr/>
            <p:nvPr/>
          </p:nvSpPr>
          <p:spPr>
            <a:xfrm>
              <a:off x="7076122" y="5396953"/>
              <a:ext cx="1512570" cy="1080135"/>
            </a:xfrm>
            <a:custGeom>
              <a:avLst/>
              <a:gdLst/>
              <a:ahLst/>
              <a:cxnLst/>
              <a:rect l="l" t="t" r="r" b="b"/>
              <a:pathLst>
                <a:path w="1512570" h="1080135">
                  <a:moveTo>
                    <a:pt x="0" y="0"/>
                  </a:moveTo>
                  <a:lnTo>
                    <a:pt x="1511998" y="0"/>
                  </a:lnTo>
                  <a:lnTo>
                    <a:pt x="1511998" y="1079995"/>
                  </a:lnTo>
                  <a:lnTo>
                    <a:pt x="0" y="1079995"/>
                  </a:lnTo>
                  <a:lnTo>
                    <a:pt x="0" y="0"/>
                  </a:lnTo>
                  <a:close/>
                </a:path>
              </a:pathLst>
            </a:custGeom>
            <a:ln w="12700">
              <a:solidFill>
                <a:srgbClr val="3B82F5"/>
              </a:solidFill>
            </a:ln>
          </p:spPr>
          <p:txBody>
            <a:bodyPr wrap="square" lIns="0" tIns="0" rIns="0" bIns="0" rtlCol="0"/>
            <a:lstStyle/>
            <a:p>
              <a:endParaRPr/>
            </a:p>
          </p:txBody>
        </p:sp>
      </p:grpSp>
      <p:sp>
        <p:nvSpPr>
          <p:cNvPr id="29" name="object 30">
            <a:extLst>
              <a:ext uri="{FF2B5EF4-FFF2-40B4-BE49-F238E27FC236}">
                <a16:creationId xmlns:a16="http://schemas.microsoft.com/office/drawing/2014/main" id="{4BA80793-778E-94B6-600F-BAB26B9ACDAE}"/>
              </a:ext>
            </a:extLst>
          </p:cNvPr>
          <p:cNvSpPr txBox="1"/>
          <p:nvPr/>
        </p:nvSpPr>
        <p:spPr>
          <a:xfrm>
            <a:off x="8362612" y="6260720"/>
            <a:ext cx="915035" cy="147955"/>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3B82F5"/>
                </a:solidFill>
                <a:latin typeface="Meiryo UI"/>
                <a:cs typeface="Meiryo UI"/>
              </a:rPr>
              <a:t>与圧ローバーシステム</a:t>
            </a:r>
            <a:endParaRPr sz="800">
              <a:latin typeface="Meiryo UI"/>
              <a:cs typeface="Meiryo UI"/>
            </a:endParaRPr>
          </a:p>
        </p:txBody>
      </p:sp>
      <p:grpSp>
        <p:nvGrpSpPr>
          <p:cNvPr id="30" name="object 31">
            <a:extLst>
              <a:ext uri="{FF2B5EF4-FFF2-40B4-BE49-F238E27FC236}">
                <a16:creationId xmlns:a16="http://schemas.microsoft.com/office/drawing/2014/main" id="{3D139572-6DAA-2C1C-DCD1-39320D7BAC76}"/>
              </a:ext>
            </a:extLst>
          </p:cNvPr>
          <p:cNvGrpSpPr/>
          <p:nvPr/>
        </p:nvGrpSpPr>
        <p:grpSpPr>
          <a:xfrm>
            <a:off x="8406383" y="5163459"/>
            <a:ext cx="1525270" cy="768985"/>
            <a:chOff x="7143191" y="5210593"/>
            <a:chExt cx="1525270" cy="768985"/>
          </a:xfrm>
        </p:grpSpPr>
        <p:sp>
          <p:nvSpPr>
            <p:cNvPr id="31" name="object 32">
              <a:extLst>
                <a:ext uri="{FF2B5EF4-FFF2-40B4-BE49-F238E27FC236}">
                  <a16:creationId xmlns:a16="http://schemas.microsoft.com/office/drawing/2014/main" id="{5262E9C5-6ACC-92D4-29EF-90456E08123D}"/>
                </a:ext>
              </a:extLst>
            </p:cNvPr>
            <p:cNvSpPr/>
            <p:nvPr/>
          </p:nvSpPr>
          <p:spPr>
            <a:xfrm>
              <a:off x="7149541" y="5216943"/>
              <a:ext cx="1512570" cy="756285"/>
            </a:xfrm>
            <a:custGeom>
              <a:avLst/>
              <a:gdLst/>
              <a:ahLst/>
              <a:cxnLst/>
              <a:rect l="l" t="t" r="r" b="b"/>
              <a:pathLst>
                <a:path w="1512570" h="756285">
                  <a:moveTo>
                    <a:pt x="1511998" y="0"/>
                  </a:moveTo>
                  <a:lnTo>
                    <a:pt x="0" y="0"/>
                  </a:lnTo>
                  <a:lnTo>
                    <a:pt x="0" y="756005"/>
                  </a:lnTo>
                  <a:lnTo>
                    <a:pt x="1511998" y="756005"/>
                  </a:lnTo>
                  <a:lnTo>
                    <a:pt x="1511998" y="0"/>
                  </a:lnTo>
                  <a:close/>
                </a:path>
              </a:pathLst>
            </a:custGeom>
            <a:solidFill>
              <a:srgbClr val="E1EBFC"/>
            </a:solidFill>
          </p:spPr>
          <p:txBody>
            <a:bodyPr wrap="square" lIns="0" tIns="0" rIns="0" bIns="0" rtlCol="0"/>
            <a:lstStyle/>
            <a:p>
              <a:endParaRPr/>
            </a:p>
          </p:txBody>
        </p:sp>
        <p:sp>
          <p:nvSpPr>
            <p:cNvPr id="32" name="object 33">
              <a:extLst>
                <a:ext uri="{FF2B5EF4-FFF2-40B4-BE49-F238E27FC236}">
                  <a16:creationId xmlns:a16="http://schemas.microsoft.com/office/drawing/2014/main" id="{E8FA7BB3-E9A5-F2F6-8055-38E00100B578}"/>
                </a:ext>
              </a:extLst>
            </p:cNvPr>
            <p:cNvSpPr/>
            <p:nvPr/>
          </p:nvSpPr>
          <p:spPr>
            <a:xfrm>
              <a:off x="7149541" y="5216943"/>
              <a:ext cx="1512570" cy="756285"/>
            </a:xfrm>
            <a:custGeom>
              <a:avLst/>
              <a:gdLst/>
              <a:ahLst/>
              <a:cxnLst/>
              <a:rect l="l" t="t" r="r" b="b"/>
              <a:pathLst>
                <a:path w="1512570" h="756285">
                  <a:moveTo>
                    <a:pt x="0" y="0"/>
                  </a:moveTo>
                  <a:lnTo>
                    <a:pt x="1511998" y="0"/>
                  </a:lnTo>
                  <a:lnTo>
                    <a:pt x="1511998" y="756005"/>
                  </a:lnTo>
                  <a:lnTo>
                    <a:pt x="0" y="756005"/>
                  </a:lnTo>
                  <a:lnTo>
                    <a:pt x="0" y="0"/>
                  </a:lnTo>
                  <a:close/>
                </a:path>
              </a:pathLst>
            </a:custGeom>
            <a:ln w="12700">
              <a:solidFill>
                <a:srgbClr val="3B82F5"/>
              </a:solidFill>
            </a:ln>
          </p:spPr>
          <p:txBody>
            <a:bodyPr wrap="square" lIns="0" tIns="0" rIns="0" bIns="0" rtlCol="0"/>
            <a:lstStyle/>
            <a:p>
              <a:endParaRPr/>
            </a:p>
          </p:txBody>
        </p:sp>
      </p:grpSp>
      <p:sp>
        <p:nvSpPr>
          <p:cNvPr id="33" name="object 34">
            <a:extLst>
              <a:ext uri="{FF2B5EF4-FFF2-40B4-BE49-F238E27FC236}">
                <a16:creationId xmlns:a16="http://schemas.microsoft.com/office/drawing/2014/main" id="{B1B2B2F4-1534-D52E-F841-CE786D43F12C}"/>
              </a:ext>
            </a:extLst>
          </p:cNvPr>
          <p:cNvSpPr txBox="1"/>
          <p:nvPr/>
        </p:nvSpPr>
        <p:spPr>
          <a:xfrm>
            <a:off x="8436036" y="5194639"/>
            <a:ext cx="915035" cy="147955"/>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3B82F5"/>
                </a:solidFill>
                <a:latin typeface="Meiryo UI"/>
                <a:cs typeface="Meiryo UI"/>
              </a:rPr>
              <a:t>曝露ローバーシステム</a:t>
            </a:r>
            <a:endParaRPr sz="800">
              <a:latin typeface="Meiryo UI"/>
              <a:cs typeface="Meiryo UI"/>
            </a:endParaRPr>
          </a:p>
        </p:txBody>
      </p:sp>
      <p:grpSp>
        <p:nvGrpSpPr>
          <p:cNvPr id="34" name="object 35">
            <a:extLst>
              <a:ext uri="{FF2B5EF4-FFF2-40B4-BE49-F238E27FC236}">
                <a16:creationId xmlns:a16="http://schemas.microsoft.com/office/drawing/2014/main" id="{6259CA04-E149-F7AC-0395-F3519AA39962}"/>
              </a:ext>
            </a:extLst>
          </p:cNvPr>
          <p:cNvGrpSpPr/>
          <p:nvPr/>
        </p:nvGrpSpPr>
        <p:grpSpPr>
          <a:xfrm>
            <a:off x="10140733" y="4845820"/>
            <a:ext cx="900430" cy="1548130"/>
            <a:chOff x="8877541" y="4892954"/>
            <a:chExt cx="900430" cy="1548130"/>
          </a:xfrm>
        </p:grpSpPr>
        <p:sp>
          <p:nvSpPr>
            <p:cNvPr id="35" name="object 36">
              <a:extLst>
                <a:ext uri="{FF2B5EF4-FFF2-40B4-BE49-F238E27FC236}">
                  <a16:creationId xmlns:a16="http://schemas.microsoft.com/office/drawing/2014/main" id="{E990E9D6-77A4-C644-874F-540399A33411}"/>
                </a:ext>
              </a:extLst>
            </p:cNvPr>
            <p:cNvSpPr/>
            <p:nvPr/>
          </p:nvSpPr>
          <p:spPr>
            <a:xfrm>
              <a:off x="8877541" y="4892954"/>
              <a:ext cx="900430" cy="1548130"/>
            </a:xfrm>
            <a:custGeom>
              <a:avLst/>
              <a:gdLst/>
              <a:ahLst/>
              <a:cxnLst/>
              <a:rect l="l" t="t" r="r" b="b"/>
              <a:pathLst>
                <a:path w="900429" h="1548129">
                  <a:moveTo>
                    <a:pt x="899998" y="0"/>
                  </a:moveTo>
                  <a:lnTo>
                    <a:pt x="0" y="0"/>
                  </a:lnTo>
                  <a:lnTo>
                    <a:pt x="0" y="1548003"/>
                  </a:lnTo>
                  <a:lnTo>
                    <a:pt x="899998" y="1548003"/>
                  </a:lnTo>
                  <a:lnTo>
                    <a:pt x="899998" y="0"/>
                  </a:lnTo>
                  <a:close/>
                </a:path>
              </a:pathLst>
            </a:custGeom>
            <a:solidFill>
              <a:srgbClr val="DFEFEA"/>
            </a:solidFill>
          </p:spPr>
          <p:txBody>
            <a:bodyPr wrap="square" lIns="0" tIns="0" rIns="0" bIns="0" rtlCol="0"/>
            <a:lstStyle/>
            <a:p>
              <a:endParaRPr/>
            </a:p>
          </p:txBody>
        </p:sp>
        <p:sp>
          <p:nvSpPr>
            <p:cNvPr id="36" name="object 37">
              <a:extLst>
                <a:ext uri="{FF2B5EF4-FFF2-40B4-BE49-F238E27FC236}">
                  <a16:creationId xmlns:a16="http://schemas.microsoft.com/office/drawing/2014/main" id="{25CBB61D-0124-9F1A-B0C1-EDBECF34E4B7}"/>
                </a:ext>
              </a:extLst>
            </p:cNvPr>
            <p:cNvSpPr/>
            <p:nvPr/>
          </p:nvSpPr>
          <p:spPr>
            <a:xfrm>
              <a:off x="8949550" y="4964950"/>
              <a:ext cx="756285" cy="1404620"/>
            </a:xfrm>
            <a:custGeom>
              <a:avLst/>
              <a:gdLst/>
              <a:ahLst/>
              <a:cxnLst/>
              <a:rect l="l" t="t" r="r" b="b"/>
              <a:pathLst>
                <a:path w="756284" h="1404620">
                  <a:moveTo>
                    <a:pt x="756005" y="0"/>
                  </a:moveTo>
                  <a:lnTo>
                    <a:pt x="0" y="0"/>
                  </a:lnTo>
                  <a:lnTo>
                    <a:pt x="0" y="1403997"/>
                  </a:lnTo>
                  <a:lnTo>
                    <a:pt x="756005" y="1403997"/>
                  </a:lnTo>
                  <a:lnTo>
                    <a:pt x="756005" y="0"/>
                  </a:lnTo>
                  <a:close/>
                </a:path>
              </a:pathLst>
            </a:custGeom>
            <a:solidFill>
              <a:srgbClr val="E1EBFC"/>
            </a:solidFill>
          </p:spPr>
          <p:txBody>
            <a:bodyPr wrap="square" lIns="0" tIns="0" rIns="0" bIns="0" rtlCol="0"/>
            <a:lstStyle/>
            <a:p>
              <a:endParaRPr/>
            </a:p>
          </p:txBody>
        </p:sp>
        <p:sp>
          <p:nvSpPr>
            <p:cNvPr id="37" name="object 38">
              <a:extLst>
                <a:ext uri="{FF2B5EF4-FFF2-40B4-BE49-F238E27FC236}">
                  <a16:creationId xmlns:a16="http://schemas.microsoft.com/office/drawing/2014/main" id="{5EC00B4D-F07B-EE2B-5DCA-866832A019B0}"/>
                </a:ext>
              </a:extLst>
            </p:cNvPr>
            <p:cNvSpPr/>
            <p:nvPr/>
          </p:nvSpPr>
          <p:spPr>
            <a:xfrm>
              <a:off x="8949550" y="4964950"/>
              <a:ext cx="756285" cy="1404620"/>
            </a:xfrm>
            <a:custGeom>
              <a:avLst/>
              <a:gdLst/>
              <a:ahLst/>
              <a:cxnLst/>
              <a:rect l="l" t="t" r="r" b="b"/>
              <a:pathLst>
                <a:path w="756284" h="1404620">
                  <a:moveTo>
                    <a:pt x="0" y="0"/>
                  </a:moveTo>
                  <a:lnTo>
                    <a:pt x="756005" y="0"/>
                  </a:lnTo>
                  <a:lnTo>
                    <a:pt x="756005" y="1403997"/>
                  </a:lnTo>
                  <a:lnTo>
                    <a:pt x="0" y="1403997"/>
                  </a:lnTo>
                  <a:lnTo>
                    <a:pt x="0" y="0"/>
                  </a:lnTo>
                  <a:close/>
                </a:path>
              </a:pathLst>
            </a:custGeom>
            <a:ln w="12700">
              <a:solidFill>
                <a:srgbClr val="3B82F5"/>
              </a:solidFill>
            </a:ln>
          </p:spPr>
          <p:txBody>
            <a:bodyPr wrap="square" lIns="0" tIns="0" rIns="0" bIns="0" rtlCol="0"/>
            <a:lstStyle/>
            <a:p>
              <a:endParaRPr/>
            </a:p>
          </p:txBody>
        </p:sp>
      </p:grpSp>
      <p:sp>
        <p:nvSpPr>
          <p:cNvPr id="38" name="object 39">
            <a:extLst>
              <a:ext uri="{FF2B5EF4-FFF2-40B4-BE49-F238E27FC236}">
                <a16:creationId xmlns:a16="http://schemas.microsoft.com/office/drawing/2014/main" id="{7D8901CD-AD57-6AD6-9E82-E2E7B09FCE2A}"/>
              </a:ext>
            </a:extLst>
          </p:cNvPr>
          <p:cNvSpPr txBox="1"/>
          <p:nvPr/>
        </p:nvSpPr>
        <p:spPr>
          <a:xfrm>
            <a:off x="10383864" y="6152720"/>
            <a:ext cx="561340"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3B82F5"/>
                </a:solidFill>
                <a:latin typeface="Meiryo UI"/>
                <a:cs typeface="Meiryo UI"/>
              </a:rPr>
              <a:t>居住システム</a:t>
            </a:r>
            <a:endParaRPr sz="800">
              <a:latin typeface="Meiryo UI"/>
              <a:cs typeface="Meiryo UI"/>
            </a:endParaRPr>
          </a:p>
        </p:txBody>
      </p:sp>
      <p:sp>
        <p:nvSpPr>
          <p:cNvPr id="39" name="object 40">
            <a:extLst>
              <a:ext uri="{FF2B5EF4-FFF2-40B4-BE49-F238E27FC236}">
                <a16:creationId xmlns:a16="http://schemas.microsoft.com/office/drawing/2014/main" id="{6D0DA1F0-9ADC-F04D-AA3B-3FF0574A7FC5}"/>
              </a:ext>
            </a:extLst>
          </p:cNvPr>
          <p:cNvSpPr txBox="1"/>
          <p:nvPr/>
        </p:nvSpPr>
        <p:spPr>
          <a:xfrm>
            <a:off x="10284738" y="5745818"/>
            <a:ext cx="612140" cy="396240"/>
          </a:xfrm>
          <a:prstGeom prst="rect">
            <a:avLst/>
          </a:prstGeom>
          <a:solidFill>
            <a:srgbClr val="FFFFFF"/>
          </a:solidFill>
          <a:ln w="6350">
            <a:solidFill>
              <a:srgbClr val="585656"/>
            </a:solidFill>
          </a:ln>
        </p:spPr>
        <p:txBody>
          <a:bodyPr vert="horz" wrap="square" lIns="0" tIns="36830" rIns="0" bIns="0" rtlCol="0">
            <a:spAutoFit/>
          </a:bodyPr>
          <a:lstStyle/>
          <a:p>
            <a:pPr marL="162560" marR="154305" indent="16510" algn="r">
              <a:lnSpc>
                <a:spcPct val="100000"/>
              </a:lnSpc>
              <a:spcBef>
                <a:spcPts val="290"/>
              </a:spcBef>
            </a:pPr>
            <a:r>
              <a:rPr sz="700" spc="-35" dirty="0">
                <a:latin typeface="Meiryo UI"/>
                <a:cs typeface="Meiryo UI"/>
              </a:rPr>
              <a:t>簡易な</a:t>
            </a:r>
            <a:r>
              <a:rPr sz="700" spc="-20" dirty="0">
                <a:latin typeface="Meiryo UI"/>
                <a:cs typeface="Meiryo UI"/>
              </a:rPr>
              <a:t>ミッション</a:t>
            </a:r>
            <a:endParaRPr sz="700">
              <a:latin typeface="Meiryo UI"/>
              <a:cs typeface="Meiryo UI"/>
            </a:endParaRPr>
          </a:p>
          <a:p>
            <a:pPr marR="104775" algn="r">
              <a:lnSpc>
                <a:spcPct val="100000"/>
              </a:lnSpc>
            </a:pPr>
            <a:r>
              <a:rPr sz="700" spc="-30" dirty="0">
                <a:latin typeface="Meiryo UI"/>
                <a:cs typeface="Meiryo UI"/>
              </a:rPr>
              <a:t>を行う機能</a:t>
            </a:r>
            <a:endParaRPr sz="700">
              <a:latin typeface="Meiryo UI"/>
              <a:cs typeface="Meiryo UI"/>
            </a:endParaRPr>
          </a:p>
        </p:txBody>
      </p:sp>
      <p:grpSp>
        <p:nvGrpSpPr>
          <p:cNvPr id="40" name="object 41">
            <a:extLst>
              <a:ext uri="{FF2B5EF4-FFF2-40B4-BE49-F238E27FC236}">
                <a16:creationId xmlns:a16="http://schemas.microsoft.com/office/drawing/2014/main" id="{1A182E0F-20F9-1A44-4DFB-EB4BA2409704}"/>
              </a:ext>
            </a:extLst>
          </p:cNvPr>
          <p:cNvGrpSpPr/>
          <p:nvPr/>
        </p:nvGrpSpPr>
        <p:grpSpPr>
          <a:xfrm>
            <a:off x="10243806" y="4947471"/>
            <a:ext cx="697230" cy="592455"/>
            <a:chOff x="8980614" y="4994605"/>
            <a:chExt cx="697230" cy="592455"/>
          </a:xfrm>
        </p:grpSpPr>
        <p:sp>
          <p:nvSpPr>
            <p:cNvPr id="41" name="object 42">
              <a:extLst>
                <a:ext uri="{FF2B5EF4-FFF2-40B4-BE49-F238E27FC236}">
                  <a16:creationId xmlns:a16="http://schemas.microsoft.com/office/drawing/2014/main" id="{16B1CBDC-A3AB-8D56-D9D6-823488BFEE50}"/>
                </a:ext>
              </a:extLst>
            </p:cNvPr>
            <p:cNvSpPr/>
            <p:nvPr/>
          </p:nvSpPr>
          <p:spPr>
            <a:xfrm>
              <a:off x="8986964" y="5000955"/>
              <a:ext cx="684530" cy="432434"/>
            </a:xfrm>
            <a:custGeom>
              <a:avLst/>
              <a:gdLst/>
              <a:ahLst/>
              <a:cxnLst/>
              <a:rect l="l" t="t" r="r" b="b"/>
              <a:pathLst>
                <a:path w="684529" h="432435">
                  <a:moveTo>
                    <a:pt x="683996" y="0"/>
                  </a:moveTo>
                  <a:lnTo>
                    <a:pt x="0" y="0"/>
                  </a:lnTo>
                  <a:lnTo>
                    <a:pt x="0" y="432003"/>
                  </a:lnTo>
                  <a:lnTo>
                    <a:pt x="683996" y="432003"/>
                  </a:lnTo>
                  <a:lnTo>
                    <a:pt x="683996" y="0"/>
                  </a:lnTo>
                  <a:close/>
                </a:path>
              </a:pathLst>
            </a:custGeom>
            <a:solidFill>
              <a:srgbClr val="DFEFEA"/>
            </a:solidFill>
          </p:spPr>
          <p:txBody>
            <a:bodyPr wrap="square" lIns="0" tIns="0" rIns="0" bIns="0" rtlCol="0"/>
            <a:lstStyle/>
            <a:p>
              <a:endParaRPr/>
            </a:p>
          </p:txBody>
        </p:sp>
        <p:sp>
          <p:nvSpPr>
            <p:cNvPr id="42" name="object 43">
              <a:extLst>
                <a:ext uri="{FF2B5EF4-FFF2-40B4-BE49-F238E27FC236}">
                  <a16:creationId xmlns:a16="http://schemas.microsoft.com/office/drawing/2014/main" id="{8A98170B-C577-62A8-8DC9-7DC2E052B6B1}"/>
                </a:ext>
              </a:extLst>
            </p:cNvPr>
            <p:cNvSpPr/>
            <p:nvPr/>
          </p:nvSpPr>
          <p:spPr>
            <a:xfrm>
              <a:off x="8986964" y="5000955"/>
              <a:ext cx="684530" cy="432434"/>
            </a:xfrm>
            <a:custGeom>
              <a:avLst/>
              <a:gdLst/>
              <a:ahLst/>
              <a:cxnLst/>
              <a:rect l="l" t="t" r="r" b="b"/>
              <a:pathLst>
                <a:path w="684529" h="432435">
                  <a:moveTo>
                    <a:pt x="0" y="0"/>
                  </a:moveTo>
                  <a:lnTo>
                    <a:pt x="683996" y="0"/>
                  </a:lnTo>
                  <a:lnTo>
                    <a:pt x="683996" y="432003"/>
                  </a:lnTo>
                  <a:lnTo>
                    <a:pt x="0" y="432003"/>
                  </a:lnTo>
                  <a:lnTo>
                    <a:pt x="0" y="0"/>
                  </a:lnTo>
                  <a:close/>
                </a:path>
              </a:pathLst>
            </a:custGeom>
            <a:ln w="12700">
              <a:solidFill>
                <a:srgbClr val="FFFFFF"/>
              </a:solidFill>
            </a:ln>
          </p:spPr>
          <p:txBody>
            <a:bodyPr wrap="square" lIns="0" tIns="0" rIns="0" bIns="0" rtlCol="0"/>
            <a:lstStyle/>
            <a:p>
              <a:endParaRPr/>
            </a:p>
          </p:txBody>
        </p:sp>
        <p:pic>
          <p:nvPicPr>
            <p:cNvPr id="43" name="object 44">
              <a:extLst>
                <a:ext uri="{FF2B5EF4-FFF2-40B4-BE49-F238E27FC236}">
                  <a16:creationId xmlns:a16="http://schemas.microsoft.com/office/drawing/2014/main" id="{E1810F93-25C2-06CA-D566-45CD5D9D44EB}"/>
                </a:ext>
              </a:extLst>
            </p:cNvPr>
            <p:cNvPicPr/>
            <p:nvPr/>
          </p:nvPicPr>
          <p:blipFill>
            <a:blip r:embed="rId4" cstate="print"/>
            <a:stretch>
              <a:fillRect/>
            </a:stretch>
          </p:blipFill>
          <p:spPr>
            <a:xfrm>
              <a:off x="9011412" y="5308092"/>
              <a:ext cx="633983" cy="278891"/>
            </a:xfrm>
            <a:prstGeom prst="rect">
              <a:avLst/>
            </a:prstGeom>
          </p:spPr>
        </p:pic>
      </p:grpSp>
      <p:sp>
        <p:nvSpPr>
          <p:cNvPr id="44" name="object 45">
            <a:extLst>
              <a:ext uri="{FF2B5EF4-FFF2-40B4-BE49-F238E27FC236}">
                <a16:creationId xmlns:a16="http://schemas.microsoft.com/office/drawing/2014/main" id="{916F6792-8ECF-669D-4A9E-79065DC99EC2}"/>
              </a:ext>
            </a:extLst>
          </p:cNvPr>
          <p:cNvSpPr txBox="1"/>
          <p:nvPr/>
        </p:nvSpPr>
        <p:spPr>
          <a:xfrm>
            <a:off x="10350035" y="5304835"/>
            <a:ext cx="482600" cy="162560"/>
          </a:xfrm>
          <a:prstGeom prst="rect">
            <a:avLst/>
          </a:prstGeom>
        </p:spPr>
        <p:txBody>
          <a:bodyPr vert="horz" wrap="square" lIns="0" tIns="12700" rIns="0" bIns="0" rtlCol="0">
            <a:spAutoFit/>
          </a:bodyPr>
          <a:lstStyle/>
          <a:p>
            <a:pPr marL="12700">
              <a:lnSpc>
                <a:spcPct val="100000"/>
              </a:lnSpc>
              <a:spcBef>
                <a:spcPts val="100"/>
              </a:spcBef>
            </a:pPr>
            <a:r>
              <a:rPr sz="900" b="1" spc="-15" dirty="0">
                <a:solidFill>
                  <a:srgbClr val="319B73"/>
                </a:solidFill>
                <a:latin typeface="Meiryo UI"/>
                <a:cs typeface="Meiryo UI"/>
              </a:rPr>
              <a:t>生命維持</a:t>
            </a:r>
            <a:endParaRPr sz="900">
              <a:latin typeface="Meiryo UI"/>
              <a:cs typeface="Meiryo UI"/>
            </a:endParaRPr>
          </a:p>
        </p:txBody>
      </p:sp>
      <p:grpSp>
        <p:nvGrpSpPr>
          <p:cNvPr id="45" name="object 46">
            <a:extLst>
              <a:ext uri="{FF2B5EF4-FFF2-40B4-BE49-F238E27FC236}">
                <a16:creationId xmlns:a16="http://schemas.microsoft.com/office/drawing/2014/main" id="{7F423375-EB77-5204-1811-1293A578F0A1}"/>
              </a:ext>
            </a:extLst>
          </p:cNvPr>
          <p:cNvGrpSpPr/>
          <p:nvPr/>
        </p:nvGrpSpPr>
        <p:grpSpPr>
          <a:xfrm>
            <a:off x="10101561" y="4986637"/>
            <a:ext cx="800100" cy="294640"/>
            <a:chOff x="8838369" y="5033771"/>
            <a:chExt cx="800100" cy="294640"/>
          </a:xfrm>
        </p:grpSpPr>
        <p:sp>
          <p:nvSpPr>
            <p:cNvPr id="46" name="object 47">
              <a:extLst>
                <a:ext uri="{FF2B5EF4-FFF2-40B4-BE49-F238E27FC236}">
                  <a16:creationId xmlns:a16="http://schemas.microsoft.com/office/drawing/2014/main" id="{83D93616-6786-846D-1F37-B4CBCC1B4A16}"/>
                </a:ext>
              </a:extLst>
            </p:cNvPr>
            <p:cNvSpPr/>
            <p:nvPr/>
          </p:nvSpPr>
          <p:spPr>
            <a:xfrm>
              <a:off x="8841544" y="5108950"/>
              <a:ext cx="180340" cy="0"/>
            </a:xfrm>
            <a:custGeom>
              <a:avLst/>
              <a:gdLst/>
              <a:ahLst/>
              <a:cxnLst/>
              <a:rect l="l" t="t" r="r" b="b"/>
              <a:pathLst>
                <a:path w="180340">
                  <a:moveTo>
                    <a:pt x="0" y="0"/>
                  </a:moveTo>
                  <a:lnTo>
                    <a:pt x="179997" y="0"/>
                  </a:lnTo>
                </a:path>
              </a:pathLst>
            </a:custGeom>
            <a:ln w="6350">
              <a:solidFill>
                <a:srgbClr val="585656"/>
              </a:solidFill>
            </a:ln>
          </p:spPr>
          <p:txBody>
            <a:bodyPr wrap="square" lIns="0" tIns="0" rIns="0" bIns="0" rtlCol="0"/>
            <a:lstStyle/>
            <a:p>
              <a:endParaRPr/>
            </a:p>
          </p:txBody>
        </p:sp>
        <p:sp>
          <p:nvSpPr>
            <p:cNvPr id="47" name="object 48">
              <a:extLst>
                <a:ext uri="{FF2B5EF4-FFF2-40B4-BE49-F238E27FC236}">
                  <a16:creationId xmlns:a16="http://schemas.microsoft.com/office/drawing/2014/main" id="{4F575136-5A2E-EAF3-FE41-2F4454C221B7}"/>
                </a:ext>
              </a:extLst>
            </p:cNvPr>
            <p:cNvSpPr/>
            <p:nvPr/>
          </p:nvSpPr>
          <p:spPr>
            <a:xfrm>
              <a:off x="9022968" y="5036946"/>
              <a:ext cx="612140" cy="288290"/>
            </a:xfrm>
            <a:custGeom>
              <a:avLst/>
              <a:gdLst/>
              <a:ahLst/>
              <a:cxnLst/>
              <a:rect l="l" t="t" r="r" b="b"/>
              <a:pathLst>
                <a:path w="612140"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48" name="object 49">
              <a:extLst>
                <a:ext uri="{FF2B5EF4-FFF2-40B4-BE49-F238E27FC236}">
                  <a16:creationId xmlns:a16="http://schemas.microsoft.com/office/drawing/2014/main" id="{CA0E4AE0-5ACA-A670-790C-A8E166DC7BEF}"/>
                </a:ext>
              </a:extLst>
            </p:cNvPr>
            <p:cNvSpPr/>
            <p:nvPr/>
          </p:nvSpPr>
          <p:spPr>
            <a:xfrm>
              <a:off x="9022968" y="5036946"/>
              <a:ext cx="612140" cy="288290"/>
            </a:xfrm>
            <a:custGeom>
              <a:avLst/>
              <a:gdLst/>
              <a:ahLst/>
              <a:cxnLst/>
              <a:rect l="l" t="t" r="r" b="b"/>
              <a:pathLst>
                <a:path w="612140"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49" name="object 50">
            <a:extLst>
              <a:ext uri="{FF2B5EF4-FFF2-40B4-BE49-F238E27FC236}">
                <a16:creationId xmlns:a16="http://schemas.microsoft.com/office/drawing/2014/main" id="{F56C3A89-8286-F099-00A3-A8133D21F063}"/>
              </a:ext>
            </a:extLst>
          </p:cNvPr>
          <p:cNvSpPr txBox="1"/>
          <p:nvPr/>
        </p:nvSpPr>
        <p:spPr>
          <a:xfrm>
            <a:off x="10330925" y="5014641"/>
            <a:ext cx="521334" cy="238760"/>
          </a:xfrm>
          <a:prstGeom prst="rect">
            <a:avLst/>
          </a:prstGeom>
        </p:spPr>
        <p:txBody>
          <a:bodyPr vert="horz" wrap="square" lIns="0" tIns="12065" rIns="0" bIns="0" rtlCol="0">
            <a:spAutoFit/>
          </a:bodyPr>
          <a:lstStyle/>
          <a:p>
            <a:pPr marL="635" algn="ctr">
              <a:lnSpc>
                <a:spcPct val="100000"/>
              </a:lnSpc>
              <a:spcBef>
                <a:spcPts val="95"/>
              </a:spcBef>
            </a:pPr>
            <a:r>
              <a:rPr sz="700" spc="-25" dirty="0">
                <a:latin typeface="Meiryo UI"/>
                <a:cs typeface="Meiryo UI"/>
              </a:rPr>
              <a:t>生命を</a:t>
            </a:r>
            <a:endParaRPr sz="700">
              <a:latin typeface="Meiryo UI"/>
              <a:cs typeface="Meiryo UI"/>
            </a:endParaRPr>
          </a:p>
          <a:p>
            <a:pPr algn="ctr">
              <a:lnSpc>
                <a:spcPct val="100000"/>
              </a:lnSpc>
            </a:pPr>
            <a:r>
              <a:rPr sz="700" spc="-25" dirty="0">
                <a:latin typeface="Meiryo UI"/>
                <a:cs typeface="Meiryo UI"/>
              </a:rPr>
              <a:t>維持する機能</a:t>
            </a:r>
            <a:endParaRPr sz="700">
              <a:latin typeface="Meiryo UI"/>
              <a:cs typeface="Meiryo UI"/>
            </a:endParaRPr>
          </a:p>
        </p:txBody>
      </p:sp>
      <p:sp>
        <p:nvSpPr>
          <p:cNvPr id="50" name="object 51">
            <a:extLst>
              <a:ext uri="{FF2B5EF4-FFF2-40B4-BE49-F238E27FC236}">
                <a16:creationId xmlns:a16="http://schemas.microsoft.com/office/drawing/2014/main" id="{BD0E86B0-70AD-BED9-D828-8FF457F1D6FA}"/>
              </a:ext>
            </a:extLst>
          </p:cNvPr>
          <p:cNvSpPr txBox="1"/>
          <p:nvPr/>
        </p:nvSpPr>
        <p:spPr>
          <a:xfrm>
            <a:off x="7763694" y="874479"/>
            <a:ext cx="3139440" cy="130175"/>
          </a:xfrm>
          <a:prstGeom prst="rect">
            <a:avLst/>
          </a:prstGeom>
        </p:spPr>
        <p:txBody>
          <a:bodyPr vert="horz" wrap="square" lIns="0" tIns="6350" rIns="0" bIns="0" rtlCol="0">
            <a:spAutoFit/>
          </a:bodyPr>
          <a:lstStyle/>
          <a:p>
            <a:pPr>
              <a:lnSpc>
                <a:spcPct val="100000"/>
              </a:lnSpc>
              <a:spcBef>
                <a:spcPts val="50"/>
              </a:spcBef>
            </a:pPr>
            <a:r>
              <a:rPr sz="800" spc="60" dirty="0">
                <a:latin typeface="Meiryo UI"/>
                <a:cs typeface="Meiryo UI"/>
              </a:rPr>
              <a:t>※IS</a:t>
            </a:r>
            <a:r>
              <a:rPr sz="800" spc="-165" dirty="0">
                <a:latin typeface="Meiryo UI"/>
                <a:cs typeface="Meiryo UI"/>
              </a:rPr>
              <a:t> </a:t>
            </a:r>
            <a:r>
              <a:rPr sz="800" spc="55" dirty="0">
                <a:latin typeface="Meiryo UI"/>
                <a:cs typeface="Meiryo UI"/>
              </a:rPr>
              <a:t>RU</a:t>
            </a:r>
            <a:r>
              <a:rPr sz="800" spc="165" dirty="0">
                <a:latin typeface="Meiryo UI"/>
                <a:cs typeface="Meiryo UI"/>
              </a:rPr>
              <a:t>: </a:t>
            </a:r>
            <a:r>
              <a:rPr sz="800" spc="55" dirty="0">
                <a:latin typeface="Meiryo UI"/>
                <a:cs typeface="Meiryo UI"/>
              </a:rPr>
              <a:t>In</a:t>
            </a:r>
            <a:r>
              <a:rPr sz="800" spc="-60" dirty="0">
                <a:latin typeface="Meiryo UI"/>
                <a:cs typeface="Meiryo UI"/>
              </a:rPr>
              <a:t>- </a:t>
            </a:r>
            <a:r>
              <a:rPr sz="800" spc="-10" dirty="0">
                <a:latin typeface="Meiryo UI"/>
                <a:cs typeface="Meiryo UI"/>
              </a:rPr>
              <a:t>S</a:t>
            </a:r>
            <a:r>
              <a:rPr sz="800" spc="-165" dirty="0">
                <a:latin typeface="Meiryo UI"/>
                <a:cs typeface="Meiryo UI"/>
              </a:rPr>
              <a:t> </a:t>
            </a:r>
            <a:r>
              <a:rPr sz="800" spc="60" dirty="0">
                <a:latin typeface="Meiryo UI"/>
                <a:cs typeface="Meiryo UI"/>
              </a:rPr>
              <a:t>itu</a:t>
            </a:r>
            <a:r>
              <a:rPr sz="800" spc="285" dirty="0">
                <a:latin typeface="Meiryo UI"/>
                <a:cs typeface="Meiryo UI"/>
              </a:rPr>
              <a:t> </a:t>
            </a:r>
            <a:r>
              <a:rPr sz="800" dirty="0">
                <a:latin typeface="Meiryo UI"/>
                <a:cs typeface="Meiryo UI"/>
              </a:rPr>
              <a:t>Re</a:t>
            </a:r>
            <a:r>
              <a:rPr sz="800" spc="-165" dirty="0">
                <a:latin typeface="Meiryo UI"/>
                <a:cs typeface="Meiryo UI"/>
              </a:rPr>
              <a:t> </a:t>
            </a:r>
            <a:r>
              <a:rPr sz="800" spc="75" dirty="0">
                <a:latin typeface="Meiryo UI"/>
                <a:cs typeface="Meiryo UI"/>
              </a:rPr>
              <a:t>source</a:t>
            </a:r>
            <a:r>
              <a:rPr sz="800" spc="265" dirty="0">
                <a:latin typeface="Meiryo UI"/>
                <a:cs typeface="Meiryo UI"/>
              </a:rPr>
              <a:t> </a:t>
            </a:r>
            <a:r>
              <a:rPr sz="800" spc="90" dirty="0">
                <a:latin typeface="Meiryo UI"/>
                <a:cs typeface="Meiryo UI"/>
              </a:rPr>
              <a:t>Utilization（</a:t>
            </a:r>
            <a:r>
              <a:rPr sz="800" spc="95" dirty="0">
                <a:latin typeface="Meiryo UI"/>
                <a:cs typeface="Meiryo UI"/>
              </a:rPr>
              <a:t>現地資源利用</a:t>
            </a:r>
            <a:r>
              <a:rPr sz="800" spc="-50" dirty="0">
                <a:latin typeface="Meiryo UI"/>
                <a:cs typeface="Meiryo UI"/>
              </a:rPr>
              <a:t>） </a:t>
            </a:r>
            <a:endParaRPr sz="800">
              <a:latin typeface="Meiryo UI"/>
              <a:cs typeface="Meiryo UI"/>
            </a:endParaRPr>
          </a:p>
        </p:txBody>
      </p:sp>
      <p:grpSp>
        <p:nvGrpSpPr>
          <p:cNvPr id="51" name="object 52">
            <a:extLst>
              <a:ext uri="{FF2B5EF4-FFF2-40B4-BE49-F238E27FC236}">
                <a16:creationId xmlns:a16="http://schemas.microsoft.com/office/drawing/2014/main" id="{F970633D-A1E1-FE8A-DFFF-6EA03F7F596B}"/>
              </a:ext>
            </a:extLst>
          </p:cNvPr>
          <p:cNvGrpSpPr/>
          <p:nvPr/>
        </p:nvGrpSpPr>
        <p:grpSpPr>
          <a:xfrm>
            <a:off x="7111973" y="841192"/>
            <a:ext cx="3933825" cy="694055"/>
            <a:chOff x="5848781" y="888326"/>
            <a:chExt cx="3933825" cy="694055"/>
          </a:xfrm>
        </p:grpSpPr>
        <p:sp>
          <p:nvSpPr>
            <p:cNvPr id="52" name="object 53">
              <a:extLst>
                <a:ext uri="{FF2B5EF4-FFF2-40B4-BE49-F238E27FC236}">
                  <a16:creationId xmlns:a16="http://schemas.microsoft.com/office/drawing/2014/main" id="{285FCEB9-CC2F-CDEE-66FE-7C95B1BA83DA}"/>
                </a:ext>
              </a:extLst>
            </p:cNvPr>
            <p:cNvSpPr/>
            <p:nvPr/>
          </p:nvSpPr>
          <p:spPr>
            <a:xfrm>
              <a:off x="5853544" y="893089"/>
              <a:ext cx="3924300" cy="684530"/>
            </a:xfrm>
            <a:custGeom>
              <a:avLst/>
              <a:gdLst/>
              <a:ahLst/>
              <a:cxnLst/>
              <a:rect l="l" t="t" r="r" b="b"/>
              <a:pathLst>
                <a:path w="3924300" h="684530">
                  <a:moveTo>
                    <a:pt x="3923995" y="0"/>
                  </a:moveTo>
                  <a:lnTo>
                    <a:pt x="0" y="0"/>
                  </a:lnTo>
                  <a:lnTo>
                    <a:pt x="0" y="683996"/>
                  </a:lnTo>
                  <a:lnTo>
                    <a:pt x="3923995" y="683996"/>
                  </a:lnTo>
                  <a:lnTo>
                    <a:pt x="3923995" y="0"/>
                  </a:lnTo>
                  <a:close/>
                </a:path>
              </a:pathLst>
            </a:custGeom>
            <a:solidFill>
              <a:srgbClr val="FFFFFF"/>
            </a:solidFill>
          </p:spPr>
          <p:txBody>
            <a:bodyPr wrap="square" lIns="0" tIns="0" rIns="0" bIns="0" rtlCol="0"/>
            <a:lstStyle/>
            <a:p>
              <a:endParaRPr/>
            </a:p>
          </p:txBody>
        </p:sp>
        <p:sp>
          <p:nvSpPr>
            <p:cNvPr id="53" name="object 54">
              <a:extLst>
                <a:ext uri="{FF2B5EF4-FFF2-40B4-BE49-F238E27FC236}">
                  <a16:creationId xmlns:a16="http://schemas.microsoft.com/office/drawing/2014/main" id="{8435CA82-61BC-3B20-84C2-B6601A9447E6}"/>
                </a:ext>
              </a:extLst>
            </p:cNvPr>
            <p:cNvSpPr/>
            <p:nvPr/>
          </p:nvSpPr>
          <p:spPr>
            <a:xfrm>
              <a:off x="5853544" y="893089"/>
              <a:ext cx="3924300" cy="684530"/>
            </a:xfrm>
            <a:custGeom>
              <a:avLst/>
              <a:gdLst/>
              <a:ahLst/>
              <a:cxnLst/>
              <a:rect l="l" t="t" r="r" b="b"/>
              <a:pathLst>
                <a:path w="3924300" h="684530">
                  <a:moveTo>
                    <a:pt x="0" y="0"/>
                  </a:moveTo>
                  <a:lnTo>
                    <a:pt x="3923995" y="0"/>
                  </a:lnTo>
                  <a:lnTo>
                    <a:pt x="3923995" y="683996"/>
                  </a:lnTo>
                  <a:lnTo>
                    <a:pt x="0" y="683996"/>
                  </a:lnTo>
                  <a:lnTo>
                    <a:pt x="0" y="0"/>
                  </a:lnTo>
                  <a:close/>
                </a:path>
              </a:pathLst>
            </a:custGeom>
            <a:ln w="9524">
              <a:solidFill>
                <a:srgbClr val="000000"/>
              </a:solidFill>
            </a:ln>
          </p:spPr>
          <p:txBody>
            <a:bodyPr wrap="square" lIns="0" tIns="0" rIns="0" bIns="0" rtlCol="0"/>
            <a:lstStyle/>
            <a:p>
              <a:endParaRPr/>
            </a:p>
          </p:txBody>
        </p:sp>
      </p:grpSp>
      <p:sp>
        <p:nvSpPr>
          <p:cNvPr id="54" name="object 55">
            <a:extLst>
              <a:ext uri="{FF2B5EF4-FFF2-40B4-BE49-F238E27FC236}">
                <a16:creationId xmlns:a16="http://schemas.microsoft.com/office/drawing/2014/main" id="{BC4FE126-967D-A2E7-DE43-E460ED3B82E5}"/>
              </a:ext>
            </a:extLst>
          </p:cNvPr>
          <p:cNvSpPr txBox="1"/>
          <p:nvPr/>
        </p:nvSpPr>
        <p:spPr>
          <a:xfrm>
            <a:off x="7152737" y="870780"/>
            <a:ext cx="217170" cy="147955"/>
          </a:xfrm>
          <a:prstGeom prst="rect">
            <a:avLst/>
          </a:prstGeom>
        </p:spPr>
        <p:txBody>
          <a:bodyPr vert="horz" wrap="square" lIns="0" tIns="13335" rIns="0" bIns="0" rtlCol="0">
            <a:spAutoFit/>
          </a:bodyPr>
          <a:lstStyle/>
          <a:p>
            <a:pPr>
              <a:lnSpc>
                <a:spcPct val="100000"/>
              </a:lnSpc>
              <a:spcBef>
                <a:spcPts val="105"/>
              </a:spcBef>
            </a:pPr>
            <a:r>
              <a:rPr sz="800" b="1" spc="-25" dirty="0">
                <a:latin typeface="Meiryo UI"/>
                <a:cs typeface="Meiryo UI"/>
              </a:rPr>
              <a:t>凡例</a:t>
            </a:r>
            <a:endParaRPr sz="800">
              <a:latin typeface="Meiryo UI"/>
              <a:cs typeface="Meiryo UI"/>
            </a:endParaRPr>
          </a:p>
        </p:txBody>
      </p:sp>
      <p:grpSp>
        <p:nvGrpSpPr>
          <p:cNvPr id="55" name="object 56">
            <a:extLst>
              <a:ext uri="{FF2B5EF4-FFF2-40B4-BE49-F238E27FC236}">
                <a16:creationId xmlns:a16="http://schemas.microsoft.com/office/drawing/2014/main" id="{6903830C-E1D1-6F03-8C50-F47903B5BD40}"/>
              </a:ext>
            </a:extLst>
          </p:cNvPr>
          <p:cNvGrpSpPr/>
          <p:nvPr/>
        </p:nvGrpSpPr>
        <p:grpSpPr>
          <a:xfrm>
            <a:off x="9199366" y="1047811"/>
            <a:ext cx="467995" cy="414020"/>
            <a:chOff x="7936174" y="1094945"/>
            <a:chExt cx="467995" cy="414020"/>
          </a:xfrm>
        </p:grpSpPr>
        <p:sp>
          <p:nvSpPr>
            <p:cNvPr id="56" name="object 57">
              <a:extLst>
                <a:ext uri="{FF2B5EF4-FFF2-40B4-BE49-F238E27FC236}">
                  <a16:creationId xmlns:a16="http://schemas.microsoft.com/office/drawing/2014/main" id="{6E2C01A5-76C2-372F-6DE9-339D29255357}"/>
                </a:ext>
              </a:extLst>
            </p:cNvPr>
            <p:cNvSpPr/>
            <p:nvPr/>
          </p:nvSpPr>
          <p:spPr>
            <a:xfrm>
              <a:off x="7936174" y="1382946"/>
              <a:ext cx="467995" cy="126364"/>
            </a:xfrm>
            <a:custGeom>
              <a:avLst/>
              <a:gdLst/>
              <a:ahLst/>
              <a:cxnLst/>
              <a:rect l="l" t="t" r="r" b="b"/>
              <a:pathLst>
                <a:path w="467995" h="126365">
                  <a:moveTo>
                    <a:pt x="405003"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405003" y="126009"/>
                  </a:lnTo>
                  <a:lnTo>
                    <a:pt x="429520" y="121058"/>
                  </a:lnTo>
                  <a:lnTo>
                    <a:pt x="449543" y="107556"/>
                  </a:lnTo>
                  <a:lnTo>
                    <a:pt x="463044" y="87529"/>
                  </a:lnTo>
                  <a:lnTo>
                    <a:pt x="467995" y="63004"/>
                  </a:lnTo>
                  <a:lnTo>
                    <a:pt x="463044" y="38479"/>
                  </a:lnTo>
                  <a:lnTo>
                    <a:pt x="449543" y="18453"/>
                  </a:lnTo>
                  <a:lnTo>
                    <a:pt x="429520" y="4951"/>
                  </a:lnTo>
                  <a:lnTo>
                    <a:pt x="405003" y="0"/>
                  </a:lnTo>
                  <a:close/>
                </a:path>
              </a:pathLst>
            </a:custGeom>
            <a:solidFill>
              <a:srgbClr val="00AF50"/>
            </a:solidFill>
          </p:spPr>
          <p:txBody>
            <a:bodyPr wrap="square" lIns="0" tIns="0" rIns="0" bIns="0" rtlCol="0"/>
            <a:lstStyle/>
            <a:p>
              <a:endParaRPr/>
            </a:p>
          </p:txBody>
        </p:sp>
        <p:sp>
          <p:nvSpPr>
            <p:cNvPr id="57" name="object 58">
              <a:extLst>
                <a:ext uri="{FF2B5EF4-FFF2-40B4-BE49-F238E27FC236}">
                  <a16:creationId xmlns:a16="http://schemas.microsoft.com/office/drawing/2014/main" id="{54E80CDD-632E-E39E-8A52-5C8786BB60E0}"/>
                </a:ext>
              </a:extLst>
            </p:cNvPr>
            <p:cNvSpPr/>
            <p:nvPr/>
          </p:nvSpPr>
          <p:spPr>
            <a:xfrm>
              <a:off x="7936174" y="1238945"/>
              <a:ext cx="467995" cy="126364"/>
            </a:xfrm>
            <a:custGeom>
              <a:avLst/>
              <a:gdLst/>
              <a:ahLst/>
              <a:cxnLst/>
              <a:rect l="l" t="t" r="r" b="b"/>
              <a:pathLst>
                <a:path w="467995" h="126365">
                  <a:moveTo>
                    <a:pt x="405003"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405003" y="126009"/>
                  </a:lnTo>
                  <a:lnTo>
                    <a:pt x="429520" y="121058"/>
                  </a:lnTo>
                  <a:lnTo>
                    <a:pt x="449543" y="107556"/>
                  </a:lnTo>
                  <a:lnTo>
                    <a:pt x="463044" y="87529"/>
                  </a:lnTo>
                  <a:lnTo>
                    <a:pt x="467995" y="63004"/>
                  </a:lnTo>
                  <a:lnTo>
                    <a:pt x="463044" y="38479"/>
                  </a:lnTo>
                  <a:lnTo>
                    <a:pt x="449543" y="18453"/>
                  </a:lnTo>
                  <a:lnTo>
                    <a:pt x="429520" y="4951"/>
                  </a:lnTo>
                  <a:lnTo>
                    <a:pt x="405003" y="0"/>
                  </a:lnTo>
                  <a:close/>
                </a:path>
              </a:pathLst>
            </a:custGeom>
            <a:solidFill>
              <a:srgbClr val="FFD051"/>
            </a:solidFill>
          </p:spPr>
          <p:txBody>
            <a:bodyPr wrap="square" lIns="0" tIns="0" rIns="0" bIns="0" rtlCol="0"/>
            <a:lstStyle/>
            <a:p>
              <a:endParaRPr/>
            </a:p>
          </p:txBody>
        </p:sp>
        <p:sp>
          <p:nvSpPr>
            <p:cNvPr id="58" name="object 59">
              <a:extLst>
                <a:ext uri="{FF2B5EF4-FFF2-40B4-BE49-F238E27FC236}">
                  <a16:creationId xmlns:a16="http://schemas.microsoft.com/office/drawing/2014/main" id="{DC54C85E-85CE-391B-4975-BF609C829B1C}"/>
                </a:ext>
              </a:extLst>
            </p:cNvPr>
            <p:cNvSpPr/>
            <p:nvPr/>
          </p:nvSpPr>
          <p:spPr>
            <a:xfrm>
              <a:off x="7936174" y="1094945"/>
              <a:ext cx="467995" cy="126364"/>
            </a:xfrm>
            <a:custGeom>
              <a:avLst/>
              <a:gdLst/>
              <a:ahLst/>
              <a:cxnLst/>
              <a:rect l="l" t="t" r="r" b="b"/>
              <a:pathLst>
                <a:path w="467995" h="126365">
                  <a:moveTo>
                    <a:pt x="405003"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405003" y="126009"/>
                  </a:lnTo>
                  <a:lnTo>
                    <a:pt x="429520" y="121058"/>
                  </a:lnTo>
                  <a:lnTo>
                    <a:pt x="449543" y="107556"/>
                  </a:lnTo>
                  <a:lnTo>
                    <a:pt x="463044" y="87529"/>
                  </a:lnTo>
                  <a:lnTo>
                    <a:pt x="467995" y="63004"/>
                  </a:lnTo>
                  <a:lnTo>
                    <a:pt x="463044" y="38479"/>
                  </a:lnTo>
                  <a:lnTo>
                    <a:pt x="449543" y="18453"/>
                  </a:lnTo>
                  <a:lnTo>
                    <a:pt x="429520" y="4951"/>
                  </a:lnTo>
                  <a:lnTo>
                    <a:pt x="405003" y="0"/>
                  </a:lnTo>
                  <a:close/>
                </a:path>
              </a:pathLst>
            </a:custGeom>
            <a:solidFill>
              <a:srgbClr val="C00000"/>
            </a:solidFill>
          </p:spPr>
          <p:txBody>
            <a:bodyPr wrap="square" lIns="0" tIns="0" rIns="0" bIns="0" rtlCol="0"/>
            <a:lstStyle/>
            <a:p>
              <a:endParaRPr/>
            </a:p>
          </p:txBody>
        </p:sp>
      </p:grpSp>
      <p:sp>
        <p:nvSpPr>
          <p:cNvPr id="59" name="object 60">
            <a:extLst>
              <a:ext uri="{FF2B5EF4-FFF2-40B4-BE49-F238E27FC236}">
                <a16:creationId xmlns:a16="http://schemas.microsoft.com/office/drawing/2014/main" id="{6661B957-E8F1-74D8-60A6-ACFF641607B2}"/>
              </a:ext>
            </a:extLst>
          </p:cNvPr>
          <p:cNvSpPr txBox="1"/>
          <p:nvPr/>
        </p:nvSpPr>
        <p:spPr>
          <a:xfrm>
            <a:off x="9110550" y="842999"/>
            <a:ext cx="659130" cy="622935"/>
          </a:xfrm>
          <a:prstGeom prst="rect">
            <a:avLst/>
          </a:prstGeom>
        </p:spPr>
        <p:txBody>
          <a:bodyPr vert="horz" wrap="square" lIns="0" tIns="60325" rIns="0" bIns="0" rtlCol="0">
            <a:spAutoFit/>
          </a:bodyPr>
          <a:lstStyle/>
          <a:p>
            <a:pPr>
              <a:lnSpc>
                <a:spcPct val="100000"/>
              </a:lnSpc>
              <a:spcBef>
                <a:spcPts val="475"/>
              </a:spcBef>
            </a:pPr>
            <a:r>
              <a:rPr sz="700" spc="-30" dirty="0">
                <a:latin typeface="Meiryo UI"/>
                <a:cs typeface="Meiryo UI"/>
              </a:rPr>
              <a:t>協調・競争の仮説</a:t>
            </a:r>
            <a:endParaRPr sz="700">
              <a:latin typeface="Meiryo UI"/>
              <a:cs typeface="Meiryo UI"/>
            </a:endParaRPr>
          </a:p>
          <a:p>
            <a:pPr marL="121285" marR="127000" indent="100330">
              <a:lnSpc>
                <a:spcPct val="135000"/>
              </a:lnSpc>
              <a:spcBef>
                <a:spcPts val="85"/>
              </a:spcBef>
            </a:pPr>
            <a:r>
              <a:rPr sz="700" b="1" spc="60" dirty="0">
                <a:solidFill>
                  <a:srgbClr val="FFFFFF"/>
                </a:solidFill>
                <a:latin typeface="Meiryo UI"/>
                <a:cs typeface="Meiryo UI"/>
              </a:rPr>
              <a:t>競争</a:t>
            </a:r>
            <a:r>
              <a:rPr sz="700" b="1" spc="85" dirty="0">
                <a:solidFill>
                  <a:srgbClr val="FFFFFF"/>
                </a:solidFill>
                <a:latin typeface="Meiryo UI"/>
                <a:cs typeface="Meiryo UI"/>
              </a:rPr>
              <a:t> </a:t>
            </a:r>
            <a:r>
              <a:rPr sz="700" b="1" spc="70" dirty="0">
                <a:latin typeface="Meiryo UI"/>
                <a:cs typeface="Meiryo UI"/>
              </a:rPr>
              <a:t>一部競争</a:t>
            </a:r>
            <a:endParaRPr sz="700">
              <a:latin typeface="Meiryo UI"/>
              <a:cs typeface="Meiryo UI"/>
            </a:endParaRPr>
          </a:p>
          <a:p>
            <a:pPr marL="221615">
              <a:lnSpc>
                <a:spcPct val="100000"/>
              </a:lnSpc>
              <a:spcBef>
                <a:spcPts val="295"/>
              </a:spcBef>
            </a:pPr>
            <a:r>
              <a:rPr sz="700" b="1" spc="60" dirty="0">
                <a:solidFill>
                  <a:srgbClr val="FFFFFF"/>
                </a:solidFill>
                <a:latin typeface="Meiryo UI"/>
                <a:cs typeface="Meiryo UI"/>
              </a:rPr>
              <a:t>協調</a:t>
            </a:r>
            <a:endParaRPr sz="700">
              <a:latin typeface="Meiryo UI"/>
              <a:cs typeface="Meiryo UI"/>
            </a:endParaRPr>
          </a:p>
        </p:txBody>
      </p:sp>
      <p:grpSp>
        <p:nvGrpSpPr>
          <p:cNvPr id="60" name="object 61">
            <a:extLst>
              <a:ext uri="{FF2B5EF4-FFF2-40B4-BE49-F238E27FC236}">
                <a16:creationId xmlns:a16="http://schemas.microsoft.com/office/drawing/2014/main" id="{80B6D3AF-9B6E-4C2B-D950-39E09F4FAEEC}"/>
              </a:ext>
            </a:extLst>
          </p:cNvPr>
          <p:cNvGrpSpPr/>
          <p:nvPr/>
        </p:nvGrpSpPr>
        <p:grpSpPr>
          <a:xfrm>
            <a:off x="9852738" y="1047810"/>
            <a:ext cx="1080135" cy="411480"/>
            <a:chOff x="8589546" y="1094944"/>
            <a:chExt cx="1080135" cy="411480"/>
          </a:xfrm>
        </p:grpSpPr>
        <p:sp>
          <p:nvSpPr>
            <p:cNvPr id="61" name="object 62">
              <a:extLst>
                <a:ext uri="{FF2B5EF4-FFF2-40B4-BE49-F238E27FC236}">
                  <a16:creationId xmlns:a16="http://schemas.microsoft.com/office/drawing/2014/main" id="{0168E519-866B-15D4-6065-9463FBAB6B4B}"/>
                </a:ext>
              </a:extLst>
            </p:cNvPr>
            <p:cNvSpPr/>
            <p:nvPr/>
          </p:nvSpPr>
          <p:spPr>
            <a:xfrm>
              <a:off x="8589546" y="1094944"/>
              <a:ext cx="1080135" cy="126364"/>
            </a:xfrm>
            <a:custGeom>
              <a:avLst/>
              <a:gdLst/>
              <a:ahLst/>
              <a:cxnLst/>
              <a:rect l="l" t="t" r="r" b="b"/>
              <a:pathLst>
                <a:path w="1080134" h="126365">
                  <a:moveTo>
                    <a:pt x="1059002" y="0"/>
                  </a:moveTo>
                  <a:lnTo>
                    <a:pt x="21005" y="0"/>
                  </a:lnTo>
                  <a:lnTo>
                    <a:pt x="12826" y="1651"/>
                  </a:lnTo>
                  <a:lnTo>
                    <a:pt x="6149" y="6154"/>
                  </a:lnTo>
                  <a:lnTo>
                    <a:pt x="1649" y="12831"/>
                  </a:lnTo>
                  <a:lnTo>
                    <a:pt x="0" y="21005"/>
                  </a:lnTo>
                  <a:lnTo>
                    <a:pt x="0" y="105003"/>
                  </a:lnTo>
                  <a:lnTo>
                    <a:pt x="1649" y="113177"/>
                  </a:lnTo>
                  <a:lnTo>
                    <a:pt x="6149" y="119854"/>
                  </a:lnTo>
                  <a:lnTo>
                    <a:pt x="12826" y="124357"/>
                  </a:lnTo>
                  <a:lnTo>
                    <a:pt x="21005" y="126009"/>
                  </a:lnTo>
                  <a:lnTo>
                    <a:pt x="1059002" y="126009"/>
                  </a:lnTo>
                  <a:lnTo>
                    <a:pt x="1067174" y="124357"/>
                  </a:lnTo>
                  <a:lnTo>
                    <a:pt x="1073846" y="119854"/>
                  </a:lnTo>
                  <a:lnTo>
                    <a:pt x="1078345" y="113177"/>
                  </a:lnTo>
                  <a:lnTo>
                    <a:pt x="1079995" y="105003"/>
                  </a:lnTo>
                  <a:lnTo>
                    <a:pt x="1079995" y="21005"/>
                  </a:lnTo>
                  <a:lnTo>
                    <a:pt x="1078345" y="12831"/>
                  </a:lnTo>
                  <a:lnTo>
                    <a:pt x="1073846" y="6154"/>
                  </a:lnTo>
                  <a:lnTo>
                    <a:pt x="1067174" y="1651"/>
                  </a:lnTo>
                  <a:lnTo>
                    <a:pt x="1059002" y="0"/>
                  </a:lnTo>
                  <a:close/>
                </a:path>
              </a:pathLst>
            </a:custGeom>
            <a:solidFill>
              <a:srgbClr val="DC003B"/>
            </a:solidFill>
          </p:spPr>
          <p:txBody>
            <a:bodyPr wrap="square" lIns="0" tIns="0" rIns="0" bIns="0" rtlCol="0"/>
            <a:lstStyle/>
            <a:p>
              <a:endParaRPr/>
            </a:p>
          </p:txBody>
        </p:sp>
        <p:sp>
          <p:nvSpPr>
            <p:cNvPr id="62" name="object 63">
              <a:extLst>
                <a:ext uri="{FF2B5EF4-FFF2-40B4-BE49-F238E27FC236}">
                  <a16:creationId xmlns:a16="http://schemas.microsoft.com/office/drawing/2014/main" id="{76A1FFBC-B3B0-7FE9-FBF6-65DB1D05D031}"/>
                </a:ext>
              </a:extLst>
            </p:cNvPr>
            <p:cNvSpPr/>
            <p:nvPr/>
          </p:nvSpPr>
          <p:spPr>
            <a:xfrm>
              <a:off x="8589546" y="1380350"/>
              <a:ext cx="1080135" cy="126364"/>
            </a:xfrm>
            <a:custGeom>
              <a:avLst/>
              <a:gdLst/>
              <a:ahLst/>
              <a:cxnLst/>
              <a:rect l="l" t="t" r="r" b="b"/>
              <a:pathLst>
                <a:path w="1080134" h="126365">
                  <a:moveTo>
                    <a:pt x="1059002" y="0"/>
                  </a:moveTo>
                  <a:lnTo>
                    <a:pt x="21005" y="0"/>
                  </a:lnTo>
                  <a:lnTo>
                    <a:pt x="12826" y="1651"/>
                  </a:lnTo>
                  <a:lnTo>
                    <a:pt x="6149" y="6154"/>
                  </a:lnTo>
                  <a:lnTo>
                    <a:pt x="1649" y="12831"/>
                  </a:lnTo>
                  <a:lnTo>
                    <a:pt x="0" y="21005"/>
                  </a:lnTo>
                  <a:lnTo>
                    <a:pt x="0" y="105003"/>
                  </a:lnTo>
                  <a:lnTo>
                    <a:pt x="1649" y="113177"/>
                  </a:lnTo>
                  <a:lnTo>
                    <a:pt x="6149" y="119854"/>
                  </a:lnTo>
                  <a:lnTo>
                    <a:pt x="12826" y="124357"/>
                  </a:lnTo>
                  <a:lnTo>
                    <a:pt x="21005" y="126009"/>
                  </a:lnTo>
                  <a:lnTo>
                    <a:pt x="1059002" y="126009"/>
                  </a:lnTo>
                  <a:lnTo>
                    <a:pt x="1067174" y="124357"/>
                  </a:lnTo>
                  <a:lnTo>
                    <a:pt x="1073846" y="119854"/>
                  </a:lnTo>
                  <a:lnTo>
                    <a:pt x="1078345" y="113177"/>
                  </a:lnTo>
                  <a:lnTo>
                    <a:pt x="1079995" y="105003"/>
                  </a:lnTo>
                  <a:lnTo>
                    <a:pt x="1079995" y="21005"/>
                  </a:lnTo>
                  <a:lnTo>
                    <a:pt x="1078345" y="12831"/>
                  </a:lnTo>
                  <a:lnTo>
                    <a:pt x="1073846" y="6154"/>
                  </a:lnTo>
                  <a:lnTo>
                    <a:pt x="1067174" y="1651"/>
                  </a:lnTo>
                  <a:lnTo>
                    <a:pt x="1059002" y="0"/>
                  </a:lnTo>
                  <a:close/>
                </a:path>
              </a:pathLst>
            </a:custGeom>
            <a:solidFill>
              <a:srgbClr val="EB7393"/>
            </a:solidFill>
          </p:spPr>
          <p:txBody>
            <a:bodyPr wrap="square" lIns="0" tIns="0" rIns="0" bIns="0" rtlCol="0"/>
            <a:lstStyle/>
            <a:p>
              <a:endParaRPr/>
            </a:p>
          </p:txBody>
        </p:sp>
      </p:grpSp>
      <p:sp>
        <p:nvSpPr>
          <p:cNvPr id="63" name="object 64">
            <a:extLst>
              <a:ext uri="{FF2B5EF4-FFF2-40B4-BE49-F238E27FC236}">
                <a16:creationId xmlns:a16="http://schemas.microsoft.com/office/drawing/2014/main" id="{9E04B7D4-E8C2-CDB5-EA03-C5D00D9B6CC1}"/>
              </a:ext>
            </a:extLst>
          </p:cNvPr>
          <p:cNvSpPr txBox="1"/>
          <p:nvPr/>
        </p:nvSpPr>
        <p:spPr>
          <a:xfrm>
            <a:off x="10259323" y="1331706"/>
            <a:ext cx="278130" cy="132080"/>
          </a:xfrm>
          <a:prstGeom prst="rect">
            <a:avLst/>
          </a:prstGeom>
        </p:spPr>
        <p:txBody>
          <a:bodyPr vert="horz" wrap="square" lIns="0" tIns="12065" rIns="0" bIns="0" rtlCol="0">
            <a:spAutoFit/>
          </a:bodyPr>
          <a:lstStyle/>
          <a:p>
            <a:pPr>
              <a:lnSpc>
                <a:spcPct val="100000"/>
              </a:lnSpc>
              <a:spcBef>
                <a:spcPts val="95"/>
              </a:spcBef>
            </a:pPr>
            <a:r>
              <a:rPr sz="700" b="1" spc="-25" dirty="0">
                <a:solidFill>
                  <a:srgbClr val="FFFFFF"/>
                </a:solidFill>
                <a:latin typeface="Meiryo UI"/>
                <a:cs typeface="Meiryo UI"/>
              </a:rPr>
              <a:t>中長期</a:t>
            </a:r>
            <a:endParaRPr sz="700">
              <a:latin typeface="Meiryo UI"/>
              <a:cs typeface="Meiryo UI"/>
            </a:endParaRPr>
          </a:p>
        </p:txBody>
      </p:sp>
      <p:sp>
        <p:nvSpPr>
          <p:cNvPr id="64" name="object 65">
            <a:extLst>
              <a:ext uri="{FF2B5EF4-FFF2-40B4-BE49-F238E27FC236}">
                <a16:creationId xmlns:a16="http://schemas.microsoft.com/office/drawing/2014/main" id="{46B48E31-06A7-D18C-3E62-EE8D0C8DCB55}"/>
              </a:ext>
            </a:extLst>
          </p:cNvPr>
          <p:cNvSpPr txBox="1"/>
          <p:nvPr/>
        </p:nvSpPr>
        <p:spPr>
          <a:xfrm>
            <a:off x="9966304" y="842973"/>
            <a:ext cx="835660" cy="335280"/>
          </a:xfrm>
          <a:prstGeom prst="rect">
            <a:avLst/>
          </a:prstGeom>
        </p:spPr>
        <p:txBody>
          <a:bodyPr vert="horz" wrap="square" lIns="0" tIns="60325" rIns="0" bIns="0" rtlCol="0">
            <a:spAutoFit/>
          </a:bodyPr>
          <a:lstStyle/>
          <a:p>
            <a:pPr marR="5080" algn="ctr">
              <a:lnSpc>
                <a:spcPct val="100000"/>
              </a:lnSpc>
              <a:spcBef>
                <a:spcPts val="475"/>
              </a:spcBef>
            </a:pPr>
            <a:r>
              <a:rPr sz="700" spc="-30" dirty="0">
                <a:latin typeface="Meiryo UI"/>
                <a:cs typeface="Meiryo UI"/>
              </a:rPr>
              <a:t>実装・稼働時期の仮説</a:t>
            </a:r>
            <a:endParaRPr sz="700">
              <a:latin typeface="Meiryo UI"/>
              <a:cs typeface="Meiryo UI"/>
            </a:endParaRPr>
          </a:p>
          <a:p>
            <a:pPr marL="15240" algn="ctr">
              <a:lnSpc>
                <a:spcPct val="100000"/>
              </a:lnSpc>
              <a:spcBef>
                <a:spcPts val="380"/>
              </a:spcBef>
            </a:pPr>
            <a:r>
              <a:rPr sz="700" b="1" spc="-20" dirty="0">
                <a:solidFill>
                  <a:srgbClr val="FFFFFF"/>
                </a:solidFill>
                <a:latin typeface="Meiryo UI"/>
                <a:cs typeface="Meiryo UI"/>
              </a:rPr>
              <a:t>最早期対応</a:t>
            </a:r>
            <a:endParaRPr sz="700">
              <a:latin typeface="Meiryo UI"/>
              <a:cs typeface="Meiryo UI"/>
            </a:endParaRPr>
          </a:p>
        </p:txBody>
      </p:sp>
      <p:grpSp>
        <p:nvGrpSpPr>
          <p:cNvPr id="65" name="object 66">
            <a:extLst>
              <a:ext uri="{FF2B5EF4-FFF2-40B4-BE49-F238E27FC236}">
                <a16:creationId xmlns:a16="http://schemas.microsoft.com/office/drawing/2014/main" id="{E677D3BB-AC64-016B-0878-E9163E046578}"/>
              </a:ext>
            </a:extLst>
          </p:cNvPr>
          <p:cNvGrpSpPr/>
          <p:nvPr/>
        </p:nvGrpSpPr>
        <p:grpSpPr>
          <a:xfrm>
            <a:off x="7470380" y="912820"/>
            <a:ext cx="193040" cy="558165"/>
            <a:chOff x="6207188" y="959954"/>
            <a:chExt cx="193040" cy="558165"/>
          </a:xfrm>
        </p:grpSpPr>
        <p:sp>
          <p:nvSpPr>
            <p:cNvPr id="66" name="object 67">
              <a:extLst>
                <a:ext uri="{FF2B5EF4-FFF2-40B4-BE49-F238E27FC236}">
                  <a16:creationId xmlns:a16="http://schemas.microsoft.com/office/drawing/2014/main" id="{F95E5087-1CA2-13A1-5CBD-5D4E2AC1C414}"/>
                </a:ext>
              </a:extLst>
            </p:cNvPr>
            <p:cNvSpPr/>
            <p:nvPr/>
          </p:nvSpPr>
          <p:spPr>
            <a:xfrm>
              <a:off x="6213538" y="1257795"/>
              <a:ext cx="180340" cy="108585"/>
            </a:xfrm>
            <a:custGeom>
              <a:avLst/>
              <a:gdLst/>
              <a:ahLst/>
              <a:cxnLst/>
              <a:rect l="l" t="t" r="r" b="b"/>
              <a:pathLst>
                <a:path w="180339" h="108584">
                  <a:moveTo>
                    <a:pt x="179997" y="0"/>
                  </a:moveTo>
                  <a:lnTo>
                    <a:pt x="0" y="0"/>
                  </a:lnTo>
                  <a:lnTo>
                    <a:pt x="0" y="108000"/>
                  </a:lnTo>
                  <a:lnTo>
                    <a:pt x="179997" y="108000"/>
                  </a:lnTo>
                  <a:lnTo>
                    <a:pt x="179997" y="0"/>
                  </a:lnTo>
                  <a:close/>
                </a:path>
              </a:pathLst>
            </a:custGeom>
            <a:solidFill>
              <a:srgbClr val="E6E6E6"/>
            </a:solidFill>
          </p:spPr>
          <p:txBody>
            <a:bodyPr wrap="square" lIns="0" tIns="0" rIns="0" bIns="0" rtlCol="0"/>
            <a:lstStyle/>
            <a:p>
              <a:endParaRPr/>
            </a:p>
          </p:txBody>
        </p:sp>
        <p:sp>
          <p:nvSpPr>
            <p:cNvPr id="67" name="object 68">
              <a:extLst>
                <a:ext uri="{FF2B5EF4-FFF2-40B4-BE49-F238E27FC236}">
                  <a16:creationId xmlns:a16="http://schemas.microsoft.com/office/drawing/2014/main" id="{F4185CC3-337F-8F63-0E92-5915953F61FE}"/>
                </a:ext>
              </a:extLst>
            </p:cNvPr>
            <p:cNvSpPr/>
            <p:nvPr/>
          </p:nvSpPr>
          <p:spPr>
            <a:xfrm>
              <a:off x="6213538" y="1257795"/>
              <a:ext cx="180340" cy="108585"/>
            </a:xfrm>
            <a:custGeom>
              <a:avLst/>
              <a:gdLst/>
              <a:ahLst/>
              <a:cxnLst/>
              <a:rect l="l" t="t" r="r" b="b"/>
              <a:pathLst>
                <a:path w="180339" h="108584">
                  <a:moveTo>
                    <a:pt x="0" y="0"/>
                  </a:moveTo>
                  <a:lnTo>
                    <a:pt x="179997" y="0"/>
                  </a:lnTo>
                  <a:lnTo>
                    <a:pt x="179997" y="108000"/>
                  </a:lnTo>
                  <a:lnTo>
                    <a:pt x="0" y="108000"/>
                  </a:lnTo>
                  <a:lnTo>
                    <a:pt x="0" y="0"/>
                  </a:lnTo>
                  <a:close/>
                </a:path>
              </a:pathLst>
            </a:custGeom>
            <a:ln w="12700">
              <a:solidFill>
                <a:srgbClr val="003A83"/>
              </a:solidFill>
            </a:ln>
          </p:spPr>
          <p:txBody>
            <a:bodyPr wrap="square" lIns="0" tIns="0" rIns="0" bIns="0" rtlCol="0"/>
            <a:lstStyle/>
            <a:p>
              <a:endParaRPr/>
            </a:p>
          </p:txBody>
        </p:sp>
        <p:sp>
          <p:nvSpPr>
            <p:cNvPr id="68" name="object 69">
              <a:extLst>
                <a:ext uri="{FF2B5EF4-FFF2-40B4-BE49-F238E27FC236}">
                  <a16:creationId xmlns:a16="http://schemas.microsoft.com/office/drawing/2014/main" id="{DAC8034D-C07F-7037-CCE2-4FA579404D1E}"/>
                </a:ext>
              </a:extLst>
            </p:cNvPr>
            <p:cNvSpPr/>
            <p:nvPr/>
          </p:nvSpPr>
          <p:spPr>
            <a:xfrm>
              <a:off x="6213538" y="1403540"/>
              <a:ext cx="180340" cy="108585"/>
            </a:xfrm>
            <a:custGeom>
              <a:avLst/>
              <a:gdLst/>
              <a:ahLst/>
              <a:cxnLst/>
              <a:rect l="l" t="t" r="r" b="b"/>
              <a:pathLst>
                <a:path w="180339" h="108584">
                  <a:moveTo>
                    <a:pt x="179997" y="0"/>
                  </a:moveTo>
                  <a:lnTo>
                    <a:pt x="0" y="0"/>
                  </a:lnTo>
                  <a:lnTo>
                    <a:pt x="0" y="108000"/>
                  </a:lnTo>
                  <a:lnTo>
                    <a:pt x="179997" y="108000"/>
                  </a:lnTo>
                  <a:lnTo>
                    <a:pt x="179997" y="0"/>
                  </a:lnTo>
                  <a:close/>
                </a:path>
              </a:pathLst>
            </a:custGeom>
            <a:solidFill>
              <a:srgbClr val="E1EBFC"/>
            </a:solidFill>
          </p:spPr>
          <p:txBody>
            <a:bodyPr wrap="square" lIns="0" tIns="0" rIns="0" bIns="0" rtlCol="0"/>
            <a:lstStyle/>
            <a:p>
              <a:endParaRPr/>
            </a:p>
          </p:txBody>
        </p:sp>
        <p:sp>
          <p:nvSpPr>
            <p:cNvPr id="69" name="object 70">
              <a:extLst>
                <a:ext uri="{FF2B5EF4-FFF2-40B4-BE49-F238E27FC236}">
                  <a16:creationId xmlns:a16="http://schemas.microsoft.com/office/drawing/2014/main" id="{2E008125-9BE4-847B-9BAE-6E1140DD97DA}"/>
                </a:ext>
              </a:extLst>
            </p:cNvPr>
            <p:cNvSpPr/>
            <p:nvPr/>
          </p:nvSpPr>
          <p:spPr>
            <a:xfrm>
              <a:off x="6213538" y="1403540"/>
              <a:ext cx="180340" cy="108585"/>
            </a:xfrm>
            <a:custGeom>
              <a:avLst/>
              <a:gdLst/>
              <a:ahLst/>
              <a:cxnLst/>
              <a:rect l="l" t="t" r="r" b="b"/>
              <a:pathLst>
                <a:path w="180339" h="108584">
                  <a:moveTo>
                    <a:pt x="0" y="0"/>
                  </a:moveTo>
                  <a:lnTo>
                    <a:pt x="179997" y="0"/>
                  </a:lnTo>
                  <a:lnTo>
                    <a:pt x="179997" y="108000"/>
                  </a:lnTo>
                  <a:lnTo>
                    <a:pt x="0" y="108000"/>
                  </a:lnTo>
                  <a:lnTo>
                    <a:pt x="0" y="0"/>
                  </a:lnTo>
                  <a:close/>
                </a:path>
              </a:pathLst>
            </a:custGeom>
            <a:ln w="12700">
              <a:solidFill>
                <a:srgbClr val="3B82F5"/>
              </a:solidFill>
            </a:ln>
          </p:spPr>
          <p:txBody>
            <a:bodyPr wrap="square" lIns="0" tIns="0" rIns="0" bIns="0" rtlCol="0"/>
            <a:lstStyle/>
            <a:p>
              <a:endParaRPr/>
            </a:p>
          </p:txBody>
        </p:sp>
        <p:sp>
          <p:nvSpPr>
            <p:cNvPr id="70" name="object 71">
              <a:extLst>
                <a:ext uri="{FF2B5EF4-FFF2-40B4-BE49-F238E27FC236}">
                  <a16:creationId xmlns:a16="http://schemas.microsoft.com/office/drawing/2014/main" id="{F430580A-DCAD-EF73-305B-62F6B56BB44E}"/>
                </a:ext>
              </a:extLst>
            </p:cNvPr>
            <p:cNvSpPr/>
            <p:nvPr/>
          </p:nvSpPr>
          <p:spPr>
            <a:xfrm>
              <a:off x="6213538" y="1112050"/>
              <a:ext cx="180340" cy="108585"/>
            </a:xfrm>
            <a:custGeom>
              <a:avLst/>
              <a:gdLst/>
              <a:ahLst/>
              <a:cxnLst/>
              <a:rect l="l" t="t" r="r" b="b"/>
              <a:pathLst>
                <a:path w="180339" h="108584">
                  <a:moveTo>
                    <a:pt x="179997" y="0"/>
                  </a:moveTo>
                  <a:lnTo>
                    <a:pt x="0" y="0"/>
                  </a:lnTo>
                  <a:lnTo>
                    <a:pt x="0" y="108000"/>
                  </a:lnTo>
                  <a:lnTo>
                    <a:pt x="179997" y="108000"/>
                  </a:lnTo>
                  <a:lnTo>
                    <a:pt x="179997" y="0"/>
                  </a:lnTo>
                  <a:close/>
                </a:path>
              </a:pathLst>
            </a:custGeom>
            <a:solidFill>
              <a:srgbClr val="DFEFEA"/>
            </a:solidFill>
          </p:spPr>
          <p:txBody>
            <a:bodyPr wrap="square" lIns="0" tIns="0" rIns="0" bIns="0" rtlCol="0"/>
            <a:lstStyle/>
            <a:p>
              <a:endParaRPr/>
            </a:p>
          </p:txBody>
        </p:sp>
        <p:sp>
          <p:nvSpPr>
            <p:cNvPr id="71" name="object 72">
              <a:extLst>
                <a:ext uri="{FF2B5EF4-FFF2-40B4-BE49-F238E27FC236}">
                  <a16:creationId xmlns:a16="http://schemas.microsoft.com/office/drawing/2014/main" id="{E0853781-4AB3-66E7-97B2-FED9FB87F26C}"/>
                </a:ext>
              </a:extLst>
            </p:cNvPr>
            <p:cNvSpPr/>
            <p:nvPr/>
          </p:nvSpPr>
          <p:spPr>
            <a:xfrm>
              <a:off x="6213538" y="966304"/>
              <a:ext cx="180340" cy="108585"/>
            </a:xfrm>
            <a:custGeom>
              <a:avLst/>
              <a:gdLst/>
              <a:ahLst/>
              <a:cxnLst/>
              <a:rect l="l" t="t" r="r" b="b"/>
              <a:pathLst>
                <a:path w="180339" h="108584">
                  <a:moveTo>
                    <a:pt x="179997" y="0"/>
                  </a:moveTo>
                  <a:lnTo>
                    <a:pt x="0" y="0"/>
                  </a:lnTo>
                  <a:lnTo>
                    <a:pt x="0" y="108000"/>
                  </a:lnTo>
                  <a:lnTo>
                    <a:pt x="179997" y="108000"/>
                  </a:lnTo>
                  <a:lnTo>
                    <a:pt x="179997" y="0"/>
                  </a:lnTo>
                  <a:close/>
                </a:path>
              </a:pathLst>
            </a:custGeom>
            <a:solidFill>
              <a:srgbClr val="F9D9E1"/>
            </a:solidFill>
          </p:spPr>
          <p:txBody>
            <a:bodyPr wrap="square" lIns="0" tIns="0" rIns="0" bIns="0" rtlCol="0"/>
            <a:lstStyle/>
            <a:p>
              <a:endParaRPr/>
            </a:p>
          </p:txBody>
        </p:sp>
        <p:sp>
          <p:nvSpPr>
            <p:cNvPr id="72" name="object 73">
              <a:extLst>
                <a:ext uri="{FF2B5EF4-FFF2-40B4-BE49-F238E27FC236}">
                  <a16:creationId xmlns:a16="http://schemas.microsoft.com/office/drawing/2014/main" id="{609DA1C8-FD34-0A9F-31CF-CA5FA507D447}"/>
                </a:ext>
              </a:extLst>
            </p:cNvPr>
            <p:cNvSpPr/>
            <p:nvPr/>
          </p:nvSpPr>
          <p:spPr>
            <a:xfrm>
              <a:off x="6213538" y="966304"/>
              <a:ext cx="180340" cy="108585"/>
            </a:xfrm>
            <a:custGeom>
              <a:avLst/>
              <a:gdLst/>
              <a:ahLst/>
              <a:cxnLst/>
              <a:rect l="l" t="t" r="r" b="b"/>
              <a:pathLst>
                <a:path w="180339" h="108584">
                  <a:moveTo>
                    <a:pt x="0" y="0"/>
                  </a:moveTo>
                  <a:lnTo>
                    <a:pt x="179997" y="0"/>
                  </a:lnTo>
                  <a:lnTo>
                    <a:pt x="179997" y="108000"/>
                  </a:lnTo>
                  <a:lnTo>
                    <a:pt x="0" y="108000"/>
                  </a:lnTo>
                  <a:lnTo>
                    <a:pt x="0" y="0"/>
                  </a:lnTo>
                  <a:close/>
                </a:path>
              </a:pathLst>
            </a:custGeom>
            <a:ln w="12700">
              <a:solidFill>
                <a:srgbClr val="DC003B"/>
              </a:solidFill>
            </a:ln>
          </p:spPr>
          <p:txBody>
            <a:bodyPr wrap="square" lIns="0" tIns="0" rIns="0" bIns="0" rtlCol="0"/>
            <a:lstStyle/>
            <a:p>
              <a:endParaRPr/>
            </a:p>
          </p:txBody>
        </p:sp>
      </p:grpSp>
      <p:sp>
        <p:nvSpPr>
          <p:cNvPr id="73" name="object 74">
            <a:extLst>
              <a:ext uri="{FF2B5EF4-FFF2-40B4-BE49-F238E27FC236}">
                <a16:creationId xmlns:a16="http://schemas.microsoft.com/office/drawing/2014/main" id="{7C51B71D-7ECA-1BEE-8BA2-BBEBB33054E8}"/>
              </a:ext>
            </a:extLst>
          </p:cNvPr>
          <p:cNvSpPr txBox="1"/>
          <p:nvPr/>
        </p:nvSpPr>
        <p:spPr>
          <a:xfrm>
            <a:off x="7692735" y="865409"/>
            <a:ext cx="1217295" cy="611505"/>
          </a:xfrm>
          <a:prstGeom prst="rect">
            <a:avLst/>
          </a:prstGeom>
        </p:spPr>
        <p:txBody>
          <a:bodyPr vert="horz" wrap="square" lIns="0" tIns="12700" rIns="0" bIns="0" rtlCol="0">
            <a:spAutoFit/>
          </a:bodyPr>
          <a:lstStyle/>
          <a:p>
            <a:pPr marR="5080">
              <a:lnSpc>
                <a:spcPct val="138000"/>
              </a:lnSpc>
              <a:spcBef>
                <a:spcPts val="100"/>
              </a:spcBef>
            </a:pPr>
            <a:r>
              <a:rPr sz="700" spc="-25" dirty="0">
                <a:latin typeface="Meiryo UI"/>
                <a:cs typeface="Meiryo UI"/>
              </a:rPr>
              <a:t>先行して実施する科学・探査活動</a:t>
            </a:r>
            <a:r>
              <a:rPr sz="700" spc="-30" dirty="0">
                <a:latin typeface="Meiryo UI"/>
                <a:cs typeface="Meiryo UI"/>
              </a:rPr>
              <a:t>ケーパビリティ区分</a:t>
            </a:r>
            <a:endParaRPr sz="700">
              <a:latin typeface="Meiryo UI"/>
              <a:cs typeface="Meiryo UI"/>
            </a:endParaRPr>
          </a:p>
          <a:p>
            <a:pPr>
              <a:lnSpc>
                <a:spcPct val="100000"/>
              </a:lnSpc>
              <a:spcBef>
                <a:spcPts val="305"/>
              </a:spcBef>
            </a:pPr>
            <a:r>
              <a:rPr sz="700" spc="-30" dirty="0">
                <a:latin typeface="Meiryo UI"/>
                <a:cs typeface="Meiryo UI"/>
              </a:rPr>
              <a:t>海外での想定システム</a:t>
            </a:r>
            <a:endParaRPr sz="700">
              <a:latin typeface="Meiryo UI"/>
              <a:cs typeface="Meiryo UI"/>
            </a:endParaRPr>
          </a:p>
          <a:p>
            <a:pPr>
              <a:lnSpc>
                <a:spcPct val="100000"/>
              </a:lnSpc>
              <a:spcBef>
                <a:spcPts val="310"/>
              </a:spcBef>
            </a:pPr>
            <a:r>
              <a:rPr sz="700" spc="-30" dirty="0">
                <a:latin typeface="Meiryo UI"/>
                <a:cs typeface="Meiryo UI"/>
              </a:rPr>
              <a:t>日本で検討中のシステム等</a:t>
            </a:r>
            <a:endParaRPr sz="700">
              <a:latin typeface="Meiryo UI"/>
              <a:cs typeface="Meiryo UI"/>
            </a:endParaRPr>
          </a:p>
        </p:txBody>
      </p:sp>
      <p:sp>
        <p:nvSpPr>
          <p:cNvPr id="74" name="object 75">
            <a:extLst>
              <a:ext uri="{FF2B5EF4-FFF2-40B4-BE49-F238E27FC236}">
                <a16:creationId xmlns:a16="http://schemas.microsoft.com/office/drawing/2014/main" id="{913DEDAB-4836-0C5B-A7AD-1112417E3606}"/>
              </a:ext>
            </a:extLst>
          </p:cNvPr>
          <p:cNvSpPr txBox="1"/>
          <p:nvPr/>
        </p:nvSpPr>
        <p:spPr>
          <a:xfrm>
            <a:off x="8112007" y="1544002"/>
            <a:ext cx="2819400" cy="132080"/>
          </a:xfrm>
          <a:prstGeom prst="rect">
            <a:avLst/>
          </a:prstGeom>
        </p:spPr>
        <p:txBody>
          <a:bodyPr vert="horz" wrap="square" lIns="0" tIns="12065" rIns="0" bIns="0" rtlCol="0">
            <a:spAutoFit/>
          </a:bodyPr>
          <a:lstStyle/>
          <a:p>
            <a:pPr marL="12700">
              <a:lnSpc>
                <a:spcPct val="100000"/>
              </a:lnSpc>
              <a:spcBef>
                <a:spcPts val="95"/>
              </a:spcBef>
            </a:pPr>
            <a:r>
              <a:rPr sz="700" spc="-80" dirty="0">
                <a:latin typeface="Meiryo UI"/>
                <a:cs typeface="Meiryo UI"/>
              </a:rPr>
              <a:t>※ </a:t>
            </a:r>
            <a:r>
              <a:rPr sz="700" dirty="0">
                <a:latin typeface="Meiryo UI"/>
                <a:cs typeface="Meiryo UI"/>
              </a:rPr>
              <a:t>IS</a:t>
            </a:r>
            <a:r>
              <a:rPr sz="700" spc="-135" dirty="0">
                <a:latin typeface="Meiryo UI"/>
                <a:cs typeface="Meiryo UI"/>
              </a:rPr>
              <a:t> </a:t>
            </a:r>
            <a:r>
              <a:rPr sz="700" dirty="0">
                <a:latin typeface="Meiryo UI"/>
                <a:cs typeface="Meiryo UI"/>
              </a:rPr>
              <a:t>R</a:t>
            </a:r>
            <a:r>
              <a:rPr sz="700" spc="-135" dirty="0">
                <a:latin typeface="Meiryo UI"/>
                <a:cs typeface="Meiryo UI"/>
              </a:rPr>
              <a:t> </a:t>
            </a:r>
            <a:r>
              <a:rPr sz="700" spc="-10" dirty="0">
                <a:latin typeface="Meiryo UI"/>
                <a:cs typeface="Meiryo UI"/>
              </a:rPr>
              <a:t>U</a:t>
            </a:r>
            <a:r>
              <a:rPr sz="700" spc="35" dirty="0">
                <a:latin typeface="Meiryo UI"/>
                <a:cs typeface="Meiryo UI"/>
              </a:rPr>
              <a:t> : </a:t>
            </a:r>
            <a:r>
              <a:rPr sz="700" dirty="0">
                <a:latin typeface="Meiryo UI"/>
                <a:cs typeface="Meiryo UI"/>
              </a:rPr>
              <a:t>In</a:t>
            </a:r>
            <a:r>
              <a:rPr sz="700" spc="-100" dirty="0">
                <a:latin typeface="Meiryo UI"/>
                <a:cs typeface="Meiryo UI"/>
              </a:rPr>
              <a:t> - </a:t>
            </a:r>
            <a:r>
              <a:rPr sz="700" spc="-10" dirty="0">
                <a:latin typeface="Meiryo UI"/>
                <a:cs typeface="Meiryo UI"/>
              </a:rPr>
              <a:t>S</a:t>
            </a:r>
            <a:r>
              <a:rPr sz="700" spc="-135" dirty="0">
                <a:latin typeface="Meiryo UI"/>
                <a:cs typeface="Meiryo UI"/>
              </a:rPr>
              <a:t> </a:t>
            </a:r>
            <a:r>
              <a:rPr sz="700" dirty="0">
                <a:latin typeface="Meiryo UI"/>
                <a:cs typeface="Meiryo UI"/>
              </a:rPr>
              <a:t>i</a:t>
            </a:r>
            <a:r>
              <a:rPr sz="700" spc="-135" dirty="0">
                <a:latin typeface="Meiryo UI"/>
                <a:cs typeface="Meiryo UI"/>
              </a:rPr>
              <a:t> </a:t>
            </a:r>
            <a:r>
              <a:rPr sz="700" dirty="0">
                <a:latin typeface="Meiryo UI"/>
                <a:cs typeface="Meiryo UI"/>
              </a:rPr>
              <a:t>t</a:t>
            </a:r>
            <a:r>
              <a:rPr sz="700" spc="-140" dirty="0">
                <a:latin typeface="Meiryo UI"/>
                <a:cs typeface="Meiryo UI"/>
              </a:rPr>
              <a:t> </a:t>
            </a:r>
            <a:r>
              <a:rPr sz="700" dirty="0">
                <a:latin typeface="Meiryo UI"/>
                <a:cs typeface="Meiryo UI"/>
              </a:rPr>
              <a:t>u</a:t>
            </a:r>
            <a:r>
              <a:rPr sz="700" spc="290" dirty="0">
                <a:latin typeface="Meiryo UI"/>
                <a:cs typeface="Meiryo UI"/>
              </a:rPr>
              <a:t> </a:t>
            </a:r>
            <a:r>
              <a:rPr sz="700" dirty="0">
                <a:latin typeface="Meiryo UI"/>
                <a:cs typeface="Meiryo UI"/>
              </a:rPr>
              <a:t>R</a:t>
            </a:r>
            <a:r>
              <a:rPr sz="700" spc="-135" dirty="0">
                <a:latin typeface="Meiryo UI"/>
                <a:cs typeface="Meiryo UI"/>
              </a:rPr>
              <a:t> </a:t>
            </a:r>
            <a:r>
              <a:rPr sz="700" dirty="0">
                <a:latin typeface="Meiryo UI"/>
                <a:cs typeface="Meiryo UI"/>
              </a:rPr>
              <a:t>e</a:t>
            </a:r>
            <a:r>
              <a:rPr sz="700" spc="-150" dirty="0">
                <a:latin typeface="Meiryo UI"/>
                <a:cs typeface="Meiryo UI"/>
              </a:rPr>
              <a:t> </a:t>
            </a:r>
            <a:r>
              <a:rPr sz="700" spc="-10" dirty="0">
                <a:latin typeface="Meiryo UI"/>
                <a:cs typeface="Meiryo UI"/>
              </a:rPr>
              <a:t>s</a:t>
            </a:r>
            <a:r>
              <a:rPr sz="700" spc="-140" dirty="0">
                <a:latin typeface="Meiryo UI"/>
                <a:cs typeface="Meiryo UI"/>
              </a:rPr>
              <a:t> </a:t>
            </a:r>
            <a:r>
              <a:rPr sz="700" dirty="0">
                <a:latin typeface="Meiryo UI"/>
                <a:cs typeface="Meiryo UI"/>
              </a:rPr>
              <a:t>o</a:t>
            </a:r>
            <a:r>
              <a:rPr sz="700" spc="-145" dirty="0">
                <a:latin typeface="Meiryo UI"/>
                <a:cs typeface="Meiryo UI"/>
              </a:rPr>
              <a:t> </a:t>
            </a:r>
            <a:r>
              <a:rPr sz="700" spc="-10" dirty="0">
                <a:latin typeface="Meiryo UI"/>
                <a:cs typeface="Meiryo UI"/>
              </a:rPr>
              <a:t>u</a:t>
            </a:r>
            <a:r>
              <a:rPr sz="700" spc="-140" dirty="0">
                <a:latin typeface="Meiryo UI"/>
                <a:cs typeface="Meiryo UI"/>
              </a:rPr>
              <a:t> </a:t>
            </a:r>
            <a:r>
              <a:rPr sz="700" dirty="0">
                <a:latin typeface="Meiryo UI"/>
                <a:cs typeface="Meiryo UI"/>
              </a:rPr>
              <a:t>r</a:t>
            </a:r>
            <a:r>
              <a:rPr sz="700" spc="-140" dirty="0">
                <a:latin typeface="Meiryo UI"/>
                <a:cs typeface="Meiryo UI"/>
              </a:rPr>
              <a:t> </a:t>
            </a:r>
            <a:r>
              <a:rPr sz="700" dirty="0">
                <a:latin typeface="Meiryo UI"/>
                <a:cs typeface="Meiryo UI"/>
              </a:rPr>
              <a:t>c</a:t>
            </a:r>
            <a:r>
              <a:rPr sz="700" spc="-145" dirty="0">
                <a:latin typeface="Meiryo UI"/>
                <a:cs typeface="Meiryo UI"/>
              </a:rPr>
              <a:t> </a:t>
            </a:r>
            <a:r>
              <a:rPr sz="700" dirty="0">
                <a:latin typeface="Meiryo UI"/>
                <a:cs typeface="Meiryo UI"/>
              </a:rPr>
              <a:t>e</a:t>
            </a:r>
            <a:r>
              <a:rPr sz="700" spc="250" dirty="0">
                <a:latin typeface="Meiryo UI"/>
                <a:cs typeface="Meiryo UI"/>
              </a:rPr>
              <a:t> </a:t>
            </a:r>
            <a:r>
              <a:rPr sz="700" spc="-10" dirty="0">
                <a:latin typeface="Meiryo UI"/>
                <a:cs typeface="Meiryo UI"/>
              </a:rPr>
              <a:t>U</a:t>
            </a:r>
            <a:r>
              <a:rPr sz="700" spc="-145" dirty="0">
                <a:latin typeface="Meiryo UI"/>
                <a:cs typeface="Meiryo UI"/>
              </a:rPr>
              <a:t> </a:t>
            </a:r>
            <a:r>
              <a:rPr sz="700" dirty="0">
                <a:latin typeface="Meiryo UI"/>
                <a:cs typeface="Meiryo UI"/>
              </a:rPr>
              <a:t>t</a:t>
            </a:r>
            <a:r>
              <a:rPr sz="700" spc="-140" dirty="0">
                <a:latin typeface="Meiryo UI"/>
                <a:cs typeface="Meiryo UI"/>
              </a:rPr>
              <a:t> </a:t>
            </a:r>
            <a:r>
              <a:rPr sz="700" spc="45" dirty="0">
                <a:latin typeface="Meiryo UI"/>
                <a:cs typeface="Meiryo UI"/>
              </a:rPr>
              <a:t>il</a:t>
            </a:r>
            <a:r>
              <a:rPr sz="700" spc="-135" dirty="0">
                <a:latin typeface="Meiryo UI"/>
                <a:cs typeface="Meiryo UI"/>
              </a:rPr>
              <a:t> </a:t>
            </a:r>
            <a:r>
              <a:rPr sz="700" spc="45" dirty="0">
                <a:latin typeface="Meiryo UI"/>
                <a:cs typeface="Meiryo UI"/>
              </a:rPr>
              <a:t>iz</a:t>
            </a:r>
            <a:r>
              <a:rPr sz="700" spc="-145" dirty="0">
                <a:latin typeface="Meiryo UI"/>
                <a:cs typeface="Meiryo UI"/>
              </a:rPr>
              <a:t> </a:t>
            </a:r>
            <a:r>
              <a:rPr sz="700" dirty="0">
                <a:latin typeface="Meiryo UI"/>
                <a:cs typeface="Meiryo UI"/>
              </a:rPr>
              <a:t>a</a:t>
            </a:r>
            <a:r>
              <a:rPr sz="700" spc="-135" dirty="0">
                <a:latin typeface="Meiryo UI"/>
                <a:cs typeface="Meiryo UI"/>
              </a:rPr>
              <a:t> </a:t>
            </a:r>
            <a:r>
              <a:rPr sz="700" dirty="0">
                <a:latin typeface="Meiryo UI"/>
                <a:cs typeface="Meiryo UI"/>
              </a:rPr>
              <a:t>t</a:t>
            </a:r>
            <a:r>
              <a:rPr sz="700" spc="-140" dirty="0">
                <a:latin typeface="Meiryo UI"/>
                <a:cs typeface="Meiryo UI"/>
              </a:rPr>
              <a:t> </a:t>
            </a:r>
            <a:r>
              <a:rPr sz="700" dirty="0">
                <a:latin typeface="Meiryo UI"/>
                <a:cs typeface="Meiryo UI"/>
              </a:rPr>
              <a:t>i</a:t>
            </a:r>
            <a:r>
              <a:rPr sz="700" spc="-135" dirty="0">
                <a:latin typeface="Meiryo UI"/>
                <a:cs typeface="Meiryo UI"/>
              </a:rPr>
              <a:t> </a:t>
            </a:r>
            <a:r>
              <a:rPr sz="700" dirty="0">
                <a:latin typeface="Meiryo UI"/>
                <a:cs typeface="Meiryo UI"/>
              </a:rPr>
              <a:t>o</a:t>
            </a:r>
            <a:r>
              <a:rPr sz="700" spc="-145" dirty="0">
                <a:latin typeface="Meiryo UI"/>
                <a:cs typeface="Meiryo UI"/>
              </a:rPr>
              <a:t> </a:t>
            </a:r>
            <a:r>
              <a:rPr sz="700" spc="-10" dirty="0">
                <a:latin typeface="Meiryo UI"/>
                <a:cs typeface="Meiryo UI"/>
              </a:rPr>
              <a:t>n</a:t>
            </a:r>
            <a:r>
              <a:rPr sz="700" spc="-140" dirty="0">
                <a:latin typeface="Meiryo UI"/>
                <a:cs typeface="Meiryo UI"/>
              </a:rPr>
              <a:t> </a:t>
            </a:r>
            <a:r>
              <a:rPr sz="700" spc="85" dirty="0">
                <a:latin typeface="Meiryo UI"/>
                <a:cs typeface="Meiryo UI"/>
              </a:rPr>
              <a:t>（現地資源利用</a:t>
            </a:r>
            <a:r>
              <a:rPr sz="700" spc="-50" dirty="0">
                <a:latin typeface="Meiryo UI"/>
                <a:cs typeface="Meiryo UI"/>
              </a:rPr>
              <a:t>）</a:t>
            </a:r>
            <a:endParaRPr sz="700">
              <a:latin typeface="Meiryo UI"/>
              <a:cs typeface="Meiryo UI"/>
            </a:endParaRPr>
          </a:p>
        </p:txBody>
      </p:sp>
      <p:grpSp>
        <p:nvGrpSpPr>
          <p:cNvPr id="75" name="object 76">
            <a:extLst>
              <a:ext uri="{FF2B5EF4-FFF2-40B4-BE49-F238E27FC236}">
                <a16:creationId xmlns:a16="http://schemas.microsoft.com/office/drawing/2014/main" id="{C45B0601-2564-07AB-AA5B-709290A69E9A}"/>
              </a:ext>
            </a:extLst>
          </p:cNvPr>
          <p:cNvGrpSpPr/>
          <p:nvPr/>
        </p:nvGrpSpPr>
        <p:grpSpPr>
          <a:xfrm>
            <a:off x="1281562" y="921812"/>
            <a:ext cx="5763260" cy="5655310"/>
            <a:chOff x="18370" y="968946"/>
            <a:chExt cx="5763260" cy="5655310"/>
          </a:xfrm>
        </p:grpSpPr>
        <p:sp>
          <p:nvSpPr>
            <p:cNvPr id="76" name="object 77">
              <a:extLst>
                <a:ext uri="{FF2B5EF4-FFF2-40B4-BE49-F238E27FC236}">
                  <a16:creationId xmlns:a16="http://schemas.microsoft.com/office/drawing/2014/main" id="{AAC3D4D3-FCF5-C75E-5395-CF77113777DD}"/>
                </a:ext>
              </a:extLst>
            </p:cNvPr>
            <p:cNvSpPr/>
            <p:nvPr/>
          </p:nvSpPr>
          <p:spPr>
            <a:xfrm>
              <a:off x="21545" y="1616947"/>
              <a:ext cx="0" cy="5004435"/>
            </a:xfrm>
            <a:custGeom>
              <a:avLst/>
              <a:gdLst/>
              <a:ahLst/>
              <a:cxnLst/>
              <a:rect l="l" t="t" r="r" b="b"/>
              <a:pathLst>
                <a:path h="5004434">
                  <a:moveTo>
                    <a:pt x="0" y="5004003"/>
                  </a:moveTo>
                  <a:lnTo>
                    <a:pt x="0" y="0"/>
                  </a:lnTo>
                </a:path>
              </a:pathLst>
            </a:custGeom>
            <a:ln w="6350">
              <a:solidFill>
                <a:srgbClr val="585656"/>
              </a:solidFill>
            </a:ln>
          </p:spPr>
          <p:txBody>
            <a:bodyPr wrap="square" lIns="0" tIns="0" rIns="0" bIns="0" rtlCol="0"/>
            <a:lstStyle/>
            <a:p>
              <a:endParaRPr/>
            </a:p>
          </p:txBody>
        </p:sp>
        <p:sp>
          <p:nvSpPr>
            <p:cNvPr id="77" name="object 78">
              <a:extLst>
                <a:ext uri="{FF2B5EF4-FFF2-40B4-BE49-F238E27FC236}">
                  <a16:creationId xmlns:a16="http://schemas.microsoft.com/office/drawing/2014/main" id="{18E5368F-04C7-A19E-939C-F96404D3EC35}"/>
                </a:ext>
              </a:extLst>
            </p:cNvPr>
            <p:cNvSpPr/>
            <p:nvPr/>
          </p:nvSpPr>
          <p:spPr>
            <a:xfrm>
              <a:off x="93548" y="968946"/>
              <a:ext cx="5688330" cy="1188085"/>
            </a:xfrm>
            <a:custGeom>
              <a:avLst/>
              <a:gdLst/>
              <a:ahLst/>
              <a:cxnLst/>
              <a:rect l="l" t="t" r="r" b="b"/>
              <a:pathLst>
                <a:path w="5688330" h="1188085">
                  <a:moveTo>
                    <a:pt x="5688000" y="0"/>
                  </a:moveTo>
                  <a:lnTo>
                    <a:pt x="1403997" y="0"/>
                  </a:lnTo>
                  <a:lnTo>
                    <a:pt x="0" y="0"/>
                  </a:lnTo>
                  <a:lnTo>
                    <a:pt x="0" y="1187996"/>
                  </a:lnTo>
                  <a:lnTo>
                    <a:pt x="1403997" y="1187996"/>
                  </a:lnTo>
                  <a:lnTo>
                    <a:pt x="1403997" y="792010"/>
                  </a:lnTo>
                  <a:lnTo>
                    <a:pt x="5688000" y="792010"/>
                  </a:lnTo>
                  <a:lnTo>
                    <a:pt x="5688000" y="0"/>
                  </a:lnTo>
                  <a:close/>
                </a:path>
              </a:pathLst>
            </a:custGeom>
            <a:solidFill>
              <a:srgbClr val="DFEFEA"/>
            </a:solidFill>
          </p:spPr>
          <p:txBody>
            <a:bodyPr wrap="square" lIns="0" tIns="0" rIns="0" bIns="0" rtlCol="0"/>
            <a:lstStyle/>
            <a:p>
              <a:endParaRPr/>
            </a:p>
          </p:txBody>
        </p:sp>
        <p:sp>
          <p:nvSpPr>
            <p:cNvPr id="78" name="object 79">
              <a:extLst>
                <a:ext uri="{FF2B5EF4-FFF2-40B4-BE49-F238E27FC236}">
                  <a16:creationId xmlns:a16="http://schemas.microsoft.com/office/drawing/2014/main" id="{C06BCDE6-CD78-DB16-1705-C042B31F712C}"/>
                </a:ext>
              </a:extLst>
            </p:cNvPr>
            <p:cNvSpPr/>
            <p:nvPr/>
          </p:nvSpPr>
          <p:spPr>
            <a:xfrm>
              <a:off x="165544" y="1040955"/>
              <a:ext cx="1260475" cy="1044575"/>
            </a:xfrm>
            <a:custGeom>
              <a:avLst/>
              <a:gdLst/>
              <a:ahLst/>
              <a:cxnLst/>
              <a:rect l="l" t="t" r="r" b="b"/>
              <a:pathLst>
                <a:path w="1260475" h="1044575">
                  <a:moveTo>
                    <a:pt x="1260005" y="0"/>
                  </a:moveTo>
                  <a:lnTo>
                    <a:pt x="0" y="0"/>
                  </a:lnTo>
                  <a:lnTo>
                    <a:pt x="0" y="1044003"/>
                  </a:lnTo>
                  <a:lnTo>
                    <a:pt x="1260005" y="1044003"/>
                  </a:lnTo>
                  <a:lnTo>
                    <a:pt x="1260005" y="0"/>
                  </a:lnTo>
                  <a:close/>
                </a:path>
              </a:pathLst>
            </a:custGeom>
            <a:solidFill>
              <a:srgbClr val="F9D9E1"/>
            </a:solidFill>
          </p:spPr>
          <p:txBody>
            <a:bodyPr wrap="square" lIns="0" tIns="0" rIns="0" bIns="0" rtlCol="0"/>
            <a:lstStyle/>
            <a:p>
              <a:endParaRPr/>
            </a:p>
          </p:txBody>
        </p:sp>
        <p:sp>
          <p:nvSpPr>
            <p:cNvPr id="79" name="object 80">
              <a:extLst>
                <a:ext uri="{FF2B5EF4-FFF2-40B4-BE49-F238E27FC236}">
                  <a16:creationId xmlns:a16="http://schemas.microsoft.com/office/drawing/2014/main" id="{B29C1211-3C4E-320F-F1D2-C8365553DE17}"/>
                </a:ext>
              </a:extLst>
            </p:cNvPr>
            <p:cNvSpPr/>
            <p:nvPr/>
          </p:nvSpPr>
          <p:spPr>
            <a:xfrm>
              <a:off x="165544" y="1040955"/>
              <a:ext cx="1260475" cy="1044575"/>
            </a:xfrm>
            <a:custGeom>
              <a:avLst/>
              <a:gdLst/>
              <a:ahLst/>
              <a:cxnLst/>
              <a:rect l="l" t="t" r="r" b="b"/>
              <a:pathLst>
                <a:path w="1260475" h="1044575">
                  <a:moveTo>
                    <a:pt x="0" y="0"/>
                  </a:moveTo>
                  <a:lnTo>
                    <a:pt x="1260005" y="0"/>
                  </a:lnTo>
                  <a:lnTo>
                    <a:pt x="1260005" y="1044003"/>
                  </a:lnTo>
                  <a:lnTo>
                    <a:pt x="0" y="1044003"/>
                  </a:lnTo>
                  <a:lnTo>
                    <a:pt x="0" y="0"/>
                  </a:lnTo>
                  <a:close/>
                </a:path>
              </a:pathLst>
            </a:custGeom>
            <a:ln w="12700">
              <a:solidFill>
                <a:srgbClr val="DC003B"/>
              </a:solidFill>
            </a:ln>
          </p:spPr>
          <p:txBody>
            <a:bodyPr wrap="square" lIns="0" tIns="0" rIns="0" bIns="0" rtlCol="0"/>
            <a:lstStyle/>
            <a:p>
              <a:endParaRPr/>
            </a:p>
          </p:txBody>
        </p:sp>
      </p:grpSp>
      <p:sp>
        <p:nvSpPr>
          <p:cNvPr id="80" name="object 81">
            <a:extLst>
              <a:ext uri="{FF2B5EF4-FFF2-40B4-BE49-F238E27FC236}">
                <a16:creationId xmlns:a16="http://schemas.microsoft.com/office/drawing/2014/main" id="{C2D45FD1-54ED-7770-117A-A46082CD32A9}"/>
              </a:ext>
            </a:extLst>
          </p:cNvPr>
          <p:cNvSpPr txBox="1"/>
          <p:nvPr/>
        </p:nvSpPr>
        <p:spPr>
          <a:xfrm>
            <a:off x="1452037" y="1018640"/>
            <a:ext cx="996315" cy="26987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DC003B"/>
                </a:solidFill>
                <a:latin typeface="Meiryo UI"/>
                <a:cs typeface="Meiryo UI"/>
              </a:rPr>
              <a:t>資源探査衛星</a:t>
            </a:r>
            <a:endParaRPr sz="800">
              <a:latin typeface="Meiryo UI"/>
              <a:cs typeface="Meiryo UI"/>
            </a:endParaRPr>
          </a:p>
          <a:p>
            <a:pPr marL="12700">
              <a:lnSpc>
                <a:spcPct val="100000"/>
              </a:lnSpc>
            </a:pPr>
            <a:r>
              <a:rPr sz="800" b="1" spc="-5" dirty="0">
                <a:solidFill>
                  <a:srgbClr val="DC003B"/>
                </a:solidFill>
                <a:latin typeface="Meiryo UI"/>
                <a:cs typeface="Meiryo UI"/>
              </a:rPr>
              <a:t>システム</a:t>
            </a:r>
            <a:r>
              <a:rPr sz="800" b="1" spc="-10" dirty="0">
                <a:solidFill>
                  <a:srgbClr val="DC003B"/>
                </a:solidFill>
                <a:latin typeface="Meiryo UI"/>
                <a:cs typeface="Meiryo UI"/>
              </a:rPr>
              <a:t>（TSUKIMI)</a:t>
            </a:r>
            <a:endParaRPr sz="800">
              <a:latin typeface="Meiryo UI"/>
              <a:cs typeface="Meiryo UI"/>
            </a:endParaRPr>
          </a:p>
        </p:txBody>
      </p:sp>
      <p:grpSp>
        <p:nvGrpSpPr>
          <p:cNvPr id="81" name="object 82">
            <a:extLst>
              <a:ext uri="{FF2B5EF4-FFF2-40B4-BE49-F238E27FC236}">
                <a16:creationId xmlns:a16="http://schemas.microsoft.com/office/drawing/2014/main" id="{ABA8E17C-A668-6BEB-3478-E52967D90007}"/>
              </a:ext>
            </a:extLst>
          </p:cNvPr>
          <p:cNvGrpSpPr/>
          <p:nvPr/>
        </p:nvGrpSpPr>
        <p:grpSpPr>
          <a:xfrm>
            <a:off x="2613562" y="795637"/>
            <a:ext cx="1725295" cy="669925"/>
            <a:chOff x="1350370" y="842771"/>
            <a:chExt cx="1725295" cy="669925"/>
          </a:xfrm>
        </p:grpSpPr>
        <p:sp>
          <p:nvSpPr>
            <p:cNvPr id="82" name="object 83">
              <a:extLst>
                <a:ext uri="{FF2B5EF4-FFF2-40B4-BE49-F238E27FC236}">
                  <a16:creationId xmlns:a16="http://schemas.microsoft.com/office/drawing/2014/main" id="{DE988387-1171-F568-7CEB-A66CB5B8574D}"/>
                </a:ext>
              </a:extLst>
            </p:cNvPr>
            <p:cNvSpPr/>
            <p:nvPr/>
          </p:nvSpPr>
          <p:spPr>
            <a:xfrm>
              <a:off x="1353545" y="1508950"/>
              <a:ext cx="162560" cy="0"/>
            </a:xfrm>
            <a:custGeom>
              <a:avLst/>
              <a:gdLst/>
              <a:ahLst/>
              <a:cxnLst/>
              <a:rect l="l" t="t" r="r" b="b"/>
              <a:pathLst>
                <a:path w="162559">
                  <a:moveTo>
                    <a:pt x="0" y="0"/>
                  </a:moveTo>
                  <a:lnTo>
                    <a:pt x="162001" y="0"/>
                  </a:lnTo>
                </a:path>
              </a:pathLst>
            </a:custGeom>
            <a:ln w="6350">
              <a:solidFill>
                <a:srgbClr val="585656"/>
              </a:solidFill>
            </a:ln>
          </p:spPr>
          <p:txBody>
            <a:bodyPr wrap="square" lIns="0" tIns="0" rIns="0" bIns="0" rtlCol="0"/>
            <a:lstStyle/>
            <a:p>
              <a:endParaRPr/>
            </a:p>
          </p:txBody>
        </p:sp>
        <p:pic>
          <p:nvPicPr>
            <p:cNvPr id="83" name="object 84">
              <a:extLst>
                <a:ext uri="{FF2B5EF4-FFF2-40B4-BE49-F238E27FC236}">
                  <a16:creationId xmlns:a16="http://schemas.microsoft.com/office/drawing/2014/main" id="{9357C780-DC63-8DB7-A29F-00C6044A1E9B}"/>
                </a:ext>
              </a:extLst>
            </p:cNvPr>
            <p:cNvPicPr/>
            <p:nvPr/>
          </p:nvPicPr>
          <p:blipFill>
            <a:blip r:embed="rId5" cstate="print"/>
            <a:stretch>
              <a:fillRect/>
            </a:stretch>
          </p:blipFill>
          <p:spPr>
            <a:xfrm>
              <a:off x="2670047" y="842771"/>
              <a:ext cx="405383" cy="280415"/>
            </a:xfrm>
            <a:prstGeom prst="rect">
              <a:avLst/>
            </a:prstGeom>
          </p:spPr>
        </p:pic>
      </p:grpSp>
      <p:sp>
        <p:nvSpPr>
          <p:cNvPr id="84" name="object 85">
            <a:extLst>
              <a:ext uri="{FF2B5EF4-FFF2-40B4-BE49-F238E27FC236}">
                <a16:creationId xmlns:a16="http://schemas.microsoft.com/office/drawing/2014/main" id="{B5639AE8-BFF7-5B59-D6D7-BF2A74172227}"/>
              </a:ext>
            </a:extLst>
          </p:cNvPr>
          <p:cNvSpPr txBox="1"/>
          <p:nvPr/>
        </p:nvSpPr>
        <p:spPr>
          <a:xfrm>
            <a:off x="4008743" y="840834"/>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探査</a:t>
            </a:r>
            <a:endParaRPr sz="900">
              <a:latin typeface="Meiryo UI"/>
              <a:cs typeface="Meiryo UI"/>
            </a:endParaRPr>
          </a:p>
        </p:txBody>
      </p:sp>
      <p:grpSp>
        <p:nvGrpSpPr>
          <p:cNvPr id="85" name="object 86">
            <a:extLst>
              <a:ext uri="{FF2B5EF4-FFF2-40B4-BE49-F238E27FC236}">
                <a16:creationId xmlns:a16="http://schemas.microsoft.com/office/drawing/2014/main" id="{177533E1-B7D8-35D2-1502-627499FEB6BD}"/>
              </a:ext>
            </a:extLst>
          </p:cNvPr>
          <p:cNvGrpSpPr/>
          <p:nvPr/>
        </p:nvGrpSpPr>
        <p:grpSpPr>
          <a:xfrm>
            <a:off x="1281562" y="987471"/>
            <a:ext cx="3502025" cy="661035"/>
            <a:chOff x="18370" y="1034605"/>
            <a:chExt cx="3502025" cy="661035"/>
          </a:xfrm>
        </p:grpSpPr>
        <p:sp>
          <p:nvSpPr>
            <p:cNvPr id="86" name="object 87">
              <a:extLst>
                <a:ext uri="{FF2B5EF4-FFF2-40B4-BE49-F238E27FC236}">
                  <a16:creationId xmlns:a16="http://schemas.microsoft.com/office/drawing/2014/main" id="{041AC4FE-6CE1-BF6B-1E2F-0FE17983114A}"/>
                </a:ext>
              </a:extLst>
            </p:cNvPr>
            <p:cNvSpPr/>
            <p:nvPr/>
          </p:nvSpPr>
          <p:spPr>
            <a:xfrm>
              <a:off x="21545" y="1616951"/>
              <a:ext cx="216535" cy="0"/>
            </a:xfrm>
            <a:custGeom>
              <a:avLst/>
              <a:gdLst/>
              <a:ahLst/>
              <a:cxnLst/>
              <a:rect l="l" t="t" r="r" b="b"/>
              <a:pathLst>
                <a:path w="216535">
                  <a:moveTo>
                    <a:pt x="0" y="0"/>
                  </a:moveTo>
                  <a:lnTo>
                    <a:pt x="216001" y="0"/>
                  </a:lnTo>
                </a:path>
              </a:pathLst>
            </a:custGeom>
            <a:ln w="6350">
              <a:solidFill>
                <a:srgbClr val="585656"/>
              </a:solidFill>
            </a:ln>
          </p:spPr>
          <p:txBody>
            <a:bodyPr wrap="square" lIns="0" tIns="0" rIns="0" bIns="0" rtlCol="0"/>
            <a:lstStyle/>
            <a:p>
              <a:endParaRPr/>
            </a:p>
          </p:txBody>
        </p:sp>
        <p:sp>
          <p:nvSpPr>
            <p:cNvPr id="87" name="object 88">
              <a:extLst>
                <a:ext uri="{FF2B5EF4-FFF2-40B4-BE49-F238E27FC236}">
                  <a16:creationId xmlns:a16="http://schemas.microsoft.com/office/drawing/2014/main" id="{74DEF3D6-1737-9043-72AC-037B3C75B6AE}"/>
                </a:ext>
              </a:extLst>
            </p:cNvPr>
            <p:cNvSpPr/>
            <p:nvPr/>
          </p:nvSpPr>
          <p:spPr>
            <a:xfrm>
              <a:off x="1569542" y="1040955"/>
              <a:ext cx="1944370" cy="648335"/>
            </a:xfrm>
            <a:custGeom>
              <a:avLst/>
              <a:gdLst/>
              <a:ahLst/>
              <a:cxnLst/>
              <a:rect l="l" t="t" r="r" b="b"/>
              <a:pathLst>
                <a:path w="1944370" h="648335">
                  <a:moveTo>
                    <a:pt x="1944001" y="0"/>
                  </a:moveTo>
                  <a:lnTo>
                    <a:pt x="0" y="0"/>
                  </a:lnTo>
                  <a:lnTo>
                    <a:pt x="0" y="648004"/>
                  </a:lnTo>
                  <a:lnTo>
                    <a:pt x="1944001" y="648004"/>
                  </a:lnTo>
                  <a:lnTo>
                    <a:pt x="1944001" y="0"/>
                  </a:lnTo>
                  <a:close/>
                </a:path>
              </a:pathLst>
            </a:custGeom>
            <a:solidFill>
              <a:srgbClr val="F9D9E1"/>
            </a:solidFill>
          </p:spPr>
          <p:txBody>
            <a:bodyPr wrap="square" lIns="0" tIns="0" rIns="0" bIns="0" rtlCol="0"/>
            <a:lstStyle/>
            <a:p>
              <a:endParaRPr/>
            </a:p>
          </p:txBody>
        </p:sp>
        <p:sp>
          <p:nvSpPr>
            <p:cNvPr id="88" name="object 89">
              <a:extLst>
                <a:ext uri="{FF2B5EF4-FFF2-40B4-BE49-F238E27FC236}">
                  <a16:creationId xmlns:a16="http://schemas.microsoft.com/office/drawing/2014/main" id="{61C371C5-4A5D-0ADC-81CA-16174BF2111F}"/>
                </a:ext>
              </a:extLst>
            </p:cNvPr>
            <p:cNvSpPr/>
            <p:nvPr/>
          </p:nvSpPr>
          <p:spPr>
            <a:xfrm>
              <a:off x="1569542" y="1040955"/>
              <a:ext cx="1944370" cy="648335"/>
            </a:xfrm>
            <a:custGeom>
              <a:avLst/>
              <a:gdLst/>
              <a:ahLst/>
              <a:cxnLst/>
              <a:rect l="l" t="t" r="r" b="b"/>
              <a:pathLst>
                <a:path w="1944370" h="648335">
                  <a:moveTo>
                    <a:pt x="0" y="0"/>
                  </a:moveTo>
                  <a:lnTo>
                    <a:pt x="1944001" y="0"/>
                  </a:lnTo>
                  <a:lnTo>
                    <a:pt x="1944001" y="648004"/>
                  </a:lnTo>
                  <a:lnTo>
                    <a:pt x="0" y="648004"/>
                  </a:lnTo>
                  <a:lnTo>
                    <a:pt x="0" y="0"/>
                  </a:lnTo>
                  <a:close/>
                </a:path>
              </a:pathLst>
            </a:custGeom>
            <a:ln w="12700">
              <a:solidFill>
                <a:srgbClr val="DC003B"/>
              </a:solidFill>
            </a:ln>
          </p:spPr>
          <p:txBody>
            <a:bodyPr wrap="square" lIns="0" tIns="0" rIns="0" bIns="0" rtlCol="0"/>
            <a:lstStyle/>
            <a:p>
              <a:endParaRPr/>
            </a:p>
          </p:txBody>
        </p:sp>
      </p:grpSp>
      <p:sp>
        <p:nvSpPr>
          <p:cNvPr id="89" name="object 90">
            <a:extLst>
              <a:ext uri="{FF2B5EF4-FFF2-40B4-BE49-F238E27FC236}">
                <a16:creationId xmlns:a16="http://schemas.microsoft.com/office/drawing/2014/main" id="{A0823D94-EBED-969C-A399-4CFF1FFB8667}"/>
              </a:ext>
            </a:extLst>
          </p:cNvPr>
          <p:cNvSpPr txBox="1"/>
          <p:nvPr/>
        </p:nvSpPr>
        <p:spPr>
          <a:xfrm>
            <a:off x="2856037" y="1018640"/>
            <a:ext cx="1143000" cy="147955"/>
          </a:xfrm>
          <a:prstGeom prst="rect">
            <a:avLst/>
          </a:prstGeom>
        </p:spPr>
        <p:txBody>
          <a:bodyPr vert="horz" wrap="square" lIns="0" tIns="13335" rIns="0" bIns="0" rtlCol="0">
            <a:spAutoFit/>
          </a:bodyPr>
          <a:lstStyle/>
          <a:p>
            <a:pPr marL="12700">
              <a:lnSpc>
                <a:spcPct val="100000"/>
              </a:lnSpc>
              <a:spcBef>
                <a:spcPts val="105"/>
              </a:spcBef>
            </a:pPr>
            <a:r>
              <a:rPr sz="800" b="1" dirty="0">
                <a:solidFill>
                  <a:srgbClr val="DC003B"/>
                </a:solidFill>
                <a:latin typeface="Meiryo UI"/>
                <a:cs typeface="Meiryo UI"/>
              </a:rPr>
              <a:t>月極域探査機</a:t>
            </a:r>
            <a:r>
              <a:rPr sz="800" b="1" spc="-10" dirty="0">
                <a:solidFill>
                  <a:srgbClr val="DC003B"/>
                </a:solidFill>
                <a:latin typeface="Meiryo UI"/>
                <a:cs typeface="Meiryo UI"/>
              </a:rPr>
              <a:t>（LUPEX)</a:t>
            </a:r>
            <a:endParaRPr sz="800">
              <a:latin typeface="Meiryo UI"/>
              <a:cs typeface="Meiryo UI"/>
            </a:endParaRPr>
          </a:p>
        </p:txBody>
      </p:sp>
      <p:grpSp>
        <p:nvGrpSpPr>
          <p:cNvPr id="90" name="object 91">
            <a:extLst>
              <a:ext uri="{FF2B5EF4-FFF2-40B4-BE49-F238E27FC236}">
                <a16:creationId xmlns:a16="http://schemas.microsoft.com/office/drawing/2014/main" id="{899C0BD6-8CC4-384E-63D7-6712A3AB3565}"/>
              </a:ext>
            </a:extLst>
          </p:cNvPr>
          <p:cNvGrpSpPr/>
          <p:nvPr/>
        </p:nvGrpSpPr>
        <p:grpSpPr>
          <a:xfrm>
            <a:off x="3153561" y="1170643"/>
            <a:ext cx="1086485" cy="402590"/>
            <a:chOff x="1890369" y="1217777"/>
            <a:chExt cx="1086485" cy="402590"/>
          </a:xfrm>
        </p:grpSpPr>
        <p:sp>
          <p:nvSpPr>
            <p:cNvPr id="91" name="object 92">
              <a:extLst>
                <a:ext uri="{FF2B5EF4-FFF2-40B4-BE49-F238E27FC236}">
                  <a16:creationId xmlns:a16="http://schemas.microsoft.com/office/drawing/2014/main" id="{5A36FFBC-2455-B156-24B0-41477CF0C88C}"/>
                </a:ext>
              </a:extLst>
            </p:cNvPr>
            <p:cNvSpPr/>
            <p:nvPr/>
          </p:nvSpPr>
          <p:spPr>
            <a:xfrm>
              <a:off x="2469540" y="1328950"/>
              <a:ext cx="504190" cy="180340"/>
            </a:xfrm>
            <a:custGeom>
              <a:avLst/>
              <a:gdLst/>
              <a:ahLst/>
              <a:cxnLst/>
              <a:rect l="l" t="t" r="r" b="b"/>
              <a:pathLst>
                <a:path w="504189" h="180340">
                  <a:moveTo>
                    <a:pt x="504004" y="72430"/>
                  </a:moveTo>
                  <a:lnTo>
                    <a:pt x="504004" y="108003"/>
                  </a:lnTo>
                </a:path>
                <a:path w="504189" h="180340">
                  <a:moveTo>
                    <a:pt x="0" y="179999"/>
                  </a:moveTo>
                  <a:lnTo>
                    <a:pt x="36004" y="179999"/>
                  </a:lnTo>
                </a:path>
                <a:path w="504189" h="180340">
                  <a:moveTo>
                    <a:pt x="0" y="0"/>
                  </a:moveTo>
                  <a:lnTo>
                    <a:pt x="36004" y="0"/>
                  </a:lnTo>
                </a:path>
              </a:pathLst>
            </a:custGeom>
            <a:ln w="6350">
              <a:solidFill>
                <a:srgbClr val="585656"/>
              </a:solidFill>
            </a:ln>
          </p:spPr>
          <p:txBody>
            <a:bodyPr wrap="square" lIns="0" tIns="0" rIns="0" bIns="0" rtlCol="0"/>
            <a:lstStyle/>
            <a:p>
              <a:endParaRPr/>
            </a:p>
          </p:txBody>
        </p:sp>
        <p:sp>
          <p:nvSpPr>
            <p:cNvPr id="92" name="object 93">
              <a:extLst>
                <a:ext uri="{FF2B5EF4-FFF2-40B4-BE49-F238E27FC236}">
                  <a16:creationId xmlns:a16="http://schemas.microsoft.com/office/drawing/2014/main" id="{8CCB6CD3-420D-F1C1-2FEA-0AEA52056203}"/>
                </a:ext>
              </a:extLst>
            </p:cNvPr>
            <p:cNvSpPr/>
            <p:nvPr/>
          </p:nvSpPr>
          <p:spPr>
            <a:xfrm>
              <a:off x="1893544" y="1220952"/>
              <a:ext cx="576580" cy="396240"/>
            </a:xfrm>
            <a:custGeom>
              <a:avLst/>
              <a:gdLst/>
              <a:ahLst/>
              <a:cxnLst/>
              <a:rect l="l" t="t" r="r" b="b"/>
              <a:pathLst>
                <a:path w="576580" h="396240">
                  <a:moveTo>
                    <a:pt x="575995" y="0"/>
                  </a:moveTo>
                  <a:lnTo>
                    <a:pt x="0" y="0"/>
                  </a:lnTo>
                  <a:lnTo>
                    <a:pt x="0" y="395998"/>
                  </a:lnTo>
                  <a:lnTo>
                    <a:pt x="575995" y="395998"/>
                  </a:lnTo>
                  <a:lnTo>
                    <a:pt x="575995" y="0"/>
                  </a:lnTo>
                  <a:close/>
                </a:path>
              </a:pathLst>
            </a:custGeom>
            <a:solidFill>
              <a:srgbClr val="FFFFFF"/>
            </a:solidFill>
          </p:spPr>
          <p:txBody>
            <a:bodyPr wrap="square" lIns="0" tIns="0" rIns="0" bIns="0" rtlCol="0"/>
            <a:lstStyle/>
            <a:p>
              <a:endParaRPr/>
            </a:p>
          </p:txBody>
        </p:sp>
        <p:sp>
          <p:nvSpPr>
            <p:cNvPr id="93" name="object 94">
              <a:extLst>
                <a:ext uri="{FF2B5EF4-FFF2-40B4-BE49-F238E27FC236}">
                  <a16:creationId xmlns:a16="http://schemas.microsoft.com/office/drawing/2014/main" id="{30148081-EDB9-AF9E-261E-5EFAD67E4910}"/>
                </a:ext>
              </a:extLst>
            </p:cNvPr>
            <p:cNvSpPr/>
            <p:nvPr/>
          </p:nvSpPr>
          <p:spPr>
            <a:xfrm>
              <a:off x="1893544" y="1220952"/>
              <a:ext cx="576580" cy="396240"/>
            </a:xfrm>
            <a:custGeom>
              <a:avLst/>
              <a:gdLst/>
              <a:ahLst/>
              <a:cxnLst/>
              <a:rect l="l" t="t" r="r" b="b"/>
              <a:pathLst>
                <a:path w="576580" h="396240">
                  <a:moveTo>
                    <a:pt x="0" y="0"/>
                  </a:moveTo>
                  <a:lnTo>
                    <a:pt x="575995" y="0"/>
                  </a:lnTo>
                  <a:lnTo>
                    <a:pt x="575995" y="395998"/>
                  </a:lnTo>
                  <a:lnTo>
                    <a:pt x="0" y="395998"/>
                  </a:lnTo>
                  <a:lnTo>
                    <a:pt x="0" y="0"/>
                  </a:lnTo>
                  <a:close/>
                </a:path>
              </a:pathLst>
            </a:custGeom>
            <a:ln w="6349">
              <a:solidFill>
                <a:srgbClr val="585656"/>
              </a:solidFill>
            </a:ln>
          </p:spPr>
          <p:txBody>
            <a:bodyPr wrap="square" lIns="0" tIns="0" rIns="0" bIns="0" rtlCol="0"/>
            <a:lstStyle/>
            <a:p>
              <a:endParaRPr/>
            </a:p>
          </p:txBody>
        </p:sp>
      </p:grpSp>
      <p:sp>
        <p:nvSpPr>
          <p:cNvPr id="94" name="object 95">
            <a:extLst>
              <a:ext uri="{FF2B5EF4-FFF2-40B4-BE49-F238E27FC236}">
                <a16:creationId xmlns:a16="http://schemas.microsoft.com/office/drawing/2014/main" id="{D51B69AD-316C-7A39-9D87-30E7D0B0A93D}"/>
              </a:ext>
            </a:extLst>
          </p:cNvPr>
          <p:cNvSpPr txBox="1"/>
          <p:nvPr/>
        </p:nvSpPr>
        <p:spPr>
          <a:xfrm>
            <a:off x="3166035" y="1200620"/>
            <a:ext cx="556260" cy="34544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月面環境調査</a:t>
            </a:r>
            <a:endParaRPr sz="700">
              <a:latin typeface="Meiryo UI"/>
              <a:cs typeface="Meiryo UI"/>
            </a:endParaRPr>
          </a:p>
          <a:p>
            <a:pPr marL="119380" marR="37465" indent="-73660">
              <a:lnSpc>
                <a:spcPct val="100000"/>
              </a:lnSpc>
            </a:pPr>
            <a:r>
              <a:rPr sz="700" spc="-25" dirty="0">
                <a:latin typeface="Meiryo UI"/>
                <a:cs typeface="Meiryo UI"/>
              </a:rPr>
              <a:t>・技術実証を</a:t>
            </a:r>
            <a:r>
              <a:rPr sz="700" spc="-30" dirty="0">
                <a:latin typeface="Meiryo UI"/>
                <a:cs typeface="Meiryo UI"/>
              </a:rPr>
              <a:t>する機能</a:t>
            </a:r>
            <a:endParaRPr sz="700">
              <a:latin typeface="Meiryo UI"/>
              <a:cs typeface="Meiryo UI"/>
            </a:endParaRPr>
          </a:p>
        </p:txBody>
      </p:sp>
      <p:grpSp>
        <p:nvGrpSpPr>
          <p:cNvPr id="95" name="object 96">
            <a:extLst>
              <a:ext uri="{FF2B5EF4-FFF2-40B4-BE49-F238E27FC236}">
                <a16:creationId xmlns:a16="http://schemas.microsoft.com/office/drawing/2014/main" id="{E4FCE32A-6CC2-C463-FB29-7F35810376C4}"/>
              </a:ext>
            </a:extLst>
          </p:cNvPr>
          <p:cNvGrpSpPr/>
          <p:nvPr/>
        </p:nvGrpSpPr>
        <p:grpSpPr>
          <a:xfrm>
            <a:off x="3765561" y="1386645"/>
            <a:ext cx="942975" cy="187325"/>
            <a:chOff x="2502369" y="1433779"/>
            <a:chExt cx="942975" cy="187325"/>
          </a:xfrm>
        </p:grpSpPr>
        <p:sp>
          <p:nvSpPr>
            <p:cNvPr id="96" name="object 97">
              <a:extLst>
                <a:ext uri="{FF2B5EF4-FFF2-40B4-BE49-F238E27FC236}">
                  <a16:creationId xmlns:a16="http://schemas.microsoft.com/office/drawing/2014/main" id="{03C1AEC9-272D-67B2-1702-0C8225107E01}"/>
                </a:ext>
              </a:extLst>
            </p:cNvPr>
            <p:cNvSpPr/>
            <p:nvPr/>
          </p:nvSpPr>
          <p:spPr>
            <a:xfrm>
              <a:off x="2505544" y="1436954"/>
              <a:ext cx="936625" cy="180975"/>
            </a:xfrm>
            <a:custGeom>
              <a:avLst/>
              <a:gdLst/>
              <a:ahLst/>
              <a:cxnLst/>
              <a:rect l="l" t="t" r="r" b="b"/>
              <a:pathLst>
                <a:path w="936625" h="180975">
                  <a:moveTo>
                    <a:pt x="936002" y="0"/>
                  </a:moveTo>
                  <a:lnTo>
                    <a:pt x="0" y="0"/>
                  </a:lnTo>
                  <a:lnTo>
                    <a:pt x="0" y="180428"/>
                  </a:lnTo>
                  <a:lnTo>
                    <a:pt x="936002" y="180428"/>
                  </a:lnTo>
                  <a:lnTo>
                    <a:pt x="936002" y="0"/>
                  </a:lnTo>
                  <a:close/>
                </a:path>
              </a:pathLst>
            </a:custGeom>
            <a:solidFill>
              <a:srgbClr val="FFFFFF"/>
            </a:solidFill>
          </p:spPr>
          <p:txBody>
            <a:bodyPr wrap="square" lIns="0" tIns="0" rIns="0" bIns="0" rtlCol="0"/>
            <a:lstStyle/>
            <a:p>
              <a:endParaRPr/>
            </a:p>
          </p:txBody>
        </p:sp>
        <p:sp>
          <p:nvSpPr>
            <p:cNvPr id="97" name="object 98">
              <a:extLst>
                <a:ext uri="{FF2B5EF4-FFF2-40B4-BE49-F238E27FC236}">
                  <a16:creationId xmlns:a16="http://schemas.microsoft.com/office/drawing/2014/main" id="{DE3AE659-D751-1CDA-CA45-725771102CAD}"/>
                </a:ext>
              </a:extLst>
            </p:cNvPr>
            <p:cNvSpPr/>
            <p:nvPr/>
          </p:nvSpPr>
          <p:spPr>
            <a:xfrm>
              <a:off x="2505544" y="1436954"/>
              <a:ext cx="936625" cy="180975"/>
            </a:xfrm>
            <a:custGeom>
              <a:avLst/>
              <a:gdLst/>
              <a:ahLst/>
              <a:cxnLst/>
              <a:rect l="l" t="t" r="r" b="b"/>
              <a:pathLst>
                <a:path w="936625" h="180975">
                  <a:moveTo>
                    <a:pt x="0" y="0"/>
                  </a:moveTo>
                  <a:lnTo>
                    <a:pt x="936002" y="0"/>
                  </a:lnTo>
                  <a:lnTo>
                    <a:pt x="936002"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98" name="object 99">
            <a:extLst>
              <a:ext uri="{FF2B5EF4-FFF2-40B4-BE49-F238E27FC236}">
                <a16:creationId xmlns:a16="http://schemas.microsoft.com/office/drawing/2014/main" id="{A2681BB3-3B19-075A-7FA1-97F884D5AD23}"/>
              </a:ext>
            </a:extLst>
          </p:cNvPr>
          <p:cNvSpPr txBox="1"/>
          <p:nvPr/>
        </p:nvSpPr>
        <p:spPr>
          <a:xfrm>
            <a:off x="3841036" y="1414641"/>
            <a:ext cx="79248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データを共有する機能</a:t>
            </a:r>
            <a:endParaRPr sz="700">
              <a:latin typeface="Meiryo UI"/>
              <a:cs typeface="Meiryo UI"/>
            </a:endParaRPr>
          </a:p>
        </p:txBody>
      </p:sp>
      <p:grpSp>
        <p:nvGrpSpPr>
          <p:cNvPr id="99" name="object 100">
            <a:extLst>
              <a:ext uri="{FF2B5EF4-FFF2-40B4-BE49-F238E27FC236}">
                <a16:creationId xmlns:a16="http://schemas.microsoft.com/office/drawing/2014/main" id="{796EC9C9-28EF-7C2C-ADF6-89317BD49B62}"/>
              </a:ext>
            </a:extLst>
          </p:cNvPr>
          <p:cNvGrpSpPr/>
          <p:nvPr/>
        </p:nvGrpSpPr>
        <p:grpSpPr>
          <a:xfrm>
            <a:off x="3765561" y="1170643"/>
            <a:ext cx="942975" cy="187325"/>
            <a:chOff x="2502369" y="1217777"/>
            <a:chExt cx="942975" cy="187325"/>
          </a:xfrm>
        </p:grpSpPr>
        <p:sp>
          <p:nvSpPr>
            <p:cNvPr id="100" name="object 101">
              <a:extLst>
                <a:ext uri="{FF2B5EF4-FFF2-40B4-BE49-F238E27FC236}">
                  <a16:creationId xmlns:a16="http://schemas.microsoft.com/office/drawing/2014/main" id="{EFF23A7F-28D3-8AC9-8E5B-586AEDF7ADCA}"/>
                </a:ext>
              </a:extLst>
            </p:cNvPr>
            <p:cNvSpPr/>
            <p:nvPr/>
          </p:nvSpPr>
          <p:spPr>
            <a:xfrm>
              <a:off x="2505544" y="1220952"/>
              <a:ext cx="936625" cy="180975"/>
            </a:xfrm>
            <a:custGeom>
              <a:avLst/>
              <a:gdLst/>
              <a:ahLst/>
              <a:cxnLst/>
              <a:rect l="l" t="t" r="r" b="b"/>
              <a:pathLst>
                <a:path w="936625" h="180975">
                  <a:moveTo>
                    <a:pt x="936002" y="0"/>
                  </a:moveTo>
                  <a:lnTo>
                    <a:pt x="0" y="0"/>
                  </a:lnTo>
                  <a:lnTo>
                    <a:pt x="0" y="180428"/>
                  </a:lnTo>
                  <a:lnTo>
                    <a:pt x="936002" y="180428"/>
                  </a:lnTo>
                  <a:lnTo>
                    <a:pt x="936002" y="0"/>
                  </a:lnTo>
                  <a:close/>
                </a:path>
              </a:pathLst>
            </a:custGeom>
            <a:solidFill>
              <a:srgbClr val="FFFFFF"/>
            </a:solidFill>
          </p:spPr>
          <p:txBody>
            <a:bodyPr wrap="square" lIns="0" tIns="0" rIns="0" bIns="0" rtlCol="0"/>
            <a:lstStyle/>
            <a:p>
              <a:endParaRPr/>
            </a:p>
          </p:txBody>
        </p:sp>
        <p:sp>
          <p:nvSpPr>
            <p:cNvPr id="101" name="object 102">
              <a:extLst>
                <a:ext uri="{FF2B5EF4-FFF2-40B4-BE49-F238E27FC236}">
                  <a16:creationId xmlns:a16="http://schemas.microsoft.com/office/drawing/2014/main" id="{90B0EBFC-7393-7A83-712E-B7431F8CA7BC}"/>
                </a:ext>
              </a:extLst>
            </p:cNvPr>
            <p:cNvSpPr/>
            <p:nvPr/>
          </p:nvSpPr>
          <p:spPr>
            <a:xfrm>
              <a:off x="2505544" y="1220952"/>
              <a:ext cx="936625" cy="180975"/>
            </a:xfrm>
            <a:custGeom>
              <a:avLst/>
              <a:gdLst/>
              <a:ahLst/>
              <a:cxnLst/>
              <a:rect l="l" t="t" r="r" b="b"/>
              <a:pathLst>
                <a:path w="936625" h="180975">
                  <a:moveTo>
                    <a:pt x="0" y="0"/>
                  </a:moveTo>
                  <a:lnTo>
                    <a:pt x="936002" y="0"/>
                  </a:lnTo>
                  <a:lnTo>
                    <a:pt x="936002"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102" name="object 103">
            <a:extLst>
              <a:ext uri="{FF2B5EF4-FFF2-40B4-BE49-F238E27FC236}">
                <a16:creationId xmlns:a16="http://schemas.microsoft.com/office/drawing/2014/main" id="{3A14CF0E-8FD7-C46E-D58E-3DEB097EDEBF}"/>
              </a:ext>
            </a:extLst>
          </p:cNvPr>
          <p:cNvSpPr txBox="1"/>
          <p:nvPr/>
        </p:nvSpPr>
        <p:spPr>
          <a:xfrm>
            <a:off x="3854721" y="1198640"/>
            <a:ext cx="765175"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資源を探査する機能</a:t>
            </a:r>
            <a:endParaRPr sz="700">
              <a:latin typeface="Meiryo UI"/>
              <a:cs typeface="Meiryo UI"/>
            </a:endParaRPr>
          </a:p>
        </p:txBody>
      </p:sp>
      <p:grpSp>
        <p:nvGrpSpPr>
          <p:cNvPr id="103" name="object 104">
            <a:extLst>
              <a:ext uri="{FF2B5EF4-FFF2-40B4-BE49-F238E27FC236}">
                <a16:creationId xmlns:a16="http://schemas.microsoft.com/office/drawing/2014/main" id="{90792F05-8D69-F7C9-2DF1-D3CB3F9834DA}"/>
              </a:ext>
            </a:extLst>
          </p:cNvPr>
          <p:cNvGrpSpPr/>
          <p:nvPr/>
        </p:nvGrpSpPr>
        <p:grpSpPr>
          <a:xfrm>
            <a:off x="2868012" y="987471"/>
            <a:ext cx="4111625" cy="661035"/>
            <a:chOff x="1604820" y="1034605"/>
            <a:chExt cx="4111625" cy="661035"/>
          </a:xfrm>
        </p:grpSpPr>
        <p:pic>
          <p:nvPicPr>
            <p:cNvPr id="104" name="object 105">
              <a:extLst>
                <a:ext uri="{FF2B5EF4-FFF2-40B4-BE49-F238E27FC236}">
                  <a16:creationId xmlns:a16="http://schemas.microsoft.com/office/drawing/2014/main" id="{2D84EC72-3D81-847C-4C30-56DA732EB67A}"/>
                </a:ext>
              </a:extLst>
            </p:cNvPr>
            <p:cNvPicPr/>
            <p:nvPr/>
          </p:nvPicPr>
          <p:blipFill>
            <a:blip r:embed="rId6" cstate="print"/>
            <a:stretch>
              <a:fillRect/>
            </a:stretch>
          </p:blipFill>
          <p:spPr>
            <a:xfrm>
              <a:off x="1604820" y="1219503"/>
              <a:ext cx="230659" cy="267610"/>
            </a:xfrm>
            <a:prstGeom prst="rect">
              <a:avLst/>
            </a:prstGeom>
          </p:spPr>
        </p:pic>
        <p:sp>
          <p:nvSpPr>
            <p:cNvPr id="105" name="object 106">
              <a:extLst>
                <a:ext uri="{FF2B5EF4-FFF2-40B4-BE49-F238E27FC236}">
                  <a16:creationId xmlns:a16="http://schemas.microsoft.com/office/drawing/2014/main" id="{7A831EB8-9DEA-4BEA-2D9B-F6AB2DE0FFE1}"/>
                </a:ext>
              </a:extLst>
            </p:cNvPr>
            <p:cNvSpPr/>
            <p:nvPr/>
          </p:nvSpPr>
          <p:spPr>
            <a:xfrm>
              <a:off x="3693541" y="1040955"/>
              <a:ext cx="2016125" cy="648335"/>
            </a:xfrm>
            <a:custGeom>
              <a:avLst/>
              <a:gdLst/>
              <a:ahLst/>
              <a:cxnLst/>
              <a:rect l="l" t="t" r="r" b="b"/>
              <a:pathLst>
                <a:path w="2016125" h="648335">
                  <a:moveTo>
                    <a:pt x="2015998" y="0"/>
                  </a:moveTo>
                  <a:lnTo>
                    <a:pt x="0" y="0"/>
                  </a:lnTo>
                  <a:lnTo>
                    <a:pt x="0" y="648004"/>
                  </a:lnTo>
                  <a:lnTo>
                    <a:pt x="2015998" y="648004"/>
                  </a:lnTo>
                  <a:lnTo>
                    <a:pt x="2015998" y="0"/>
                  </a:lnTo>
                  <a:close/>
                </a:path>
              </a:pathLst>
            </a:custGeom>
            <a:solidFill>
              <a:srgbClr val="F9D9E1"/>
            </a:solidFill>
          </p:spPr>
          <p:txBody>
            <a:bodyPr wrap="square" lIns="0" tIns="0" rIns="0" bIns="0" rtlCol="0"/>
            <a:lstStyle/>
            <a:p>
              <a:endParaRPr/>
            </a:p>
          </p:txBody>
        </p:sp>
        <p:sp>
          <p:nvSpPr>
            <p:cNvPr id="106" name="object 107">
              <a:extLst>
                <a:ext uri="{FF2B5EF4-FFF2-40B4-BE49-F238E27FC236}">
                  <a16:creationId xmlns:a16="http://schemas.microsoft.com/office/drawing/2014/main" id="{9E7F40C6-43F1-7A82-3B6C-0009ECF9218F}"/>
                </a:ext>
              </a:extLst>
            </p:cNvPr>
            <p:cNvSpPr/>
            <p:nvPr/>
          </p:nvSpPr>
          <p:spPr>
            <a:xfrm>
              <a:off x="3693541" y="1040955"/>
              <a:ext cx="2016125" cy="648335"/>
            </a:xfrm>
            <a:custGeom>
              <a:avLst/>
              <a:gdLst/>
              <a:ahLst/>
              <a:cxnLst/>
              <a:rect l="l" t="t" r="r" b="b"/>
              <a:pathLst>
                <a:path w="2016125" h="648335">
                  <a:moveTo>
                    <a:pt x="0" y="0"/>
                  </a:moveTo>
                  <a:lnTo>
                    <a:pt x="2015998" y="0"/>
                  </a:lnTo>
                  <a:lnTo>
                    <a:pt x="2015998" y="648004"/>
                  </a:lnTo>
                  <a:lnTo>
                    <a:pt x="0" y="648004"/>
                  </a:lnTo>
                  <a:lnTo>
                    <a:pt x="0" y="0"/>
                  </a:lnTo>
                  <a:close/>
                </a:path>
              </a:pathLst>
            </a:custGeom>
            <a:ln w="12700">
              <a:solidFill>
                <a:srgbClr val="DC003B"/>
              </a:solidFill>
            </a:ln>
          </p:spPr>
          <p:txBody>
            <a:bodyPr wrap="square" lIns="0" tIns="0" rIns="0" bIns="0" rtlCol="0"/>
            <a:lstStyle/>
            <a:p>
              <a:endParaRPr/>
            </a:p>
          </p:txBody>
        </p:sp>
      </p:grpSp>
      <p:sp>
        <p:nvSpPr>
          <p:cNvPr id="107" name="object 108">
            <a:extLst>
              <a:ext uri="{FF2B5EF4-FFF2-40B4-BE49-F238E27FC236}">
                <a16:creationId xmlns:a16="http://schemas.microsoft.com/office/drawing/2014/main" id="{65714369-8551-C90B-29D7-649E6999374B}"/>
              </a:ext>
            </a:extLst>
          </p:cNvPr>
          <p:cNvSpPr txBox="1"/>
          <p:nvPr/>
        </p:nvSpPr>
        <p:spPr>
          <a:xfrm>
            <a:off x="4980036" y="1018640"/>
            <a:ext cx="1212850" cy="147955"/>
          </a:xfrm>
          <a:prstGeom prst="rect">
            <a:avLst/>
          </a:prstGeom>
        </p:spPr>
        <p:txBody>
          <a:bodyPr vert="horz" wrap="square" lIns="0" tIns="13335" rIns="0" bIns="0" rtlCol="0">
            <a:spAutoFit/>
          </a:bodyPr>
          <a:lstStyle/>
          <a:p>
            <a:pPr marL="12700">
              <a:lnSpc>
                <a:spcPct val="100000"/>
              </a:lnSpc>
              <a:spcBef>
                <a:spcPts val="105"/>
              </a:spcBef>
            </a:pPr>
            <a:r>
              <a:rPr sz="800" b="1" dirty="0">
                <a:solidFill>
                  <a:srgbClr val="DC003B"/>
                </a:solidFill>
                <a:latin typeface="Meiryo UI"/>
                <a:cs typeface="Meiryo UI"/>
              </a:rPr>
              <a:t>月面誘電率計測器</a:t>
            </a:r>
            <a:r>
              <a:rPr sz="800" b="1" spc="-20" dirty="0">
                <a:solidFill>
                  <a:srgbClr val="DC003B"/>
                </a:solidFill>
                <a:latin typeface="Meiryo UI"/>
                <a:cs typeface="Meiryo UI"/>
              </a:rPr>
              <a:t>（LDA)</a:t>
            </a:r>
            <a:endParaRPr sz="800">
              <a:latin typeface="Meiryo UI"/>
              <a:cs typeface="Meiryo UI"/>
            </a:endParaRPr>
          </a:p>
        </p:txBody>
      </p:sp>
      <p:grpSp>
        <p:nvGrpSpPr>
          <p:cNvPr id="108" name="object 109">
            <a:extLst>
              <a:ext uri="{FF2B5EF4-FFF2-40B4-BE49-F238E27FC236}">
                <a16:creationId xmlns:a16="http://schemas.microsoft.com/office/drawing/2014/main" id="{12B5EE2D-C69F-AB6A-E3F1-721A0B62AE19}"/>
              </a:ext>
            </a:extLst>
          </p:cNvPr>
          <p:cNvGrpSpPr/>
          <p:nvPr/>
        </p:nvGrpSpPr>
        <p:grpSpPr>
          <a:xfrm>
            <a:off x="5025567" y="1242639"/>
            <a:ext cx="1392555" cy="258445"/>
            <a:chOff x="3762375" y="1289773"/>
            <a:chExt cx="1392555" cy="258445"/>
          </a:xfrm>
        </p:grpSpPr>
        <p:sp>
          <p:nvSpPr>
            <p:cNvPr id="109" name="object 110">
              <a:extLst>
                <a:ext uri="{FF2B5EF4-FFF2-40B4-BE49-F238E27FC236}">
                  <a16:creationId xmlns:a16="http://schemas.microsoft.com/office/drawing/2014/main" id="{98D7DD6D-777F-10FE-2938-6209746274F9}"/>
                </a:ext>
              </a:extLst>
            </p:cNvPr>
            <p:cNvSpPr/>
            <p:nvPr/>
          </p:nvSpPr>
          <p:spPr>
            <a:xfrm>
              <a:off x="5151545" y="1401381"/>
              <a:ext cx="0" cy="36195"/>
            </a:xfrm>
            <a:custGeom>
              <a:avLst/>
              <a:gdLst/>
              <a:ahLst/>
              <a:cxnLst/>
              <a:rect l="l" t="t" r="r" b="b"/>
              <a:pathLst>
                <a:path h="36194">
                  <a:moveTo>
                    <a:pt x="0" y="0"/>
                  </a:moveTo>
                  <a:lnTo>
                    <a:pt x="0" y="35572"/>
                  </a:lnTo>
                </a:path>
              </a:pathLst>
            </a:custGeom>
            <a:ln w="6350">
              <a:solidFill>
                <a:srgbClr val="585656"/>
              </a:solidFill>
            </a:ln>
          </p:spPr>
          <p:txBody>
            <a:bodyPr wrap="square" lIns="0" tIns="0" rIns="0" bIns="0" rtlCol="0"/>
            <a:lstStyle/>
            <a:p>
              <a:endParaRPr/>
            </a:p>
          </p:txBody>
        </p:sp>
        <p:sp>
          <p:nvSpPr>
            <p:cNvPr id="110" name="object 111">
              <a:extLst>
                <a:ext uri="{FF2B5EF4-FFF2-40B4-BE49-F238E27FC236}">
                  <a16:creationId xmlns:a16="http://schemas.microsoft.com/office/drawing/2014/main" id="{72CAE474-4BB4-BBAF-24CE-F1FD397D3F82}"/>
                </a:ext>
              </a:extLst>
            </p:cNvPr>
            <p:cNvSpPr/>
            <p:nvPr/>
          </p:nvSpPr>
          <p:spPr>
            <a:xfrm>
              <a:off x="4593544" y="1492153"/>
              <a:ext cx="72390" cy="0"/>
            </a:xfrm>
            <a:custGeom>
              <a:avLst/>
              <a:gdLst/>
              <a:ahLst/>
              <a:cxnLst/>
              <a:rect l="l" t="t" r="r" b="b"/>
              <a:pathLst>
                <a:path w="72389">
                  <a:moveTo>
                    <a:pt x="0" y="0"/>
                  </a:moveTo>
                  <a:lnTo>
                    <a:pt x="71996" y="0"/>
                  </a:lnTo>
                </a:path>
              </a:pathLst>
            </a:custGeom>
            <a:ln w="6350">
              <a:solidFill>
                <a:srgbClr val="585656"/>
              </a:solidFill>
            </a:ln>
          </p:spPr>
          <p:txBody>
            <a:bodyPr wrap="square" lIns="0" tIns="0" rIns="0" bIns="0" rtlCol="0"/>
            <a:lstStyle/>
            <a:p>
              <a:endParaRPr/>
            </a:p>
          </p:txBody>
        </p:sp>
        <p:sp>
          <p:nvSpPr>
            <p:cNvPr id="111" name="object 112">
              <a:extLst>
                <a:ext uri="{FF2B5EF4-FFF2-40B4-BE49-F238E27FC236}">
                  <a16:creationId xmlns:a16="http://schemas.microsoft.com/office/drawing/2014/main" id="{867C41AD-B016-3380-407A-8BE4AD57E8C4}"/>
                </a:ext>
              </a:extLst>
            </p:cNvPr>
            <p:cNvSpPr/>
            <p:nvPr/>
          </p:nvSpPr>
          <p:spPr>
            <a:xfrm>
              <a:off x="4593544" y="1342632"/>
              <a:ext cx="72390" cy="0"/>
            </a:xfrm>
            <a:custGeom>
              <a:avLst/>
              <a:gdLst/>
              <a:ahLst/>
              <a:cxnLst/>
              <a:rect l="l" t="t" r="r" b="b"/>
              <a:pathLst>
                <a:path w="72389">
                  <a:moveTo>
                    <a:pt x="0" y="0"/>
                  </a:moveTo>
                  <a:lnTo>
                    <a:pt x="71996" y="0"/>
                  </a:lnTo>
                </a:path>
              </a:pathLst>
            </a:custGeom>
            <a:ln w="6350">
              <a:solidFill>
                <a:srgbClr val="585656"/>
              </a:solidFill>
            </a:ln>
          </p:spPr>
          <p:txBody>
            <a:bodyPr wrap="square" lIns="0" tIns="0" rIns="0" bIns="0" rtlCol="0"/>
            <a:lstStyle/>
            <a:p>
              <a:endParaRPr/>
            </a:p>
          </p:txBody>
        </p:sp>
        <p:sp>
          <p:nvSpPr>
            <p:cNvPr id="112" name="object 113">
              <a:extLst>
                <a:ext uri="{FF2B5EF4-FFF2-40B4-BE49-F238E27FC236}">
                  <a16:creationId xmlns:a16="http://schemas.microsoft.com/office/drawing/2014/main" id="{E1C7DABC-6C27-40E6-398C-D73D8E635AE8}"/>
                </a:ext>
              </a:extLst>
            </p:cNvPr>
            <p:cNvSpPr/>
            <p:nvPr/>
          </p:nvSpPr>
          <p:spPr>
            <a:xfrm>
              <a:off x="3765550" y="1292948"/>
              <a:ext cx="828040" cy="252095"/>
            </a:xfrm>
            <a:custGeom>
              <a:avLst/>
              <a:gdLst/>
              <a:ahLst/>
              <a:cxnLst/>
              <a:rect l="l" t="t" r="r" b="b"/>
              <a:pathLst>
                <a:path w="828039" h="252094">
                  <a:moveTo>
                    <a:pt x="828001" y="0"/>
                  </a:moveTo>
                  <a:lnTo>
                    <a:pt x="0" y="0"/>
                  </a:lnTo>
                  <a:lnTo>
                    <a:pt x="0" y="252006"/>
                  </a:lnTo>
                  <a:lnTo>
                    <a:pt x="828001" y="252006"/>
                  </a:lnTo>
                  <a:lnTo>
                    <a:pt x="828001" y="0"/>
                  </a:lnTo>
                  <a:close/>
                </a:path>
              </a:pathLst>
            </a:custGeom>
            <a:solidFill>
              <a:srgbClr val="FFFFFF"/>
            </a:solidFill>
          </p:spPr>
          <p:txBody>
            <a:bodyPr wrap="square" lIns="0" tIns="0" rIns="0" bIns="0" rtlCol="0"/>
            <a:lstStyle/>
            <a:p>
              <a:endParaRPr/>
            </a:p>
          </p:txBody>
        </p:sp>
        <p:sp>
          <p:nvSpPr>
            <p:cNvPr id="113" name="object 114">
              <a:extLst>
                <a:ext uri="{FF2B5EF4-FFF2-40B4-BE49-F238E27FC236}">
                  <a16:creationId xmlns:a16="http://schemas.microsoft.com/office/drawing/2014/main" id="{BD3BF348-4E44-59DA-E632-6AE9CFBDC261}"/>
                </a:ext>
              </a:extLst>
            </p:cNvPr>
            <p:cNvSpPr/>
            <p:nvPr/>
          </p:nvSpPr>
          <p:spPr>
            <a:xfrm>
              <a:off x="3765550" y="1292948"/>
              <a:ext cx="828040" cy="252095"/>
            </a:xfrm>
            <a:custGeom>
              <a:avLst/>
              <a:gdLst/>
              <a:ahLst/>
              <a:cxnLst/>
              <a:rect l="l" t="t" r="r" b="b"/>
              <a:pathLst>
                <a:path w="828039" h="252094">
                  <a:moveTo>
                    <a:pt x="0" y="0"/>
                  </a:moveTo>
                  <a:lnTo>
                    <a:pt x="828001" y="0"/>
                  </a:lnTo>
                  <a:lnTo>
                    <a:pt x="828001" y="252006"/>
                  </a:lnTo>
                  <a:lnTo>
                    <a:pt x="0" y="252006"/>
                  </a:lnTo>
                  <a:lnTo>
                    <a:pt x="0" y="0"/>
                  </a:lnTo>
                  <a:close/>
                </a:path>
              </a:pathLst>
            </a:custGeom>
            <a:ln w="6349">
              <a:solidFill>
                <a:srgbClr val="585656"/>
              </a:solidFill>
            </a:ln>
          </p:spPr>
          <p:txBody>
            <a:bodyPr wrap="square" lIns="0" tIns="0" rIns="0" bIns="0" rtlCol="0"/>
            <a:lstStyle/>
            <a:p>
              <a:endParaRPr/>
            </a:p>
          </p:txBody>
        </p:sp>
      </p:grpSp>
      <p:sp>
        <p:nvSpPr>
          <p:cNvPr id="114" name="object 115">
            <a:extLst>
              <a:ext uri="{FF2B5EF4-FFF2-40B4-BE49-F238E27FC236}">
                <a16:creationId xmlns:a16="http://schemas.microsoft.com/office/drawing/2014/main" id="{7541A502-4452-693D-606E-95BE9FCF2127}"/>
              </a:ext>
            </a:extLst>
          </p:cNvPr>
          <p:cNvSpPr txBox="1"/>
          <p:nvPr/>
        </p:nvSpPr>
        <p:spPr>
          <a:xfrm>
            <a:off x="5060723" y="1253960"/>
            <a:ext cx="765175" cy="238760"/>
          </a:xfrm>
          <a:prstGeom prst="rect">
            <a:avLst/>
          </a:prstGeom>
        </p:spPr>
        <p:txBody>
          <a:bodyPr vert="horz" wrap="square" lIns="0" tIns="12065" rIns="0" bIns="0" rtlCol="0">
            <a:spAutoFit/>
          </a:bodyPr>
          <a:lstStyle/>
          <a:p>
            <a:pPr marL="12700" marR="5080" indent="81915">
              <a:lnSpc>
                <a:spcPct val="100000"/>
              </a:lnSpc>
              <a:spcBef>
                <a:spcPts val="95"/>
              </a:spcBef>
            </a:pPr>
            <a:r>
              <a:rPr sz="700" spc="-15" dirty="0">
                <a:latin typeface="Meiryo UI"/>
                <a:cs typeface="Meiryo UI"/>
              </a:rPr>
              <a:t>月面環境調査・技術実証をする機能</a:t>
            </a:r>
            <a:endParaRPr sz="700">
              <a:latin typeface="Meiryo UI"/>
              <a:cs typeface="Meiryo UI"/>
            </a:endParaRPr>
          </a:p>
        </p:txBody>
      </p:sp>
      <p:grpSp>
        <p:nvGrpSpPr>
          <p:cNvPr id="115" name="object 116">
            <a:extLst>
              <a:ext uri="{FF2B5EF4-FFF2-40B4-BE49-F238E27FC236}">
                <a16:creationId xmlns:a16="http://schemas.microsoft.com/office/drawing/2014/main" id="{86F356D1-D4F6-A058-50AF-231299177D56}"/>
              </a:ext>
            </a:extLst>
          </p:cNvPr>
          <p:cNvGrpSpPr/>
          <p:nvPr/>
        </p:nvGrpSpPr>
        <p:grpSpPr>
          <a:xfrm>
            <a:off x="5925565" y="1386645"/>
            <a:ext cx="978535" cy="187325"/>
            <a:chOff x="4662373" y="1433779"/>
            <a:chExt cx="978535" cy="187325"/>
          </a:xfrm>
        </p:grpSpPr>
        <p:sp>
          <p:nvSpPr>
            <p:cNvPr id="116" name="object 117">
              <a:extLst>
                <a:ext uri="{FF2B5EF4-FFF2-40B4-BE49-F238E27FC236}">
                  <a16:creationId xmlns:a16="http://schemas.microsoft.com/office/drawing/2014/main" id="{BC3A3BFB-3D60-DB17-0C07-060819C5CC45}"/>
                </a:ext>
              </a:extLst>
            </p:cNvPr>
            <p:cNvSpPr/>
            <p:nvPr/>
          </p:nvSpPr>
          <p:spPr>
            <a:xfrm>
              <a:off x="4665548" y="1436954"/>
              <a:ext cx="972185" cy="180975"/>
            </a:xfrm>
            <a:custGeom>
              <a:avLst/>
              <a:gdLst/>
              <a:ahLst/>
              <a:cxnLst/>
              <a:rect l="l" t="t" r="r" b="b"/>
              <a:pathLst>
                <a:path w="972185" h="180975">
                  <a:moveTo>
                    <a:pt x="971994" y="0"/>
                  </a:moveTo>
                  <a:lnTo>
                    <a:pt x="0" y="0"/>
                  </a:lnTo>
                  <a:lnTo>
                    <a:pt x="0" y="180428"/>
                  </a:lnTo>
                  <a:lnTo>
                    <a:pt x="971994" y="180428"/>
                  </a:lnTo>
                  <a:lnTo>
                    <a:pt x="971994" y="0"/>
                  </a:lnTo>
                  <a:close/>
                </a:path>
              </a:pathLst>
            </a:custGeom>
            <a:solidFill>
              <a:srgbClr val="FFFFFF"/>
            </a:solidFill>
          </p:spPr>
          <p:txBody>
            <a:bodyPr wrap="square" lIns="0" tIns="0" rIns="0" bIns="0" rtlCol="0"/>
            <a:lstStyle/>
            <a:p>
              <a:endParaRPr/>
            </a:p>
          </p:txBody>
        </p:sp>
        <p:sp>
          <p:nvSpPr>
            <p:cNvPr id="117" name="object 118">
              <a:extLst>
                <a:ext uri="{FF2B5EF4-FFF2-40B4-BE49-F238E27FC236}">
                  <a16:creationId xmlns:a16="http://schemas.microsoft.com/office/drawing/2014/main" id="{CAD118EC-BBAA-9712-483B-69073DEA601E}"/>
                </a:ext>
              </a:extLst>
            </p:cNvPr>
            <p:cNvSpPr/>
            <p:nvPr/>
          </p:nvSpPr>
          <p:spPr>
            <a:xfrm>
              <a:off x="4665548" y="1436954"/>
              <a:ext cx="972185" cy="180975"/>
            </a:xfrm>
            <a:custGeom>
              <a:avLst/>
              <a:gdLst/>
              <a:ahLst/>
              <a:cxnLst/>
              <a:rect l="l" t="t" r="r" b="b"/>
              <a:pathLst>
                <a:path w="972185" h="180975">
                  <a:moveTo>
                    <a:pt x="0" y="0"/>
                  </a:moveTo>
                  <a:lnTo>
                    <a:pt x="971994" y="0"/>
                  </a:lnTo>
                  <a:lnTo>
                    <a:pt x="971994"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118" name="object 119">
            <a:extLst>
              <a:ext uri="{FF2B5EF4-FFF2-40B4-BE49-F238E27FC236}">
                <a16:creationId xmlns:a16="http://schemas.microsoft.com/office/drawing/2014/main" id="{782E26DB-305A-B14B-DA2F-02E01367FA52}"/>
              </a:ext>
            </a:extLst>
          </p:cNvPr>
          <p:cNvSpPr txBox="1"/>
          <p:nvPr/>
        </p:nvSpPr>
        <p:spPr>
          <a:xfrm>
            <a:off x="6018337" y="1414641"/>
            <a:ext cx="79248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データを共有する機能</a:t>
            </a:r>
            <a:endParaRPr sz="700">
              <a:latin typeface="Meiryo UI"/>
              <a:cs typeface="Meiryo UI"/>
            </a:endParaRPr>
          </a:p>
        </p:txBody>
      </p:sp>
      <p:grpSp>
        <p:nvGrpSpPr>
          <p:cNvPr id="119" name="object 120">
            <a:extLst>
              <a:ext uri="{FF2B5EF4-FFF2-40B4-BE49-F238E27FC236}">
                <a16:creationId xmlns:a16="http://schemas.microsoft.com/office/drawing/2014/main" id="{B885B748-69EE-7451-E767-5988E3CB7E6D}"/>
              </a:ext>
            </a:extLst>
          </p:cNvPr>
          <p:cNvGrpSpPr/>
          <p:nvPr/>
        </p:nvGrpSpPr>
        <p:grpSpPr>
          <a:xfrm>
            <a:off x="5925565" y="1170643"/>
            <a:ext cx="978535" cy="187325"/>
            <a:chOff x="4662373" y="1217777"/>
            <a:chExt cx="978535" cy="187325"/>
          </a:xfrm>
        </p:grpSpPr>
        <p:sp>
          <p:nvSpPr>
            <p:cNvPr id="120" name="object 121">
              <a:extLst>
                <a:ext uri="{FF2B5EF4-FFF2-40B4-BE49-F238E27FC236}">
                  <a16:creationId xmlns:a16="http://schemas.microsoft.com/office/drawing/2014/main" id="{5AC91C09-FCE7-1CA7-99B7-F54DF9BFAA44}"/>
                </a:ext>
              </a:extLst>
            </p:cNvPr>
            <p:cNvSpPr/>
            <p:nvPr/>
          </p:nvSpPr>
          <p:spPr>
            <a:xfrm>
              <a:off x="4665548" y="1220952"/>
              <a:ext cx="972185" cy="180975"/>
            </a:xfrm>
            <a:custGeom>
              <a:avLst/>
              <a:gdLst/>
              <a:ahLst/>
              <a:cxnLst/>
              <a:rect l="l" t="t" r="r" b="b"/>
              <a:pathLst>
                <a:path w="972185" h="180975">
                  <a:moveTo>
                    <a:pt x="971994" y="0"/>
                  </a:moveTo>
                  <a:lnTo>
                    <a:pt x="0" y="0"/>
                  </a:lnTo>
                  <a:lnTo>
                    <a:pt x="0" y="180428"/>
                  </a:lnTo>
                  <a:lnTo>
                    <a:pt x="971994" y="180428"/>
                  </a:lnTo>
                  <a:lnTo>
                    <a:pt x="971994" y="0"/>
                  </a:lnTo>
                  <a:close/>
                </a:path>
              </a:pathLst>
            </a:custGeom>
            <a:solidFill>
              <a:srgbClr val="FFFFFF"/>
            </a:solidFill>
          </p:spPr>
          <p:txBody>
            <a:bodyPr wrap="square" lIns="0" tIns="0" rIns="0" bIns="0" rtlCol="0"/>
            <a:lstStyle/>
            <a:p>
              <a:endParaRPr/>
            </a:p>
          </p:txBody>
        </p:sp>
        <p:sp>
          <p:nvSpPr>
            <p:cNvPr id="121" name="object 122">
              <a:extLst>
                <a:ext uri="{FF2B5EF4-FFF2-40B4-BE49-F238E27FC236}">
                  <a16:creationId xmlns:a16="http://schemas.microsoft.com/office/drawing/2014/main" id="{0C902B4A-7889-7B39-C59D-876292CA4B17}"/>
                </a:ext>
              </a:extLst>
            </p:cNvPr>
            <p:cNvSpPr/>
            <p:nvPr/>
          </p:nvSpPr>
          <p:spPr>
            <a:xfrm>
              <a:off x="4665548" y="1220952"/>
              <a:ext cx="972185" cy="180975"/>
            </a:xfrm>
            <a:custGeom>
              <a:avLst/>
              <a:gdLst/>
              <a:ahLst/>
              <a:cxnLst/>
              <a:rect l="l" t="t" r="r" b="b"/>
              <a:pathLst>
                <a:path w="972185" h="180975">
                  <a:moveTo>
                    <a:pt x="0" y="0"/>
                  </a:moveTo>
                  <a:lnTo>
                    <a:pt x="971994" y="0"/>
                  </a:lnTo>
                  <a:lnTo>
                    <a:pt x="971994"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122" name="object 123">
            <a:extLst>
              <a:ext uri="{FF2B5EF4-FFF2-40B4-BE49-F238E27FC236}">
                <a16:creationId xmlns:a16="http://schemas.microsoft.com/office/drawing/2014/main" id="{315E450D-0822-5676-D72B-E18D120B34CD}"/>
              </a:ext>
            </a:extLst>
          </p:cNvPr>
          <p:cNvSpPr txBox="1"/>
          <p:nvPr/>
        </p:nvSpPr>
        <p:spPr>
          <a:xfrm>
            <a:off x="6032021" y="1198640"/>
            <a:ext cx="765175"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資源を探査する機能</a:t>
            </a:r>
            <a:endParaRPr sz="700">
              <a:latin typeface="Meiryo UI"/>
              <a:cs typeface="Meiryo UI"/>
            </a:endParaRPr>
          </a:p>
        </p:txBody>
      </p:sp>
      <p:grpSp>
        <p:nvGrpSpPr>
          <p:cNvPr id="123" name="object 124">
            <a:extLst>
              <a:ext uri="{FF2B5EF4-FFF2-40B4-BE49-F238E27FC236}">
                <a16:creationId xmlns:a16="http://schemas.microsoft.com/office/drawing/2014/main" id="{2A57BB39-465D-20A7-093B-A61124833D8F}"/>
              </a:ext>
            </a:extLst>
          </p:cNvPr>
          <p:cNvGrpSpPr/>
          <p:nvPr/>
        </p:nvGrpSpPr>
        <p:grpSpPr>
          <a:xfrm>
            <a:off x="1929562" y="1206641"/>
            <a:ext cx="4002404" cy="762635"/>
            <a:chOff x="666370" y="1253775"/>
            <a:chExt cx="4002404" cy="762635"/>
          </a:xfrm>
        </p:grpSpPr>
        <p:sp>
          <p:nvSpPr>
            <p:cNvPr id="124" name="object 125">
              <a:extLst>
                <a:ext uri="{FF2B5EF4-FFF2-40B4-BE49-F238E27FC236}">
                  <a16:creationId xmlns:a16="http://schemas.microsoft.com/office/drawing/2014/main" id="{404A00CB-A3D0-758D-D79F-C2009B0B1D60}"/>
                </a:ext>
              </a:extLst>
            </p:cNvPr>
            <p:cNvSpPr/>
            <p:nvPr/>
          </p:nvSpPr>
          <p:spPr>
            <a:xfrm>
              <a:off x="3441545" y="1580950"/>
              <a:ext cx="1224280" cy="0"/>
            </a:xfrm>
            <a:custGeom>
              <a:avLst/>
              <a:gdLst/>
              <a:ahLst/>
              <a:cxnLst/>
              <a:rect l="l" t="t" r="r" b="b"/>
              <a:pathLst>
                <a:path w="1224279">
                  <a:moveTo>
                    <a:pt x="162003" y="0"/>
                  </a:moveTo>
                  <a:lnTo>
                    <a:pt x="1224000" y="0"/>
                  </a:lnTo>
                </a:path>
                <a:path w="1224279">
                  <a:moveTo>
                    <a:pt x="0" y="0"/>
                  </a:moveTo>
                  <a:lnTo>
                    <a:pt x="125999" y="0"/>
                  </a:lnTo>
                </a:path>
              </a:pathLst>
            </a:custGeom>
            <a:ln w="6350">
              <a:solidFill>
                <a:srgbClr val="585656"/>
              </a:solidFill>
            </a:ln>
          </p:spPr>
          <p:txBody>
            <a:bodyPr wrap="square" lIns="0" tIns="0" rIns="0" bIns="0" rtlCol="0"/>
            <a:lstStyle/>
            <a:p>
              <a:endParaRPr/>
            </a:p>
          </p:txBody>
        </p:sp>
        <p:sp>
          <p:nvSpPr>
            <p:cNvPr id="125" name="object 126">
              <a:extLst>
                <a:ext uri="{FF2B5EF4-FFF2-40B4-BE49-F238E27FC236}">
                  <a16:creationId xmlns:a16="http://schemas.microsoft.com/office/drawing/2014/main" id="{9CAADD3B-C533-3C04-3524-68CB1259C743}"/>
                </a:ext>
              </a:extLst>
            </p:cNvPr>
            <p:cNvSpPr/>
            <p:nvPr/>
          </p:nvSpPr>
          <p:spPr>
            <a:xfrm>
              <a:off x="3441545" y="1256950"/>
              <a:ext cx="1224280" cy="0"/>
            </a:xfrm>
            <a:custGeom>
              <a:avLst/>
              <a:gdLst/>
              <a:ahLst/>
              <a:cxnLst/>
              <a:rect l="l" t="t" r="r" b="b"/>
              <a:pathLst>
                <a:path w="1224279">
                  <a:moveTo>
                    <a:pt x="0" y="0"/>
                  </a:moveTo>
                  <a:lnTo>
                    <a:pt x="1224000" y="0"/>
                  </a:lnTo>
                </a:path>
              </a:pathLst>
            </a:custGeom>
            <a:ln w="6350">
              <a:solidFill>
                <a:srgbClr val="585656"/>
              </a:solidFill>
            </a:ln>
          </p:spPr>
          <p:txBody>
            <a:bodyPr wrap="square" lIns="0" tIns="0" rIns="0" bIns="0" rtlCol="0"/>
            <a:lstStyle/>
            <a:p>
              <a:endParaRPr/>
            </a:p>
          </p:txBody>
        </p:sp>
        <p:sp>
          <p:nvSpPr>
            <p:cNvPr id="126" name="object 127">
              <a:extLst>
                <a:ext uri="{FF2B5EF4-FFF2-40B4-BE49-F238E27FC236}">
                  <a16:creationId xmlns:a16="http://schemas.microsoft.com/office/drawing/2014/main" id="{1DE6E0E6-C1A8-13C9-301C-60BB3D40AFC3}"/>
                </a:ext>
              </a:extLst>
            </p:cNvPr>
            <p:cNvSpPr/>
            <p:nvPr/>
          </p:nvSpPr>
          <p:spPr>
            <a:xfrm>
              <a:off x="1047545" y="1652950"/>
              <a:ext cx="0" cy="72390"/>
            </a:xfrm>
            <a:custGeom>
              <a:avLst/>
              <a:gdLst/>
              <a:ahLst/>
              <a:cxnLst/>
              <a:rect l="l" t="t" r="r" b="b"/>
              <a:pathLst>
                <a:path h="72389">
                  <a:moveTo>
                    <a:pt x="0" y="0"/>
                  </a:moveTo>
                  <a:lnTo>
                    <a:pt x="0" y="71996"/>
                  </a:lnTo>
                </a:path>
              </a:pathLst>
            </a:custGeom>
            <a:ln w="6350">
              <a:solidFill>
                <a:srgbClr val="585656"/>
              </a:solidFill>
            </a:ln>
          </p:spPr>
          <p:txBody>
            <a:bodyPr wrap="square" lIns="0" tIns="0" rIns="0" bIns="0" rtlCol="0"/>
            <a:lstStyle/>
            <a:p>
              <a:endParaRPr/>
            </a:p>
          </p:txBody>
        </p:sp>
        <p:sp>
          <p:nvSpPr>
            <p:cNvPr id="127" name="object 128">
              <a:extLst>
                <a:ext uri="{FF2B5EF4-FFF2-40B4-BE49-F238E27FC236}">
                  <a16:creationId xmlns:a16="http://schemas.microsoft.com/office/drawing/2014/main" id="{BBB34989-561C-60F3-9616-88E3DBE28FCB}"/>
                </a:ext>
              </a:extLst>
            </p:cNvPr>
            <p:cNvSpPr/>
            <p:nvPr/>
          </p:nvSpPr>
          <p:spPr>
            <a:xfrm>
              <a:off x="669545" y="1832950"/>
              <a:ext cx="72390" cy="0"/>
            </a:xfrm>
            <a:custGeom>
              <a:avLst/>
              <a:gdLst/>
              <a:ahLst/>
              <a:cxnLst/>
              <a:rect l="l" t="t" r="r" b="b"/>
              <a:pathLst>
                <a:path w="72390">
                  <a:moveTo>
                    <a:pt x="0" y="0"/>
                  </a:moveTo>
                  <a:lnTo>
                    <a:pt x="71996" y="0"/>
                  </a:lnTo>
                </a:path>
              </a:pathLst>
            </a:custGeom>
            <a:ln w="6350">
              <a:solidFill>
                <a:srgbClr val="585656"/>
              </a:solidFill>
            </a:ln>
          </p:spPr>
          <p:txBody>
            <a:bodyPr wrap="square" lIns="0" tIns="0" rIns="0" bIns="0" rtlCol="0"/>
            <a:lstStyle/>
            <a:p>
              <a:endParaRPr/>
            </a:p>
          </p:txBody>
        </p:sp>
        <p:sp>
          <p:nvSpPr>
            <p:cNvPr id="128" name="object 129">
              <a:extLst>
                <a:ext uri="{FF2B5EF4-FFF2-40B4-BE49-F238E27FC236}">
                  <a16:creationId xmlns:a16="http://schemas.microsoft.com/office/drawing/2014/main" id="{5C14424F-ADED-3195-174E-25C010802A87}"/>
                </a:ext>
              </a:extLst>
            </p:cNvPr>
            <p:cNvSpPr/>
            <p:nvPr/>
          </p:nvSpPr>
          <p:spPr>
            <a:xfrm>
              <a:off x="741540" y="1724952"/>
              <a:ext cx="612140" cy="288290"/>
            </a:xfrm>
            <a:custGeom>
              <a:avLst/>
              <a:gdLst/>
              <a:ahLst/>
              <a:cxnLst/>
              <a:rect l="l" t="t" r="r" b="b"/>
              <a:pathLst>
                <a:path w="612140"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129" name="object 130">
              <a:extLst>
                <a:ext uri="{FF2B5EF4-FFF2-40B4-BE49-F238E27FC236}">
                  <a16:creationId xmlns:a16="http://schemas.microsoft.com/office/drawing/2014/main" id="{DD5174BE-7120-D220-F766-529C9412D9BA}"/>
                </a:ext>
              </a:extLst>
            </p:cNvPr>
            <p:cNvSpPr/>
            <p:nvPr/>
          </p:nvSpPr>
          <p:spPr>
            <a:xfrm>
              <a:off x="741540" y="1724952"/>
              <a:ext cx="612140" cy="288290"/>
            </a:xfrm>
            <a:custGeom>
              <a:avLst/>
              <a:gdLst/>
              <a:ahLst/>
              <a:cxnLst/>
              <a:rect l="l" t="t" r="r" b="b"/>
              <a:pathLst>
                <a:path w="612140"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130" name="object 131">
            <a:extLst>
              <a:ext uri="{FF2B5EF4-FFF2-40B4-BE49-F238E27FC236}">
                <a16:creationId xmlns:a16="http://schemas.microsoft.com/office/drawing/2014/main" id="{75468C0E-2372-7F04-DA1B-0E1FA0454506}"/>
              </a:ext>
            </a:extLst>
          </p:cNvPr>
          <p:cNvSpPr txBox="1"/>
          <p:nvPr/>
        </p:nvSpPr>
        <p:spPr>
          <a:xfrm>
            <a:off x="2049485" y="1702640"/>
            <a:ext cx="521334" cy="238760"/>
          </a:xfrm>
          <a:prstGeom prst="rect">
            <a:avLst/>
          </a:prstGeom>
        </p:spPr>
        <p:txBody>
          <a:bodyPr vert="horz" wrap="square" lIns="0" tIns="12065" rIns="0" bIns="0" rtlCol="0">
            <a:spAutoFit/>
          </a:bodyPr>
          <a:lstStyle/>
          <a:p>
            <a:pPr marL="12700" marR="5080" indent="112395">
              <a:lnSpc>
                <a:spcPct val="100000"/>
              </a:lnSpc>
              <a:spcBef>
                <a:spcPts val="95"/>
              </a:spcBef>
            </a:pPr>
            <a:r>
              <a:rPr sz="700" spc="-35" dirty="0">
                <a:latin typeface="Meiryo UI"/>
                <a:cs typeface="Meiryo UI"/>
              </a:rPr>
              <a:t>データを</a:t>
            </a:r>
            <a:r>
              <a:rPr sz="700" spc="500" dirty="0">
                <a:latin typeface="Meiryo UI"/>
                <a:cs typeface="Meiryo UI"/>
              </a:rPr>
              <a:t> </a:t>
            </a:r>
            <a:r>
              <a:rPr sz="700" spc="-25" dirty="0">
                <a:latin typeface="Meiryo UI"/>
                <a:cs typeface="Meiryo UI"/>
              </a:rPr>
              <a:t>共有する機能</a:t>
            </a:r>
            <a:endParaRPr sz="700">
              <a:latin typeface="Meiryo UI"/>
              <a:cs typeface="Meiryo UI"/>
            </a:endParaRPr>
          </a:p>
        </p:txBody>
      </p:sp>
      <p:grpSp>
        <p:nvGrpSpPr>
          <p:cNvPr id="131" name="object 132">
            <a:extLst>
              <a:ext uri="{FF2B5EF4-FFF2-40B4-BE49-F238E27FC236}">
                <a16:creationId xmlns:a16="http://schemas.microsoft.com/office/drawing/2014/main" id="{8F30B0B3-AAF0-28E1-3DC0-3977357E27DE}"/>
              </a:ext>
            </a:extLst>
          </p:cNvPr>
          <p:cNvGrpSpPr/>
          <p:nvPr/>
        </p:nvGrpSpPr>
        <p:grpSpPr>
          <a:xfrm>
            <a:off x="1497557" y="1314636"/>
            <a:ext cx="438784" cy="546735"/>
            <a:chOff x="234365" y="1361770"/>
            <a:chExt cx="438784" cy="546735"/>
          </a:xfrm>
        </p:grpSpPr>
        <p:sp>
          <p:nvSpPr>
            <p:cNvPr id="132" name="object 133">
              <a:extLst>
                <a:ext uri="{FF2B5EF4-FFF2-40B4-BE49-F238E27FC236}">
                  <a16:creationId xmlns:a16="http://schemas.microsoft.com/office/drawing/2014/main" id="{99F55F15-7F6F-69CE-280E-1859EB51FC68}"/>
                </a:ext>
              </a:extLst>
            </p:cNvPr>
            <p:cNvSpPr/>
            <p:nvPr/>
          </p:nvSpPr>
          <p:spPr>
            <a:xfrm>
              <a:off x="237540" y="1364945"/>
              <a:ext cx="432434" cy="540385"/>
            </a:xfrm>
            <a:custGeom>
              <a:avLst/>
              <a:gdLst/>
              <a:ahLst/>
              <a:cxnLst/>
              <a:rect l="l" t="t" r="r" b="b"/>
              <a:pathLst>
                <a:path w="432434" h="540385">
                  <a:moveTo>
                    <a:pt x="432003" y="0"/>
                  </a:moveTo>
                  <a:lnTo>
                    <a:pt x="0" y="0"/>
                  </a:lnTo>
                  <a:lnTo>
                    <a:pt x="0" y="540003"/>
                  </a:lnTo>
                  <a:lnTo>
                    <a:pt x="432003" y="540003"/>
                  </a:lnTo>
                  <a:lnTo>
                    <a:pt x="432003" y="0"/>
                  </a:lnTo>
                  <a:close/>
                </a:path>
              </a:pathLst>
            </a:custGeom>
            <a:solidFill>
              <a:srgbClr val="FFFFFF"/>
            </a:solidFill>
          </p:spPr>
          <p:txBody>
            <a:bodyPr wrap="square" lIns="0" tIns="0" rIns="0" bIns="0" rtlCol="0"/>
            <a:lstStyle/>
            <a:p>
              <a:endParaRPr/>
            </a:p>
          </p:txBody>
        </p:sp>
        <p:sp>
          <p:nvSpPr>
            <p:cNvPr id="133" name="object 134">
              <a:extLst>
                <a:ext uri="{FF2B5EF4-FFF2-40B4-BE49-F238E27FC236}">
                  <a16:creationId xmlns:a16="http://schemas.microsoft.com/office/drawing/2014/main" id="{DA0F823D-0EF4-3D7E-77B1-D074DAA8A5BB}"/>
                </a:ext>
              </a:extLst>
            </p:cNvPr>
            <p:cNvSpPr/>
            <p:nvPr/>
          </p:nvSpPr>
          <p:spPr>
            <a:xfrm>
              <a:off x="237540" y="1364945"/>
              <a:ext cx="432434" cy="540385"/>
            </a:xfrm>
            <a:custGeom>
              <a:avLst/>
              <a:gdLst/>
              <a:ahLst/>
              <a:cxnLst/>
              <a:rect l="l" t="t" r="r" b="b"/>
              <a:pathLst>
                <a:path w="432434" h="540385">
                  <a:moveTo>
                    <a:pt x="0" y="0"/>
                  </a:moveTo>
                  <a:lnTo>
                    <a:pt x="432003" y="0"/>
                  </a:lnTo>
                  <a:lnTo>
                    <a:pt x="432003" y="540003"/>
                  </a:lnTo>
                  <a:lnTo>
                    <a:pt x="0" y="540003"/>
                  </a:lnTo>
                  <a:lnTo>
                    <a:pt x="0" y="0"/>
                  </a:lnTo>
                  <a:close/>
                </a:path>
              </a:pathLst>
            </a:custGeom>
            <a:ln w="6350">
              <a:solidFill>
                <a:srgbClr val="585656"/>
              </a:solidFill>
            </a:ln>
          </p:spPr>
          <p:txBody>
            <a:bodyPr wrap="square" lIns="0" tIns="0" rIns="0" bIns="0" rtlCol="0"/>
            <a:lstStyle/>
            <a:p>
              <a:endParaRPr/>
            </a:p>
          </p:txBody>
        </p:sp>
      </p:grpSp>
      <p:sp>
        <p:nvSpPr>
          <p:cNvPr id="134" name="object 135">
            <a:extLst>
              <a:ext uri="{FF2B5EF4-FFF2-40B4-BE49-F238E27FC236}">
                <a16:creationId xmlns:a16="http://schemas.microsoft.com/office/drawing/2014/main" id="{EA5679BC-EB9C-838F-121C-221849A67DA5}"/>
              </a:ext>
            </a:extLst>
          </p:cNvPr>
          <p:cNvSpPr txBox="1"/>
          <p:nvPr/>
        </p:nvSpPr>
        <p:spPr>
          <a:xfrm>
            <a:off x="1526236" y="1363280"/>
            <a:ext cx="379095" cy="452120"/>
          </a:xfrm>
          <a:prstGeom prst="rect">
            <a:avLst/>
          </a:prstGeom>
        </p:spPr>
        <p:txBody>
          <a:bodyPr vert="horz" wrap="square" lIns="0" tIns="12065" rIns="0" bIns="0" rtlCol="0">
            <a:spAutoFit/>
          </a:bodyPr>
          <a:lstStyle/>
          <a:p>
            <a:pPr marL="12065" marR="5080" algn="ctr">
              <a:lnSpc>
                <a:spcPct val="100000"/>
              </a:lnSpc>
              <a:spcBef>
                <a:spcPts val="95"/>
              </a:spcBef>
            </a:pPr>
            <a:r>
              <a:rPr sz="700" spc="-20" dirty="0">
                <a:latin typeface="Meiryo UI"/>
                <a:cs typeface="Meiryo UI"/>
              </a:rPr>
              <a:t>月面環境調査技術</a:t>
            </a:r>
            <a:r>
              <a:rPr sz="700" spc="-25" dirty="0">
                <a:latin typeface="Meiryo UI"/>
                <a:cs typeface="Meiryo UI"/>
              </a:rPr>
              <a:t>実証を</a:t>
            </a:r>
            <a:endParaRPr sz="700">
              <a:latin typeface="Meiryo UI"/>
              <a:cs typeface="Meiryo UI"/>
            </a:endParaRPr>
          </a:p>
          <a:p>
            <a:pPr marL="1270" algn="ctr">
              <a:lnSpc>
                <a:spcPct val="100000"/>
              </a:lnSpc>
            </a:pPr>
            <a:r>
              <a:rPr sz="700" spc="-30" dirty="0">
                <a:latin typeface="Meiryo UI"/>
                <a:cs typeface="Meiryo UI"/>
              </a:rPr>
              <a:t>する機能</a:t>
            </a:r>
            <a:endParaRPr sz="700">
              <a:latin typeface="Meiryo UI"/>
              <a:cs typeface="Meiryo UI"/>
            </a:endParaRPr>
          </a:p>
        </p:txBody>
      </p:sp>
      <p:grpSp>
        <p:nvGrpSpPr>
          <p:cNvPr id="135" name="object 136">
            <a:extLst>
              <a:ext uri="{FF2B5EF4-FFF2-40B4-BE49-F238E27FC236}">
                <a16:creationId xmlns:a16="http://schemas.microsoft.com/office/drawing/2014/main" id="{DFF904D5-977E-7047-D4EE-B45D9C20BB5D}"/>
              </a:ext>
            </a:extLst>
          </p:cNvPr>
          <p:cNvGrpSpPr/>
          <p:nvPr/>
        </p:nvGrpSpPr>
        <p:grpSpPr>
          <a:xfrm>
            <a:off x="1929562" y="1314636"/>
            <a:ext cx="672465" cy="294640"/>
            <a:chOff x="666370" y="1361770"/>
            <a:chExt cx="672465" cy="294640"/>
          </a:xfrm>
        </p:grpSpPr>
        <p:sp>
          <p:nvSpPr>
            <p:cNvPr id="136" name="object 137">
              <a:extLst>
                <a:ext uri="{FF2B5EF4-FFF2-40B4-BE49-F238E27FC236}">
                  <a16:creationId xmlns:a16="http://schemas.microsoft.com/office/drawing/2014/main" id="{C9E7B3BC-DCA9-387A-FB22-A45296E98870}"/>
                </a:ext>
              </a:extLst>
            </p:cNvPr>
            <p:cNvSpPr/>
            <p:nvPr/>
          </p:nvSpPr>
          <p:spPr>
            <a:xfrm>
              <a:off x="669545" y="1508950"/>
              <a:ext cx="72390" cy="0"/>
            </a:xfrm>
            <a:custGeom>
              <a:avLst/>
              <a:gdLst/>
              <a:ahLst/>
              <a:cxnLst/>
              <a:rect l="l" t="t" r="r" b="b"/>
              <a:pathLst>
                <a:path w="72390">
                  <a:moveTo>
                    <a:pt x="0" y="0"/>
                  </a:moveTo>
                  <a:lnTo>
                    <a:pt x="71996" y="0"/>
                  </a:lnTo>
                </a:path>
              </a:pathLst>
            </a:custGeom>
            <a:ln w="6350">
              <a:solidFill>
                <a:srgbClr val="585656"/>
              </a:solidFill>
            </a:ln>
          </p:spPr>
          <p:txBody>
            <a:bodyPr wrap="square" lIns="0" tIns="0" rIns="0" bIns="0" rtlCol="0"/>
            <a:lstStyle/>
            <a:p>
              <a:endParaRPr/>
            </a:p>
          </p:txBody>
        </p:sp>
        <p:sp>
          <p:nvSpPr>
            <p:cNvPr id="137" name="object 138">
              <a:extLst>
                <a:ext uri="{FF2B5EF4-FFF2-40B4-BE49-F238E27FC236}">
                  <a16:creationId xmlns:a16="http://schemas.microsoft.com/office/drawing/2014/main" id="{E8CC5E62-7BE2-BFCE-1B42-BBE4BF41A4FF}"/>
                </a:ext>
              </a:extLst>
            </p:cNvPr>
            <p:cNvSpPr/>
            <p:nvPr/>
          </p:nvSpPr>
          <p:spPr>
            <a:xfrm>
              <a:off x="759523" y="1364945"/>
              <a:ext cx="576580" cy="288290"/>
            </a:xfrm>
            <a:custGeom>
              <a:avLst/>
              <a:gdLst/>
              <a:ahLst/>
              <a:cxnLst/>
              <a:rect l="l" t="t" r="r" b="b"/>
              <a:pathLst>
                <a:path w="576580" h="288289">
                  <a:moveTo>
                    <a:pt x="576046" y="0"/>
                  </a:moveTo>
                  <a:lnTo>
                    <a:pt x="0" y="0"/>
                  </a:lnTo>
                  <a:lnTo>
                    <a:pt x="0" y="288150"/>
                  </a:lnTo>
                  <a:lnTo>
                    <a:pt x="576046" y="288150"/>
                  </a:lnTo>
                  <a:lnTo>
                    <a:pt x="576046" y="0"/>
                  </a:lnTo>
                  <a:close/>
                </a:path>
              </a:pathLst>
            </a:custGeom>
            <a:solidFill>
              <a:srgbClr val="FFFFFF"/>
            </a:solidFill>
          </p:spPr>
          <p:txBody>
            <a:bodyPr wrap="square" lIns="0" tIns="0" rIns="0" bIns="0" rtlCol="0"/>
            <a:lstStyle/>
            <a:p>
              <a:endParaRPr/>
            </a:p>
          </p:txBody>
        </p:sp>
        <p:sp>
          <p:nvSpPr>
            <p:cNvPr id="138" name="object 139">
              <a:extLst>
                <a:ext uri="{FF2B5EF4-FFF2-40B4-BE49-F238E27FC236}">
                  <a16:creationId xmlns:a16="http://schemas.microsoft.com/office/drawing/2014/main" id="{F5BE19D5-6ECF-17AB-3404-2E2CD2943298}"/>
                </a:ext>
              </a:extLst>
            </p:cNvPr>
            <p:cNvSpPr/>
            <p:nvPr/>
          </p:nvSpPr>
          <p:spPr>
            <a:xfrm>
              <a:off x="759523" y="1364945"/>
              <a:ext cx="576580" cy="288290"/>
            </a:xfrm>
            <a:custGeom>
              <a:avLst/>
              <a:gdLst/>
              <a:ahLst/>
              <a:cxnLst/>
              <a:rect l="l" t="t" r="r" b="b"/>
              <a:pathLst>
                <a:path w="576580" h="288289">
                  <a:moveTo>
                    <a:pt x="0" y="0"/>
                  </a:moveTo>
                  <a:lnTo>
                    <a:pt x="576046" y="0"/>
                  </a:lnTo>
                  <a:lnTo>
                    <a:pt x="576046"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139" name="object 140">
            <a:extLst>
              <a:ext uri="{FF2B5EF4-FFF2-40B4-BE49-F238E27FC236}">
                <a16:creationId xmlns:a16="http://schemas.microsoft.com/office/drawing/2014/main" id="{27DCE00F-5904-4AB3-A08E-76B5D7EEB637}"/>
              </a:ext>
            </a:extLst>
          </p:cNvPr>
          <p:cNvSpPr txBox="1"/>
          <p:nvPr/>
        </p:nvSpPr>
        <p:spPr>
          <a:xfrm>
            <a:off x="2049500" y="1342641"/>
            <a:ext cx="521334" cy="238760"/>
          </a:xfrm>
          <a:prstGeom prst="rect">
            <a:avLst/>
          </a:prstGeom>
        </p:spPr>
        <p:txBody>
          <a:bodyPr vert="horz" wrap="square" lIns="0" tIns="12065" rIns="0" bIns="0" rtlCol="0">
            <a:spAutoFit/>
          </a:bodyPr>
          <a:lstStyle/>
          <a:p>
            <a:pPr marL="635" algn="ctr">
              <a:lnSpc>
                <a:spcPct val="100000"/>
              </a:lnSpc>
              <a:spcBef>
                <a:spcPts val="95"/>
              </a:spcBef>
            </a:pPr>
            <a:r>
              <a:rPr sz="700" spc="-25" dirty="0">
                <a:latin typeface="Meiryo UI"/>
                <a:cs typeface="Meiryo UI"/>
              </a:rPr>
              <a:t>資源を</a:t>
            </a:r>
            <a:endParaRPr sz="700">
              <a:latin typeface="Meiryo UI"/>
              <a:cs typeface="Meiryo UI"/>
            </a:endParaRPr>
          </a:p>
          <a:p>
            <a:pPr algn="ctr">
              <a:lnSpc>
                <a:spcPct val="100000"/>
              </a:lnSpc>
            </a:pPr>
            <a:r>
              <a:rPr sz="700" spc="-25" dirty="0">
                <a:latin typeface="Meiryo UI"/>
                <a:cs typeface="Meiryo UI"/>
              </a:rPr>
              <a:t>探査する機能</a:t>
            </a:r>
            <a:endParaRPr sz="700">
              <a:latin typeface="Meiryo UI"/>
              <a:cs typeface="Meiryo UI"/>
            </a:endParaRPr>
          </a:p>
        </p:txBody>
      </p:sp>
      <p:grpSp>
        <p:nvGrpSpPr>
          <p:cNvPr id="140" name="object 141">
            <a:extLst>
              <a:ext uri="{FF2B5EF4-FFF2-40B4-BE49-F238E27FC236}">
                <a16:creationId xmlns:a16="http://schemas.microsoft.com/office/drawing/2014/main" id="{DB204CA2-32B7-EE47-203B-A2AB63D9C703}"/>
              </a:ext>
            </a:extLst>
          </p:cNvPr>
          <p:cNvGrpSpPr/>
          <p:nvPr/>
        </p:nvGrpSpPr>
        <p:grpSpPr>
          <a:xfrm>
            <a:off x="2404467" y="1018370"/>
            <a:ext cx="8636635" cy="3251835"/>
            <a:chOff x="1141275" y="1065504"/>
            <a:chExt cx="8636635" cy="3251835"/>
          </a:xfrm>
        </p:grpSpPr>
        <p:sp>
          <p:nvSpPr>
            <p:cNvPr id="141" name="object 142">
              <a:extLst>
                <a:ext uri="{FF2B5EF4-FFF2-40B4-BE49-F238E27FC236}">
                  <a16:creationId xmlns:a16="http://schemas.microsoft.com/office/drawing/2014/main" id="{66CCB0BD-4870-871F-44F8-221CA9584F71}"/>
                </a:ext>
              </a:extLst>
            </p:cNvPr>
            <p:cNvSpPr/>
            <p:nvPr/>
          </p:nvSpPr>
          <p:spPr>
            <a:xfrm>
              <a:off x="3639544" y="1580950"/>
              <a:ext cx="0" cy="216535"/>
            </a:xfrm>
            <a:custGeom>
              <a:avLst/>
              <a:gdLst/>
              <a:ahLst/>
              <a:cxnLst/>
              <a:rect l="l" t="t" r="r" b="b"/>
              <a:pathLst>
                <a:path h="216535">
                  <a:moveTo>
                    <a:pt x="0" y="0"/>
                  </a:moveTo>
                  <a:lnTo>
                    <a:pt x="0" y="216001"/>
                  </a:lnTo>
                </a:path>
              </a:pathLst>
            </a:custGeom>
            <a:ln w="6350">
              <a:solidFill>
                <a:srgbClr val="585656"/>
              </a:solidFill>
            </a:ln>
          </p:spPr>
          <p:txBody>
            <a:bodyPr wrap="square" lIns="0" tIns="0" rIns="0" bIns="0" rtlCol="0"/>
            <a:lstStyle/>
            <a:p>
              <a:endParaRPr/>
            </a:p>
          </p:txBody>
        </p:sp>
        <p:pic>
          <p:nvPicPr>
            <p:cNvPr id="142" name="object 143">
              <a:extLst>
                <a:ext uri="{FF2B5EF4-FFF2-40B4-BE49-F238E27FC236}">
                  <a16:creationId xmlns:a16="http://schemas.microsoft.com/office/drawing/2014/main" id="{09BCC0FE-F031-D70F-BE2D-06B3007E3C2C}"/>
                </a:ext>
              </a:extLst>
            </p:cNvPr>
            <p:cNvPicPr/>
            <p:nvPr/>
          </p:nvPicPr>
          <p:blipFill>
            <a:blip r:embed="rId7" cstate="print"/>
            <a:stretch>
              <a:fillRect/>
            </a:stretch>
          </p:blipFill>
          <p:spPr>
            <a:xfrm>
              <a:off x="1141275" y="1065504"/>
              <a:ext cx="230658" cy="267610"/>
            </a:xfrm>
            <a:prstGeom prst="rect">
              <a:avLst/>
            </a:prstGeom>
          </p:spPr>
        </p:pic>
        <p:sp>
          <p:nvSpPr>
            <p:cNvPr id="143" name="object 144">
              <a:extLst>
                <a:ext uri="{FF2B5EF4-FFF2-40B4-BE49-F238E27FC236}">
                  <a16:creationId xmlns:a16="http://schemas.microsoft.com/office/drawing/2014/main" id="{A0E73C23-5FC1-38FF-AE84-5187BE484067}"/>
                </a:ext>
              </a:extLst>
            </p:cNvPr>
            <p:cNvSpPr/>
            <p:nvPr/>
          </p:nvSpPr>
          <p:spPr>
            <a:xfrm>
              <a:off x="1515545" y="1508950"/>
              <a:ext cx="0" cy="342265"/>
            </a:xfrm>
            <a:custGeom>
              <a:avLst/>
              <a:gdLst/>
              <a:ahLst/>
              <a:cxnLst/>
              <a:rect l="l" t="t" r="r" b="b"/>
              <a:pathLst>
                <a:path h="342264">
                  <a:moveTo>
                    <a:pt x="0" y="0"/>
                  </a:moveTo>
                  <a:lnTo>
                    <a:pt x="0" y="341998"/>
                  </a:lnTo>
                </a:path>
              </a:pathLst>
            </a:custGeom>
            <a:ln w="6350">
              <a:solidFill>
                <a:srgbClr val="585656"/>
              </a:solidFill>
            </a:ln>
          </p:spPr>
          <p:txBody>
            <a:bodyPr wrap="square" lIns="0" tIns="0" rIns="0" bIns="0" rtlCol="0"/>
            <a:lstStyle/>
            <a:p>
              <a:endParaRPr/>
            </a:p>
          </p:txBody>
        </p:sp>
        <p:sp>
          <p:nvSpPr>
            <p:cNvPr id="144" name="object 145">
              <a:extLst>
                <a:ext uri="{FF2B5EF4-FFF2-40B4-BE49-F238E27FC236}">
                  <a16:creationId xmlns:a16="http://schemas.microsoft.com/office/drawing/2014/main" id="{FDF7ED96-7FDF-F267-8ADF-2A00560A8DAE}"/>
                </a:ext>
              </a:extLst>
            </p:cNvPr>
            <p:cNvSpPr/>
            <p:nvPr/>
          </p:nvSpPr>
          <p:spPr>
            <a:xfrm>
              <a:off x="8877541" y="3236950"/>
              <a:ext cx="900430" cy="1080135"/>
            </a:xfrm>
            <a:custGeom>
              <a:avLst/>
              <a:gdLst/>
              <a:ahLst/>
              <a:cxnLst/>
              <a:rect l="l" t="t" r="r" b="b"/>
              <a:pathLst>
                <a:path w="900429" h="1080135">
                  <a:moveTo>
                    <a:pt x="899998" y="0"/>
                  </a:moveTo>
                  <a:lnTo>
                    <a:pt x="0" y="0"/>
                  </a:lnTo>
                  <a:lnTo>
                    <a:pt x="0" y="1079995"/>
                  </a:lnTo>
                  <a:lnTo>
                    <a:pt x="899998" y="1079995"/>
                  </a:lnTo>
                  <a:lnTo>
                    <a:pt x="899998" y="0"/>
                  </a:lnTo>
                  <a:close/>
                </a:path>
              </a:pathLst>
            </a:custGeom>
            <a:solidFill>
              <a:srgbClr val="DFEFEA"/>
            </a:solidFill>
          </p:spPr>
          <p:txBody>
            <a:bodyPr wrap="square" lIns="0" tIns="0" rIns="0" bIns="0" rtlCol="0"/>
            <a:lstStyle/>
            <a:p>
              <a:endParaRPr/>
            </a:p>
          </p:txBody>
        </p:sp>
        <p:sp>
          <p:nvSpPr>
            <p:cNvPr id="145" name="object 146">
              <a:extLst>
                <a:ext uri="{FF2B5EF4-FFF2-40B4-BE49-F238E27FC236}">
                  <a16:creationId xmlns:a16="http://schemas.microsoft.com/office/drawing/2014/main" id="{C1B88EB4-2609-5738-CB3D-8E910F6E1983}"/>
                </a:ext>
              </a:extLst>
            </p:cNvPr>
            <p:cNvSpPr/>
            <p:nvPr/>
          </p:nvSpPr>
          <p:spPr>
            <a:xfrm>
              <a:off x="8949550" y="3344951"/>
              <a:ext cx="756285" cy="936625"/>
            </a:xfrm>
            <a:custGeom>
              <a:avLst/>
              <a:gdLst/>
              <a:ahLst/>
              <a:cxnLst/>
              <a:rect l="l" t="t" r="r" b="b"/>
              <a:pathLst>
                <a:path w="756284" h="936625">
                  <a:moveTo>
                    <a:pt x="756005" y="0"/>
                  </a:moveTo>
                  <a:lnTo>
                    <a:pt x="0" y="0"/>
                  </a:lnTo>
                  <a:lnTo>
                    <a:pt x="0" y="936002"/>
                  </a:lnTo>
                  <a:lnTo>
                    <a:pt x="756005" y="936002"/>
                  </a:lnTo>
                  <a:lnTo>
                    <a:pt x="756005" y="0"/>
                  </a:lnTo>
                  <a:close/>
                </a:path>
              </a:pathLst>
            </a:custGeom>
            <a:solidFill>
              <a:srgbClr val="E1EBFC"/>
            </a:solidFill>
          </p:spPr>
          <p:txBody>
            <a:bodyPr wrap="square" lIns="0" tIns="0" rIns="0" bIns="0" rtlCol="0"/>
            <a:lstStyle/>
            <a:p>
              <a:endParaRPr/>
            </a:p>
          </p:txBody>
        </p:sp>
        <p:sp>
          <p:nvSpPr>
            <p:cNvPr id="146" name="object 147">
              <a:extLst>
                <a:ext uri="{FF2B5EF4-FFF2-40B4-BE49-F238E27FC236}">
                  <a16:creationId xmlns:a16="http://schemas.microsoft.com/office/drawing/2014/main" id="{D92116FB-6302-784F-6350-B254F772404B}"/>
                </a:ext>
              </a:extLst>
            </p:cNvPr>
            <p:cNvSpPr/>
            <p:nvPr/>
          </p:nvSpPr>
          <p:spPr>
            <a:xfrm>
              <a:off x="8949550" y="3344951"/>
              <a:ext cx="756285" cy="936625"/>
            </a:xfrm>
            <a:custGeom>
              <a:avLst/>
              <a:gdLst/>
              <a:ahLst/>
              <a:cxnLst/>
              <a:rect l="l" t="t" r="r" b="b"/>
              <a:pathLst>
                <a:path w="756284" h="936625">
                  <a:moveTo>
                    <a:pt x="0" y="0"/>
                  </a:moveTo>
                  <a:lnTo>
                    <a:pt x="756005" y="0"/>
                  </a:lnTo>
                  <a:lnTo>
                    <a:pt x="756005" y="936002"/>
                  </a:lnTo>
                  <a:lnTo>
                    <a:pt x="0" y="936002"/>
                  </a:lnTo>
                  <a:lnTo>
                    <a:pt x="0" y="0"/>
                  </a:lnTo>
                  <a:close/>
                </a:path>
              </a:pathLst>
            </a:custGeom>
            <a:ln w="12700">
              <a:solidFill>
                <a:srgbClr val="3B82F5"/>
              </a:solidFill>
            </a:ln>
          </p:spPr>
          <p:txBody>
            <a:bodyPr wrap="square" lIns="0" tIns="0" rIns="0" bIns="0" rtlCol="0"/>
            <a:lstStyle/>
            <a:p>
              <a:endParaRPr/>
            </a:p>
          </p:txBody>
        </p:sp>
        <p:pic>
          <p:nvPicPr>
            <p:cNvPr id="147" name="object 148">
              <a:extLst>
                <a:ext uri="{FF2B5EF4-FFF2-40B4-BE49-F238E27FC236}">
                  <a16:creationId xmlns:a16="http://schemas.microsoft.com/office/drawing/2014/main" id="{64C4DED3-1B1C-956A-245B-30434BB1A273}"/>
                </a:ext>
              </a:extLst>
            </p:cNvPr>
            <p:cNvPicPr/>
            <p:nvPr/>
          </p:nvPicPr>
          <p:blipFill>
            <a:blip r:embed="rId8" cstate="print"/>
            <a:stretch>
              <a:fillRect/>
            </a:stretch>
          </p:blipFill>
          <p:spPr>
            <a:xfrm>
              <a:off x="8790431" y="3112008"/>
              <a:ext cx="405383" cy="278891"/>
            </a:xfrm>
            <a:prstGeom prst="rect">
              <a:avLst/>
            </a:prstGeom>
          </p:spPr>
        </p:pic>
        <p:sp>
          <p:nvSpPr>
            <p:cNvPr id="148" name="object 149">
              <a:extLst>
                <a:ext uri="{FF2B5EF4-FFF2-40B4-BE49-F238E27FC236}">
                  <a16:creationId xmlns:a16="http://schemas.microsoft.com/office/drawing/2014/main" id="{03EB3192-5799-DB52-FBD2-A19CDF216BB7}"/>
                </a:ext>
              </a:extLst>
            </p:cNvPr>
            <p:cNvSpPr/>
            <p:nvPr/>
          </p:nvSpPr>
          <p:spPr>
            <a:xfrm>
              <a:off x="9391598" y="3727284"/>
              <a:ext cx="267970" cy="128905"/>
            </a:xfrm>
            <a:custGeom>
              <a:avLst/>
              <a:gdLst/>
              <a:ahLst/>
              <a:cxnLst/>
              <a:rect l="l" t="t" r="r" b="b"/>
              <a:pathLst>
                <a:path w="267970" h="128904">
                  <a:moveTo>
                    <a:pt x="267881" y="88366"/>
                  </a:moveTo>
                  <a:lnTo>
                    <a:pt x="0" y="88366"/>
                  </a:lnTo>
                  <a:lnTo>
                    <a:pt x="0" y="128676"/>
                  </a:lnTo>
                  <a:lnTo>
                    <a:pt x="267881" y="128676"/>
                  </a:lnTo>
                  <a:lnTo>
                    <a:pt x="267881" y="114249"/>
                  </a:lnTo>
                  <a:lnTo>
                    <a:pt x="77889" y="114249"/>
                  </a:lnTo>
                  <a:lnTo>
                    <a:pt x="75298" y="111658"/>
                  </a:lnTo>
                  <a:lnTo>
                    <a:pt x="75298" y="105308"/>
                  </a:lnTo>
                  <a:lnTo>
                    <a:pt x="77889" y="102717"/>
                  </a:lnTo>
                  <a:lnTo>
                    <a:pt x="267881" y="102717"/>
                  </a:lnTo>
                  <a:lnTo>
                    <a:pt x="267881" y="88366"/>
                  </a:lnTo>
                  <a:close/>
                </a:path>
                <a:path w="267970" h="128904">
                  <a:moveTo>
                    <a:pt x="267881" y="102717"/>
                  </a:moveTo>
                  <a:lnTo>
                    <a:pt x="189979" y="102717"/>
                  </a:lnTo>
                  <a:lnTo>
                    <a:pt x="192570" y="105308"/>
                  </a:lnTo>
                  <a:lnTo>
                    <a:pt x="192570" y="111658"/>
                  </a:lnTo>
                  <a:lnTo>
                    <a:pt x="189979" y="114249"/>
                  </a:lnTo>
                  <a:lnTo>
                    <a:pt x="267881" y="114249"/>
                  </a:lnTo>
                  <a:lnTo>
                    <a:pt x="267881" y="102717"/>
                  </a:lnTo>
                  <a:close/>
                </a:path>
                <a:path w="267970" h="128904">
                  <a:moveTo>
                    <a:pt x="192062" y="0"/>
                  </a:moveTo>
                  <a:lnTo>
                    <a:pt x="153051" y="7661"/>
                  </a:lnTo>
                  <a:lnTo>
                    <a:pt x="143074" y="21628"/>
                  </a:lnTo>
                  <a:lnTo>
                    <a:pt x="142964" y="26784"/>
                  </a:lnTo>
                  <a:lnTo>
                    <a:pt x="142863" y="31493"/>
                  </a:lnTo>
                  <a:lnTo>
                    <a:pt x="142798" y="34543"/>
                  </a:lnTo>
                  <a:lnTo>
                    <a:pt x="142000" y="46697"/>
                  </a:lnTo>
                  <a:lnTo>
                    <a:pt x="141894" y="48323"/>
                  </a:lnTo>
                  <a:lnTo>
                    <a:pt x="141770" y="50215"/>
                  </a:lnTo>
                  <a:lnTo>
                    <a:pt x="140132" y="64821"/>
                  </a:lnTo>
                  <a:lnTo>
                    <a:pt x="137947" y="78270"/>
                  </a:lnTo>
                  <a:lnTo>
                    <a:pt x="179984" y="78270"/>
                  </a:lnTo>
                  <a:lnTo>
                    <a:pt x="148412" y="46697"/>
                  </a:lnTo>
                  <a:lnTo>
                    <a:pt x="146481" y="44742"/>
                  </a:lnTo>
                  <a:lnTo>
                    <a:pt x="146456" y="41541"/>
                  </a:lnTo>
                  <a:lnTo>
                    <a:pt x="150393" y="37604"/>
                  </a:lnTo>
                  <a:lnTo>
                    <a:pt x="179177" y="37604"/>
                  </a:lnTo>
                  <a:lnTo>
                    <a:pt x="168351" y="26784"/>
                  </a:lnTo>
                  <a:lnTo>
                    <a:pt x="166420" y="24828"/>
                  </a:lnTo>
                  <a:lnTo>
                    <a:pt x="166395" y="21628"/>
                  </a:lnTo>
                  <a:lnTo>
                    <a:pt x="170332" y="17691"/>
                  </a:lnTo>
                  <a:lnTo>
                    <a:pt x="189903" y="17691"/>
                  </a:lnTo>
                  <a:lnTo>
                    <a:pt x="189903" y="8293"/>
                  </a:lnTo>
                  <a:lnTo>
                    <a:pt x="192163" y="6032"/>
                  </a:lnTo>
                  <a:lnTo>
                    <a:pt x="225267" y="6032"/>
                  </a:lnTo>
                  <a:lnTo>
                    <a:pt x="220729" y="3796"/>
                  </a:lnTo>
                  <a:lnTo>
                    <a:pt x="192062" y="0"/>
                  </a:lnTo>
                  <a:close/>
                </a:path>
                <a:path w="267970" h="128904">
                  <a:moveTo>
                    <a:pt x="257994" y="37604"/>
                  </a:moveTo>
                  <a:lnTo>
                    <a:pt x="239458" y="37604"/>
                  </a:lnTo>
                  <a:lnTo>
                    <a:pt x="241439" y="39560"/>
                  </a:lnTo>
                  <a:lnTo>
                    <a:pt x="243395" y="41541"/>
                  </a:lnTo>
                  <a:lnTo>
                    <a:pt x="243395" y="44742"/>
                  </a:lnTo>
                  <a:lnTo>
                    <a:pt x="209867" y="78270"/>
                  </a:lnTo>
                  <a:lnTo>
                    <a:pt x="255231" y="78270"/>
                  </a:lnTo>
                  <a:lnTo>
                    <a:pt x="257945" y="72691"/>
                  </a:lnTo>
                  <a:lnTo>
                    <a:pt x="259927" y="66709"/>
                  </a:lnTo>
                  <a:lnTo>
                    <a:pt x="261143" y="60342"/>
                  </a:lnTo>
                  <a:lnTo>
                    <a:pt x="261556" y="53606"/>
                  </a:lnTo>
                  <a:lnTo>
                    <a:pt x="257994" y="37604"/>
                  </a:lnTo>
                  <a:close/>
                </a:path>
                <a:path w="267970" h="128904">
                  <a:moveTo>
                    <a:pt x="179177" y="37604"/>
                  </a:moveTo>
                  <a:lnTo>
                    <a:pt x="153568" y="37604"/>
                  </a:lnTo>
                  <a:lnTo>
                    <a:pt x="155549" y="39560"/>
                  </a:lnTo>
                  <a:lnTo>
                    <a:pt x="189903" y="73901"/>
                  </a:lnTo>
                  <a:lnTo>
                    <a:pt x="189903" y="48323"/>
                  </a:lnTo>
                  <a:lnTo>
                    <a:pt x="179177" y="37604"/>
                  </a:lnTo>
                  <a:close/>
                </a:path>
                <a:path w="267970" h="128904">
                  <a:moveTo>
                    <a:pt x="245205" y="17691"/>
                  </a:moveTo>
                  <a:lnTo>
                    <a:pt x="219519" y="17691"/>
                  </a:lnTo>
                  <a:lnTo>
                    <a:pt x="221500" y="19646"/>
                  </a:lnTo>
                  <a:lnTo>
                    <a:pt x="223456" y="21628"/>
                  </a:lnTo>
                  <a:lnTo>
                    <a:pt x="223456" y="24828"/>
                  </a:lnTo>
                  <a:lnTo>
                    <a:pt x="199961" y="48323"/>
                  </a:lnTo>
                  <a:lnTo>
                    <a:pt x="199961" y="73901"/>
                  </a:lnTo>
                  <a:lnTo>
                    <a:pt x="234302" y="39560"/>
                  </a:lnTo>
                  <a:lnTo>
                    <a:pt x="236283" y="37604"/>
                  </a:lnTo>
                  <a:lnTo>
                    <a:pt x="257994" y="37604"/>
                  </a:lnTo>
                  <a:lnTo>
                    <a:pt x="256634" y="31493"/>
                  </a:lnTo>
                  <a:lnTo>
                    <a:pt x="245205" y="17691"/>
                  </a:lnTo>
                  <a:close/>
                </a:path>
                <a:path w="267970" h="128904">
                  <a:moveTo>
                    <a:pt x="189903" y="17691"/>
                  </a:moveTo>
                  <a:lnTo>
                    <a:pt x="173507" y="17691"/>
                  </a:lnTo>
                  <a:lnTo>
                    <a:pt x="175488" y="19646"/>
                  </a:lnTo>
                  <a:lnTo>
                    <a:pt x="189903" y="34048"/>
                  </a:lnTo>
                  <a:lnTo>
                    <a:pt x="189903" y="17691"/>
                  </a:lnTo>
                  <a:close/>
                </a:path>
                <a:path w="267970" h="128904">
                  <a:moveTo>
                    <a:pt x="225267" y="6032"/>
                  </a:moveTo>
                  <a:lnTo>
                    <a:pt x="197700" y="6032"/>
                  </a:lnTo>
                  <a:lnTo>
                    <a:pt x="199348" y="7661"/>
                  </a:lnTo>
                  <a:lnTo>
                    <a:pt x="199961" y="8293"/>
                  </a:lnTo>
                  <a:lnTo>
                    <a:pt x="199961" y="34048"/>
                  </a:lnTo>
                  <a:lnTo>
                    <a:pt x="214363" y="19646"/>
                  </a:lnTo>
                  <a:lnTo>
                    <a:pt x="216344" y="17691"/>
                  </a:lnTo>
                  <a:lnTo>
                    <a:pt x="245205" y="17691"/>
                  </a:lnTo>
                  <a:lnTo>
                    <a:pt x="242639" y="14592"/>
                  </a:lnTo>
                  <a:lnTo>
                    <a:pt x="225267" y="6032"/>
                  </a:lnTo>
                  <a:close/>
                </a:path>
                <a:path w="267970" h="128904">
                  <a:moveTo>
                    <a:pt x="71969" y="49009"/>
                  </a:moveTo>
                  <a:lnTo>
                    <a:pt x="37782" y="49009"/>
                  </a:lnTo>
                  <a:lnTo>
                    <a:pt x="42278" y="49542"/>
                  </a:lnTo>
                  <a:lnTo>
                    <a:pt x="40222" y="51498"/>
                  </a:lnTo>
                  <a:lnTo>
                    <a:pt x="38239" y="53657"/>
                  </a:lnTo>
                  <a:lnTo>
                    <a:pt x="36080" y="56070"/>
                  </a:lnTo>
                  <a:lnTo>
                    <a:pt x="32270" y="60388"/>
                  </a:lnTo>
                  <a:lnTo>
                    <a:pt x="40906" y="68033"/>
                  </a:lnTo>
                  <a:lnTo>
                    <a:pt x="48348" y="59601"/>
                  </a:lnTo>
                  <a:lnTo>
                    <a:pt x="51498" y="56426"/>
                  </a:lnTo>
                  <a:lnTo>
                    <a:pt x="54978" y="53911"/>
                  </a:lnTo>
                  <a:lnTo>
                    <a:pt x="71944" y="53911"/>
                  </a:lnTo>
                  <a:lnTo>
                    <a:pt x="69710" y="51498"/>
                  </a:lnTo>
                  <a:lnTo>
                    <a:pt x="67678" y="49542"/>
                  </a:lnTo>
                  <a:lnTo>
                    <a:pt x="71969" y="49009"/>
                  </a:lnTo>
                  <a:close/>
                </a:path>
                <a:path w="267970" h="128904">
                  <a:moveTo>
                    <a:pt x="71944" y="53911"/>
                  </a:moveTo>
                  <a:lnTo>
                    <a:pt x="54978" y="53911"/>
                  </a:lnTo>
                  <a:lnTo>
                    <a:pt x="58483" y="56426"/>
                  </a:lnTo>
                  <a:lnTo>
                    <a:pt x="61607" y="59601"/>
                  </a:lnTo>
                  <a:lnTo>
                    <a:pt x="69049" y="68033"/>
                  </a:lnTo>
                  <a:lnTo>
                    <a:pt x="77685" y="60388"/>
                  </a:lnTo>
                  <a:lnTo>
                    <a:pt x="73875" y="56070"/>
                  </a:lnTo>
                  <a:lnTo>
                    <a:pt x="71944" y="53911"/>
                  </a:lnTo>
                  <a:close/>
                </a:path>
                <a:path w="267970" h="128904">
                  <a:moveTo>
                    <a:pt x="40904" y="38798"/>
                  </a:moveTo>
                  <a:lnTo>
                    <a:pt x="32547" y="38798"/>
                  </a:lnTo>
                  <a:lnTo>
                    <a:pt x="20916" y="39281"/>
                  </a:lnTo>
                  <a:lnTo>
                    <a:pt x="21334" y="49009"/>
                  </a:lnTo>
                  <a:lnTo>
                    <a:pt x="21348" y="49339"/>
                  </a:lnTo>
                  <a:lnTo>
                    <a:pt x="29530" y="49009"/>
                  </a:lnTo>
                  <a:lnTo>
                    <a:pt x="88622" y="49009"/>
                  </a:lnTo>
                  <a:lnTo>
                    <a:pt x="88993" y="40347"/>
                  </a:lnTo>
                  <a:lnTo>
                    <a:pt x="48501" y="40347"/>
                  </a:lnTo>
                  <a:lnTo>
                    <a:pt x="40904" y="38798"/>
                  </a:lnTo>
                  <a:close/>
                </a:path>
                <a:path w="267970" h="128904">
                  <a:moveTo>
                    <a:pt x="88622" y="49009"/>
                  </a:moveTo>
                  <a:lnTo>
                    <a:pt x="80426" y="49009"/>
                  </a:lnTo>
                  <a:lnTo>
                    <a:pt x="88607" y="49339"/>
                  </a:lnTo>
                  <a:lnTo>
                    <a:pt x="88622" y="49009"/>
                  </a:lnTo>
                  <a:close/>
                </a:path>
                <a:path w="267970" h="128904">
                  <a:moveTo>
                    <a:pt x="61455" y="32778"/>
                  </a:moveTo>
                  <a:lnTo>
                    <a:pt x="48501" y="32778"/>
                  </a:lnTo>
                  <a:lnTo>
                    <a:pt x="48501" y="40347"/>
                  </a:lnTo>
                  <a:lnTo>
                    <a:pt x="61455" y="40347"/>
                  </a:lnTo>
                  <a:lnTo>
                    <a:pt x="61455" y="32778"/>
                  </a:lnTo>
                  <a:close/>
                </a:path>
                <a:path w="267970" h="128904">
                  <a:moveTo>
                    <a:pt x="77383" y="38798"/>
                  </a:moveTo>
                  <a:lnTo>
                    <a:pt x="69151" y="38798"/>
                  </a:lnTo>
                  <a:lnTo>
                    <a:pt x="61455" y="40347"/>
                  </a:lnTo>
                  <a:lnTo>
                    <a:pt x="88993" y="40347"/>
                  </a:lnTo>
                  <a:lnTo>
                    <a:pt x="89039" y="39281"/>
                  </a:lnTo>
                  <a:lnTo>
                    <a:pt x="77383" y="38798"/>
                  </a:lnTo>
                  <a:close/>
                </a:path>
              </a:pathLst>
            </a:custGeom>
            <a:solidFill>
              <a:srgbClr val="FFFFFF"/>
            </a:solidFill>
          </p:spPr>
          <p:txBody>
            <a:bodyPr wrap="square" lIns="0" tIns="0" rIns="0" bIns="0" rtlCol="0"/>
            <a:lstStyle/>
            <a:p>
              <a:endParaRPr/>
            </a:p>
          </p:txBody>
        </p:sp>
        <p:sp>
          <p:nvSpPr>
            <p:cNvPr id="149" name="object 150">
              <a:extLst>
                <a:ext uri="{FF2B5EF4-FFF2-40B4-BE49-F238E27FC236}">
                  <a16:creationId xmlns:a16="http://schemas.microsoft.com/office/drawing/2014/main" id="{4DECD71D-6945-46EE-4F4B-89B0E82F4E40}"/>
                </a:ext>
              </a:extLst>
            </p:cNvPr>
            <p:cNvSpPr/>
            <p:nvPr/>
          </p:nvSpPr>
          <p:spPr>
            <a:xfrm>
              <a:off x="9381546" y="3595730"/>
              <a:ext cx="288290" cy="270510"/>
            </a:xfrm>
            <a:custGeom>
              <a:avLst/>
              <a:gdLst/>
              <a:ahLst/>
              <a:cxnLst/>
              <a:rect l="l" t="t" r="r" b="b"/>
              <a:pathLst>
                <a:path w="288290" h="270510">
                  <a:moveTo>
                    <a:pt x="285127" y="209829"/>
                  </a:moveTo>
                  <a:lnTo>
                    <a:pt x="2870" y="209829"/>
                  </a:lnTo>
                  <a:lnTo>
                    <a:pt x="0" y="212699"/>
                  </a:lnTo>
                  <a:lnTo>
                    <a:pt x="0" y="267347"/>
                  </a:lnTo>
                  <a:lnTo>
                    <a:pt x="2921" y="270268"/>
                  </a:lnTo>
                  <a:lnTo>
                    <a:pt x="285076" y="270268"/>
                  </a:lnTo>
                  <a:lnTo>
                    <a:pt x="287997" y="267347"/>
                  </a:lnTo>
                  <a:lnTo>
                    <a:pt x="287997" y="260210"/>
                  </a:lnTo>
                  <a:lnTo>
                    <a:pt x="10058" y="260210"/>
                  </a:lnTo>
                  <a:lnTo>
                    <a:pt x="10058" y="219887"/>
                  </a:lnTo>
                  <a:lnTo>
                    <a:pt x="287997" y="219887"/>
                  </a:lnTo>
                  <a:lnTo>
                    <a:pt x="287997" y="212699"/>
                  </a:lnTo>
                  <a:lnTo>
                    <a:pt x="285127" y="209829"/>
                  </a:lnTo>
                  <a:close/>
                </a:path>
                <a:path w="288290" h="270510">
                  <a:moveTo>
                    <a:pt x="287997" y="219887"/>
                  </a:moveTo>
                  <a:lnTo>
                    <a:pt x="277939" y="219887"/>
                  </a:lnTo>
                  <a:lnTo>
                    <a:pt x="277939" y="260210"/>
                  </a:lnTo>
                  <a:lnTo>
                    <a:pt x="287997" y="260210"/>
                  </a:lnTo>
                  <a:lnTo>
                    <a:pt x="287997" y="219887"/>
                  </a:lnTo>
                  <a:close/>
                </a:path>
                <a:path w="288290" h="270510">
                  <a:moveTo>
                    <a:pt x="200050" y="234289"/>
                  </a:moveTo>
                  <a:lnTo>
                    <a:pt x="87972" y="234289"/>
                  </a:lnTo>
                  <a:lnTo>
                    <a:pt x="85382" y="236880"/>
                  </a:lnTo>
                  <a:lnTo>
                    <a:pt x="85356" y="243230"/>
                  </a:lnTo>
                  <a:lnTo>
                    <a:pt x="87947" y="245821"/>
                  </a:lnTo>
                  <a:lnTo>
                    <a:pt x="200050" y="245821"/>
                  </a:lnTo>
                  <a:lnTo>
                    <a:pt x="202641" y="243230"/>
                  </a:lnTo>
                  <a:lnTo>
                    <a:pt x="202641" y="236880"/>
                  </a:lnTo>
                  <a:lnTo>
                    <a:pt x="200050" y="234289"/>
                  </a:lnTo>
                  <a:close/>
                </a:path>
                <a:path w="288290" h="270510">
                  <a:moveTo>
                    <a:pt x="72757" y="156375"/>
                  </a:moveTo>
                  <a:lnTo>
                    <a:pt x="65073" y="156375"/>
                  </a:lnTo>
                  <a:lnTo>
                    <a:pt x="42481" y="159363"/>
                  </a:lnTo>
                  <a:lnTo>
                    <a:pt x="25058" y="167935"/>
                  </a:lnTo>
                  <a:lnTo>
                    <a:pt x="13924" y="181359"/>
                  </a:lnTo>
                  <a:lnTo>
                    <a:pt x="10007" y="198932"/>
                  </a:lnTo>
                  <a:lnTo>
                    <a:pt x="10007" y="202717"/>
                  </a:lnTo>
                  <a:lnTo>
                    <a:pt x="10355" y="205460"/>
                  </a:lnTo>
                  <a:lnTo>
                    <a:pt x="10464" y="206324"/>
                  </a:lnTo>
                  <a:lnTo>
                    <a:pt x="11289" y="209829"/>
                  </a:lnTo>
                  <a:lnTo>
                    <a:pt x="148005" y="209829"/>
                  </a:lnTo>
                  <a:lnTo>
                    <a:pt x="149669" y="199593"/>
                  </a:lnTo>
                  <a:lnTo>
                    <a:pt x="50952" y="199593"/>
                  </a:lnTo>
                  <a:lnTo>
                    <a:pt x="42316" y="191947"/>
                  </a:lnTo>
                  <a:lnTo>
                    <a:pt x="46126" y="187629"/>
                  </a:lnTo>
                  <a:lnTo>
                    <a:pt x="48285" y="185216"/>
                  </a:lnTo>
                  <a:lnTo>
                    <a:pt x="50268" y="183057"/>
                  </a:lnTo>
                  <a:lnTo>
                    <a:pt x="52324" y="181102"/>
                  </a:lnTo>
                  <a:lnTo>
                    <a:pt x="50611" y="180898"/>
                  </a:lnTo>
                  <a:lnTo>
                    <a:pt x="31394" y="180898"/>
                  </a:lnTo>
                  <a:lnTo>
                    <a:pt x="31059" y="173101"/>
                  </a:lnTo>
                  <a:lnTo>
                    <a:pt x="30962" y="170840"/>
                  </a:lnTo>
                  <a:lnTo>
                    <a:pt x="42593" y="170357"/>
                  </a:lnTo>
                  <a:lnTo>
                    <a:pt x="58559" y="170357"/>
                  </a:lnTo>
                  <a:lnTo>
                    <a:pt x="58559" y="164338"/>
                  </a:lnTo>
                  <a:lnTo>
                    <a:pt x="152894" y="164338"/>
                  </a:lnTo>
                  <a:lnTo>
                    <a:pt x="153014" y="158686"/>
                  </a:lnTo>
                  <a:lnTo>
                    <a:pt x="85305" y="158686"/>
                  </a:lnTo>
                  <a:lnTo>
                    <a:pt x="79235" y="157187"/>
                  </a:lnTo>
                  <a:lnTo>
                    <a:pt x="72757" y="156375"/>
                  </a:lnTo>
                  <a:close/>
                </a:path>
                <a:path w="288290" h="270510">
                  <a:moveTo>
                    <a:pt x="163626" y="169164"/>
                  </a:moveTo>
                  <a:lnTo>
                    <a:pt x="160451" y="169164"/>
                  </a:lnTo>
                  <a:lnTo>
                    <a:pt x="156514" y="173101"/>
                  </a:lnTo>
                  <a:lnTo>
                    <a:pt x="156539" y="176301"/>
                  </a:lnTo>
                  <a:lnTo>
                    <a:pt x="158470" y="178257"/>
                  </a:lnTo>
                  <a:lnTo>
                    <a:pt x="190042" y="209829"/>
                  </a:lnTo>
                  <a:lnTo>
                    <a:pt x="219913" y="209829"/>
                  </a:lnTo>
                  <a:lnTo>
                    <a:pt x="224283" y="205460"/>
                  </a:lnTo>
                  <a:lnTo>
                    <a:pt x="199948" y="205460"/>
                  </a:lnTo>
                  <a:lnTo>
                    <a:pt x="165608" y="171119"/>
                  </a:lnTo>
                  <a:lnTo>
                    <a:pt x="163626" y="169164"/>
                  </a:lnTo>
                  <a:close/>
                </a:path>
                <a:path w="288290" h="270510">
                  <a:moveTo>
                    <a:pt x="245655" y="131559"/>
                  </a:moveTo>
                  <a:lnTo>
                    <a:pt x="202107" y="131559"/>
                  </a:lnTo>
                  <a:lnTo>
                    <a:pt x="230783" y="135354"/>
                  </a:lnTo>
                  <a:lnTo>
                    <a:pt x="252696" y="146146"/>
                  </a:lnTo>
                  <a:lnTo>
                    <a:pt x="266692" y="163047"/>
                  </a:lnTo>
                  <a:lnTo>
                    <a:pt x="271145" y="183057"/>
                  </a:lnTo>
                  <a:lnTo>
                    <a:pt x="271611" y="185216"/>
                  </a:lnTo>
                  <a:lnTo>
                    <a:pt x="271247" y="191160"/>
                  </a:lnTo>
                  <a:lnTo>
                    <a:pt x="271193" y="191947"/>
                  </a:lnTo>
                  <a:lnTo>
                    <a:pt x="269986" y="198269"/>
                  </a:lnTo>
                  <a:lnTo>
                    <a:pt x="268003" y="204250"/>
                  </a:lnTo>
                  <a:lnTo>
                    <a:pt x="265290" y="209829"/>
                  </a:lnTo>
                  <a:lnTo>
                    <a:pt x="276505" y="209829"/>
                  </a:lnTo>
                  <a:lnTo>
                    <a:pt x="279920" y="202209"/>
                  </a:lnTo>
                  <a:lnTo>
                    <a:pt x="281698" y="193903"/>
                  </a:lnTo>
                  <a:lnTo>
                    <a:pt x="281698" y="185216"/>
                  </a:lnTo>
                  <a:lnTo>
                    <a:pt x="276526" y="160353"/>
                  </a:lnTo>
                  <a:lnTo>
                    <a:pt x="261272" y="140107"/>
                  </a:lnTo>
                  <a:lnTo>
                    <a:pt x="245655" y="131559"/>
                  </a:lnTo>
                  <a:close/>
                </a:path>
                <a:path w="288290" h="270510">
                  <a:moveTo>
                    <a:pt x="183565" y="149237"/>
                  </a:moveTo>
                  <a:lnTo>
                    <a:pt x="180390" y="149237"/>
                  </a:lnTo>
                  <a:lnTo>
                    <a:pt x="176453" y="153174"/>
                  </a:lnTo>
                  <a:lnTo>
                    <a:pt x="176478" y="156375"/>
                  </a:lnTo>
                  <a:lnTo>
                    <a:pt x="178409" y="158330"/>
                  </a:lnTo>
                  <a:lnTo>
                    <a:pt x="199948" y="179882"/>
                  </a:lnTo>
                  <a:lnTo>
                    <a:pt x="199948" y="205460"/>
                  </a:lnTo>
                  <a:lnTo>
                    <a:pt x="210007" y="205460"/>
                  </a:lnTo>
                  <a:lnTo>
                    <a:pt x="210007" y="179882"/>
                  </a:lnTo>
                  <a:lnTo>
                    <a:pt x="224274" y="165608"/>
                  </a:lnTo>
                  <a:lnTo>
                    <a:pt x="199948" y="165608"/>
                  </a:lnTo>
                  <a:lnTo>
                    <a:pt x="185547" y="151193"/>
                  </a:lnTo>
                  <a:lnTo>
                    <a:pt x="183565" y="149237"/>
                  </a:lnTo>
                  <a:close/>
                </a:path>
                <a:path w="288290" h="270510">
                  <a:moveTo>
                    <a:pt x="249516" y="169164"/>
                  </a:moveTo>
                  <a:lnTo>
                    <a:pt x="246341" y="169164"/>
                  </a:lnTo>
                  <a:lnTo>
                    <a:pt x="244360" y="171119"/>
                  </a:lnTo>
                  <a:lnTo>
                    <a:pt x="210007" y="205460"/>
                  </a:lnTo>
                  <a:lnTo>
                    <a:pt x="224283" y="205460"/>
                  </a:lnTo>
                  <a:lnTo>
                    <a:pt x="253453" y="176301"/>
                  </a:lnTo>
                  <a:lnTo>
                    <a:pt x="253453" y="173101"/>
                  </a:lnTo>
                  <a:lnTo>
                    <a:pt x="251498" y="171119"/>
                  </a:lnTo>
                  <a:lnTo>
                    <a:pt x="249516" y="169164"/>
                  </a:lnTo>
                  <a:close/>
                </a:path>
                <a:path w="288290" h="270510">
                  <a:moveTo>
                    <a:pt x="65036" y="185470"/>
                  </a:moveTo>
                  <a:lnTo>
                    <a:pt x="61556" y="187985"/>
                  </a:lnTo>
                  <a:lnTo>
                    <a:pt x="58407" y="191160"/>
                  </a:lnTo>
                  <a:lnTo>
                    <a:pt x="50952" y="199593"/>
                  </a:lnTo>
                  <a:lnTo>
                    <a:pt x="79108" y="199593"/>
                  </a:lnTo>
                  <a:lnTo>
                    <a:pt x="71666" y="191160"/>
                  </a:lnTo>
                  <a:lnTo>
                    <a:pt x="68541" y="187985"/>
                  </a:lnTo>
                  <a:lnTo>
                    <a:pt x="65036" y="185470"/>
                  </a:lnTo>
                  <a:close/>
                </a:path>
                <a:path w="288290" h="270510">
                  <a:moveTo>
                    <a:pt x="90484" y="180568"/>
                  </a:moveTo>
                  <a:lnTo>
                    <a:pt x="82028" y="180568"/>
                  </a:lnTo>
                  <a:lnTo>
                    <a:pt x="77736" y="181102"/>
                  </a:lnTo>
                  <a:lnTo>
                    <a:pt x="79768" y="183057"/>
                  </a:lnTo>
                  <a:lnTo>
                    <a:pt x="81775" y="185216"/>
                  </a:lnTo>
                  <a:lnTo>
                    <a:pt x="83934" y="187629"/>
                  </a:lnTo>
                  <a:lnTo>
                    <a:pt x="87744" y="191947"/>
                  </a:lnTo>
                  <a:lnTo>
                    <a:pt x="79108" y="199593"/>
                  </a:lnTo>
                  <a:lnTo>
                    <a:pt x="149669" y="199593"/>
                  </a:lnTo>
                  <a:lnTo>
                    <a:pt x="150190" y="196380"/>
                  </a:lnTo>
                  <a:lnTo>
                    <a:pt x="151828" y="181773"/>
                  </a:lnTo>
                  <a:lnTo>
                    <a:pt x="151885" y="180898"/>
                  </a:lnTo>
                  <a:lnTo>
                    <a:pt x="98666" y="180898"/>
                  </a:lnTo>
                  <a:lnTo>
                    <a:pt x="90484" y="180568"/>
                  </a:lnTo>
                  <a:close/>
                </a:path>
                <a:path w="288290" h="270510">
                  <a:moveTo>
                    <a:pt x="47828" y="180568"/>
                  </a:moveTo>
                  <a:lnTo>
                    <a:pt x="39576" y="180568"/>
                  </a:lnTo>
                  <a:lnTo>
                    <a:pt x="31394" y="180898"/>
                  </a:lnTo>
                  <a:lnTo>
                    <a:pt x="50611" y="180898"/>
                  </a:lnTo>
                  <a:lnTo>
                    <a:pt x="47828" y="180568"/>
                  </a:lnTo>
                  <a:close/>
                </a:path>
                <a:path w="288290" h="270510">
                  <a:moveTo>
                    <a:pt x="152577" y="170357"/>
                  </a:moveTo>
                  <a:lnTo>
                    <a:pt x="87442" y="170357"/>
                  </a:lnTo>
                  <a:lnTo>
                    <a:pt x="99098" y="170840"/>
                  </a:lnTo>
                  <a:lnTo>
                    <a:pt x="98863" y="176301"/>
                  </a:lnTo>
                  <a:lnTo>
                    <a:pt x="98779" y="178257"/>
                  </a:lnTo>
                  <a:lnTo>
                    <a:pt x="98666" y="180898"/>
                  </a:lnTo>
                  <a:lnTo>
                    <a:pt x="151885" y="180898"/>
                  </a:lnTo>
                  <a:lnTo>
                    <a:pt x="152397" y="173101"/>
                  </a:lnTo>
                  <a:lnTo>
                    <a:pt x="152475" y="171907"/>
                  </a:lnTo>
                  <a:lnTo>
                    <a:pt x="152577" y="170357"/>
                  </a:lnTo>
                  <a:close/>
                </a:path>
                <a:path w="288290" h="270510">
                  <a:moveTo>
                    <a:pt x="58559" y="170357"/>
                  </a:moveTo>
                  <a:lnTo>
                    <a:pt x="50950" y="170357"/>
                  </a:lnTo>
                  <a:lnTo>
                    <a:pt x="58559" y="171907"/>
                  </a:lnTo>
                  <a:lnTo>
                    <a:pt x="58559" y="170357"/>
                  </a:lnTo>
                  <a:close/>
                </a:path>
                <a:path w="288290" h="270510">
                  <a:moveTo>
                    <a:pt x="152894" y="164338"/>
                  </a:moveTo>
                  <a:lnTo>
                    <a:pt x="71513" y="164338"/>
                  </a:lnTo>
                  <a:lnTo>
                    <a:pt x="71513" y="171907"/>
                  </a:lnTo>
                  <a:lnTo>
                    <a:pt x="79209" y="170357"/>
                  </a:lnTo>
                  <a:lnTo>
                    <a:pt x="152577" y="170357"/>
                  </a:lnTo>
                  <a:lnTo>
                    <a:pt x="152655" y="169164"/>
                  </a:lnTo>
                  <a:lnTo>
                    <a:pt x="152735" y="167935"/>
                  </a:lnTo>
                  <a:lnTo>
                    <a:pt x="152856" y="166097"/>
                  </a:lnTo>
                  <a:lnTo>
                    <a:pt x="152894" y="164338"/>
                  </a:lnTo>
                  <a:close/>
                </a:path>
                <a:path w="288290" h="270510">
                  <a:moveTo>
                    <a:pt x="207746" y="137579"/>
                  </a:moveTo>
                  <a:lnTo>
                    <a:pt x="202209" y="137579"/>
                  </a:lnTo>
                  <a:lnTo>
                    <a:pt x="199948" y="139839"/>
                  </a:lnTo>
                  <a:lnTo>
                    <a:pt x="199948" y="165608"/>
                  </a:lnTo>
                  <a:lnTo>
                    <a:pt x="210007" y="165608"/>
                  </a:lnTo>
                  <a:lnTo>
                    <a:pt x="210007" y="139839"/>
                  </a:lnTo>
                  <a:lnTo>
                    <a:pt x="209396" y="139210"/>
                  </a:lnTo>
                  <a:lnTo>
                    <a:pt x="207746" y="137579"/>
                  </a:lnTo>
                  <a:close/>
                </a:path>
                <a:path w="288290" h="270510">
                  <a:moveTo>
                    <a:pt x="229565" y="149237"/>
                  </a:moveTo>
                  <a:lnTo>
                    <a:pt x="226390" y="149237"/>
                  </a:lnTo>
                  <a:lnTo>
                    <a:pt x="224409" y="151193"/>
                  </a:lnTo>
                  <a:lnTo>
                    <a:pt x="210007" y="165608"/>
                  </a:lnTo>
                  <a:lnTo>
                    <a:pt x="224274" y="165608"/>
                  </a:lnTo>
                  <a:lnTo>
                    <a:pt x="233502" y="156375"/>
                  </a:lnTo>
                  <a:lnTo>
                    <a:pt x="233502" y="153174"/>
                  </a:lnTo>
                  <a:lnTo>
                    <a:pt x="231546" y="151193"/>
                  </a:lnTo>
                  <a:lnTo>
                    <a:pt x="229565" y="149237"/>
                  </a:lnTo>
                  <a:close/>
                </a:path>
                <a:path w="288290" h="270510">
                  <a:moveTo>
                    <a:pt x="84010" y="27914"/>
                  </a:moveTo>
                  <a:lnTo>
                    <a:pt x="78524" y="28143"/>
                  </a:lnTo>
                  <a:lnTo>
                    <a:pt x="73819" y="33254"/>
                  </a:lnTo>
                  <a:lnTo>
                    <a:pt x="72073" y="35179"/>
                  </a:lnTo>
                  <a:lnTo>
                    <a:pt x="72187" y="37904"/>
                  </a:lnTo>
                  <a:lnTo>
                    <a:pt x="72301" y="40640"/>
                  </a:lnTo>
                  <a:lnTo>
                    <a:pt x="100370" y="74314"/>
                  </a:lnTo>
                  <a:lnTo>
                    <a:pt x="106235" y="85661"/>
                  </a:lnTo>
                  <a:lnTo>
                    <a:pt x="97737" y="90735"/>
                  </a:lnTo>
                  <a:lnTo>
                    <a:pt x="91078" y="97983"/>
                  </a:lnTo>
                  <a:lnTo>
                    <a:pt x="86733" y="106932"/>
                  </a:lnTo>
                  <a:lnTo>
                    <a:pt x="85178" y="117106"/>
                  </a:lnTo>
                  <a:lnTo>
                    <a:pt x="85184" y="121450"/>
                  </a:lnTo>
                  <a:lnTo>
                    <a:pt x="85305" y="158686"/>
                  </a:lnTo>
                  <a:lnTo>
                    <a:pt x="153014" y="158686"/>
                  </a:lnTo>
                  <a:lnTo>
                    <a:pt x="153132" y="153174"/>
                  </a:lnTo>
                  <a:lnTo>
                    <a:pt x="153238" y="144894"/>
                  </a:lnTo>
                  <a:lnTo>
                    <a:pt x="163110" y="139210"/>
                  </a:lnTo>
                  <a:lnTo>
                    <a:pt x="174625" y="135026"/>
                  </a:lnTo>
                  <a:lnTo>
                    <a:pt x="185328" y="132905"/>
                  </a:lnTo>
                  <a:lnTo>
                    <a:pt x="153238" y="132905"/>
                  </a:lnTo>
                  <a:lnTo>
                    <a:pt x="153238" y="117106"/>
                  </a:lnTo>
                  <a:lnTo>
                    <a:pt x="151683" y="106932"/>
                  </a:lnTo>
                  <a:lnTo>
                    <a:pt x="147337" y="97983"/>
                  </a:lnTo>
                  <a:lnTo>
                    <a:pt x="140672" y="90735"/>
                  </a:lnTo>
                  <a:lnTo>
                    <a:pt x="132168" y="85661"/>
                  </a:lnTo>
                  <a:lnTo>
                    <a:pt x="138035" y="74314"/>
                  </a:lnTo>
                  <a:lnTo>
                    <a:pt x="145129" y="63453"/>
                  </a:lnTo>
                  <a:lnTo>
                    <a:pt x="147464" y="60553"/>
                  </a:lnTo>
                  <a:lnTo>
                    <a:pt x="112204" y="60553"/>
                  </a:lnTo>
                  <a:lnTo>
                    <a:pt x="106789" y="52660"/>
                  </a:lnTo>
                  <a:lnTo>
                    <a:pt x="100850" y="45094"/>
                  </a:lnTo>
                  <a:lnTo>
                    <a:pt x="94416" y="37904"/>
                  </a:lnTo>
                  <a:lnTo>
                    <a:pt x="87515" y="31140"/>
                  </a:lnTo>
                  <a:lnTo>
                    <a:pt x="84010" y="27914"/>
                  </a:lnTo>
                  <a:close/>
                </a:path>
                <a:path w="288290" h="270510">
                  <a:moveTo>
                    <a:pt x="202107" y="121450"/>
                  </a:moveTo>
                  <a:lnTo>
                    <a:pt x="187853" y="122225"/>
                  </a:lnTo>
                  <a:lnTo>
                    <a:pt x="174939" y="124472"/>
                  </a:lnTo>
                  <a:lnTo>
                    <a:pt x="163392" y="128072"/>
                  </a:lnTo>
                  <a:lnTo>
                    <a:pt x="153238" y="132905"/>
                  </a:lnTo>
                  <a:lnTo>
                    <a:pt x="185328" y="132905"/>
                  </a:lnTo>
                  <a:lnTo>
                    <a:pt x="187663" y="132442"/>
                  </a:lnTo>
                  <a:lnTo>
                    <a:pt x="202107" y="131559"/>
                  </a:lnTo>
                  <a:lnTo>
                    <a:pt x="245655" y="131559"/>
                  </a:lnTo>
                  <a:lnTo>
                    <a:pt x="236334" y="126456"/>
                  </a:lnTo>
                  <a:lnTo>
                    <a:pt x="202107" y="121450"/>
                  </a:lnTo>
                  <a:close/>
                </a:path>
                <a:path w="288290" h="270510">
                  <a:moveTo>
                    <a:pt x="136690" y="0"/>
                  </a:moveTo>
                  <a:lnTo>
                    <a:pt x="114848" y="46582"/>
                  </a:lnTo>
                  <a:lnTo>
                    <a:pt x="112204" y="60553"/>
                  </a:lnTo>
                  <a:lnTo>
                    <a:pt x="147464" y="60553"/>
                  </a:lnTo>
                  <a:lnTo>
                    <a:pt x="153129" y="53517"/>
                  </a:lnTo>
                  <a:lnTo>
                    <a:pt x="131000" y="53517"/>
                  </a:lnTo>
                  <a:lnTo>
                    <a:pt x="133488" y="43326"/>
                  </a:lnTo>
                  <a:lnTo>
                    <a:pt x="136636" y="33254"/>
                  </a:lnTo>
                  <a:lnTo>
                    <a:pt x="140426" y="23364"/>
                  </a:lnTo>
                  <a:lnTo>
                    <a:pt x="144843" y="13716"/>
                  </a:lnTo>
                  <a:lnTo>
                    <a:pt x="146977" y="9448"/>
                  </a:lnTo>
                  <a:lnTo>
                    <a:pt x="145224" y="4267"/>
                  </a:lnTo>
                  <a:lnTo>
                    <a:pt x="136690" y="0"/>
                  </a:lnTo>
                  <a:close/>
                </a:path>
                <a:path w="288290" h="270510">
                  <a:moveTo>
                    <a:pt x="154978" y="27914"/>
                  </a:moveTo>
                  <a:lnTo>
                    <a:pt x="154404" y="27914"/>
                  </a:lnTo>
                  <a:lnTo>
                    <a:pt x="150901" y="31140"/>
                  </a:lnTo>
                  <a:lnTo>
                    <a:pt x="145500" y="36365"/>
                  </a:lnTo>
                  <a:lnTo>
                    <a:pt x="140374" y="41852"/>
                  </a:lnTo>
                  <a:lnTo>
                    <a:pt x="135536" y="47578"/>
                  </a:lnTo>
                  <a:lnTo>
                    <a:pt x="131000" y="53517"/>
                  </a:lnTo>
                  <a:lnTo>
                    <a:pt x="153129" y="53517"/>
                  </a:lnTo>
                  <a:lnTo>
                    <a:pt x="153346" y="53248"/>
                  </a:lnTo>
                  <a:lnTo>
                    <a:pt x="162585" y="43865"/>
                  </a:lnTo>
                  <a:lnTo>
                    <a:pt x="166090" y="40640"/>
                  </a:lnTo>
                  <a:lnTo>
                    <a:pt x="166217" y="37904"/>
                  </a:lnTo>
                  <a:lnTo>
                    <a:pt x="166344" y="35179"/>
                  </a:lnTo>
                  <a:lnTo>
                    <a:pt x="159893" y="28143"/>
                  </a:lnTo>
                  <a:lnTo>
                    <a:pt x="154978" y="27914"/>
                  </a:lnTo>
                  <a:close/>
                </a:path>
              </a:pathLst>
            </a:custGeom>
            <a:solidFill>
              <a:srgbClr val="003A83"/>
            </a:solidFill>
          </p:spPr>
          <p:txBody>
            <a:bodyPr wrap="square" lIns="0" tIns="0" rIns="0" bIns="0" rtlCol="0"/>
            <a:lstStyle/>
            <a:p>
              <a:endParaRPr/>
            </a:p>
          </p:txBody>
        </p:sp>
        <p:sp>
          <p:nvSpPr>
            <p:cNvPr id="150" name="object 151">
              <a:extLst>
                <a:ext uri="{FF2B5EF4-FFF2-40B4-BE49-F238E27FC236}">
                  <a16:creationId xmlns:a16="http://schemas.microsoft.com/office/drawing/2014/main" id="{B06EB1E2-FA04-0AD5-D90F-68F87EDD5553}"/>
                </a:ext>
              </a:extLst>
            </p:cNvPr>
            <p:cNvSpPr/>
            <p:nvPr/>
          </p:nvSpPr>
          <p:spPr>
            <a:xfrm>
              <a:off x="9129545" y="3182946"/>
              <a:ext cx="324485" cy="126364"/>
            </a:xfrm>
            <a:custGeom>
              <a:avLst/>
              <a:gdLst/>
              <a:ahLst/>
              <a:cxnLst/>
              <a:rect l="l" t="t" r="r" b="b"/>
              <a:pathLst>
                <a:path w="324484" h="126364">
                  <a:moveTo>
                    <a:pt x="260997"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260997" y="126009"/>
                  </a:lnTo>
                  <a:lnTo>
                    <a:pt x="285522" y="121058"/>
                  </a:lnTo>
                  <a:lnTo>
                    <a:pt x="305549" y="107556"/>
                  </a:lnTo>
                  <a:lnTo>
                    <a:pt x="319051" y="87529"/>
                  </a:lnTo>
                  <a:lnTo>
                    <a:pt x="324002" y="63004"/>
                  </a:lnTo>
                  <a:lnTo>
                    <a:pt x="319051" y="38479"/>
                  </a:lnTo>
                  <a:lnTo>
                    <a:pt x="305549" y="18453"/>
                  </a:lnTo>
                  <a:lnTo>
                    <a:pt x="285522" y="4951"/>
                  </a:lnTo>
                  <a:lnTo>
                    <a:pt x="260997" y="0"/>
                  </a:lnTo>
                  <a:close/>
                </a:path>
              </a:pathLst>
            </a:custGeom>
            <a:solidFill>
              <a:srgbClr val="C00000"/>
            </a:solidFill>
          </p:spPr>
          <p:txBody>
            <a:bodyPr wrap="square" lIns="0" tIns="0" rIns="0" bIns="0" rtlCol="0"/>
            <a:lstStyle/>
            <a:p>
              <a:endParaRPr/>
            </a:p>
          </p:txBody>
        </p:sp>
      </p:grpSp>
      <p:sp>
        <p:nvSpPr>
          <p:cNvPr id="151" name="object 152">
            <a:extLst>
              <a:ext uri="{FF2B5EF4-FFF2-40B4-BE49-F238E27FC236}">
                <a16:creationId xmlns:a16="http://schemas.microsoft.com/office/drawing/2014/main" id="{1338172D-5B7F-9A4C-6786-11F263D7872B}"/>
              </a:ext>
            </a:extLst>
          </p:cNvPr>
          <p:cNvSpPr txBox="1"/>
          <p:nvPr/>
        </p:nvSpPr>
        <p:spPr>
          <a:xfrm>
            <a:off x="10128744" y="3108833"/>
            <a:ext cx="539750" cy="162560"/>
          </a:xfrm>
          <a:prstGeom prst="rect">
            <a:avLst/>
          </a:prstGeom>
        </p:spPr>
        <p:txBody>
          <a:bodyPr vert="horz" wrap="square" lIns="0" tIns="12700" rIns="0" bIns="0" rtlCol="0">
            <a:spAutoFit/>
          </a:bodyPr>
          <a:lstStyle/>
          <a:p>
            <a:pPr marL="12700">
              <a:lnSpc>
                <a:spcPct val="100000"/>
              </a:lnSpc>
              <a:spcBef>
                <a:spcPts val="100"/>
              </a:spcBef>
            </a:pPr>
            <a:r>
              <a:rPr sz="900" b="1" spc="120" dirty="0">
                <a:solidFill>
                  <a:srgbClr val="319B73"/>
                </a:solidFill>
                <a:latin typeface="Meiryo UI"/>
                <a:cs typeface="Meiryo UI"/>
              </a:rPr>
              <a:t>食料 </a:t>
            </a:r>
            <a:r>
              <a:rPr sz="700" b="1" spc="60" dirty="0">
                <a:solidFill>
                  <a:srgbClr val="FFFFFF"/>
                </a:solidFill>
                <a:latin typeface="Meiryo UI"/>
                <a:cs typeface="Meiryo UI"/>
              </a:rPr>
              <a:t>競争</a:t>
            </a:r>
            <a:endParaRPr sz="700">
              <a:latin typeface="Meiryo UI"/>
              <a:cs typeface="Meiryo UI"/>
            </a:endParaRPr>
          </a:p>
        </p:txBody>
      </p:sp>
      <p:grpSp>
        <p:nvGrpSpPr>
          <p:cNvPr id="152" name="object 153">
            <a:extLst>
              <a:ext uri="{FF2B5EF4-FFF2-40B4-BE49-F238E27FC236}">
                <a16:creationId xmlns:a16="http://schemas.microsoft.com/office/drawing/2014/main" id="{6B0ABD2A-B2BF-432A-9BDE-10EC0BACAAC3}"/>
              </a:ext>
            </a:extLst>
          </p:cNvPr>
          <p:cNvGrpSpPr/>
          <p:nvPr/>
        </p:nvGrpSpPr>
        <p:grpSpPr>
          <a:xfrm>
            <a:off x="10243975" y="3581056"/>
            <a:ext cx="405765" cy="153670"/>
            <a:chOff x="8980783" y="3628190"/>
            <a:chExt cx="405765" cy="153670"/>
          </a:xfrm>
        </p:grpSpPr>
        <p:sp>
          <p:nvSpPr>
            <p:cNvPr id="153" name="object 154">
              <a:extLst>
                <a:ext uri="{FF2B5EF4-FFF2-40B4-BE49-F238E27FC236}">
                  <a16:creationId xmlns:a16="http://schemas.microsoft.com/office/drawing/2014/main" id="{2E10A0DC-74F9-B312-A39D-2E8A68DE4746}"/>
                </a:ext>
              </a:extLst>
            </p:cNvPr>
            <p:cNvSpPr/>
            <p:nvPr/>
          </p:nvSpPr>
          <p:spPr>
            <a:xfrm>
              <a:off x="8985544" y="3632953"/>
              <a:ext cx="396240" cy="144145"/>
            </a:xfrm>
            <a:custGeom>
              <a:avLst/>
              <a:gdLst/>
              <a:ahLst/>
              <a:cxnLst/>
              <a:rect l="l" t="t" r="r" b="b"/>
              <a:pathLst>
                <a:path w="396240" h="144145">
                  <a:moveTo>
                    <a:pt x="372033" y="0"/>
                  </a:moveTo>
                  <a:lnTo>
                    <a:pt x="23964" y="0"/>
                  </a:lnTo>
                  <a:lnTo>
                    <a:pt x="14637" y="1883"/>
                  </a:lnTo>
                  <a:lnTo>
                    <a:pt x="7019" y="7019"/>
                  </a:lnTo>
                  <a:lnTo>
                    <a:pt x="1883" y="14637"/>
                  </a:lnTo>
                  <a:lnTo>
                    <a:pt x="0" y="23964"/>
                  </a:lnTo>
                  <a:lnTo>
                    <a:pt x="0" y="119824"/>
                  </a:lnTo>
                  <a:lnTo>
                    <a:pt x="1883" y="129159"/>
                  </a:lnTo>
                  <a:lnTo>
                    <a:pt x="7019" y="136780"/>
                  </a:lnTo>
                  <a:lnTo>
                    <a:pt x="14637" y="141918"/>
                  </a:lnTo>
                  <a:lnTo>
                    <a:pt x="23964" y="143802"/>
                  </a:lnTo>
                  <a:lnTo>
                    <a:pt x="372033" y="143802"/>
                  </a:lnTo>
                  <a:lnTo>
                    <a:pt x="381361" y="141918"/>
                  </a:lnTo>
                  <a:lnTo>
                    <a:pt x="388978" y="136780"/>
                  </a:lnTo>
                  <a:lnTo>
                    <a:pt x="394115" y="129159"/>
                  </a:lnTo>
                  <a:lnTo>
                    <a:pt x="395998" y="119824"/>
                  </a:lnTo>
                  <a:lnTo>
                    <a:pt x="395998" y="23964"/>
                  </a:lnTo>
                  <a:lnTo>
                    <a:pt x="394115" y="14637"/>
                  </a:lnTo>
                  <a:lnTo>
                    <a:pt x="388978" y="7019"/>
                  </a:lnTo>
                  <a:lnTo>
                    <a:pt x="381361" y="1883"/>
                  </a:lnTo>
                  <a:lnTo>
                    <a:pt x="372033" y="0"/>
                  </a:lnTo>
                  <a:close/>
                </a:path>
              </a:pathLst>
            </a:custGeom>
            <a:solidFill>
              <a:srgbClr val="EB7393"/>
            </a:solidFill>
          </p:spPr>
          <p:txBody>
            <a:bodyPr wrap="square" lIns="0" tIns="0" rIns="0" bIns="0" rtlCol="0"/>
            <a:lstStyle/>
            <a:p>
              <a:endParaRPr/>
            </a:p>
          </p:txBody>
        </p:sp>
        <p:sp>
          <p:nvSpPr>
            <p:cNvPr id="154" name="object 155">
              <a:extLst>
                <a:ext uri="{FF2B5EF4-FFF2-40B4-BE49-F238E27FC236}">
                  <a16:creationId xmlns:a16="http://schemas.microsoft.com/office/drawing/2014/main" id="{F3F2CF48-9D8F-DB52-EFC0-E8B41ECE28AD}"/>
                </a:ext>
              </a:extLst>
            </p:cNvPr>
            <p:cNvSpPr/>
            <p:nvPr/>
          </p:nvSpPr>
          <p:spPr>
            <a:xfrm>
              <a:off x="8985546" y="3632953"/>
              <a:ext cx="396240" cy="144145"/>
            </a:xfrm>
            <a:custGeom>
              <a:avLst/>
              <a:gdLst/>
              <a:ahLst/>
              <a:cxnLst/>
              <a:rect l="l" t="t" r="r" b="b"/>
              <a:pathLst>
                <a:path w="396240" h="144145">
                  <a:moveTo>
                    <a:pt x="0" y="23964"/>
                  </a:moveTo>
                  <a:lnTo>
                    <a:pt x="1883" y="14637"/>
                  </a:lnTo>
                  <a:lnTo>
                    <a:pt x="7019" y="7019"/>
                  </a:lnTo>
                  <a:lnTo>
                    <a:pt x="14637" y="1883"/>
                  </a:lnTo>
                  <a:lnTo>
                    <a:pt x="23964" y="0"/>
                  </a:lnTo>
                  <a:lnTo>
                    <a:pt x="372033" y="0"/>
                  </a:lnTo>
                  <a:lnTo>
                    <a:pt x="381361" y="1883"/>
                  </a:lnTo>
                  <a:lnTo>
                    <a:pt x="388978" y="7019"/>
                  </a:lnTo>
                  <a:lnTo>
                    <a:pt x="394115" y="14637"/>
                  </a:lnTo>
                  <a:lnTo>
                    <a:pt x="395998" y="23964"/>
                  </a:lnTo>
                  <a:lnTo>
                    <a:pt x="395998" y="119824"/>
                  </a:lnTo>
                  <a:lnTo>
                    <a:pt x="394115" y="129159"/>
                  </a:lnTo>
                  <a:lnTo>
                    <a:pt x="388978" y="136780"/>
                  </a:lnTo>
                  <a:lnTo>
                    <a:pt x="381361" y="141918"/>
                  </a:lnTo>
                  <a:lnTo>
                    <a:pt x="372033" y="143802"/>
                  </a:lnTo>
                  <a:lnTo>
                    <a:pt x="23964" y="143802"/>
                  </a:lnTo>
                  <a:lnTo>
                    <a:pt x="14637" y="141918"/>
                  </a:lnTo>
                  <a:lnTo>
                    <a:pt x="7019" y="136780"/>
                  </a:lnTo>
                  <a:lnTo>
                    <a:pt x="1883" y="129159"/>
                  </a:lnTo>
                  <a:lnTo>
                    <a:pt x="0" y="119824"/>
                  </a:lnTo>
                  <a:lnTo>
                    <a:pt x="0" y="23964"/>
                  </a:lnTo>
                  <a:close/>
                </a:path>
              </a:pathLst>
            </a:custGeom>
            <a:ln w="9524">
              <a:solidFill>
                <a:srgbClr val="EB7393"/>
              </a:solidFill>
            </a:ln>
          </p:spPr>
          <p:txBody>
            <a:bodyPr wrap="square" lIns="0" tIns="0" rIns="0" bIns="0" rtlCol="0"/>
            <a:lstStyle/>
            <a:p>
              <a:endParaRPr/>
            </a:p>
          </p:txBody>
        </p:sp>
      </p:grpSp>
      <p:sp>
        <p:nvSpPr>
          <p:cNvPr id="155" name="object 156">
            <a:extLst>
              <a:ext uri="{FF2B5EF4-FFF2-40B4-BE49-F238E27FC236}">
                <a16:creationId xmlns:a16="http://schemas.microsoft.com/office/drawing/2014/main" id="{0B189648-115A-8E6B-327F-45DED7CFD049}"/>
              </a:ext>
            </a:extLst>
          </p:cNvPr>
          <p:cNvSpPr txBox="1"/>
          <p:nvPr/>
        </p:nvSpPr>
        <p:spPr>
          <a:xfrm>
            <a:off x="10236036" y="3322640"/>
            <a:ext cx="434340" cy="411480"/>
          </a:xfrm>
          <a:prstGeom prst="rect">
            <a:avLst/>
          </a:prstGeom>
        </p:spPr>
        <p:txBody>
          <a:bodyPr vert="horz" wrap="square" lIns="0" tIns="3810" rIns="0" bIns="0" rtlCol="0">
            <a:spAutoFit/>
          </a:bodyPr>
          <a:lstStyle/>
          <a:p>
            <a:pPr marL="12700" marR="5080">
              <a:lnSpc>
                <a:spcPct val="107800"/>
              </a:lnSpc>
              <a:spcBef>
                <a:spcPts val="30"/>
              </a:spcBef>
            </a:pPr>
            <a:r>
              <a:rPr sz="800" b="1" spc="-15" dirty="0">
                <a:solidFill>
                  <a:srgbClr val="3B82F5"/>
                </a:solidFill>
                <a:latin typeface="Meiryo UI"/>
                <a:cs typeface="Meiryo UI"/>
              </a:rPr>
              <a:t>食料生産システム</a:t>
            </a:r>
            <a:r>
              <a:rPr sz="800" b="1" spc="-20" dirty="0">
                <a:solidFill>
                  <a:srgbClr val="FFFFFF"/>
                </a:solidFill>
                <a:latin typeface="Meiryo UI"/>
                <a:cs typeface="Meiryo UI"/>
              </a:rPr>
              <a:t>中長期</a:t>
            </a:r>
            <a:endParaRPr sz="800">
              <a:latin typeface="Meiryo UI"/>
              <a:cs typeface="Meiryo UI"/>
            </a:endParaRPr>
          </a:p>
        </p:txBody>
      </p:sp>
      <p:grpSp>
        <p:nvGrpSpPr>
          <p:cNvPr id="156" name="object 157">
            <a:extLst>
              <a:ext uri="{FF2B5EF4-FFF2-40B4-BE49-F238E27FC236}">
                <a16:creationId xmlns:a16="http://schemas.microsoft.com/office/drawing/2014/main" id="{9A34A0E5-402B-6413-E4E7-54559419C833}"/>
              </a:ext>
            </a:extLst>
          </p:cNvPr>
          <p:cNvGrpSpPr/>
          <p:nvPr/>
        </p:nvGrpSpPr>
        <p:grpSpPr>
          <a:xfrm>
            <a:off x="10281563" y="3870638"/>
            <a:ext cx="618490" cy="294640"/>
            <a:chOff x="9018371" y="3917772"/>
            <a:chExt cx="618490" cy="294640"/>
          </a:xfrm>
        </p:grpSpPr>
        <p:sp>
          <p:nvSpPr>
            <p:cNvPr id="157" name="object 158">
              <a:extLst>
                <a:ext uri="{FF2B5EF4-FFF2-40B4-BE49-F238E27FC236}">
                  <a16:creationId xmlns:a16="http://schemas.microsoft.com/office/drawing/2014/main" id="{CDDB6E46-A251-6C89-BE6D-0979613027D2}"/>
                </a:ext>
              </a:extLst>
            </p:cNvPr>
            <p:cNvSpPr/>
            <p:nvPr/>
          </p:nvSpPr>
          <p:spPr>
            <a:xfrm>
              <a:off x="9021546" y="3920947"/>
              <a:ext cx="612140" cy="288290"/>
            </a:xfrm>
            <a:custGeom>
              <a:avLst/>
              <a:gdLst/>
              <a:ahLst/>
              <a:cxnLst/>
              <a:rect l="l" t="t" r="r" b="b"/>
              <a:pathLst>
                <a:path w="612140"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158" name="object 159">
              <a:extLst>
                <a:ext uri="{FF2B5EF4-FFF2-40B4-BE49-F238E27FC236}">
                  <a16:creationId xmlns:a16="http://schemas.microsoft.com/office/drawing/2014/main" id="{E5AC6A8E-B860-8A63-43A4-93D6F2222902}"/>
                </a:ext>
              </a:extLst>
            </p:cNvPr>
            <p:cNvSpPr/>
            <p:nvPr/>
          </p:nvSpPr>
          <p:spPr>
            <a:xfrm>
              <a:off x="9021546" y="3920947"/>
              <a:ext cx="612140" cy="288290"/>
            </a:xfrm>
            <a:custGeom>
              <a:avLst/>
              <a:gdLst/>
              <a:ahLst/>
              <a:cxnLst/>
              <a:rect l="l" t="t" r="r" b="b"/>
              <a:pathLst>
                <a:path w="612140"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159" name="object 160">
            <a:extLst>
              <a:ext uri="{FF2B5EF4-FFF2-40B4-BE49-F238E27FC236}">
                <a16:creationId xmlns:a16="http://schemas.microsoft.com/office/drawing/2014/main" id="{AE444186-1158-DCDC-8522-362C45C48E40}"/>
              </a:ext>
            </a:extLst>
          </p:cNvPr>
          <p:cNvSpPr txBox="1"/>
          <p:nvPr/>
        </p:nvSpPr>
        <p:spPr>
          <a:xfrm>
            <a:off x="10329500" y="3898640"/>
            <a:ext cx="521334" cy="238760"/>
          </a:xfrm>
          <a:prstGeom prst="rect">
            <a:avLst/>
          </a:prstGeom>
        </p:spPr>
        <p:txBody>
          <a:bodyPr vert="horz" wrap="square" lIns="0" tIns="12065" rIns="0" bIns="0" rtlCol="0">
            <a:spAutoFit/>
          </a:bodyPr>
          <a:lstStyle/>
          <a:p>
            <a:pPr marL="635" algn="ctr">
              <a:lnSpc>
                <a:spcPct val="100000"/>
              </a:lnSpc>
              <a:spcBef>
                <a:spcPts val="95"/>
              </a:spcBef>
            </a:pPr>
            <a:r>
              <a:rPr sz="700" spc="-25" dirty="0">
                <a:latin typeface="Meiryo UI"/>
                <a:cs typeface="Meiryo UI"/>
              </a:rPr>
              <a:t>食料を</a:t>
            </a:r>
            <a:endParaRPr sz="700">
              <a:latin typeface="Meiryo UI"/>
              <a:cs typeface="Meiryo UI"/>
            </a:endParaRPr>
          </a:p>
          <a:p>
            <a:pPr algn="ctr">
              <a:lnSpc>
                <a:spcPct val="100000"/>
              </a:lnSpc>
            </a:pPr>
            <a:r>
              <a:rPr sz="700" spc="-25" dirty="0">
                <a:latin typeface="Meiryo UI"/>
                <a:cs typeface="Meiryo UI"/>
              </a:rPr>
              <a:t>生産する機能</a:t>
            </a:r>
            <a:endParaRPr sz="700">
              <a:latin typeface="Meiryo UI"/>
              <a:cs typeface="Meiryo UI"/>
            </a:endParaRPr>
          </a:p>
        </p:txBody>
      </p:sp>
      <p:grpSp>
        <p:nvGrpSpPr>
          <p:cNvPr id="160" name="object 161">
            <a:extLst>
              <a:ext uri="{FF2B5EF4-FFF2-40B4-BE49-F238E27FC236}">
                <a16:creationId xmlns:a16="http://schemas.microsoft.com/office/drawing/2014/main" id="{52139928-600D-4EC2-6624-F5BF8D87FD2E}"/>
              </a:ext>
            </a:extLst>
          </p:cNvPr>
          <p:cNvGrpSpPr/>
          <p:nvPr/>
        </p:nvGrpSpPr>
        <p:grpSpPr>
          <a:xfrm>
            <a:off x="9937799" y="1696321"/>
            <a:ext cx="1102995" cy="1350010"/>
            <a:chOff x="8674607" y="1743455"/>
            <a:chExt cx="1102995" cy="1350010"/>
          </a:xfrm>
        </p:grpSpPr>
        <p:sp>
          <p:nvSpPr>
            <p:cNvPr id="161" name="object 162">
              <a:extLst>
                <a:ext uri="{FF2B5EF4-FFF2-40B4-BE49-F238E27FC236}">
                  <a16:creationId xmlns:a16="http://schemas.microsoft.com/office/drawing/2014/main" id="{BC8D5CBC-A20E-5395-467F-B6F6D6666D30}"/>
                </a:ext>
              </a:extLst>
            </p:cNvPr>
            <p:cNvSpPr/>
            <p:nvPr/>
          </p:nvSpPr>
          <p:spPr>
            <a:xfrm>
              <a:off x="8697544" y="1904949"/>
              <a:ext cx="1080135" cy="1188085"/>
            </a:xfrm>
            <a:custGeom>
              <a:avLst/>
              <a:gdLst/>
              <a:ahLst/>
              <a:cxnLst/>
              <a:rect l="l" t="t" r="r" b="b"/>
              <a:pathLst>
                <a:path w="1080134" h="1188085">
                  <a:moveTo>
                    <a:pt x="1079995" y="0"/>
                  </a:moveTo>
                  <a:lnTo>
                    <a:pt x="0" y="0"/>
                  </a:lnTo>
                  <a:lnTo>
                    <a:pt x="0" y="1187996"/>
                  </a:lnTo>
                  <a:lnTo>
                    <a:pt x="1079995" y="1187996"/>
                  </a:lnTo>
                  <a:lnTo>
                    <a:pt x="1079995" y="0"/>
                  </a:lnTo>
                  <a:close/>
                </a:path>
              </a:pathLst>
            </a:custGeom>
            <a:solidFill>
              <a:srgbClr val="DFEFEA"/>
            </a:solidFill>
          </p:spPr>
          <p:txBody>
            <a:bodyPr wrap="square" lIns="0" tIns="0" rIns="0" bIns="0" rtlCol="0"/>
            <a:lstStyle/>
            <a:p>
              <a:endParaRPr/>
            </a:p>
          </p:txBody>
        </p:sp>
        <p:pic>
          <p:nvPicPr>
            <p:cNvPr id="162" name="object 163">
              <a:extLst>
                <a:ext uri="{FF2B5EF4-FFF2-40B4-BE49-F238E27FC236}">
                  <a16:creationId xmlns:a16="http://schemas.microsoft.com/office/drawing/2014/main" id="{BFB743A4-6A37-1F70-984A-9B19D0DD185A}"/>
                </a:ext>
              </a:extLst>
            </p:cNvPr>
            <p:cNvPicPr/>
            <p:nvPr/>
          </p:nvPicPr>
          <p:blipFill>
            <a:blip r:embed="rId9" cstate="print"/>
            <a:stretch>
              <a:fillRect/>
            </a:stretch>
          </p:blipFill>
          <p:spPr>
            <a:xfrm>
              <a:off x="8674607" y="1743455"/>
              <a:ext cx="405383" cy="280415"/>
            </a:xfrm>
            <a:prstGeom prst="rect">
              <a:avLst/>
            </a:prstGeom>
          </p:spPr>
        </p:pic>
        <p:pic>
          <p:nvPicPr>
            <p:cNvPr id="163" name="object 164">
              <a:extLst>
                <a:ext uri="{FF2B5EF4-FFF2-40B4-BE49-F238E27FC236}">
                  <a16:creationId xmlns:a16="http://schemas.microsoft.com/office/drawing/2014/main" id="{ADB8F653-69B9-0D4F-7480-C562FCB3C79C}"/>
                </a:ext>
              </a:extLst>
            </p:cNvPr>
            <p:cNvPicPr/>
            <p:nvPr/>
          </p:nvPicPr>
          <p:blipFill>
            <a:blip r:embed="rId10" cstate="print"/>
            <a:stretch>
              <a:fillRect/>
            </a:stretch>
          </p:blipFill>
          <p:spPr>
            <a:xfrm>
              <a:off x="8910829" y="1760220"/>
              <a:ext cx="211834" cy="252983"/>
            </a:xfrm>
            <a:prstGeom prst="rect">
              <a:avLst/>
            </a:prstGeom>
          </p:spPr>
        </p:pic>
        <p:pic>
          <p:nvPicPr>
            <p:cNvPr id="164" name="object 165">
              <a:extLst>
                <a:ext uri="{FF2B5EF4-FFF2-40B4-BE49-F238E27FC236}">
                  <a16:creationId xmlns:a16="http://schemas.microsoft.com/office/drawing/2014/main" id="{AAD4992B-30E4-9D4E-89C2-06B428AAB9A1}"/>
                </a:ext>
              </a:extLst>
            </p:cNvPr>
            <p:cNvPicPr/>
            <p:nvPr/>
          </p:nvPicPr>
          <p:blipFill>
            <a:blip r:embed="rId11" cstate="print"/>
            <a:stretch>
              <a:fillRect/>
            </a:stretch>
          </p:blipFill>
          <p:spPr>
            <a:xfrm>
              <a:off x="8961119" y="1760219"/>
              <a:ext cx="469391" cy="252983"/>
            </a:xfrm>
            <a:prstGeom prst="rect">
              <a:avLst/>
            </a:prstGeom>
          </p:spPr>
        </p:pic>
        <p:pic>
          <p:nvPicPr>
            <p:cNvPr id="165" name="object 166">
              <a:extLst>
                <a:ext uri="{FF2B5EF4-FFF2-40B4-BE49-F238E27FC236}">
                  <a16:creationId xmlns:a16="http://schemas.microsoft.com/office/drawing/2014/main" id="{6ED8E9A9-8F08-BE66-7B71-CC917E7742E0}"/>
                </a:ext>
              </a:extLst>
            </p:cNvPr>
            <p:cNvPicPr/>
            <p:nvPr/>
          </p:nvPicPr>
          <p:blipFill>
            <a:blip r:embed="rId12" cstate="print"/>
            <a:stretch>
              <a:fillRect/>
            </a:stretch>
          </p:blipFill>
          <p:spPr>
            <a:xfrm>
              <a:off x="9268968" y="1760220"/>
              <a:ext cx="211835" cy="252983"/>
            </a:xfrm>
            <a:prstGeom prst="rect">
              <a:avLst/>
            </a:prstGeom>
          </p:spPr>
        </p:pic>
      </p:grpSp>
      <p:sp>
        <p:nvSpPr>
          <p:cNvPr id="166" name="object 167">
            <a:extLst>
              <a:ext uri="{FF2B5EF4-FFF2-40B4-BE49-F238E27FC236}">
                <a16:creationId xmlns:a16="http://schemas.microsoft.com/office/drawing/2014/main" id="{73FB1610-D46F-34AF-BCFA-45D8B64ED7DF}"/>
              </a:ext>
            </a:extLst>
          </p:cNvPr>
          <p:cNvSpPr txBox="1"/>
          <p:nvPr/>
        </p:nvSpPr>
        <p:spPr>
          <a:xfrm>
            <a:off x="10013827" y="1737786"/>
            <a:ext cx="662940"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319B73"/>
                </a:solidFill>
                <a:latin typeface="Meiryo UI"/>
                <a:cs typeface="Meiryo UI"/>
              </a:rPr>
              <a:t>輸送</a:t>
            </a:r>
            <a:r>
              <a:rPr sz="800" b="1" spc="-25" dirty="0">
                <a:solidFill>
                  <a:srgbClr val="319B73"/>
                </a:solidFill>
                <a:latin typeface="Meiryo UI"/>
                <a:cs typeface="Meiryo UI"/>
              </a:rPr>
              <a:t>(ロケット)</a:t>
            </a:r>
            <a:endParaRPr sz="800">
              <a:latin typeface="Meiryo UI"/>
              <a:cs typeface="Meiryo UI"/>
            </a:endParaRPr>
          </a:p>
        </p:txBody>
      </p:sp>
      <p:grpSp>
        <p:nvGrpSpPr>
          <p:cNvPr id="167" name="object 168">
            <a:extLst>
              <a:ext uri="{FF2B5EF4-FFF2-40B4-BE49-F238E27FC236}">
                <a16:creationId xmlns:a16="http://schemas.microsoft.com/office/drawing/2014/main" id="{6ABD4D7B-9B4D-A8B9-4C2F-E3AB52052870}"/>
              </a:ext>
            </a:extLst>
          </p:cNvPr>
          <p:cNvGrpSpPr/>
          <p:nvPr/>
        </p:nvGrpSpPr>
        <p:grpSpPr>
          <a:xfrm>
            <a:off x="10026382" y="1923461"/>
            <a:ext cx="949325" cy="1057275"/>
            <a:chOff x="8763190" y="1970595"/>
            <a:chExt cx="949325" cy="1057275"/>
          </a:xfrm>
        </p:grpSpPr>
        <p:sp>
          <p:nvSpPr>
            <p:cNvPr id="168" name="object 169">
              <a:extLst>
                <a:ext uri="{FF2B5EF4-FFF2-40B4-BE49-F238E27FC236}">
                  <a16:creationId xmlns:a16="http://schemas.microsoft.com/office/drawing/2014/main" id="{C006FB69-879B-6654-B044-B2BED9FFACA8}"/>
                </a:ext>
              </a:extLst>
            </p:cNvPr>
            <p:cNvSpPr/>
            <p:nvPr/>
          </p:nvSpPr>
          <p:spPr>
            <a:xfrm>
              <a:off x="8769540" y="1976945"/>
              <a:ext cx="936625" cy="1044575"/>
            </a:xfrm>
            <a:custGeom>
              <a:avLst/>
              <a:gdLst/>
              <a:ahLst/>
              <a:cxnLst/>
              <a:rect l="l" t="t" r="r" b="b"/>
              <a:pathLst>
                <a:path w="936625" h="1044575">
                  <a:moveTo>
                    <a:pt x="936002" y="0"/>
                  </a:moveTo>
                  <a:lnTo>
                    <a:pt x="0" y="0"/>
                  </a:lnTo>
                  <a:lnTo>
                    <a:pt x="0" y="1044003"/>
                  </a:lnTo>
                  <a:lnTo>
                    <a:pt x="936002" y="1044003"/>
                  </a:lnTo>
                  <a:lnTo>
                    <a:pt x="936002" y="0"/>
                  </a:lnTo>
                  <a:close/>
                </a:path>
              </a:pathLst>
            </a:custGeom>
            <a:solidFill>
              <a:srgbClr val="E6E6E6"/>
            </a:solidFill>
          </p:spPr>
          <p:txBody>
            <a:bodyPr wrap="square" lIns="0" tIns="0" rIns="0" bIns="0" rtlCol="0"/>
            <a:lstStyle/>
            <a:p>
              <a:endParaRPr/>
            </a:p>
          </p:txBody>
        </p:sp>
        <p:sp>
          <p:nvSpPr>
            <p:cNvPr id="169" name="object 170">
              <a:extLst>
                <a:ext uri="{FF2B5EF4-FFF2-40B4-BE49-F238E27FC236}">
                  <a16:creationId xmlns:a16="http://schemas.microsoft.com/office/drawing/2014/main" id="{10076C9F-4687-AEA6-E78A-E41FBB63ACB5}"/>
                </a:ext>
              </a:extLst>
            </p:cNvPr>
            <p:cNvSpPr/>
            <p:nvPr/>
          </p:nvSpPr>
          <p:spPr>
            <a:xfrm>
              <a:off x="8769540" y="1976945"/>
              <a:ext cx="936625" cy="1044575"/>
            </a:xfrm>
            <a:custGeom>
              <a:avLst/>
              <a:gdLst/>
              <a:ahLst/>
              <a:cxnLst/>
              <a:rect l="l" t="t" r="r" b="b"/>
              <a:pathLst>
                <a:path w="936625" h="1044575">
                  <a:moveTo>
                    <a:pt x="0" y="0"/>
                  </a:moveTo>
                  <a:lnTo>
                    <a:pt x="936002" y="0"/>
                  </a:lnTo>
                  <a:lnTo>
                    <a:pt x="936002" y="1044003"/>
                  </a:lnTo>
                  <a:lnTo>
                    <a:pt x="0" y="1044003"/>
                  </a:lnTo>
                  <a:lnTo>
                    <a:pt x="0" y="0"/>
                  </a:lnTo>
                  <a:close/>
                </a:path>
              </a:pathLst>
            </a:custGeom>
            <a:ln w="12699">
              <a:solidFill>
                <a:srgbClr val="003A83"/>
              </a:solidFill>
            </a:ln>
          </p:spPr>
          <p:txBody>
            <a:bodyPr wrap="square" lIns="0" tIns="0" rIns="0" bIns="0" rtlCol="0"/>
            <a:lstStyle/>
            <a:p>
              <a:endParaRPr/>
            </a:p>
          </p:txBody>
        </p:sp>
      </p:grpSp>
      <p:sp>
        <p:nvSpPr>
          <p:cNvPr id="170" name="object 171">
            <a:extLst>
              <a:ext uri="{FF2B5EF4-FFF2-40B4-BE49-F238E27FC236}">
                <a16:creationId xmlns:a16="http://schemas.microsoft.com/office/drawing/2014/main" id="{1700B54F-611E-84D3-C9AF-265473E4D23F}"/>
              </a:ext>
            </a:extLst>
          </p:cNvPr>
          <p:cNvSpPr txBox="1"/>
          <p:nvPr/>
        </p:nvSpPr>
        <p:spPr>
          <a:xfrm>
            <a:off x="10056036" y="1954641"/>
            <a:ext cx="332105" cy="147955"/>
          </a:xfrm>
          <a:prstGeom prst="rect">
            <a:avLst/>
          </a:prstGeom>
        </p:spPr>
        <p:txBody>
          <a:bodyPr vert="horz" wrap="square" lIns="0" tIns="13335" rIns="0" bIns="0" rtlCol="0">
            <a:spAutoFit/>
          </a:bodyPr>
          <a:lstStyle/>
          <a:p>
            <a:pPr marL="12700">
              <a:lnSpc>
                <a:spcPct val="100000"/>
              </a:lnSpc>
              <a:spcBef>
                <a:spcPts val="105"/>
              </a:spcBef>
            </a:pPr>
            <a:r>
              <a:rPr sz="800" b="1" spc="-20" dirty="0">
                <a:solidFill>
                  <a:srgbClr val="003A83"/>
                </a:solidFill>
                <a:latin typeface="Meiryo UI"/>
                <a:cs typeface="Meiryo UI"/>
              </a:rPr>
              <a:t>宇宙船</a:t>
            </a:r>
            <a:endParaRPr sz="800">
              <a:latin typeface="Meiryo UI"/>
              <a:cs typeface="Meiryo UI"/>
            </a:endParaRPr>
          </a:p>
        </p:txBody>
      </p:sp>
      <p:sp>
        <p:nvSpPr>
          <p:cNvPr id="171" name="object 172">
            <a:extLst>
              <a:ext uri="{FF2B5EF4-FFF2-40B4-BE49-F238E27FC236}">
                <a16:creationId xmlns:a16="http://schemas.microsoft.com/office/drawing/2014/main" id="{0CE2007C-38F3-7DB9-08B0-13DFF49495C4}"/>
              </a:ext>
            </a:extLst>
          </p:cNvPr>
          <p:cNvSpPr/>
          <p:nvPr/>
        </p:nvSpPr>
        <p:spPr>
          <a:xfrm>
            <a:off x="10356734" y="2613820"/>
            <a:ext cx="540385" cy="288290"/>
          </a:xfrm>
          <a:custGeom>
            <a:avLst/>
            <a:gdLst/>
            <a:ahLst/>
            <a:cxnLst/>
            <a:rect l="l" t="t" r="r" b="b"/>
            <a:pathLst>
              <a:path w="540384" h="288289">
                <a:moveTo>
                  <a:pt x="0" y="0"/>
                </a:moveTo>
                <a:lnTo>
                  <a:pt x="540003" y="0"/>
                </a:lnTo>
                <a:lnTo>
                  <a:pt x="540003" y="288150"/>
                </a:lnTo>
                <a:lnTo>
                  <a:pt x="0" y="288150"/>
                </a:lnTo>
                <a:lnTo>
                  <a:pt x="0" y="0"/>
                </a:lnTo>
                <a:close/>
              </a:path>
            </a:pathLst>
          </a:custGeom>
          <a:ln w="6350">
            <a:solidFill>
              <a:srgbClr val="585656"/>
            </a:solidFill>
          </a:ln>
        </p:spPr>
        <p:txBody>
          <a:bodyPr wrap="square" lIns="0" tIns="0" rIns="0" bIns="0" rtlCol="0"/>
          <a:lstStyle/>
          <a:p>
            <a:endParaRPr/>
          </a:p>
        </p:txBody>
      </p:sp>
      <p:sp>
        <p:nvSpPr>
          <p:cNvPr id="172" name="object 173">
            <a:extLst>
              <a:ext uri="{FF2B5EF4-FFF2-40B4-BE49-F238E27FC236}">
                <a16:creationId xmlns:a16="http://schemas.microsoft.com/office/drawing/2014/main" id="{D76ECE31-A43A-00C6-FE01-B7EF71EAF54F}"/>
              </a:ext>
            </a:extLst>
          </p:cNvPr>
          <p:cNvSpPr txBox="1"/>
          <p:nvPr/>
        </p:nvSpPr>
        <p:spPr>
          <a:xfrm>
            <a:off x="10356734" y="2613820"/>
            <a:ext cx="540385" cy="288290"/>
          </a:xfrm>
          <a:prstGeom prst="rect">
            <a:avLst/>
          </a:prstGeom>
          <a:solidFill>
            <a:srgbClr val="FFFFFF"/>
          </a:solidFill>
        </p:spPr>
        <p:txBody>
          <a:bodyPr vert="horz" wrap="square" lIns="0" tIns="36830" rIns="0" bIns="0" rtlCol="0">
            <a:spAutoFit/>
          </a:bodyPr>
          <a:lstStyle/>
          <a:p>
            <a:pPr marL="180975" marR="103505" indent="-71755">
              <a:lnSpc>
                <a:spcPct val="100000"/>
              </a:lnSpc>
              <a:spcBef>
                <a:spcPts val="290"/>
              </a:spcBef>
            </a:pPr>
            <a:r>
              <a:rPr sz="700" spc="-25" dirty="0">
                <a:latin typeface="Meiryo UI"/>
                <a:cs typeface="Meiryo UI"/>
              </a:rPr>
              <a:t>航行する</a:t>
            </a:r>
            <a:r>
              <a:rPr sz="700" spc="-30" dirty="0">
                <a:latin typeface="Meiryo UI"/>
                <a:cs typeface="Meiryo UI"/>
              </a:rPr>
              <a:t>機能</a:t>
            </a:r>
            <a:endParaRPr sz="700">
              <a:latin typeface="Meiryo UI"/>
              <a:cs typeface="Meiryo UI"/>
            </a:endParaRPr>
          </a:p>
        </p:txBody>
      </p:sp>
      <p:grpSp>
        <p:nvGrpSpPr>
          <p:cNvPr id="173" name="object 174">
            <a:extLst>
              <a:ext uri="{FF2B5EF4-FFF2-40B4-BE49-F238E27FC236}">
                <a16:creationId xmlns:a16="http://schemas.microsoft.com/office/drawing/2014/main" id="{3406683A-CE5D-F8D8-2FBE-87F3AAF964E7}"/>
              </a:ext>
            </a:extLst>
          </p:cNvPr>
          <p:cNvGrpSpPr/>
          <p:nvPr/>
        </p:nvGrpSpPr>
        <p:grpSpPr>
          <a:xfrm>
            <a:off x="10703376" y="1785812"/>
            <a:ext cx="337820" cy="411480"/>
            <a:chOff x="9440184" y="1832946"/>
            <a:chExt cx="337820" cy="411480"/>
          </a:xfrm>
        </p:grpSpPr>
        <p:pic>
          <p:nvPicPr>
            <p:cNvPr id="174" name="object 175">
              <a:extLst>
                <a:ext uri="{FF2B5EF4-FFF2-40B4-BE49-F238E27FC236}">
                  <a16:creationId xmlns:a16="http://schemas.microsoft.com/office/drawing/2014/main" id="{6B6E0A15-3F83-21B6-C87A-D51CAF76E5C6}"/>
                </a:ext>
              </a:extLst>
            </p:cNvPr>
            <p:cNvPicPr/>
            <p:nvPr/>
          </p:nvPicPr>
          <p:blipFill>
            <a:blip r:embed="rId13" cstate="print"/>
            <a:stretch>
              <a:fillRect/>
            </a:stretch>
          </p:blipFill>
          <p:spPr>
            <a:xfrm>
              <a:off x="9440184" y="2035966"/>
              <a:ext cx="208816" cy="208152"/>
            </a:xfrm>
            <a:prstGeom prst="rect">
              <a:avLst/>
            </a:prstGeom>
          </p:spPr>
        </p:pic>
        <p:sp>
          <p:nvSpPr>
            <p:cNvPr id="175" name="object 176">
              <a:extLst>
                <a:ext uri="{FF2B5EF4-FFF2-40B4-BE49-F238E27FC236}">
                  <a16:creationId xmlns:a16="http://schemas.microsoft.com/office/drawing/2014/main" id="{A03733D0-A929-1C4D-1F99-8771571317E6}"/>
                </a:ext>
              </a:extLst>
            </p:cNvPr>
            <p:cNvSpPr/>
            <p:nvPr/>
          </p:nvSpPr>
          <p:spPr>
            <a:xfrm>
              <a:off x="9453544" y="1832946"/>
              <a:ext cx="324485" cy="126364"/>
            </a:xfrm>
            <a:custGeom>
              <a:avLst/>
              <a:gdLst/>
              <a:ahLst/>
              <a:cxnLst/>
              <a:rect l="l" t="t" r="r" b="b"/>
              <a:pathLst>
                <a:path w="324484" h="126364">
                  <a:moveTo>
                    <a:pt x="260997"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260997" y="126009"/>
                  </a:lnTo>
                  <a:lnTo>
                    <a:pt x="285522" y="121058"/>
                  </a:lnTo>
                  <a:lnTo>
                    <a:pt x="305549" y="107556"/>
                  </a:lnTo>
                  <a:lnTo>
                    <a:pt x="319051" y="87529"/>
                  </a:lnTo>
                  <a:lnTo>
                    <a:pt x="324002" y="63004"/>
                  </a:lnTo>
                  <a:lnTo>
                    <a:pt x="319051" y="38479"/>
                  </a:lnTo>
                  <a:lnTo>
                    <a:pt x="305549" y="18453"/>
                  </a:lnTo>
                  <a:lnTo>
                    <a:pt x="285522" y="4951"/>
                  </a:lnTo>
                  <a:lnTo>
                    <a:pt x="260997" y="0"/>
                  </a:lnTo>
                  <a:close/>
                </a:path>
              </a:pathLst>
            </a:custGeom>
            <a:solidFill>
              <a:srgbClr val="C00000"/>
            </a:solidFill>
          </p:spPr>
          <p:txBody>
            <a:bodyPr wrap="square" lIns="0" tIns="0" rIns="0" bIns="0" rtlCol="0"/>
            <a:lstStyle/>
            <a:p>
              <a:endParaRPr/>
            </a:p>
          </p:txBody>
        </p:sp>
      </p:grpSp>
      <p:sp>
        <p:nvSpPr>
          <p:cNvPr id="176" name="object 177">
            <a:extLst>
              <a:ext uri="{FF2B5EF4-FFF2-40B4-BE49-F238E27FC236}">
                <a16:creationId xmlns:a16="http://schemas.microsoft.com/office/drawing/2014/main" id="{77094E04-5E12-FC06-9EE5-FED055C21B95}"/>
              </a:ext>
            </a:extLst>
          </p:cNvPr>
          <p:cNvSpPr txBox="1"/>
          <p:nvPr/>
        </p:nvSpPr>
        <p:spPr>
          <a:xfrm>
            <a:off x="10765833" y="1784301"/>
            <a:ext cx="226695" cy="132080"/>
          </a:xfrm>
          <a:prstGeom prst="rect">
            <a:avLst/>
          </a:prstGeom>
        </p:spPr>
        <p:txBody>
          <a:bodyPr vert="horz" wrap="square" lIns="0" tIns="12065" rIns="0" bIns="0" rtlCol="0">
            <a:spAutoFit/>
          </a:bodyPr>
          <a:lstStyle/>
          <a:p>
            <a:pPr marL="12700">
              <a:lnSpc>
                <a:spcPct val="100000"/>
              </a:lnSpc>
              <a:spcBef>
                <a:spcPts val="95"/>
              </a:spcBef>
            </a:pPr>
            <a:r>
              <a:rPr sz="700" b="1" spc="60" dirty="0">
                <a:solidFill>
                  <a:srgbClr val="FFFFFF"/>
                </a:solidFill>
                <a:latin typeface="Meiryo UI"/>
                <a:cs typeface="Meiryo UI"/>
              </a:rPr>
              <a:t>競争</a:t>
            </a:r>
            <a:endParaRPr sz="700">
              <a:latin typeface="Meiryo UI"/>
              <a:cs typeface="Meiryo UI"/>
            </a:endParaRPr>
          </a:p>
        </p:txBody>
      </p:sp>
      <p:sp>
        <p:nvSpPr>
          <p:cNvPr id="177" name="object 178">
            <a:extLst>
              <a:ext uri="{FF2B5EF4-FFF2-40B4-BE49-F238E27FC236}">
                <a16:creationId xmlns:a16="http://schemas.microsoft.com/office/drawing/2014/main" id="{F7552F93-92F4-7985-8C57-C79753FA96BB}"/>
              </a:ext>
            </a:extLst>
          </p:cNvPr>
          <p:cNvSpPr/>
          <p:nvPr/>
        </p:nvSpPr>
        <p:spPr>
          <a:xfrm>
            <a:off x="10104741" y="2289818"/>
            <a:ext cx="540385" cy="288290"/>
          </a:xfrm>
          <a:custGeom>
            <a:avLst/>
            <a:gdLst/>
            <a:ahLst/>
            <a:cxnLst/>
            <a:rect l="l" t="t" r="r" b="b"/>
            <a:pathLst>
              <a:path w="540384" h="288289">
                <a:moveTo>
                  <a:pt x="0" y="0"/>
                </a:moveTo>
                <a:lnTo>
                  <a:pt x="540003" y="0"/>
                </a:lnTo>
                <a:lnTo>
                  <a:pt x="540003" y="288150"/>
                </a:lnTo>
                <a:lnTo>
                  <a:pt x="0" y="288150"/>
                </a:lnTo>
                <a:lnTo>
                  <a:pt x="0" y="0"/>
                </a:lnTo>
                <a:close/>
              </a:path>
            </a:pathLst>
          </a:custGeom>
          <a:ln w="6350">
            <a:solidFill>
              <a:srgbClr val="585656"/>
            </a:solidFill>
          </a:ln>
        </p:spPr>
        <p:txBody>
          <a:bodyPr wrap="square" lIns="0" tIns="0" rIns="0" bIns="0" rtlCol="0"/>
          <a:lstStyle/>
          <a:p>
            <a:endParaRPr/>
          </a:p>
        </p:txBody>
      </p:sp>
      <p:sp>
        <p:nvSpPr>
          <p:cNvPr id="178" name="object 179">
            <a:extLst>
              <a:ext uri="{FF2B5EF4-FFF2-40B4-BE49-F238E27FC236}">
                <a16:creationId xmlns:a16="http://schemas.microsoft.com/office/drawing/2014/main" id="{A66C1CDB-E74F-DBF4-631A-97685BFD4925}"/>
              </a:ext>
            </a:extLst>
          </p:cNvPr>
          <p:cNvSpPr txBox="1"/>
          <p:nvPr/>
        </p:nvSpPr>
        <p:spPr>
          <a:xfrm>
            <a:off x="10104741" y="2289818"/>
            <a:ext cx="540385" cy="288290"/>
          </a:xfrm>
          <a:prstGeom prst="rect">
            <a:avLst/>
          </a:prstGeom>
          <a:solidFill>
            <a:srgbClr val="FFFFFF"/>
          </a:solidFill>
        </p:spPr>
        <p:txBody>
          <a:bodyPr vert="horz" wrap="square" lIns="0" tIns="36830" rIns="0" bIns="0" rtlCol="0">
            <a:spAutoFit/>
          </a:bodyPr>
          <a:lstStyle/>
          <a:p>
            <a:pPr marL="65405" marR="59690" indent="14604">
              <a:lnSpc>
                <a:spcPct val="100000"/>
              </a:lnSpc>
              <a:spcBef>
                <a:spcPts val="290"/>
              </a:spcBef>
            </a:pPr>
            <a:r>
              <a:rPr sz="700" spc="-30" dirty="0">
                <a:latin typeface="Meiryo UI"/>
                <a:cs typeface="Meiryo UI"/>
              </a:rPr>
              <a:t>人・貨物を乗せる機能</a:t>
            </a:r>
            <a:endParaRPr sz="700">
              <a:latin typeface="Meiryo UI"/>
              <a:cs typeface="Meiryo UI"/>
            </a:endParaRPr>
          </a:p>
        </p:txBody>
      </p:sp>
      <p:grpSp>
        <p:nvGrpSpPr>
          <p:cNvPr id="179" name="object 180">
            <a:extLst>
              <a:ext uri="{FF2B5EF4-FFF2-40B4-BE49-F238E27FC236}">
                <a16:creationId xmlns:a16="http://schemas.microsoft.com/office/drawing/2014/main" id="{6E5FBFEF-7258-84DA-17E2-41D5380117BE}"/>
              </a:ext>
            </a:extLst>
          </p:cNvPr>
          <p:cNvGrpSpPr/>
          <p:nvPr/>
        </p:nvGrpSpPr>
        <p:grpSpPr>
          <a:xfrm>
            <a:off x="8118385" y="1779468"/>
            <a:ext cx="1741170" cy="553085"/>
            <a:chOff x="6855193" y="1826602"/>
            <a:chExt cx="1741170" cy="553085"/>
          </a:xfrm>
        </p:grpSpPr>
        <p:sp>
          <p:nvSpPr>
            <p:cNvPr id="180" name="object 181">
              <a:extLst>
                <a:ext uri="{FF2B5EF4-FFF2-40B4-BE49-F238E27FC236}">
                  <a16:creationId xmlns:a16="http://schemas.microsoft.com/office/drawing/2014/main" id="{6079D668-0888-99ED-F5A0-AFBCFC5958EF}"/>
                </a:ext>
              </a:extLst>
            </p:cNvPr>
            <p:cNvSpPr/>
            <p:nvPr/>
          </p:nvSpPr>
          <p:spPr>
            <a:xfrm>
              <a:off x="6861543" y="1832952"/>
              <a:ext cx="1728470" cy="540385"/>
            </a:xfrm>
            <a:custGeom>
              <a:avLst/>
              <a:gdLst/>
              <a:ahLst/>
              <a:cxnLst/>
              <a:rect l="l" t="t" r="r" b="b"/>
              <a:pathLst>
                <a:path w="1728470" h="540385">
                  <a:moveTo>
                    <a:pt x="1728000" y="0"/>
                  </a:moveTo>
                  <a:lnTo>
                    <a:pt x="0" y="0"/>
                  </a:lnTo>
                  <a:lnTo>
                    <a:pt x="0" y="540003"/>
                  </a:lnTo>
                  <a:lnTo>
                    <a:pt x="1728000" y="540003"/>
                  </a:lnTo>
                  <a:lnTo>
                    <a:pt x="1728000" y="0"/>
                  </a:lnTo>
                  <a:close/>
                </a:path>
              </a:pathLst>
            </a:custGeom>
            <a:solidFill>
              <a:srgbClr val="E6E6E6"/>
            </a:solidFill>
          </p:spPr>
          <p:txBody>
            <a:bodyPr wrap="square" lIns="0" tIns="0" rIns="0" bIns="0" rtlCol="0"/>
            <a:lstStyle/>
            <a:p>
              <a:endParaRPr/>
            </a:p>
          </p:txBody>
        </p:sp>
        <p:sp>
          <p:nvSpPr>
            <p:cNvPr id="181" name="object 182">
              <a:extLst>
                <a:ext uri="{FF2B5EF4-FFF2-40B4-BE49-F238E27FC236}">
                  <a16:creationId xmlns:a16="http://schemas.microsoft.com/office/drawing/2014/main" id="{A6A19735-47F0-8CF1-2438-DD47FC3614B4}"/>
                </a:ext>
              </a:extLst>
            </p:cNvPr>
            <p:cNvSpPr/>
            <p:nvPr/>
          </p:nvSpPr>
          <p:spPr>
            <a:xfrm>
              <a:off x="6861543" y="1832952"/>
              <a:ext cx="1728470" cy="540385"/>
            </a:xfrm>
            <a:custGeom>
              <a:avLst/>
              <a:gdLst/>
              <a:ahLst/>
              <a:cxnLst/>
              <a:rect l="l" t="t" r="r" b="b"/>
              <a:pathLst>
                <a:path w="1728470" h="540385">
                  <a:moveTo>
                    <a:pt x="0" y="0"/>
                  </a:moveTo>
                  <a:lnTo>
                    <a:pt x="1728000" y="0"/>
                  </a:lnTo>
                  <a:lnTo>
                    <a:pt x="1728000" y="540003"/>
                  </a:lnTo>
                  <a:lnTo>
                    <a:pt x="0" y="540003"/>
                  </a:lnTo>
                  <a:lnTo>
                    <a:pt x="0" y="0"/>
                  </a:lnTo>
                  <a:close/>
                </a:path>
              </a:pathLst>
            </a:custGeom>
            <a:ln w="12700">
              <a:solidFill>
                <a:srgbClr val="003A83"/>
              </a:solidFill>
            </a:ln>
          </p:spPr>
          <p:txBody>
            <a:bodyPr wrap="square" lIns="0" tIns="0" rIns="0" bIns="0" rtlCol="0"/>
            <a:lstStyle/>
            <a:p>
              <a:endParaRPr/>
            </a:p>
          </p:txBody>
        </p:sp>
      </p:grpSp>
      <p:sp>
        <p:nvSpPr>
          <p:cNvPr id="182" name="object 183">
            <a:extLst>
              <a:ext uri="{FF2B5EF4-FFF2-40B4-BE49-F238E27FC236}">
                <a16:creationId xmlns:a16="http://schemas.microsoft.com/office/drawing/2014/main" id="{5FF5D89B-07B8-821C-31A6-34657807A4D4}"/>
              </a:ext>
            </a:extLst>
          </p:cNvPr>
          <p:cNvSpPr txBox="1"/>
          <p:nvPr/>
        </p:nvSpPr>
        <p:spPr>
          <a:xfrm>
            <a:off x="8131085" y="1810641"/>
            <a:ext cx="1715770" cy="147955"/>
          </a:xfrm>
          <a:prstGeom prst="rect">
            <a:avLst/>
          </a:prstGeom>
        </p:spPr>
        <p:txBody>
          <a:bodyPr vert="horz" wrap="square" lIns="0" tIns="13335" rIns="0" bIns="0" rtlCol="0">
            <a:spAutoFit/>
          </a:bodyPr>
          <a:lstStyle/>
          <a:p>
            <a:pPr marL="29209">
              <a:lnSpc>
                <a:spcPct val="100000"/>
              </a:lnSpc>
              <a:spcBef>
                <a:spcPts val="105"/>
              </a:spcBef>
            </a:pPr>
            <a:r>
              <a:rPr sz="800" b="1" spc="-10" dirty="0">
                <a:solidFill>
                  <a:srgbClr val="003A83"/>
                </a:solidFill>
                <a:latin typeface="Meiryo UI"/>
                <a:cs typeface="Meiryo UI"/>
              </a:rPr>
              <a:t>LunaGateway</a:t>
            </a:r>
            <a:endParaRPr sz="800">
              <a:latin typeface="Meiryo UI"/>
              <a:cs typeface="Meiryo UI"/>
            </a:endParaRPr>
          </a:p>
        </p:txBody>
      </p:sp>
      <p:sp>
        <p:nvSpPr>
          <p:cNvPr id="183" name="object 184">
            <a:extLst>
              <a:ext uri="{FF2B5EF4-FFF2-40B4-BE49-F238E27FC236}">
                <a16:creationId xmlns:a16="http://schemas.microsoft.com/office/drawing/2014/main" id="{9DB8932B-3473-21D0-AEE8-37355A32CC6F}"/>
              </a:ext>
            </a:extLst>
          </p:cNvPr>
          <p:cNvSpPr txBox="1"/>
          <p:nvPr/>
        </p:nvSpPr>
        <p:spPr>
          <a:xfrm>
            <a:off x="8196731" y="1965816"/>
            <a:ext cx="612140" cy="288290"/>
          </a:xfrm>
          <a:prstGeom prst="rect">
            <a:avLst/>
          </a:prstGeom>
          <a:solidFill>
            <a:srgbClr val="FFFFFF"/>
          </a:solidFill>
          <a:ln w="6350">
            <a:solidFill>
              <a:srgbClr val="585656"/>
            </a:solidFill>
          </a:ln>
        </p:spPr>
        <p:txBody>
          <a:bodyPr vert="horz" wrap="square" lIns="0" tIns="36830" rIns="0" bIns="0" rtlCol="0">
            <a:spAutoFit/>
          </a:bodyPr>
          <a:lstStyle/>
          <a:p>
            <a:pPr marL="114935" marR="109220" indent="68580">
              <a:lnSpc>
                <a:spcPct val="100000"/>
              </a:lnSpc>
              <a:spcBef>
                <a:spcPts val="290"/>
              </a:spcBef>
            </a:pPr>
            <a:r>
              <a:rPr sz="700" spc="-25" dirty="0">
                <a:latin typeface="Meiryo UI"/>
                <a:cs typeface="Meiryo UI"/>
              </a:rPr>
              <a:t>補給を</a:t>
            </a:r>
            <a:r>
              <a:rPr sz="700" spc="500" dirty="0">
                <a:latin typeface="Meiryo UI"/>
                <a:cs typeface="Meiryo UI"/>
              </a:rPr>
              <a:t> </a:t>
            </a:r>
            <a:r>
              <a:rPr sz="700" spc="-30" dirty="0">
                <a:latin typeface="Meiryo UI"/>
                <a:cs typeface="Meiryo UI"/>
              </a:rPr>
              <a:t>させる機能</a:t>
            </a:r>
            <a:endParaRPr sz="700">
              <a:latin typeface="Meiryo UI"/>
              <a:cs typeface="Meiryo UI"/>
            </a:endParaRPr>
          </a:p>
        </p:txBody>
      </p:sp>
      <p:sp>
        <p:nvSpPr>
          <p:cNvPr id="184" name="object 185">
            <a:extLst>
              <a:ext uri="{FF2B5EF4-FFF2-40B4-BE49-F238E27FC236}">
                <a16:creationId xmlns:a16="http://schemas.microsoft.com/office/drawing/2014/main" id="{9D301D33-9249-0EFD-7229-3C9D2EEBA79C}"/>
              </a:ext>
            </a:extLst>
          </p:cNvPr>
          <p:cNvSpPr txBox="1"/>
          <p:nvPr/>
        </p:nvSpPr>
        <p:spPr>
          <a:xfrm>
            <a:off x="8880740" y="1965816"/>
            <a:ext cx="612140" cy="288290"/>
          </a:xfrm>
          <a:prstGeom prst="rect">
            <a:avLst/>
          </a:prstGeom>
          <a:solidFill>
            <a:srgbClr val="FFFFFF"/>
          </a:solidFill>
          <a:ln w="6350">
            <a:solidFill>
              <a:srgbClr val="585656"/>
            </a:solidFill>
          </a:ln>
        </p:spPr>
        <p:txBody>
          <a:bodyPr vert="horz" wrap="square" lIns="0" tIns="36830" rIns="0" bIns="0" rtlCol="0">
            <a:spAutoFit/>
          </a:bodyPr>
          <a:lstStyle/>
          <a:p>
            <a:pPr marL="114935" marR="109220" indent="24130">
              <a:lnSpc>
                <a:spcPct val="100000"/>
              </a:lnSpc>
              <a:spcBef>
                <a:spcPts val="290"/>
              </a:spcBef>
            </a:pPr>
            <a:r>
              <a:rPr sz="700" spc="-20" dirty="0">
                <a:latin typeface="Meiryo UI"/>
                <a:cs typeface="Meiryo UI"/>
              </a:rPr>
              <a:t>人を滞在</a:t>
            </a:r>
            <a:r>
              <a:rPr sz="700" spc="-30" dirty="0">
                <a:latin typeface="Meiryo UI"/>
                <a:cs typeface="Meiryo UI"/>
              </a:rPr>
              <a:t>させる機能</a:t>
            </a:r>
            <a:endParaRPr sz="700">
              <a:latin typeface="Meiryo UI"/>
              <a:cs typeface="Meiryo UI"/>
            </a:endParaRPr>
          </a:p>
        </p:txBody>
      </p:sp>
      <p:grpSp>
        <p:nvGrpSpPr>
          <p:cNvPr id="185" name="object 186">
            <a:extLst>
              <a:ext uri="{FF2B5EF4-FFF2-40B4-BE49-F238E27FC236}">
                <a16:creationId xmlns:a16="http://schemas.microsoft.com/office/drawing/2014/main" id="{336E3F3E-0633-ECE6-439A-BFCE0D5057AA}"/>
              </a:ext>
            </a:extLst>
          </p:cNvPr>
          <p:cNvGrpSpPr/>
          <p:nvPr/>
        </p:nvGrpSpPr>
        <p:grpSpPr>
          <a:xfrm>
            <a:off x="3146754" y="1851465"/>
            <a:ext cx="1525270" cy="1525270"/>
            <a:chOff x="1883562" y="1898599"/>
            <a:chExt cx="1525270" cy="1525270"/>
          </a:xfrm>
        </p:grpSpPr>
        <p:sp>
          <p:nvSpPr>
            <p:cNvPr id="186" name="object 187">
              <a:extLst>
                <a:ext uri="{FF2B5EF4-FFF2-40B4-BE49-F238E27FC236}">
                  <a16:creationId xmlns:a16="http://schemas.microsoft.com/office/drawing/2014/main" id="{39075C8F-9131-9AC2-135E-CCF6E4C45DBA}"/>
                </a:ext>
              </a:extLst>
            </p:cNvPr>
            <p:cNvSpPr/>
            <p:nvPr/>
          </p:nvSpPr>
          <p:spPr>
            <a:xfrm>
              <a:off x="1889912" y="1904949"/>
              <a:ext cx="1512570" cy="1512570"/>
            </a:xfrm>
            <a:custGeom>
              <a:avLst/>
              <a:gdLst/>
              <a:ahLst/>
              <a:cxnLst/>
              <a:rect l="l" t="t" r="r" b="b"/>
              <a:pathLst>
                <a:path w="1512570" h="1512570">
                  <a:moveTo>
                    <a:pt x="1511998" y="0"/>
                  </a:moveTo>
                  <a:lnTo>
                    <a:pt x="0" y="0"/>
                  </a:lnTo>
                  <a:lnTo>
                    <a:pt x="0" y="1511998"/>
                  </a:lnTo>
                  <a:lnTo>
                    <a:pt x="1511998" y="1511998"/>
                  </a:lnTo>
                  <a:lnTo>
                    <a:pt x="1511998" y="0"/>
                  </a:lnTo>
                  <a:close/>
                </a:path>
              </a:pathLst>
            </a:custGeom>
            <a:solidFill>
              <a:srgbClr val="E6E6E6"/>
            </a:solidFill>
          </p:spPr>
          <p:txBody>
            <a:bodyPr wrap="square" lIns="0" tIns="0" rIns="0" bIns="0" rtlCol="0"/>
            <a:lstStyle/>
            <a:p>
              <a:endParaRPr/>
            </a:p>
          </p:txBody>
        </p:sp>
        <p:sp>
          <p:nvSpPr>
            <p:cNvPr id="187" name="object 188">
              <a:extLst>
                <a:ext uri="{FF2B5EF4-FFF2-40B4-BE49-F238E27FC236}">
                  <a16:creationId xmlns:a16="http://schemas.microsoft.com/office/drawing/2014/main" id="{36C7D015-D2DC-002B-FCD7-32FDA616372F}"/>
                </a:ext>
              </a:extLst>
            </p:cNvPr>
            <p:cNvSpPr/>
            <p:nvPr/>
          </p:nvSpPr>
          <p:spPr>
            <a:xfrm>
              <a:off x="1889912" y="1904949"/>
              <a:ext cx="1512570" cy="1512570"/>
            </a:xfrm>
            <a:custGeom>
              <a:avLst/>
              <a:gdLst/>
              <a:ahLst/>
              <a:cxnLst/>
              <a:rect l="l" t="t" r="r" b="b"/>
              <a:pathLst>
                <a:path w="1512570" h="1512570">
                  <a:moveTo>
                    <a:pt x="0" y="0"/>
                  </a:moveTo>
                  <a:lnTo>
                    <a:pt x="1511998" y="0"/>
                  </a:lnTo>
                  <a:lnTo>
                    <a:pt x="1511998" y="1511998"/>
                  </a:lnTo>
                  <a:lnTo>
                    <a:pt x="0" y="1511998"/>
                  </a:lnTo>
                  <a:lnTo>
                    <a:pt x="0" y="0"/>
                  </a:lnTo>
                  <a:close/>
                </a:path>
              </a:pathLst>
            </a:custGeom>
            <a:ln w="12700">
              <a:solidFill>
                <a:srgbClr val="003A83"/>
              </a:solidFill>
            </a:ln>
          </p:spPr>
          <p:txBody>
            <a:bodyPr wrap="square" lIns="0" tIns="0" rIns="0" bIns="0" rtlCol="0"/>
            <a:lstStyle/>
            <a:p>
              <a:endParaRPr/>
            </a:p>
          </p:txBody>
        </p:sp>
      </p:grpSp>
      <p:sp>
        <p:nvSpPr>
          <p:cNvPr id="188" name="object 189">
            <a:extLst>
              <a:ext uri="{FF2B5EF4-FFF2-40B4-BE49-F238E27FC236}">
                <a16:creationId xmlns:a16="http://schemas.microsoft.com/office/drawing/2014/main" id="{4A670DB6-0B79-FC9F-95E2-497A5B1B34C4}"/>
              </a:ext>
            </a:extLst>
          </p:cNvPr>
          <p:cNvSpPr txBox="1"/>
          <p:nvPr/>
        </p:nvSpPr>
        <p:spPr>
          <a:xfrm>
            <a:off x="3176402" y="1882641"/>
            <a:ext cx="1021715" cy="14795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003A83"/>
                </a:solidFill>
                <a:latin typeface="Meiryo UI"/>
                <a:cs typeface="Meiryo UI"/>
              </a:rPr>
              <a:t>衛星通信・測位システム</a:t>
            </a:r>
            <a:endParaRPr sz="800">
              <a:latin typeface="Meiryo UI"/>
              <a:cs typeface="Meiryo UI"/>
            </a:endParaRPr>
          </a:p>
        </p:txBody>
      </p:sp>
      <p:grpSp>
        <p:nvGrpSpPr>
          <p:cNvPr id="189" name="object 190">
            <a:extLst>
              <a:ext uri="{FF2B5EF4-FFF2-40B4-BE49-F238E27FC236}">
                <a16:creationId xmlns:a16="http://schemas.microsoft.com/office/drawing/2014/main" id="{7431586A-20AC-04FF-5B72-60512A05B2CC}"/>
              </a:ext>
            </a:extLst>
          </p:cNvPr>
          <p:cNvGrpSpPr/>
          <p:nvPr/>
        </p:nvGrpSpPr>
        <p:grpSpPr>
          <a:xfrm>
            <a:off x="3200754" y="2949469"/>
            <a:ext cx="1417320" cy="1236980"/>
            <a:chOff x="1937562" y="2996603"/>
            <a:chExt cx="1417320" cy="1236980"/>
          </a:xfrm>
        </p:grpSpPr>
        <p:sp>
          <p:nvSpPr>
            <p:cNvPr id="190" name="object 191">
              <a:extLst>
                <a:ext uri="{FF2B5EF4-FFF2-40B4-BE49-F238E27FC236}">
                  <a16:creationId xmlns:a16="http://schemas.microsoft.com/office/drawing/2014/main" id="{B85E013A-7108-5E4C-B5CF-55331A1E86C2}"/>
                </a:ext>
              </a:extLst>
            </p:cNvPr>
            <p:cNvSpPr/>
            <p:nvPr/>
          </p:nvSpPr>
          <p:spPr>
            <a:xfrm>
              <a:off x="1943912" y="3002953"/>
              <a:ext cx="1404620" cy="1224280"/>
            </a:xfrm>
            <a:custGeom>
              <a:avLst/>
              <a:gdLst/>
              <a:ahLst/>
              <a:cxnLst/>
              <a:rect l="l" t="t" r="r" b="b"/>
              <a:pathLst>
                <a:path w="1404620" h="1224279">
                  <a:moveTo>
                    <a:pt x="1403997" y="0"/>
                  </a:moveTo>
                  <a:lnTo>
                    <a:pt x="0" y="0"/>
                  </a:lnTo>
                  <a:lnTo>
                    <a:pt x="0" y="1224000"/>
                  </a:lnTo>
                  <a:lnTo>
                    <a:pt x="1403997" y="1224000"/>
                  </a:lnTo>
                  <a:lnTo>
                    <a:pt x="1403997" y="0"/>
                  </a:lnTo>
                  <a:close/>
                </a:path>
              </a:pathLst>
            </a:custGeom>
            <a:solidFill>
              <a:srgbClr val="DFEFEA"/>
            </a:solidFill>
          </p:spPr>
          <p:txBody>
            <a:bodyPr wrap="square" lIns="0" tIns="0" rIns="0" bIns="0" rtlCol="0"/>
            <a:lstStyle/>
            <a:p>
              <a:endParaRPr/>
            </a:p>
          </p:txBody>
        </p:sp>
        <p:sp>
          <p:nvSpPr>
            <p:cNvPr id="191" name="object 192">
              <a:extLst>
                <a:ext uri="{FF2B5EF4-FFF2-40B4-BE49-F238E27FC236}">
                  <a16:creationId xmlns:a16="http://schemas.microsoft.com/office/drawing/2014/main" id="{B4F48E15-F9EA-030B-B2FD-F61A72CCB9AA}"/>
                </a:ext>
              </a:extLst>
            </p:cNvPr>
            <p:cNvSpPr/>
            <p:nvPr/>
          </p:nvSpPr>
          <p:spPr>
            <a:xfrm>
              <a:off x="1943912" y="3002953"/>
              <a:ext cx="1404620" cy="1224280"/>
            </a:xfrm>
            <a:custGeom>
              <a:avLst/>
              <a:gdLst/>
              <a:ahLst/>
              <a:cxnLst/>
              <a:rect l="l" t="t" r="r" b="b"/>
              <a:pathLst>
                <a:path w="1404620" h="1224279">
                  <a:moveTo>
                    <a:pt x="0" y="0"/>
                  </a:moveTo>
                  <a:lnTo>
                    <a:pt x="1403997" y="0"/>
                  </a:lnTo>
                  <a:lnTo>
                    <a:pt x="1403997" y="1224000"/>
                  </a:lnTo>
                  <a:lnTo>
                    <a:pt x="0" y="1224000"/>
                  </a:lnTo>
                  <a:lnTo>
                    <a:pt x="0" y="0"/>
                  </a:lnTo>
                  <a:close/>
                </a:path>
              </a:pathLst>
            </a:custGeom>
            <a:ln w="12700">
              <a:solidFill>
                <a:srgbClr val="FFFFFF"/>
              </a:solidFill>
            </a:ln>
          </p:spPr>
          <p:txBody>
            <a:bodyPr wrap="square" lIns="0" tIns="0" rIns="0" bIns="0" rtlCol="0"/>
            <a:lstStyle/>
            <a:p>
              <a:endParaRPr/>
            </a:p>
          </p:txBody>
        </p:sp>
        <p:sp>
          <p:nvSpPr>
            <p:cNvPr id="192" name="object 193">
              <a:extLst>
                <a:ext uri="{FF2B5EF4-FFF2-40B4-BE49-F238E27FC236}">
                  <a16:creationId xmlns:a16="http://schemas.microsoft.com/office/drawing/2014/main" id="{2B9D1771-780D-AA4A-D769-77FD599440E6}"/>
                </a:ext>
              </a:extLst>
            </p:cNvPr>
            <p:cNvSpPr/>
            <p:nvPr/>
          </p:nvSpPr>
          <p:spPr>
            <a:xfrm>
              <a:off x="2033904" y="3491115"/>
              <a:ext cx="1224280" cy="648335"/>
            </a:xfrm>
            <a:custGeom>
              <a:avLst/>
              <a:gdLst/>
              <a:ahLst/>
              <a:cxnLst/>
              <a:rect l="l" t="t" r="r" b="b"/>
              <a:pathLst>
                <a:path w="1224279" h="648335">
                  <a:moveTo>
                    <a:pt x="1224000" y="0"/>
                  </a:moveTo>
                  <a:lnTo>
                    <a:pt x="0" y="0"/>
                  </a:lnTo>
                  <a:lnTo>
                    <a:pt x="0" y="648004"/>
                  </a:lnTo>
                  <a:lnTo>
                    <a:pt x="1224000" y="648004"/>
                  </a:lnTo>
                  <a:lnTo>
                    <a:pt x="1224000" y="0"/>
                  </a:lnTo>
                  <a:close/>
                </a:path>
              </a:pathLst>
            </a:custGeom>
            <a:solidFill>
              <a:srgbClr val="F1F1F1"/>
            </a:solidFill>
          </p:spPr>
          <p:txBody>
            <a:bodyPr wrap="square" lIns="0" tIns="0" rIns="0" bIns="0" rtlCol="0"/>
            <a:lstStyle/>
            <a:p>
              <a:endParaRPr/>
            </a:p>
          </p:txBody>
        </p:sp>
        <p:sp>
          <p:nvSpPr>
            <p:cNvPr id="193" name="object 194">
              <a:extLst>
                <a:ext uri="{FF2B5EF4-FFF2-40B4-BE49-F238E27FC236}">
                  <a16:creationId xmlns:a16="http://schemas.microsoft.com/office/drawing/2014/main" id="{0F033EC1-A7D6-1362-CC82-35739CBABF24}"/>
                </a:ext>
              </a:extLst>
            </p:cNvPr>
            <p:cNvSpPr/>
            <p:nvPr/>
          </p:nvSpPr>
          <p:spPr>
            <a:xfrm>
              <a:off x="2033904" y="3491115"/>
              <a:ext cx="1224280" cy="648335"/>
            </a:xfrm>
            <a:custGeom>
              <a:avLst/>
              <a:gdLst/>
              <a:ahLst/>
              <a:cxnLst/>
              <a:rect l="l" t="t" r="r" b="b"/>
              <a:pathLst>
                <a:path w="1224279" h="648335">
                  <a:moveTo>
                    <a:pt x="0" y="0"/>
                  </a:moveTo>
                  <a:lnTo>
                    <a:pt x="1224000" y="0"/>
                  </a:lnTo>
                  <a:lnTo>
                    <a:pt x="1224000" y="648004"/>
                  </a:lnTo>
                  <a:lnTo>
                    <a:pt x="0" y="648004"/>
                  </a:lnTo>
                  <a:lnTo>
                    <a:pt x="0" y="0"/>
                  </a:lnTo>
                  <a:close/>
                </a:path>
              </a:pathLst>
            </a:custGeom>
            <a:ln w="12699">
              <a:solidFill>
                <a:srgbClr val="003A83"/>
              </a:solidFill>
            </a:ln>
          </p:spPr>
          <p:txBody>
            <a:bodyPr wrap="square" lIns="0" tIns="0" rIns="0" bIns="0" rtlCol="0"/>
            <a:lstStyle/>
            <a:p>
              <a:endParaRPr/>
            </a:p>
          </p:txBody>
        </p:sp>
      </p:grpSp>
      <p:sp>
        <p:nvSpPr>
          <p:cNvPr id="194" name="object 195">
            <a:extLst>
              <a:ext uri="{FF2B5EF4-FFF2-40B4-BE49-F238E27FC236}">
                <a16:creationId xmlns:a16="http://schemas.microsoft.com/office/drawing/2014/main" id="{63BFBF25-D24C-4155-2115-48B1FCC7F822}"/>
              </a:ext>
            </a:extLst>
          </p:cNvPr>
          <p:cNvSpPr txBox="1"/>
          <p:nvPr/>
        </p:nvSpPr>
        <p:spPr>
          <a:xfrm>
            <a:off x="3320402" y="3468802"/>
            <a:ext cx="1069975" cy="14795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003A83"/>
                </a:solidFill>
                <a:latin typeface="Meiryo UI"/>
                <a:cs typeface="Meiryo UI"/>
              </a:rPr>
              <a:t>月地球直接通信システム</a:t>
            </a:r>
            <a:endParaRPr sz="800" dirty="0">
              <a:latin typeface="Meiryo UI"/>
              <a:cs typeface="Meiryo UI"/>
            </a:endParaRPr>
          </a:p>
        </p:txBody>
      </p:sp>
      <p:grpSp>
        <p:nvGrpSpPr>
          <p:cNvPr id="195" name="object 196">
            <a:extLst>
              <a:ext uri="{FF2B5EF4-FFF2-40B4-BE49-F238E27FC236}">
                <a16:creationId xmlns:a16="http://schemas.microsoft.com/office/drawing/2014/main" id="{6A008D96-A976-5E1F-CD22-F62CAE3042D1}"/>
              </a:ext>
            </a:extLst>
          </p:cNvPr>
          <p:cNvGrpSpPr/>
          <p:nvPr/>
        </p:nvGrpSpPr>
        <p:grpSpPr>
          <a:xfrm>
            <a:off x="3777792" y="2811889"/>
            <a:ext cx="805180" cy="280670"/>
            <a:chOff x="2514600" y="2859023"/>
            <a:chExt cx="805180" cy="280670"/>
          </a:xfrm>
        </p:grpSpPr>
        <p:pic>
          <p:nvPicPr>
            <p:cNvPr id="196" name="object 197">
              <a:extLst>
                <a:ext uri="{FF2B5EF4-FFF2-40B4-BE49-F238E27FC236}">
                  <a16:creationId xmlns:a16="http://schemas.microsoft.com/office/drawing/2014/main" id="{7C512892-D32E-F720-FF3B-93A4A9B8E6E7}"/>
                </a:ext>
              </a:extLst>
            </p:cNvPr>
            <p:cNvPicPr/>
            <p:nvPr/>
          </p:nvPicPr>
          <p:blipFill>
            <a:blip r:embed="rId14" cstate="print"/>
            <a:stretch>
              <a:fillRect/>
            </a:stretch>
          </p:blipFill>
          <p:spPr>
            <a:xfrm>
              <a:off x="2514600" y="2859023"/>
              <a:ext cx="405383" cy="280415"/>
            </a:xfrm>
            <a:prstGeom prst="rect">
              <a:avLst/>
            </a:prstGeom>
          </p:spPr>
        </p:pic>
        <p:pic>
          <p:nvPicPr>
            <p:cNvPr id="197" name="object 198">
              <a:extLst>
                <a:ext uri="{FF2B5EF4-FFF2-40B4-BE49-F238E27FC236}">
                  <a16:creationId xmlns:a16="http://schemas.microsoft.com/office/drawing/2014/main" id="{9C873538-4F47-FDC7-1524-F7E27EBC11E3}"/>
                </a:ext>
              </a:extLst>
            </p:cNvPr>
            <p:cNvPicPr/>
            <p:nvPr/>
          </p:nvPicPr>
          <p:blipFill>
            <a:blip r:embed="rId15" cstate="print"/>
            <a:stretch>
              <a:fillRect/>
            </a:stretch>
          </p:blipFill>
          <p:spPr>
            <a:xfrm>
              <a:off x="2750820" y="2875788"/>
              <a:ext cx="211835" cy="252983"/>
            </a:xfrm>
            <a:prstGeom prst="rect">
              <a:avLst/>
            </a:prstGeom>
          </p:spPr>
        </p:pic>
        <p:pic>
          <p:nvPicPr>
            <p:cNvPr id="198" name="object 199">
              <a:extLst>
                <a:ext uri="{FF2B5EF4-FFF2-40B4-BE49-F238E27FC236}">
                  <a16:creationId xmlns:a16="http://schemas.microsoft.com/office/drawing/2014/main" id="{C21746EA-0E6C-DF9B-3B70-C58A6B5D8DC0}"/>
                </a:ext>
              </a:extLst>
            </p:cNvPr>
            <p:cNvPicPr/>
            <p:nvPr/>
          </p:nvPicPr>
          <p:blipFill>
            <a:blip r:embed="rId16" cstate="print"/>
            <a:stretch>
              <a:fillRect/>
            </a:stretch>
          </p:blipFill>
          <p:spPr>
            <a:xfrm>
              <a:off x="2801111" y="2875788"/>
              <a:ext cx="467867" cy="252983"/>
            </a:xfrm>
            <a:prstGeom prst="rect">
              <a:avLst/>
            </a:prstGeom>
          </p:spPr>
        </p:pic>
        <p:pic>
          <p:nvPicPr>
            <p:cNvPr id="199" name="object 200">
              <a:extLst>
                <a:ext uri="{FF2B5EF4-FFF2-40B4-BE49-F238E27FC236}">
                  <a16:creationId xmlns:a16="http://schemas.microsoft.com/office/drawing/2014/main" id="{DE094FC9-2F4C-5832-7470-752FA0B00117}"/>
                </a:ext>
              </a:extLst>
            </p:cNvPr>
            <p:cNvPicPr/>
            <p:nvPr/>
          </p:nvPicPr>
          <p:blipFill>
            <a:blip r:embed="rId17" cstate="print"/>
            <a:stretch>
              <a:fillRect/>
            </a:stretch>
          </p:blipFill>
          <p:spPr>
            <a:xfrm>
              <a:off x="3107436" y="2875788"/>
              <a:ext cx="211835" cy="252983"/>
            </a:xfrm>
            <a:prstGeom prst="rect">
              <a:avLst/>
            </a:prstGeom>
          </p:spPr>
        </p:pic>
      </p:grpSp>
      <p:sp>
        <p:nvSpPr>
          <p:cNvPr id="200" name="object 201">
            <a:extLst>
              <a:ext uri="{FF2B5EF4-FFF2-40B4-BE49-F238E27FC236}">
                <a16:creationId xmlns:a16="http://schemas.microsoft.com/office/drawing/2014/main" id="{9D8FDA67-58D5-132A-3BD5-CA9CD569BE65}"/>
              </a:ext>
            </a:extLst>
          </p:cNvPr>
          <p:cNvSpPr txBox="1"/>
          <p:nvPr/>
        </p:nvSpPr>
        <p:spPr>
          <a:xfrm>
            <a:off x="3853152" y="2853786"/>
            <a:ext cx="661035"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319B73"/>
                </a:solidFill>
                <a:latin typeface="Meiryo UI"/>
                <a:cs typeface="Meiryo UI"/>
              </a:rPr>
              <a:t>通信</a:t>
            </a:r>
            <a:r>
              <a:rPr sz="800" b="1" spc="-15" dirty="0">
                <a:solidFill>
                  <a:srgbClr val="319B73"/>
                </a:solidFill>
                <a:latin typeface="Meiryo UI"/>
                <a:cs typeface="Meiryo UI"/>
              </a:rPr>
              <a:t>(月近接)</a:t>
            </a:r>
            <a:endParaRPr sz="800">
              <a:latin typeface="Meiryo UI"/>
              <a:cs typeface="Meiryo UI"/>
            </a:endParaRPr>
          </a:p>
        </p:txBody>
      </p:sp>
      <p:grpSp>
        <p:nvGrpSpPr>
          <p:cNvPr id="201" name="object 202">
            <a:extLst>
              <a:ext uri="{FF2B5EF4-FFF2-40B4-BE49-F238E27FC236}">
                <a16:creationId xmlns:a16="http://schemas.microsoft.com/office/drawing/2014/main" id="{689D09DF-5EAB-8E5D-EA94-D0EFD6CB1A12}"/>
              </a:ext>
            </a:extLst>
          </p:cNvPr>
          <p:cNvGrpSpPr/>
          <p:nvPr/>
        </p:nvGrpSpPr>
        <p:grpSpPr>
          <a:xfrm>
            <a:off x="3463799" y="3636323"/>
            <a:ext cx="992505" cy="369570"/>
            <a:chOff x="2200607" y="3683457"/>
            <a:chExt cx="992505" cy="369570"/>
          </a:xfrm>
        </p:grpSpPr>
        <p:sp>
          <p:nvSpPr>
            <p:cNvPr id="202" name="object 203">
              <a:extLst>
                <a:ext uri="{FF2B5EF4-FFF2-40B4-BE49-F238E27FC236}">
                  <a16:creationId xmlns:a16="http://schemas.microsoft.com/office/drawing/2014/main" id="{AE8DBFB7-56A6-9758-654A-348FABAE1058}"/>
                </a:ext>
              </a:extLst>
            </p:cNvPr>
            <p:cNvSpPr/>
            <p:nvPr/>
          </p:nvSpPr>
          <p:spPr>
            <a:xfrm>
              <a:off x="2200607" y="3791982"/>
              <a:ext cx="208915" cy="260985"/>
            </a:xfrm>
            <a:custGeom>
              <a:avLst/>
              <a:gdLst/>
              <a:ahLst/>
              <a:cxnLst/>
              <a:rect l="l" t="t" r="r" b="b"/>
              <a:pathLst>
                <a:path w="208914" h="260985">
                  <a:moveTo>
                    <a:pt x="96717" y="260480"/>
                  </a:moveTo>
                  <a:lnTo>
                    <a:pt x="7003" y="260480"/>
                  </a:lnTo>
                  <a:lnTo>
                    <a:pt x="4002" y="258812"/>
                  </a:lnTo>
                  <a:lnTo>
                    <a:pt x="0" y="252809"/>
                  </a:lnTo>
                  <a:lnTo>
                    <a:pt x="0" y="249140"/>
                  </a:lnTo>
                  <a:lnTo>
                    <a:pt x="1334" y="246138"/>
                  </a:lnTo>
                  <a:lnTo>
                    <a:pt x="45023" y="152085"/>
                  </a:lnTo>
                  <a:lnTo>
                    <a:pt x="31089" y="133069"/>
                  </a:lnTo>
                  <a:lnTo>
                    <a:pt x="20594" y="111771"/>
                  </a:lnTo>
                  <a:lnTo>
                    <a:pt x="13976" y="88534"/>
                  </a:lnTo>
                  <a:lnTo>
                    <a:pt x="11672" y="63702"/>
                  </a:lnTo>
                  <a:lnTo>
                    <a:pt x="12772" y="46666"/>
                  </a:lnTo>
                  <a:lnTo>
                    <a:pt x="15966" y="30225"/>
                  </a:lnTo>
                  <a:lnTo>
                    <a:pt x="21099" y="14596"/>
                  </a:lnTo>
                  <a:lnTo>
                    <a:pt x="28014" y="0"/>
                  </a:lnTo>
                  <a:lnTo>
                    <a:pt x="41688" y="13340"/>
                  </a:lnTo>
                  <a:lnTo>
                    <a:pt x="198437" y="13340"/>
                  </a:lnTo>
                  <a:lnTo>
                    <a:pt x="200772" y="15675"/>
                  </a:lnTo>
                  <a:lnTo>
                    <a:pt x="200772" y="24347"/>
                  </a:lnTo>
                  <a:lnTo>
                    <a:pt x="198437" y="26681"/>
                  </a:lnTo>
                  <a:lnTo>
                    <a:pt x="55028" y="26681"/>
                  </a:lnTo>
                  <a:lnTo>
                    <a:pt x="113059" y="85047"/>
                  </a:lnTo>
                  <a:lnTo>
                    <a:pt x="131192" y="85047"/>
                  </a:lnTo>
                  <a:lnTo>
                    <a:pt x="122397" y="94053"/>
                  </a:lnTo>
                  <a:lnTo>
                    <a:pt x="178427" y="150084"/>
                  </a:lnTo>
                  <a:lnTo>
                    <a:pt x="191767" y="150084"/>
                  </a:lnTo>
                  <a:lnTo>
                    <a:pt x="191767" y="163425"/>
                  </a:lnTo>
                  <a:lnTo>
                    <a:pt x="197655" y="169428"/>
                  </a:lnTo>
                  <a:lnTo>
                    <a:pt x="51693" y="169428"/>
                  </a:lnTo>
                  <a:lnTo>
                    <a:pt x="39687" y="195443"/>
                  </a:lnTo>
                  <a:lnTo>
                    <a:pt x="51693" y="207450"/>
                  </a:lnTo>
                  <a:lnTo>
                    <a:pt x="84263" y="207450"/>
                  </a:lnTo>
                  <a:lnTo>
                    <a:pt x="84575" y="208117"/>
                  </a:lnTo>
                  <a:lnTo>
                    <a:pt x="33684" y="208117"/>
                  </a:lnTo>
                  <a:lnTo>
                    <a:pt x="18342" y="240802"/>
                  </a:lnTo>
                  <a:lnTo>
                    <a:pt x="37019" y="240802"/>
                  </a:lnTo>
                  <a:lnTo>
                    <a:pt x="31016" y="246805"/>
                  </a:lnTo>
                  <a:lnTo>
                    <a:pt x="102653" y="246805"/>
                  </a:lnTo>
                  <a:lnTo>
                    <a:pt x="103721" y="249474"/>
                  </a:lnTo>
                  <a:lnTo>
                    <a:pt x="103387" y="252809"/>
                  </a:lnTo>
                  <a:lnTo>
                    <a:pt x="100052" y="258812"/>
                  </a:lnTo>
                  <a:lnTo>
                    <a:pt x="96717" y="260480"/>
                  </a:lnTo>
                  <a:close/>
                </a:path>
                <a:path w="208914" h="260985">
                  <a:moveTo>
                    <a:pt x="198437" y="13340"/>
                  </a:moveTo>
                  <a:lnTo>
                    <a:pt x="171756" y="13340"/>
                  </a:lnTo>
                  <a:lnTo>
                    <a:pt x="180761" y="4335"/>
                  </a:lnTo>
                  <a:lnTo>
                    <a:pt x="189432" y="4335"/>
                  </a:lnTo>
                  <a:lnTo>
                    <a:pt x="198437" y="13340"/>
                  </a:lnTo>
                  <a:close/>
                </a:path>
                <a:path w="208914" h="260985">
                  <a:moveTo>
                    <a:pt x="131192" y="85047"/>
                  </a:moveTo>
                  <a:lnTo>
                    <a:pt x="113059" y="85047"/>
                  </a:lnTo>
                  <a:lnTo>
                    <a:pt x="169422" y="26681"/>
                  </a:lnTo>
                  <a:lnTo>
                    <a:pt x="198437" y="26681"/>
                  </a:lnTo>
                  <a:lnTo>
                    <a:pt x="191767" y="33352"/>
                  </a:lnTo>
                  <a:lnTo>
                    <a:pt x="191767" y="36687"/>
                  </a:lnTo>
                  <a:lnTo>
                    <a:pt x="178427" y="36687"/>
                  </a:lnTo>
                  <a:lnTo>
                    <a:pt x="131192" y="85047"/>
                  </a:lnTo>
                  <a:close/>
                </a:path>
                <a:path w="208914" h="260985">
                  <a:moveTo>
                    <a:pt x="191767" y="150084"/>
                  </a:moveTo>
                  <a:lnTo>
                    <a:pt x="178427" y="150084"/>
                  </a:lnTo>
                  <a:lnTo>
                    <a:pt x="178427" y="36687"/>
                  </a:lnTo>
                  <a:lnTo>
                    <a:pt x="191767" y="36687"/>
                  </a:lnTo>
                  <a:lnTo>
                    <a:pt x="191767" y="150084"/>
                  </a:lnTo>
                  <a:close/>
                </a:path>
                <a:path w="208914" h="260985">
                  <a:moveTo>
                    <a:pt x="84263" y="207450"/>
                  </a:moveTo>
                  <a:lnTo>
                    <a:pt x="51693" y="207450"/>
                  </a:lnTo>
                  <a:lnTo>
                    <a:pt x="63700" y="195443"/>
                  </a:lnTo>
                  <a:lnTo>
                    <a:pt x="51693" y="169428"/>
                  </a:lnTo>
                  <a:lnTo>
                    <a:pt x="197655" y="169428"/>
                  </a:lnTo>
                  <a:lnTo>
                    <a:pt x="200271" y="172097"/>
                  </a:lnTo>
                  <a:lnTo>
                    <a:pt x="67702" y="172097"/>
                  </a:lnTo>
                  <a:lnTo>
                    <a:pt x="84263" y="207450"/>
                  </a:lnTo>
                  <a:close/>
                </a:path>
                <a:path w="208914" h="260985">
                  <a:moveTo>
                    <a:pt x="145076" y="196777"/>
                  </a:moveTo>
                  <a:lnTo>
                    <a:pt x="123981" y="195078"/>
                  </a:lnTo>
                  <a:lnTo>
                    <a:pt x="103887" y="190190"/>
                  </a:lnTo>
                  <a:lnTo>
                    <a:pt x="85044" y="182425"/>
                  </a:lnTo>
                  <a:lnTo>
                    <a:pt x="67702" y="172097"/>
                  </a:lnTo>
                  <a:lnTo>
                    <a:pt x="200271" y="172097"/>
                  </a:lnTo>
                  <a:lnTo>
                    <a:pt x="208776" y="180768"/>
                  </a:lnTo>
                  <a:lnTo>
                    <a:pt x="194039" y="187538"/>
                  </a:lnTo>
                  <a:lnTo>
                    <a:pt x="178427" y="192650"/>
                  </a:lnTo>
                  <a:lnTo>
                    <a:pt x="162064" y="195823"/>
                  </a:lnTo>
                  <a:lnTo>
                    <a:pt x="145076" y="196777"/>
                  </a:lnTo>
                  <a:close/>
                </a:path>
                <a:path w="208914" h="260985">
                  <a:moveTo>
                    <a:pt x="37019" y="240802"/>
                  </a:moveTo>
                  <a:lnTo>
                    <a:pt x="18342" y="240802"/>
                  </a:lnTo>
                  <a:lnTo>
                    <a:pt x="42355" y="216788"/>
                  </a:lnTo>
                  <a:lnTo>
                    <a:pt x="33684" y="208117"/>
                  </a:lnTo>
                  <a:lnTo>
                    <a:pt x="84575" y="208117"/>
                  </a:lnTo>
                  <a:lnTo>
                    <a:pt x="84732" y="208450"/>
                  </a:lnTo>
                  <a:lnTo>
                    <a:pt x="69703" y="208450"/>
                  </a:lnTo>
                  <a:lnTo>
                    <a:pt x="61032" y="217122"/>
                  </a:lnTo>
                  <a:lnTo>
                    <a:pt x="70036" y="226127"/>
                  </a:lnTo>
                  <a:lnTo>
                    <a:pt x="51693" y="226127"/>
                  </a:lnTo>
                  <a:lnTo>
                    <a:pt x="37019" y="240802"/>
                  </a:lnTo>
                  <a:close/>
                </a:path>
                <a:path w="208914" h="260985">
                  <a:moveTo>
                    <a:pt x="100043" y="241135"/>
                  </a:moveTo>
                  <a:lnTo>
                    <a:pt x="85044" y="241135"/>
                  </a:lnTo>
                  <a:lnTo>
                    <a:pt x="69703" y="208450"/>
                  </a:lnTo>
                  <a:lnTo>
                    <a:pt x="84732" y="208450"/>
                  </a:lnTo>
                  <a:lnTo>
                    <a:pt x="100043" y="241135"/>
                  </a:lnTo>
                  <a:close/>
                </a:path>
                <a:path w="208914" h="260985">
                  <a:moveTo>
                    <a:pt x="102653" y="246805"/>
                  </a:moveTo>
                  <a:lnTo>
                    <a:pt x="72371" y="246805"/>
                  </a:lnTo>
                  <a:lnTo>
                    <a:pt x="51693" y="226127"/>
                  </a:lnTo>
                  <a:lnTo>
                    <a:pt x="70036" y="226127"/>
                  </a:lnTo>
                  <a:lnTo>
                    <a:pt x="85044" y="241135"/>
                  </a:lnTo>
                  <a:lnTo>
                    <a:pt x="100043" y="241135"/>
                  </a:lnTo>
                  <a:lnTo>
                    <a:pt x="102387" y="246138"/>
                  </a:lnTo>
                  <a:lnTo>
                    <a:pt x="102653" y="246805"/>
                  </a:lnTo>
                  <a:close/>
                </a:path>
              </a:pathLst>
            </a:custGeom>
            <a:solidFill>
              <a:srgbClr val="003A83"/>
            </a:solidFill>
          </p:spPr>
          <p:txBody>
            <a:bodyPr wrap="square" lIns="0" tIns="0" rIns="0" bIns="0" rtlCol="0"/>
            <a:lstStyle/>
            <a:p>
              <a:endParaRPr/>
            </a:p>
          </p:txBody>
        </p:sp>
        <p:sp>
          <p:nvSpPr>
            <p:cNvPr id="203" name="object 204">
              <a:extLst>
                <a:ext uri="{FF2B5EF4-FFF2-40B4-BE49-F238E27FC236}">
                  <a16:creationId xmlns:a16="http://schemas.microsoft.com/office/drawing/2014/main" id="{D84B4E50-D416-93BC-4A58-7B1AC63AE45F}"/>
                </a:ext>
              </a:extLst>
            </p:cNvPr>
            <p:cNvSpPr/>
            <p:nvPr/>
          </p:nvSpPr>
          <p:spPr>
            <a:xfrm>
              <a:off x="2577541" y="3686632"/>
              <a:ext cx="612140" cy="288290"/>
            </a:xfrm>
            <a:custGeom>
              <a:avLst/>
              <a:gdLst/>
              <a:ahLst/>
              <a:cxnLst/>
              <a:rect l="l" t="t" r="r" b="b"/>
              <a:pathLst>
                <a:path w="612139"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204" name="object 205">
              <a:extLst>
                <a:ext uri="{FF2B5EF4-FFF2-40B4-BE49-F238E27FC236}">
                  <a16:creationId xmlns:a16="http://schemas.microsoft.com/office/drawing/2014/main" id="{6DDE2572-624C-57ED-74DB-0051E09B3F68}"/>
                </a:ext>
              </a:extLst>
            </p:cNvPr>
            <p:cNvSpPr/>
            <p:nvPr/>
          </p:nvSpPr>
          <p:spPr>
            <a:xfrm>
              <a:off x="2577541" y="3686632"/>
              <a:ext cx="612140" cy="288290"/>
            </a:xfrm>
            <a:custGeom>
              <a:avLst/>
              <a:gdLst/>
              <a:ahLst/>
              <a:cxnLst/>
              <a:rect l="l" t="t" r="r" b="b"/>
              <a:pathLst>
                <a:path w="612139"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205" name="object 206">
            <a:extLst>
              <a:ext uri="{FF2B5EF4-FFF2-40B4-BE49-F238E27FC236}">
                <a16:creationId xmlns:a16="http://schemas.microsoft.com/office/drawing/2014/main" id="{F9940BF6-D029-30C6-F2E4-004BDD4EA514}"/>
              </a:ext>
            </a:extLst>
          </p:cNvPr>
          <p:cNvSpPr txBox="1"/>
          <p:nvPr/>
        </p:nvSpPr>
        <p:spPr>
          <a:xfrm>
            <a:off x="3885496" y="3664320"/>
            <a:ext cx="521334" cy="238760"/>
          </a:xfrm>
          <a:prstGeom prst="rect">
            <a:avLst/>
          </a:prstGeom>
        </p:spPr>
        <p:txBody>
          <a:bodyPr vert="horz" wrap="square" lIns="0" tIns="12065" rIns="0" bIns="0" rtlCol="0">
            <a:spAutoFit/>
          </a:bodyPr>
          <a:lstStyle/>
          <a:p>
            <a:pPr marL="12700" marR="5080" indent="43815">
              <a:lnSpc>
                <a:spcPct val="100000"/>
              </a:lnSpc>
              <a:spcBef>
                <a:spcPts val="95"/>
              </a:spcBef>
            </a:pPr>
            <a:r>
              <a:rPr sz="700" spc="-25" dirty="0">
                <a:latin typeface="Meiryo UI"/>
                <a:cs typeface="Meiryo UI"/>
              </a:rPr>
              <a:t>地球と直接通信する機能</a:t>
            </a:r>
            <a:endParaRPr sz="700">
              <a:latin typeface="Meiryo UI"/>
              <a:cs typeface="Meiryo UI"/>
            </a:endParaRPr>
          </a:p>
        </p:txBody>
      </p:sp>
      <p:grpSp>
        <p:nvGrpSpPr>
          <p:cNvPr id="206" name="object 207">
            <a:extLst>
              <a:ext uri="{FF2B5EF4-FFF2-40B4-BE49-F238E27FC236}">
                <a16:creationId xmlns:a16="http://schemas.microsoft.com/office/drawing/2014/main" id="{5C911B99-0383-D1AE-480A-A7F84AB6AE44}"/>
              </a:ext>
            </a:extLst>
          </p:cNvPr>
          <p:cNvGrpSpPr/>
          <p:nvPr/>
        </p:nvGrpSpPr>
        <p:grpSpPr>
          <a:xfrm>
            <a:off x="3371311" y="2883812"/>
            <a:ext cx="577215" cy="291465"/>
            <a:chOff x="2108119" y="2930946"/>
            <a:chExt cx="577215" cy="291465"/>
          </a:xfrm>
        </p:grpSpPr>
        <p:sp>
          <p:nvSpPr>
            <p:cNvPr id="207" name="object 208">
              <a:extLst>
                <a:ext uri="{FF2B5EF4-FFF2-40B4-BE49-F238E27FC236}">
                  <a16:creationId xmlns:a16="http://schemas.microsoft.com/office/drawing/2014/main" id="{69359414-A3BE-D063-7A8B-BE3FA8BF52AB}"/>
                </a:ext>
              </a:extLst>
            </p:cNvPr>
            <p:cNvSpPr/>
            <p:nvPr/>
          </p:nvSpPr>
          <p:spPr>
            <a:xfrm>
              <a:off x="2612119" y="3219023"/>
              <a:ext cx="69850" cy="0"/>
            </a:xfrm>
            <a:custGeom>
              <a:avLst/>
              <a:gdLst/>
              <a:ahLst/>
              <a:cxnLst/>
              <a:rect l="l" t="t" r="r" b="b"/>
              <a:pathLst>
                <a:path w="69850">
                  <a:moveTo>
                    <a:pt x="0" y="0"/>
                  </a:moveTo>
                  <a:lnTo>
                    <a:pt x="69790" y="0"/>
                  </a:lnTo>
                </a:path>
              </a:pathLst>
            </a:custGeom>
            <a:ln w="6350">
              <a:solidFill>
                <a:srgbClr val="585656"/>
              </a:solidFill>
            </a:ln>
          </p:spPr>
          <p:txBody>
            <a:bodyPr wrap="square" lIns="0" tIns="0" rIns="0" bIns="0" rtlCol="0"/>
            <a:lstStyle/>
            <a:p>
              <a:endParaRPr/>
            </a:p>
          </p:txBody>
        </p:sp>
        <p:sp>
          <p:nvSpPr>
            <p:cNvPr id="208" name="object 209">
              <a:extLst>
                <a:ext uri="{FF2B5EF4-FFF2-40B4-BE49-F238E27FC236}">
                  <a16:creationId xmlns:a16="http://schemas.microsoft.com/office/drawing/2014/main" id="{FAE5D8F2-EB3D-5962-EFE8-58130996BBEC}"/>
                </a:ext>
              </a:extLst>
            </p:cNvPr>
            <p:cNvSpPr/>
            <p:nvPr/>
          </p:nvSpPr>
          <p:spPr>
            <a:xfrm>
              <a:off x="2108119" y="2930946"/>
              <a:ext cx="467995" cy="126364"/>
            </a:xfrm>
            <a:custGeom>
              <a:avLst/>
              <a:gdLst/>
              <a:ahLst/>
              <a:cxnLst/>
              <a:rect l="l" t="t" r="r" b="b"/>
              <a:pathLst>
                <a:path w="467994" h="126364">
                  <a:moveTo>
                    <a:pt x="405003"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405003" y="126009"/>
                  </a:lnTo>
                  <a:lnTo>
                    <a:pt x="429520" y="121058"/>
                  </a:lnTo>
                  <a:lnTo>
                    <a:pt x="449543" y="107556"/>
                  </a:lnTo>
                  <a:lnTo>
                    <a:pt x="463044" y="87529"/>
                  </a:lnTo>
                  <a:lnTo>
                    <a:pt x="467995" y="63004"/>
                  </a:lnTo>
                  <a:lnTo>
                    <a:pt x="463044" y="38479"/>
                  </a:lnTo>
                  <a:lnTo>
                    <a:pt x="449543" y="18453"/>
                  </a:lnTo>
                  <a:lnTo>
                    <a:pt x="429520" y="4951"/>
                  </a:lnTo>
                  <a:lnTo>
                    <a:pt x="405003" y="0"/>
                  </a:lnTo>
                  <a:close/>
                </a:path>
              </a:pathLst>
            </a:custGeom>
            <a:solidFill>
              <a:srgbClr val="FFD051"/>
            </a:solidFill>
          </p:spPr>
          <p:txBody>
            <a:bodyPr wrap="square" lIns="0" tIns="0" rIns="0" bIns="0" rtlCol="0"/>
            <a:lstStyle/>
            <a:p>
              <a:endParaRPr/>
            </a:p>
          </p:txBody>
        </p:sp>
      </p:grpSp>
      <p:sp>
        <p:nvSpPr>
          <p:cNvPr id="209" name="object 210">
            <a:extLst>
              <a:ext uri="{FF2B5EF4-FFF2-40B4-BE49-F238E27FC236}">
                <a16:creationId xmlns:a16="http://schemas.microsoft.com/office/drawing/2014/main" id="{1D821B35-6C04-CC84-2EFB-21CCC2F0386F}"/>
              </a:ext>
            </a:extLst>
          </p:cNvPr>
          <p:cNvSpPr txBox="1"/>
          <p:nvPr/>
        </p:nvSpPr>
        <p:spPr>
          <a:xfrm>
            <a:off x="3391253" y="2882301"/>
            <a:ext cx="427990" cy="132080"/>
          </a:xfrm>
          <a:prstGeom prst="rect">
            <a:avLst/>
          </a:prstGeom>
        </p:spPr>
        <p:txBody>
          <a:bodyPr vert="horz" wrap="square" lIns="0" tIns="12065" rIns="0" bIns="0" rtlCol="0">
            <a:spAutoFit/>
          </a:bodyPr>
          <a:lstStyle/>
          <a:p>
            <a:pPr marL="12700">
              <a:lnSpc>
                <a:spcPct val="100000"/>
              </a:lnSpc>
              <a:spcBef>
                <a:spcPts val="95"/>
              </a:spcBef>
            </a:pPr>
            <a:r>
              <a:rPr sz="700" b="1" spc="70" dirty="0">
                <a:latin typeface="Meiryo UI"/>
                <a:cs typeface="Meiryo UI"/>
              </a:rPr>
              <a:t>一部競争</a:t>
            </a:r>
            <a:endParaRPr sz="700">
              <a:latin typeface="Meiryo UI"/>
              <a:cs typeface="Meiryo UI"/>
            </a:endParaRPr>
          </a:p>
        </p:txBody>
      </p:sp>
      <p:grpSp>
        <p:nvGrpSpPr>
          <p:cNvPr id="210" name="object 211">
            <a:extLst>
              <a:ext uri="{FF2B5EF4-FFF2-40B4-BE49-F238E27FC236}">
                <a16:creationId xmlns:a16="http://schemas.microsoft.com/office/drawing/2014/main" id="{3883C53E-F3FA-4D18-19D3-DA44BB98C7EE}"/>
              </a:ext>
            </a:extLst>
          </p:cNvPr>
          <p:cNvGrpSpPr/>
          <p:nvPr/>
        </p:nvGrpSpPr>
        <p:grpSpPr>
          <a:xfrm>
            <a:off x="3941926" y="3024640"/>
            <a:ext cx="618490" cy="294640"/>
            <a:chOff x="2678734" y="3071774"/>
            <a:chExt cx="618490" cy="294640"/>
          </a:xfrm>
        </p:grpSpPr>
        <p:sp>
          <p:nvSpPr>
            <p:cNvPr id="211" name="object 212">
              <a:extLst>
                <a:ext uri="{FF2B5EF4-FFF2-40B4-BE49-F238E27FC236}">
                  <a16:creationId xmlns:a16="http://schemas.microsoft.com/office/drawing/2014/main" id="{71306A21-4416-9C4C-652A-23249DCFB70D}"/>
                </a:ext>
              </a:extLst>
            </p:cNvPr>
            <p:cNvSpPr/>
            <p:nvPr/>
          </p:nvSpPr>
          <p:spPr>
            <a:xfrm>
              <a:off x="2681909" y="3074949"/>
              <a:ext cx="612140" cy="288290"/>
            </a:xfrm>
            <a:custGeom>
              <a:avLst/>
              <a:gdLst/>
              <a:ahLst/>
              <a:cxnLst/>
              <a:rect l="l" t="t" r="r" b="b"/>
              <a:pathLst>
                <a:path w="612139"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212" name="object 213">
              <a:extLst>
                <a:ext uri="{FF2B5EF4-FFF2-40B4-BE49-F238E27FC236}">
                  <a16:creationId xmlns:a16="http://schemas.microsoft.com/office/drawing/2014/main" id="{C99B398C-3060-A96E-F710-FAACB2CCB995}"/>
                </a:ext>
              </a:extLst>
            </p:cNvPr>
            <p:cNvSpPr/>
            <p:nvPr/>
          </p:nvSpPr>
          <p:spPr>
            <a:xfrm>
              <a:off x="2681909" y="3074949"/>
              <a:ext cx="612140" cy="288290"/>
            </a:xfrm>
            <a:custGeom>
              <a:avLst/>
              <a:gdLst/>
              <a:ahLst/>
              <a:cxnLst/>
              <a:rect l="l" t="t" r="r" b="b"/>
              <a:pathLst>
                <a:path w="612139"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213" name="object 214">
            <a:extLst>
              <a:ext uri="{FF2B5EF4-FFF2-40B4-BE49-F238E27FC236}">
                <a16:creationId xmlns:a16="http://schemas.microsoft.com/office/drawing/2014/main" id="{DABF1642-A57C-2990-C660-B65F3504937C}"/>
              </a:ext>
            </a:extLst>
          </p:cNvPr>
          <p:cNvSpPr txBox="1"/>
          <p:nvPr/>
        </p:nvSpPr>
        <p:spPr>
          <a:xfrm>
            <a:off x="3989862" y="3052640"/>
            <a:ext cx="521334" cy="238760"/>
          </a:xfrm>
          <a:prstGeom prst="rect">
            <a:avLst/>
          </a:prstGeom>
        </p:spPr>
        <p:txBody>
          <a:bodyPr vert="horz" wrap="square" lIns="0" tIns="12065" rIns="0" bIns="0" rtlCol="0">
            <a:spAutoFit/>
          </a:bodyPr>
          <a:lstStyle/>
          <a:p>
            <a:pPr marL="12700" marR="5080" indent="43815">
              <a:lnSpc>
                <a:spcPct val="100000"/>
              </a:lnSpc>
              <a:spcBef>
                <a:spcPts val="95"/>
              </a:spcBef>
            </a:pPr>
            <a:r>
              <a:rPr sz="700" spc="-25" dirty="0">
                <a:latin typeface="Meiryo UI"/>
                <a:cs typeface="Meiryo UI"/>
              </a:rPr>
              <a:t>地球と直接通信する機能</a:t>
            </a:r>
            <a:endParaRPr sz="700">
              <a:latin typeface="Meiryo UI"/>
              <a:cs typeface="Meiryo UI"/>
            </a:endParaRPr>
          </a:p>
        </p:txBody>
      </p:sp>
      <p:grpSp>
        <p:nvGrpSpPr>
          <p:cNvPr id="214" name="object 215">
            <a:extLst>
              <a:ext uri="{FF2B5EF4-FFF2-40B4-BE49-F238E27FC236}">
                <a16:creationId xmlns:a16="http://schemas.microsoft.com/office/drawing/2014/main" id="{C8452A70-EE93-EA7C-B72F-B7D60964FC10}"/>
              </a:ext>
            </a:extLst>
          </p:cNvPr>
          <p:cNvGrpSpPr/>
          <p:nvPr/>
        </p:nvGrpSpPr>
        <p:grpSpPr>
          <a:xfrm>
            <a:off x="1356740" y="2092562"/>
            <a:ext cx="1404620" cy="2428240"/>
            <a:chOff x="93548" y="2139696"/>
            <a:chExt cx="1404620" cy="2428240"/>
          </a:xfrm>
        </p:grpSpPr>
        <p:sp>
          <p:nvSpPr>
            <p:cNvPr id="215" name="object 216">
              <a:extLst>
                <a:ext uri="{FF2B5EF4-FFF2-40B4-BE49-F238E27FC236}">
                  <a16:creationId xmlns:a16="http://schemas.microsoft.com/office/drawing/2014/main" id="{47D9A82B-24B1-F5EA-7EAE-26F9DC5AAA4B}"/>
                </a:ext>
              </a:extLst>
            </p:cNvPr>
            <p:cNvSpPr/>
            <p:nvPr/>
          </p:nvSpPr>
          <p:spPr>
            <a:xfrm>
              <a:off x="93548" y="2263698"/>
              <a:ext cx="1404620" cy="2304415"/>
            </a:xfrm>
            <a:custGeom>
              <a:avLst/>
              <a:gdLst/>
              <a:ahLst/>
              <a:cxnLst/>
              <a:rect l="l" t="t" r="r" b="b"/>
              <a:pathLst>
                <a:path w="1404620" h="2304415">
                  <a:moveTo>
                    <a:pt x="1403997" y="0"/>
                  </a:moveTo>
                  <a:lnTo>
                    <a:pt x="0" y="0"/>
                  </a:lnTo>
                  <a:lnTo>
                    <a:pt x="0" y="2303995"/>
                  </a:lnTo>
                  <a:lnTo>
                    <a:pt x="1403997" y="2303995"/>
                  </a:lnTo>
                  <a:lnTo>
                    <a:pt x="1403997" y="0"/>
                  </a:lnTo>
                  <a:close/>
                </a:path>
              </a:pathLst>
            </a:custGeom>
            <a:solidFill>
              <a:srgbClr val="DFEFEA"/>
            </a:solidFill>
          </p:spPr>
          <p:txBody>
            <a:bodyPr wrap="square" lIns="0" tIns="0" rIns="0" bIns="0" rtlCol="0"/>
            <a:lstStyle/>
            <a:p>
              <a:endParaRPr/>
            </a:p>
          </p:txBody>
        </p:sp>
        <p:pic>
          <p:nvPicPr>
            <p:cNvPr id="216" name="object 217">
              <a:extLst>
                <a:ext uri="{FF2B5EF4-FFF2-40B4-BE49-F238E27FC236}">
                  <a16:creationId xmlns:a16="http://schemas.microsoft.com/office/drawing/2014/main" id="{E5357446-3488-CC1D-6BE8-F3050696B0A5}"/>
                </a:ext>
              </a:extLst>
            </p:cNvPr>
            <p:cNvPicPr/>
            <p:nvPr/>
          </p:nvPicPr>
          <p:blipFill>
            <a:blip r:embed="rId18" cstate="print"/>
            <a:stretch>
              <a:fillRect/>
            </a:stretch>
          </p:blipFill>
          <p:spPr>
            <a:xfrm>
              <a:off x="582168" y="2139696"/>
              <a:ext cx="405383" cy="278891"/>
            </a:xfrm>
            <a:prstGeom prst="rect">
              <a:avLst/>
            </a:prstGeom>
          </p:spPr>
        </p:pic>
      </p:grpSp>
      <p:sp>
        <p:nvSpPr>
          <p:cNvPr id="217" name="object 218">
            <a:extLst>
              <a:ext uri="{FF2B5EF4-FFF2-40B4-BE49-F238E27FC236}">
                <a16:creationId xmlns:a16="http://schemas.microsoft.com/office/drawing/2014/main" id="{F2ADF1BC-6812-37AC-1F33-D0D2912D5327}"/>
              </a:ext>
            </a:extLst>
          </p:cNvPr>
          <p:cNvSpPr txBox="1"/>
          <p:nvPr/>
        </p:nvSpPr>
        <p:spPr>
          <a:xfrm>
            <a:off x="1920743" y="2136834"/>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科学</a:t>
            </a:r>
            <a:endParaRPr sz="900">
              <a:latin typeface="Meiryo UI"/>
              <a:cs typeface="Meiryo UI"/>
            </a:endParaRPr>
          </a:p>
        </p:txBody>
      </p:sp>
      <p:grpSp>
        <p:nvGrpSpPr>
          <p:cNvPr id="218" name="object 219">
            <a:extLst>
              <a:ext uri="{FF2B5EF4-FFF2-40B4-BE49-F238E27FC236}">
                <a16:creationId xmlns:a16="http://schemas.microsoft.com/office/drawing/2014/main" id="{DB414ACD-C4AA-FA84-9E5A-C1B62F5465BE}"/>
              </a:ext>
            </a:extLst>
          </p:cNvPr>
          <p:cNvGrpSpPr/>
          <p:nvPr/>
        </p:nvGrpSpPr>
        <p:grpSpPr>
          <a:xfrm>
            <a:off x="1356740" y="2319472"/>
            <a:ext cx="1338580" cy="2778760"/>
            <a:chOff x="93548" y="2366606"/>
            <a:chExt cx="1338580" cy="2778760"/>
          </a:xfrm>
        </p:grpSpPr>
        <p:sp>
          <p:nvSpPr>
            <p:cNvPr id="219" name="object 220">
              <a:extLst>
                <a:ext uri="{FF2B5EF4-FFF2-40B4-BE49-F238E27FC236}">
                  <a16:creationId xmlns:a16="http://schemas.microsoft.com/office/drawing/2014/main" id="{66A20E98-E7BB-56DF-A71E-29441D589F09}"/>
                </a:ext>
              </a:extLst>
            </p:cNvPr>
            <p:cNvSpPr/>
            <p:nvPr/>
          </p:nvSpPr>
          <p:spPr>
            <a:xfrm>
              <a:off x="93548" y="4532947"/>
              <a:ext cx="1188085" cy="612140"/>
            </a:xfrm>
            <a:custGeom>
              <a:avLst/>
              <a:gdLst/>
              <a:ahLst/>
              <a:cxnLst/>
              <a:rect l="l" t="t" r="r" b="b"/>
              <a:pathLst>
                <a:path w="1188085" h="612139">
                  <a:moveTo>
                    <a:pt x="1187996" y="0"/>
                  </a:moveTo>
                  <a:lnTo>
                    <a:pt x="0" y="0"/>
                  </a:lnTo>
                  <a:lnTo>
                    <a:pt x="0" y="612000"/>
                  </a:lnTo>
                  <a:lnTo>
                    <a:pt x="1187996" y="612000"/>
                  </a:lnTo>
                  <a:lnTo>
                    <a:pt x="1187996" y="0"/>
                  </a:lnTo>
                  <a:close/>
                </a:path>
              </a:pathLst>
            </a:custGeom>
            <a:solidFill>
              <a:srgbClr val="DFEFEA"/>
            </a:solidFill>
          </p:spPr>
          <p:txBody>
            <a:bodyPr wrap="square" lIns="0" tIns="0" rIns="0" bIns="0" rtlCol="0"/>
            <a:lstStyle/>
            <a:p>
              <a:endParaRPr/>
            </a:p>
          </p:txBody>
        </p:sp>
        <p:sp>
          <p:nvSpPr>
            <p:cNvPr id="220" name="object 221">
              <a:extLst>
                <a:ext uri="{FF2B5EF4-FFF2-40B4-BE49-F238E27FC236}">
                  <a16:creationId xmlns:a16="http://schemas.microsoft.com/office/drawing/2014/main" id="{58544386-5F1B-E033-D556-DE21444094D0}"/>
                </a:ext>
              </a:extLst>
            </p:cNvPr>
            <p:cNvSpPr/>
            <p:nvPr/>
          </p:nvSpPr>
          <p:spPr>
            <a:xfrm>
              <a:off x="165544" y="2372956"/>
              <a:ext cx="1260475" cy="1224280"/>
            </a:xfrm>
            <a:custGeom>
              <a:avLst/>
              <a:gdLst/>
              <a:ahLst/>
              <a:cxnLst/>
              <a:rect l="l" t="t" r="r" b="b"/>
              <a:pathLst>
                <a:path w="1260475" h="1224279">
                  <a:moveTo>
                    <a:pt x="1260005" y="0"/>
                  </a:moveTo>
                  <a:lnTo>
                    <a:pt x="0" y="0"/>
                  </a:lnTo>
                  <a:lnTo>
                    <a:pt x="0" y="1224000"/>
                  </a:lnTo>
                  <a:lnTo>
                    <a:pt x="1260005" y="1224000"/>
                  </a:lnTo>
                  <a:lnTo>
                    <a:pt x="1260005" y="0"/>
                  </a:lnTo>
                  <a:close/>
                </a:path>
              </a:pathLst>
            </a:custGeom>
            <a:solidFill>
              <a:srgbClr val="F9D9E1"/>
            </a:solidFill>
          </p:spPr>
          <p:txBody>
            <a:bodyPr wrap="square" lIns="0" tIns="0" rIns="0" bIns="0" rtlCol="0"/>
            <a:lstStyle/>
            <a:p>
              <a:endParaRPr/>
            </a:p>
          </p:txBody>
        </p:sp>
        <p:sp>
          <p:nvSpPr>
            <p:cNvPr id="221" name="object 222">
              <a:extLst>
                <a:ext uri="{FF2B5EF4-FFF2-40B4-BE49-F238E27FC236}">
                  <a16:creationId xmlns:a16="http://schemas.microsoft.com/office/drawing/2014/main" id="{02A70ECD-0F38-63F5-45E2-DB75F153E3E9}"/>
                </a:ext>
              </a:extLst>
            </p:cNvPr>
            <p:cNvSpPr/>
            <p:nvPr/>
          </p:nvSpPr>
          <p:spPr>
            <a:xfrm>
              <a:off x="165544" y="2372956"/>
              <a:ext cx="1260475" cy="1224280"/>
            </a:xfrm>
            <a:custGeom>
              <a:avLst/>
              <a:gdLst/>
              <a:ahLst/>
              <a:cxnLst/>
              <a:rect l="l" t="t" r="r" b="b"/>
              <a:pathLst>
                <a:path w="1260475" h="1224279">
                  <a:moveTo>
                    <a:pt x="0" y="0"/>
                  </a:moveTo>
                  <a:lnTo>
                    <a:pt x="1260005" y="0"/>
                  </a:lnTo>
                  <a:lnTo>
                    <a:pt x="1260005" y="1224000"/>
                  </a:lnTo>
                  <a:lnTo>
                    <a:pt x="0" y="1224000"/>
                  </a:lnTo>
                  <a:lnTo>
                    <a:pt x="0" y="0"/>
                  </a:lnTo>
                  <a:close/>
                </a:path>
              </a:pathLst>
            </a:custGeom>
            <a:ln w="12700">
              <a:solidFill>
                <a:srgbClr val="DC003B"/>
              </a:solidFill>
            </a:ln>
          </p:spPr>
          <p:txBody>
            <a:bodyPr wrap="square" lIns="0" tIns="0" rIns="0" bIns="0" rtlCol="0"/>
            <a:lstStyle/>
            <a:p>
              <a:endParaRPr/>
            </a:p>
          </p:txBody>
        </p:sp>
      </p:grpSp>
      <p:sp>
        <p:nvSpPr>
          <p:cNvPr id="222" name="object 223">
            <a:extLst>
              <a:ext uri="{FF2B5EF4-FFF2-40B4-BE49-F238E27FC236}">
                <a16:creationId xmlns:a16="http://schemas.microsoft.com/office/drawing/2014/main" id="{B7F83C53-F913-0B8A-BEAC-47CFC69896A5}"/>
              </a:ext>
            </a:extLst>
          </p:cNvPr>
          <p:cNvSpPr txBox="1"/>
          <p:nvPr/>
        </p:nvSpPr>
        <p:spPr>
          <a:xfrm>
            <a:off x="1825432" y="2350641"/>
            <a:ext cx="840105" cy="269875"/>
          </a:xfrm>
          <a:prstGeom prst="rect">
            <a:avLst/>
          </a:prstGeom>
        </p:spPr>
        <p:txBody>
          <a:bodyPr vert="horz" wrap="square" lIns="0" tIns="13335" rIns="0" bIns="0" rtlCol="0">
            <a:spAutoFit/>
          </a:bodyPr>
          <a:lstStyle/>
          <a:p>
            <a:pPr marL="12700" marR="5080" indent="507365">
              <a:lnSpc>
                <a:spcPct val="100000"/>
              </a:lnSpc>
              <a:spcBef>
                <a:spcPts val="105"/>
              </a:spcBef>
            </a:pPr>
            <a:r>
              <a:rPr sz="800" b="1" spc="-20" dirty="0">
                <a:solidFill>
                  <a:srgbClr val="DC003B"/>
                </a:solidFill>
                <a:latin typeface="Meiryo UI"/>
                <a:cs typeface="Meiryo UI"/>
              </a:rPr>
              <a:t>月震計ネットワークシステム</a:t>
            </a:r>
            <a:endParaRPr sz="800">
              <a:latin typeface="Meiryo UI"/>
              <a:cs typeface="Meiryo UI"/>
            </a:endParaRPr>
          </a:p>
        </p:txBody>
      </p:sp>
      <p:grpSp>
        <p:nvGrpSpPr>
          <p:cNvPr id="223" name="object 224">
            <a:extLst>
              <a:ext uri="{FF2B5EF4-FFF2-40B4-BE49-F238E27FC236}">
                <a16:creationId xmlns:a16="http://schemas.microsoft.com/office/drawing/2014/main" id="{68834B28-9FE6-88BC-3939-EA0371C4CFD8}"/>
              </a:ext>
            </a:extLst>
          </p:cNvPr>
          <p:cNvGrpSpPr/>
          <p:nvPr/>
        </p:nvGrpSpPr>
        <p:grpSpPr>
          <a:xfrm>
            <a:off x="2037561" y="3115037"/>
            <a:ext cx="582930" cy="367030"/>
            <a:chOff x="774369" y="3162171"/>
            <a:chExt cx="582930" cy="367030"/>
          </a:xfrm>
        </p:grpSpPr>
        <p:sp>
          <p:nvSpPr>
            <p:cNvPr id="224" name="object 225">
              <a:extLst>
                <a:ext uri="{FF2B5EF4-FFF2-40B4-BE49-F238E27FC236}">
                  <a16:creationId xmlns:a16="http://schemas.microsoft.com/office/drawing/2014/main" id="{0FCCA048-36A8-8AC3-E046-3689F8B8D80F}"/>
                </a:ext>
              </a:extLst>
            </p:cNvPr>
            <p:cNvSpPr/>
            <p:nvPr/>
          </p:nvSpPr>
          <p:spPr>
            <a:xfrm>
              <a:off x="1065545" y="3165346"/>
              <a:ext cx="0" cy="72390"/>
            </a:xfrm>
            <a:custGeom>
              <a:avLst/>
              <a:gdLst/>
              <a:ahLst/>
              <a:cxnLst/>
              <a:rect l="l" t="t" r="r" b="b"/>
              <a:pathLst>
                <a:path h="72389">
                  <a:moveTo>
                    <a:pt x="0" y="0"/>
                  </a:moveTo>
                  <a:lnTo>
                    <a:pt x="0" y="71996"/>
                  </a:lnTo>
                </a:path>
              </a:pathLst>
            </a:custGeom>
            <a:ln w="6350">
              <a:solidFill>
                <a:srgbClr val="585656"/>
              </a:solidFill>
            </a:ln>
          </p:spPr>
          <p:txBody>
            <a:bodyPr wrap="square" lIns="0" tIns="0" rIns="0" bIns="0" rtlCol="0"/>
            <a:lstStyle/>
            <a:p>
              <a:endParaRPr/>
            </a:p>
          </p:txBody>
        </p:sp>
        <p:sp>
          <p:nvSpPr>
            <p:cNvPr id="225" name="object 226">
              <a:extLst>
                <a:ext uri="{FF2B5EF4-FFF2-40B4-BE49-F238E27FC236}">
                  <a16:creationId xmlns:a16="http://schemas.microsoft.com/office/drawing/2014/main" id="{2C94BB4B-8BE4-4FC0-B7F1-E814C019FA99}"/>
                </a:ext>
              </a:extLst>
            </p:cNvPr>
            <p:cNvSpPr/>
            <p:nvPr/>
          </p:nvSpPr>
          <p:spPr>
            <a:xfrm>
              <a:off x="777544" y="3237268"/>
              <a:ext cx="576580" cy="288290"/>
            </a:xfrm>
            <a:custGeom>
              <a:avLst/>
              <a:gdLst/>
              <a:ahLst/>
              <a:cxnLst/>
              <a:rect l="l" t="t" r="r" b="b"/>
              <a:pathLst>
                <a:path w="576580" h="288289">
                  <a:moveTo>
                    <a:pt x="575995" y="0"/>
                  </a:moveTo>
                  <a:lnTo>
                    <a:pt x="0" y="0"/>
                  </a:lnTo>
                  <a:lnTo>
                    <a:pt x="0" y="288150"/>
                  </a:lnTo>
                  <a:lnTo>
                    <a:pt x="575995" y="288150"/>
                  </a:lnTo>
                  <a:lnTo>
                    <a:pt x="575995" y="0"/>
                  </a:lnTo>
                  <a:close/>
                </a:path>
              </a:pathLst>
            </a:custGeom>
            <a:solidFill>
              <a:srgbClr val="FFFFFF"/>
            </a:solidFill>
          </p:spPr>
          <p:txBody>
            <a:bodyPr wrap="square" lIns="0" tIns="0" rIns="0" bIns="0" rtlCol="0"/>
            <a:lstStyle/>
            <a:p>
              <a:endParaRPr/>
            </a:p>
          </p:txBody>
        </p:sp>
        <p:sp>
          <p:nvSpPr>
            <p:cNvPr id="226" name="object 227">
              <a:extLst>
                <a:ext uri="{FF2B5EF4-FFF2-40B4-BE49-F238E27FC236}">
                  <a16:creationId xmlns:a16="http://schemas.microsoft.com/office/drawing/2014/main" id="{5FE88BE8-6215-AA0B-EA87-1950B8E84DBF}"/>
                </a:ext>
              </a:extLst>
            </p:cNvPr>
            <p:cNvSpPr/>
            <p:nvPr/>
          </p:nvSpPr>
          <p:spPr>
            <a:xfrm>
              <a:off x="777544" y="3237268"/>
              <a:ext cx="576580" cy="288290"/>
            </a:xfrm>
            <a:custGeom>
              <a:avLst/>
              <a:gdLst/>
              <a:ahLst/>
              <a:cxnLst/>
              <a:rect l="l" t="t" r="r" b="b"/>
              <a:pathLst>
                <a:path w="576580" h="288289">
                  <a:moveTo>
                    <a:pt x="0" y="0"/>
                  </a:moveTo>
                  <a:lnTo>
                    <a:pt x="575995" y="0"/>
                  </a:lnTo>
                  <a:lnTo>
                    <a:pt x="575995"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227" name="object 228">
            <a:extLst>
              <a:ext uri="{FF2B5EF4-FFF2-40B4-BE49-F238E27FC236}">
                <a16:creationId xmlns:a16="http://schemas.microsoft.com/office/drawing/2014/main" id="{EECA5889-F5CD-73D7-E31B-6419ACDC5505}"/>
              </a:ext>
            </a:extLst>
          </p:cNvPr>
          <p:cNvSpPr txBox="1"/>
          <p:nvPr/>
        </p:nvSpPr>
        <p:spPr>
          <a:xfrm>
            <a:off x="2091850" y="3214961"/>
            <a:ext cx="473709" cy="238760"/>
          </a:xfrm>
          <a:prstGeom prst="rect">
            <a:avLst/>
          </a:prstGeom>
        </p:spPr>
        <p:txBody>
          <a:bodyPr vert="horz" wrap="square" lIns="0" tIns="12065" rIns="0" bIns="0" rtlCol="0">
            <a:spAutoFit/>
          </a:bodyPr>
          <a:lstStyle/>
          <a:p>
            <a:pPr marL="76200" marR="5080" indent="-64135">
              <a:lnSpc>
                <a:spcPct val="100000"/>
              </a:lnSpc>
              <a:spcBef>
                <a:spcPts val="95"/>
              </a:spcBef>
            </a:pPr>
            <a:r>
              <a:rPr sz="700" spc="-30" dirty="0">
                <a:latin typeface="Meiryo UI"/>
                <a:cs typeface="Meiryo UI"/>
              </a:rPr>
              <a:t>データを共有する機能</a:t>
            </a:r>
            <a:endParaRPr sz="700">
              <a:latin typeface="Meiryo UI"/>
              <a:cs typeface="Meiryo UI"/>
            </a:endParaRPr>
          </a:p>
        </p:txBody>
      </p:sp>
      <p:grpSp>
        <p:nvGrpSpPr>
          <p:cNvPr id="228" name="object 229">
            <a:extLst>
              <a:ext uri="{FF2B5EF4-FFF2-40B4-BE49-F238E27FC236}">
                <a16:creationId xmlns:a16="http://schemas.microsoft.com/office/drawing/2014/main" id="{21D136EE-47B7-CD98-9BCF-F2EE5DA8AA75}"/>
              </a:ext>
            </a:extLst>
          </p:cNvPr>
          <p:cNvGrpSpPr/>
          <p:nvPr/>
        </p:nvGrpSpPr>
        <p:grpSpPr>
          <a:xfrm>
            <a:off x="2037561" y="2826964"/>
            <a:ext cx="582930" cy="294640"/>
            <a:chOff x="774369" y="2874098"/>
            <a:chExt cx="582930" cy="294640"/>
          </a:xfrm>
        </p:grpSpPr>
        <p:sp>
          <p:nvSpPr>
            <p:cNvPr id="229" name="object 230">
              <a:extLst>
                <a:ext uri="{FF2B5EF4-FFF2-40B4-BE49-F238E27FC236}">
                  <a16:creationId xmlns:a16="http://schemas.microsoft.com/office/drawing/2014/main" id="{93E80172-BB87-1D60-F363-3FCAC8988E15}"/>
                </a:ext>
              </a:extLst>
            </p:cNvPr>
            <p:cNvSpPr/>
            <p:nvPr/>
          </p:nvSpPr>
          <p:spPr>
            <a:xfrm>
              <a:off x="777544" y="2877273"/>
              <a:ext cx="576580" cy="288290"/>
            </a:xfrm>
            <a:custGeom>
              <a:avLst/>
              <a:gdLst/>
              <a:ahLst/>
              <a:cxnLst/>
              <a:rect l="l" t="t" r="r" b="b"/>
              <a:pathLst>
                <a:path w="576580" h="288289">
                  <a:moveTo>
                    <a:pt x="575995" y="0"/>
                  </a:moveTo>
                  <a:lnTo>
                    <a:pt x="0" y="0"/>
                  </a:lnTo>
                  <a:lnTo>
                    <a:pt x="0" y="288150"/>
                  </a:lnTo>
                  <a:lnTo>
                    <a:pt x="575995" y="288150"/>
                  </a:lnTo>
                  <a:lnTo>
                    <a:pt x="575995" y="0"/>
                  </a:lnTo>
                  <a:close/>
                </a:path>
              </a:pathLst>
            </a:custGeom>
            <a:solidFill>
              <a:srgbClr val="FFFFFF"/>
            </a:solidFill>
          </p:spPr>
          <p:txBody>
            <a:bodyPr wrap="square" lIns="0" tIns="0" rIns="0" bIns="0" rtlCol="0"/>
            <a:lstStyle/>
            <a:p>
              <a:endParaRPr/>
            </a:p>
          </p:txBody>
        </p:sp>
        <p:sp>
          <p:nvSpPr>
            <p:cNvPr id="230" name="object 231">
              <a:extLst>
                <a:ext uri="{FF2B5EF4-FFF2-40B4-BE49-F238E27FC236}">
                  <a16:creationId xmlns:a16="http://schemas.microsoft.com/office/drawing/2014/main" id="{D4E59164-827D-18C5-3BF3-9D52590EE702}"/>
                </a:ext>
              </a:extLst>
            </p:cNvPr>
            <p:cNvSpPr/>
            <p:nvPr/>
          </p:nvSpPr>
          <p:spPr>
            <a:xfrm>
              <a:off x="777544" y="2877273"/>
              <a:ext cx="576580" cy="288290"/>
            </a:xfrm>
            <a:custGeom>
              <a:avLst/>
              <a:gdLst/>
              <a:ahLst/>
              <a:cxnLst/>
              <a:rect l="l" t="t" r="r" b="b"/>
              <a:pathLst>
                <a:path w="576580" h="288289">
                  <a:moveTo>
                    <a:pt x="0" y="0"/>
                  </a:moveTo>
                  <a:lnTo>
                    <a:pt x="575995" y="0"/>
                  </a:lnTo>
                  <a:lnTo>
                    <a:pt x="575995"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231" name="object 232">
            <a:extLst>
              <a:ext uri="{FF2B5EF4-FFF2-40B4-BE49-F238E27FC236}">
                <a16:creationId xmlns:a16="http://schemas.microsoft.com/office/drawing/2014/main" id="{54295EC9-C7CE-D6DF-A79B-EB98FCE19CD5}"/>
              </a:ext>
            </a:extLst>
          </p:cNvPr>
          <p:cNvSpPr txBox="1"/>
          <p:nvPr/>
        </p:nvSpPr>
        <p:spPr>
          <a:xfrm>
            <a:off x="2105596" y="2854961"/>
            <a:ext cx="446405" cy="238760"/>
          </a:xfrm>
          <a:prstGeom prst="rect">
            <a:avLst/>
          </a:prstGeom>
        </p:spPr>
        <p:txBody>
          <a:bodyPr vert="horz" wrap="square" lIns="0" tIns="12065" rIns="0" bIns="0" rtlCol="0">
            <a:spAutoFit/>
          </a:bodyPr>
          <a:lstStyle/>
          <a:p>
            <a:pPr marL="62865" marR="5080" indent="-50800">
              <a:lnSpc>
                <a:spcPct val="100000"/>
              </a:lnSpc>
              <a:spcBef>
                <a:spcPts val="95"/>
              </a:spcBef>
            </a:pPr>
            <a:r>
              <a:rPr sz="700" spc="-20" dirty="0">
                <a:latin typeface="Meiryo UI"/>
                <a:cs typeface="Meiryo UI"/>
              </a:rPr>
              <a:t>振動を計測</a:t>
            </a:r>
            <a:r>
              <a:rPr sz="700" spc="-30" dirty="0">
                <a:latin typeface="Meiryo UI"/>
                <a:cs typeface="Meiryo UI"/>
              </a:rPr>
              <a:t>する機能</a:t>
            </a:r>
            <a:endParaRPr sz="700">
              <a:latin typeface="Meiryo UI"/>
              <a:cs typeface="Meiryo UI"/>
            </a:endParaRPr>
          </a:p>
        </p:txBody>
      </p:sp>
      <p:grpSp>
        <p:nvGrpSpPr>
          <p:cNvPr id="232" name="object 233">
            <a:extLst>
              <a:ext uri="{FF2B5EF4-FFF2-40B4-BE49-F238E27FC236}">
                <a16:creationId xmlns:a16="http://schemas.microsoft.com/office/drawing/2014/main" id="{B9687C24-CD1D-05F7-19EB-B3441829BDE1}"/>
              </a:ext>
            </a:extLst>
          </p:cNvPr>
          <p:cNvGrpSpPr/>
          <p:nvPr/>
        </p:nvGrpSpPr>
        <p:grpSpPr>
          <a:xfrm>
            <a:off x="1497557" y="2934648"/>
            <a:ext cx="438784" cy="546735"/>
            <a:chOff x="234365" y="2981782"/>
            <a:chExt cx="438784" cy="546735"/>
          </a:xfrm>
        </p:grpSpPr>
        <p:sp>
          <p:nvSpPr>
            <p:cNvPr id="233" name="object 234">
              <a:extLst>
                <a:ext uri="{FF2B5EF4-FFF2-40B4-BE49-F238E27FC236}">
                  <a16:creationId xmlns:a16="http://schemas.microsoft.com/office/drawing/2014/main" id="{74EE575F-8928-77A0-6A1E-6667A99EBACA}"/>
                </a:ext>
              </a:extLst>
            </p:cNvPr>
            <p:cNvSpPr/>
            <p:nvPr/>
          </p:nvSpPr>
          <p:spPr>
            <a:xfrm>
              <a:off x="237540" y="2984957"/>
              <a:ext cx="432434" cy="540385"/>
            </a:xfrm>
            <a:custGeom>
              <a:avLst/>
              <a:gdLst/>
              <a:ahLst/>
              <a:cxnLst/>
              <a:rect l="l" t="t" r="r" b="b"/>
              <a:pathLst>
                <a:path w="432434" h="540385">
                  <a:moveTo>
                    <a:pt x="432003" y="0"/>
                  </a:moveTo>
                  <a:lnTo>
                    <a:pt x="0" y="0"/>
                  </a:lnTo>
                  <a:lnTo>
                    <a:pt x="0" y="540003"/>
                  </a:lnTo>
                  <a:lnTo>
                    <a:pt x="432003" y="540003"/>
                  </a:lnTo>
                  <a:lnTo>
                    <a:pt x="432003" y="0"/>
                  </a:lnTo>
                  <a:close/>
                </a:path>
              </a:pathLst>
            </a:custGeom>
            <a:solidFill>
              <a:srgbClr val="FFFFFF"/>
            </a:solidFill>
          </p:spPr>
          <p:txBody>
            <a:bodyPr wrap="square" lIns="0" tIns="0" rIns="0" bIns="0" rtlCol="0"/>
            <a:lstStyle/>
            <a:p>
              <a:endParaRPr/>
            </a:p>
          </p:txBody>
        </p:sp>
        <p:sp>
          <p:nvSpPr>
            <p:cNvPr id="234" name="object 235">
              <a:extLst>
                <a:ext uri="{FF2B5EF4-FFF2-40B4-BE49-F238E27FC236}">
                  <a16:creationId xmlns:a16="http://schemas.microsoft.com/office/drawing/2014/main" id="{75509B26-5AA7-0B55-4FE7-4B302B3172B0}"/>
                </a:ext>
              </a:extLst>
            </p:cNvPr>
            <p:cNvSpPr/>
            <p:nvPr/>
          </p:nvSpPr>
          <p:spPr>
            <a:xfrm>
              <a:off x="237540" y="2984957"/>
              <a:ext cx="432434" cy="540385"/>
            </a:xfrm>
            <a:custGeom>
              <a:avLst/>
              <a:gdLst/>
              <a:ahLst/>
              <a:cxnLst/>
              <a:rect l="l" t="t" r="r" b="b"/>
              <a:pathLst>
                <a:path w="432434" h="540385">
                  <a:moveTo>
                    <a:pt x="0" y="0"/>
                  </a:moveTo>
                  <a:lnTo>
                    <a:pt x="432003" y="0"/>
                  </a:lnTo>
                  <a:lnTo>
                    <a:pt x="432003" y="540003"/>
                  </a:lnTo>
                  <a:lnTo>
                    <a:pt x="0" y="540003"/>
                  </a:lnTo>
                  <a:lnTo>
                    <a:pt x="0" y="0"/>
                  </a:lnTo>
                  <a:close/>
                </a:path>
              </a:pathLst>
            </a:custGeom>
            <a:ln w="6350">
              <a:solidFill>
                <a:srgbClr val="585656"/>
              </a:solidFill>
            </a:ln>
          </p:spPr>
          <p:txBody>
            <a:bodyPr wrap="square" lIns="0" tIns="0" rIns="0" bIns="0" rtlCol="0"/>
            <a:lstStyle/>
            <a:p>
              <a:endParaRPr/>
            </a:p>
          </p:txBody>
        </p:sp>
      </p:grpSp>
      <p:sp>
        <p:nvSpPr>
          <p:cNvPr id="235" name="object 236">
            <a:extLst>
              <a:ext uri="{FF2B5EF4-FFF2-40B4-BE49-F238E27FC236}">
                <a16:creationId xmlns:a16="http://schemas.microsoft.com/office/drawing/2014/main" id="{7E96DBEC-1CE5-933F-4066-FB22E95AF900}"/>
              </a:ext>
            </a:extLst>
          </p:cNvPr>
          <p:cNvSpPr txBox="1"/>
          <p:nvPr/>
        </p:nvSpPr>
        <p:spPr>
          <a:xfrm>
            <a:off x="1526236" y="2983281"/>
            <a:ext cx="379095" cy="452120"/>
          </a:xfrm>
          <a:prstGeom prst="rect">
            <a:avLst/>
          </a:prstGeom>
        </p:spPr>
        <p:txBody>
          <a:bodyPr vert="horz" wrap="square" lIns="0" tIns="12065" rIns="0" bIns="0" rtlCol="0">
            <a:spAutoFit/>
          </a:bodyPr>
          <a:lstStyle/>
          <a:p>
            <a:pPr marL="12065" marR="5080" algn="ctr">
              <a:lnSpc>
                <a:spcPct val="100000"/>
              </a:lnSpc>
              <a:spcBef>
                <a:spcPts val="95"/>
              </a:spcBef>
            </a:pPr>
            <a:r>
              <a:rPr sz="700" spc="-20" dirty="0">
                <a:latin typeface="Meiryo UI"/>
                <a:cs typeface="Meiryo UI"/>
              </a:rPr>
              <a:t>月面環境調査技術</a:t>
            </a:r>
            <a:r>
              <a:rPr sz="700" spc="-25" dirty="0">
                <a:latin typeface="Meiryo UI"/>
                <a:cs typeface="Meiryo UI"/>
              </a:rPr>
              <a:t>実証を</a:t>
            </a:r>
            <a:endParaRPr sz="700">
              <a:latin typeface="Meiryo UI"/>
              <a:cs typeface="Meiryo UI"/>
            </a:endParaRPr>
          </a:p>
          <a:p>
            <a:pPr marL="1270" algn="ctr">
              <a:lnSpc>
                <a:spcPct val="100000"/>
              </a:lnSpc>
            </a:pPr>
            <a:r>
              <a:rPr sz="700" spc="-30" dirty="0">
                <a:latin typeface="Meiryo UI"/>
                <a:cs typeface="Meiryo UI"/>
              </a:rPr>
              <a:t>する機能</a:t>
            </a:r>
            <a:endParaRPr sz="700">
              <a:latin typeface="Meiryo UI"/>
              <a:cs typeface="Meiryo UI"/>
            </a:endParaRPr>
          </a:p>
        </p:txBody>
      </p:sp>
      <p:grpSp>
        <p:nvGrpSpPr>
          <p:cNvPr id="236" name="object 237">
            <a:extLst>
              <a:ext uri="{FF2B5EF4-FFF2-40B4-BE49-F238E27FC236}">
                <a16:creationId xmlns:a16="http://schemas.microsoft.com/office/drawing/2014/main" id="{DD0248AD-EA34-843A-02F5-2C85980140D3}"/>
              </a:ext>
            </a:extLst>
          </p:cNvPr>
          <p:cNvGrpSpPr/>
          <p:nvPr/>
        </p:nvGrpSpPr>
        <p:grpSpPr>
          <a:xfrm>
            <a:off x="1928137" y="2997642"/>
            <a:ext cx="4396740" cy="3432175"/>
            <a:chOff x="664945" y="3044776"/>
            <a:chExt cx="4396740" cy="3432175"/>
          </a:xfrm>
        </p:grpSpPr>
        <p:sp>
          <p:nvSpPr>
            <p:cNvPr id="237" name="object 238">
              <a:extLst>
                <a:ext uri="{FF2B5EF4-FFF2-40B4-BE49-F238E27FC236}">
                  <a16:creationId xmlns:a16="http://schemas.microsoft.com/office/drawing/2014/main" id="{B663F60D-5071-DCE9-0A77-125B4C3B79DA}"/>
                </a:ext>
              </a:extLst>
            </p:cNvPr>
            <p:cNvSpPr/>
            <p:nvPr/>
          </p:nvSpPr>
          <p:spPr>
            <a:xfrm>
              <a:off x="668120" y="3371950"/>
              <a:ext cx="108585" cy="0"/>
            </a:xfrm>
            <a:custGeom>
              <a:avLst/>
              <a:gdLst/>
              <a:ahLst/>
              <a:cxnLst/>
              <a:rect l="l" t="t" r="r" b="b"/>
              <a:pathLst>
                <a:path w="108584">
                  <a:moveTo>
                    <a:pt x="0" y="0"/>
                  </a:moveTo>
                  <a:lnTo>
                    <a:pt x="108000" y="0"/>
                  </a:lnTo>
                </a:path>
              </a:pathLst>
            </a:custGeom>
            <a:ln w="6350">
              <a:solidFill>
                <a:srgbClr val="585656"/>
              </a:solidFill>
            </a:ln>
          </p:spPr>
          <p:txBody>
            <a:bodyPr wrap="square" lIns="0" tIns="0" rIns="0" bIns="0" rtlCol="0"/>
            <a:lstStyle/>
            <a:p>
              <a:endParaRPr/>
            </a:p>
          </p:txBody>
        </p:sp>
        <p:sp>
          <p:nvSpPr>
            <p:cNvPr id="238" name="object 239">
              <a:extLst>
                <a:ext uri="{FF2B5EF4-FFF2-40B4-BE49-F238E27FC236}">
                  <a16:creationId xmlns:a16="http://schemas.microsoft.com/office/drawing/2014/main" id="{CAB2DEC6-3A81-1DF7-4006-019EC1FF0A6E}"/>
                </a:ext>
              </a:extLst>
            </p:cNvPr>
            <p:cNvSpPr/>
            <p:nvPr/>
          </p:nvSpPr>
          <p:spPr>
            <a:xfrm>
              <a:off x="668120" y="3047951"/>
              <a:ext cx="108585" cy="0"/>
            </a:xfrm>
            <a:custGeom>
              <a:avLst/>
              <a:gdLst/>
              <a:ahLst/>
              <a:cxnLst/>
              <a:rect l="l" t="t" r="r" b="b"/>
              <a:pathLst>
                <a:path w="108584">
                  <a:moveTo>
                    <a:pt x="0" y="0"/>
                  </a:moveTo>
                  <a:lnTo>
                    <a:pt x="108000" y="0"/>
                  </a:lnTo>
                </a:path>
              </a:pathLst>
            </a:custGeom>
            <a:ln w="6350">
              <a:solidFill>
                <a:srgbClr val="585656"/>
              </a:solidFill>
            </a:ln>
          </p:spPr>
          <p:txBody>
            <a:bodyPr wrap="square" lIns="0" tIns="0" rIns="0" bIns="0" rtlCol="0"/>
            <a:lstStyle/>
            <a:p>
              <a:endParaRPr/>
            </a:p>
          </p:txBody>
        </p:sp>
        <p:sp>
          <p:nvSpPr>
            <p:cNvPr id="239" name="object 240">
              <a:extLst>
                <a:ext uri="{FF2B5EF4-FFF2-40B4-BE49-F238E27FC236}">
                  <a16:creationId xmlns:a16="http://schemas.microsoft.com/office/drawing/2014/main" id="{4464696A-77CD-CFFE-00B9-A257C7B8E681}"/>
                </a:ext>
              </a:extLst>
            </p:cNvPr>
            <p:cNvSpPr/>
            <p:nvPr/>
          </p:nvSpPr>
          <p:spPr>
            <a:xfrm>
              <a:off x="3405543" y="4928946"/>
              <a:ext cx="1656080" cy="1548130"/>
            </a:xfrm>
            <a:custGeom>
              <a:avLst/>
              <a:gdLst/>
              <a:ahLst/>
              <a:cxnLst/>
              <a:rect l="l" t="t" r="r" b="b"/>
              <a:pathLst>
                <a:path w="1656079" h="1548129">
                  <a:moveTo>
                    <a:pt x="1656003" y="0"/>
                  </a:moveTo>
                  <a:lnTo>
                    <a:pt x="0" y="0"/>
                  </a:lnTo>
                  <a:lnTo>
                    <a:pt x="0" y="1548003"/>
                  </a:lnTo>
                  <a:lnTo>
                    <a:pt x="1656003" y="1548003"/>
                  </a:lnTo>
                  <a:lnTo>
                    <a:pt x="1656003" y="0"/>
                  </a:lnTo>
                  <a:close/>
                </a:path>
              </a:pathLst>
            </a:custGeom>
            <a:solidFill>
              <a:srgbClr val="DFEFEA"/>
            </a:solidFill>
          </p:spPr>
          <p:txBody>
            <a:bodyPr wrap="square" lIns="0" tIns="0" rIns="0" bIns="0" rtlCol="0"/>
            <a:lstStyle/>
            <a:p>
              <a:endParaRPr/>
            </a:p>
          </p:txBody>
        </p:sp>
        <p:sp>
          <p:nvSpPr>
            <p:cNvPr id="240" name="object 241">
              <a:extLst>
                <a:ext uri="{FF2B5EF4-FFF2-40B4-BE49-F238E27FC236}">
                  <a16:creationId xmlns:a16="http://schemas.microsoft.com/office/drawing/2014/main" id="{18E960D8-A94E-ECEC-49BC-E15406C80F7F}"/>
                </a:ext>
              </a:extLst>
            </p:cNvPr>
            <p:cNvSpPr/>
            <p:nvPr/>
          </p:nvSpPr>
          <p:spPr>
            <a:xfrm>
              <a:off x="3477539" y="5000955"/>
              <a:ext cx="1512570" cy="1368425"/>
            </a:xfrm>
            <a:custGeom>
              <a:avLst/>
              <a:gdLst/>
              <a:ahLst/>
              <a:cxnLst/>
              <a:rect l="l" t="t" r="r" b="b"/>
              <a:pathLst>
                <a:path w="1512570" h="1368425">
                  <a:moveTo>
                    <a:pt x="1511998" y="0"/>
                  </a:moveTo>
                  <a:lnTo>
                    <a:pt x="0" y="0"/>
                  </a:lnTo>
                  <a:lnTo>
                    <a:pt x="0" y="1368005"/>
                  </a:lnTo>
                  <a:lnTo>
                    <a:pt x="1511998" y="1368005"/>
                  </a:lnTo>
                  <a:lnTo>
                    <a:pt x="1511998" y="0"/>
                  </a:lnTo>
                  <a:close/>
                </a:path>
              </a:pathLst>
            </a:custGeom>
            <a:solidFill>
              <a:srgbClr val="E6E6E6"/>
            </a:solidFill>
          </p:spPr>
          <p:txBody>
            <a:bodyPr wrap="square" lIns="0" tIns="0" rIns="0" bIns="0" rtlCol="0"/>
            <a:lstStyle/>
            <a:p>
              <a:endParaRPr/>
            </a:p>
          </p:txBody>
        </p:sp>
        <p:sp>
          <p:nvSpPr>
            <p:cNvPr id="241" name="object 242">
              <a:extLst>
                <a:ext uri="{FF2B5EF4-FFF2-40B4-BE49-F238E27FC236}">
                  <a16:creationId xmlns:a16="http://schemas.microsoft.com/office/drawing/2014/main" id="{9B11F598-5909-E94E-FCC9-F9AD3C6DAC1F}"/>
                </a:ext>
              </a:extLst>
            </p:cNvPr>
            <p:cNvSpPr/>
            <p:nvPr/>
          </p:nvSpPr>
          <p:spPr>
            <a:xfrm>
              <a:off x="3477539" y="5000955"/>
              <a:ext cx="1512570" cy="1368425"/>
            </a:xfrm>
            <a:custGeom>
              <a:avLst/>
              <a:gdLst/>
              <a:ahLst/>
              <a:cxnLst/>
              <a:rect l="l" t="t" r="r" b="b"/>
              <a:pathLst>
                <a:path w="1512570" h="1368425">
                  <a:moveTo>
                    <a:pt x="0" y="0"/>
                  </a:moveTo>
                  <a:lnTo>
                    <a:pt x="1511998" y="0"/>
                  </a:lnTo>
                  <a:lnTo>
                    <a:pt x="1511998" y="1368005"/>
                  </a:lnTo>
                  <a:lnTo>
                    <a:pt x="0" y="1368005"/>
                  </a:lnTo>
                  <a:lnTo>
                    <a:pt x="0" y="0"/>
                  </a:lnTo>
                  <a:close/>
                </a:path>
              </a:pathLst>
            </a:custGeom>
            <a:ln w="12700">
              <a:solidFill>
                <a:srgbClr val="003A83"/>
              </a:solidFill>
            </a:ln>
          </p:spPr>
          <p:txBody>
            <a:bodyPr wrap="square" lIns="0" tIns="0" rIns="0" bIns="0" rtlCol="0"/>
            <a:lstStyle/>
            <a:p>
              <a:endParaRPr/>
            </a:p>
          </p:txBody>
        </p:sp>
        <p:pic>
          <p:nvPicPr>
            <p:cNvPr id="242" name="object 243">
              <a:extLst>
                <a:ext uri="{FF2B5EF4-FFF2-40B4-BE49-F238E27FC236}">
                  <a16:creationId xmlns:a16="http://schemas.microsoft.com/office/drawing/2014/main" id="{8D0E417C-C22D-3511-2412-149C183D6555}"/>
                </a:ext>
              </a:extLst>
            </p:cNvPr>
            <p:cNvPicPr/>
            <p:nvPr/>
          </p:nvPicPr>
          <p:blipFill>
            <a:blip r:embed="rId19" cstate="print"/>
            <a:stretch>
              <a:fillRect/>
            </a:stretch>
          </p:blipFill>
          <p:spPr>
            <a:xfrm>
              <a:off x="3354324" y="4803648"/>
              <a:ext cx="405383" cy="278891"/>
            </a:xfrm>
            <a:prstGeom prst="rect">
              <a:avLst/>
            </a:prstGeom>
          </p:spPr>
        </p:pic>
      </p:grpSp>
      <p:sp>
        <p:nvSpPr>
          <p:cNvPr id="243" name="object 244">
            <a:extLst>
              <a:ext uri="{FF2B5EF4-FFF2-40B4-BE49-F238E27FC236}">
                <a16:creationId xmlns:a16="http://schemas.microsoft.com/office/drawing/2014/main" id="{DC7CF0B7-5BE0-6F5A-6698-913851B3B0ED}"/>
              </a:ext>
            </a:extLst>
          </p:cNvPr>
          <p:cNvSpPr txBox="1"/>
          <p:nvPr/>
        </p:nvSpPr>
        <p:spPr>
          <a:xfrm>
            <a:off x="4692743" y="4800834"/>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資源</a:t>
            </a:r>
            <a:endParaRPr sz="900">
              <a:latin typeface="Meiryo UI"/>
              <a:cs typeface="Meiryo UI"/>
            </a:endParaRPr>
          </a:p>
        </p:txBody>
      </p:sp>
      <p:grpSp>
        <p:nvGrpSpPr>
          <p:cNvPr id="244" name="object 245">
            <a:extLst>
              <a:ext uri="{FF2B5EF4-FFF2-40B4-BE49-F238E27FC236}">
                <a16:creationId xmlns:a16="http://schemas.microsoft.com/office/drawing/2014/main" id="{948CA279-306E-75FD-E11A-9B0B27E1A199}"/>
              </a:ext>
            </a:extLst>
          </p:cNvPr>
          <p:cNvGrpSpPr/>
          <p:nvPr/>
        </p:nvGrpSpPr>
        <p:grpSpPr>
          <a:xfrm>
            <a:off x="8052736" y="2469816"/>
            <a:ext cx="1836420" cy="2747010"/>
            <a:chOff x="6789544" y="2516950"/>
            <a:chExt cx="1836420" cy="2747010"/>
          </a:xfrm>
        </p:grpSpPr>
        <p:sp>
          <p:nvSpPr>
            <p:cNvPr id="245" name="object 246">
              <a:extLst>
                <a:ext uri="{FF2B5EF4-FFF2-40B4-BE49-F238E27FC236}">
                  <a16:creationId xmlns:a16="http://schemas.microsoft.com/office/drawing/2014/main" id="{CE12DADD-05F6-153B-5425-C034492CB1D8}"/>
                </a:ext>
              </a:extLst>
            </p:cNvPr>
            <p:cNvSpPr/>
            <p:nvPr/>
          </p:nvSpPr>
          <p:spPr>
            <a:xfrm>
              <a:off x="6789544" y="2516950"/>
              <a:ext cx="1836420" cy="2160270"/>
            </a:xfrm>
            <a:custGeom>
              <a:avLst/>
              <a:gdLst/>
              <a:ahLst/>
              <a:cxnLst/>
              <a:rect l="l" t="t" r="r" b="b"/>
              <a:pathLst>
                <a:path w="1836420" h="2160270">
                  <a:moveTo>
                    <a:pt x="1836000" y="0"/>
                  </a:moveTo>
                  <a:lnTo>
                    <a:pt x="0" y="0"/>
                  </a:lnTo>
                  <a:lnTo>
                    <a:pt x="0" y="2160003"/>
                  </a:lnTo>
                  <a:lnTo>
                    <a:pt x="1836000" y="2160003"/>
                  </a:lnTo>
                  <a:lnTo>
                    <a:pt x="1836000" y="0"/>
                  </a:lnTo>
                  <a:close/>
                </a:path>
              </a:pathLst>
            </a:custGeom>
            <a:solidFill>
              <a:srgbClr val="DFEFEA"/>
            </a:solidFill>
          </p:spPr>
          <p:txBody>
            <a:bodyPr wrap="square" lIns="0" tIns="0" rIns="0" bIns="0" rtlCol="0"/>
            <a:lstStyle/>
            <a:p>
              <a:endParaRPr/>
            </a:p>
          </p:txBody>
        </p:sp>
        <p:pic>
          <p:nvPicPr>
            <p:cNvPr id="246" name="object 247">
              <a:extLst>
                <a:ext uri="{FF2B5EF4-FFF2-40B4-BE49-F238E27FC236}">
                  <a16:creationId xmlns:a16="http://schemas.microsoft.com/office/drawing/2014/main" id="{F1AA06BC-7E74-0F35-8E16-611A748B686A}"/>
                </a:ext>
              </a:extLst>
            </p:cNvPr>
            <p:cNvPicPr/>
            <p:nvPr/>
          </p:nvPicPr>
          <p:blipFill>
            <a:blip r:embed="rId20" cstate="print"/>
            <a:stretch>
              <a:fillRect/>
            </a:stretch>
          </p:blipFill>
          <p:spPr>
            <a:xfrm>
              <a:off x="7568183" y="4983479"/>
              <a:ext cx="405383" cy="280415"/>
            </a:xfrm>
            <a:prstGeom prst="rect">
              <a:avLst/>
            </a:prstGeom>
          </p:spPr>
        </p:pic>
        <p:pic>
          <p:nvPicPr>
            <p:cNvPr id="247" name="object 248">
              <a:extLst>
                <a:ext uri="{FF2B5EF4-FFF2-40B4-BE49-F238E27FC236}">
                  <a16:creationId xmlns:a16="http://schemas.microsoft.com/office/drawing/2014/main" id="{A216B1A7-16DC-DE3C-0EE5-6D54AE3BB698}"/>
                </a:ext>
              </a:extLst>
            </p:cNvPr>
            <p:cNvPicPr/>
            <p:nvPr/>
          </p:nvPicPr>
          <p:blipFill>
            <a:blip r:embed="rId21" cstate="print"/>
            <a:stretch>
              <a:fillRect/>
            </a:stretch>
          </p:blipFill>
          <p:spPr>
            <a:xfrm>
              <a:off x="7804404" y="5000244"/>
              <a:ext cx="211835" cy="252983"/>
            </a:xfrm>
            <a:prstGeom prst="rect">
              <a:avLst/>
            </a:prstGeom>
          </p:spPr>
        </p:pic>
        <p:pic>
          <p:nvPicPr>
            <p:cNvPr id="248" name="object 249">
              <a:extLst>
                <a:ext uri="{FF2B5EF4-FFF2-40B4-BE49-F238E27FC236}">
                  <a16:creationId xmlns:a16="http://schemas.microsoft.com/office/drawing/2014/main" id="{4EFF2F65-DB31-64FE-BE0B-DDD6063E8F20}"/>
                </a:ext>
              </a:extLst>
            </p:cNvPr>
            <p:cNvPicPr/>
            <p:nvPr/>
          </p:nvPicPr>
          <p:blipFill>
            <a:blip r:embed="rId22" cstate="print"/>
            <a:stretch>
              <a:fillRect/>
            </a:stretch>
          </p:blipFill>
          <p:spPr>
            <a:xfrm>
              <a:off x="7854695" y="5000244"/>
              <a:ext cx="365759" cy="252983"/>
            </a:xfrm>
            <a:prstGeom prst="rect">
              <a:avLst/>
            </a:prstGeom>
          </p:spPr>
        </p:pic>
        <p:pic>
          <p:nvPicPr>
            <p:cNvPr id="249" name="object 250">
              <a:extLst>
                <a:ext uri="{FF2B5EF4-FFF2-40B4-BE49-F238E27FC236}">
                  <a16:creationId xmlns:a16="http://schemas.microsoft.com/office/drawing/2014/main" id="{7E557510-53E2-AC9A-DDB1-D40CF079524A}"/>
                </a:ext>
              </a:extLst>
            </p:cNvPr>
            <p:cNvPicPr/>
            <p:nvPr/>
          </p:nvPicPr>
          <p:blipFill>
            <a:blip r:embed="rId23" cstate="print"/>
            <a:stretch>
              <a:fillRect/>
            </a:stretch>
          </p:blipFill>
          <p:spPr>
            <a:xfrm>
              <a:off x="8058912" y="5000244"/>
              <a:ext cx="211835" cy="252983"/>
            </a:xfrm>
            <a:prstGeom prst="rect">
              <a:avLst/>
            </a:prstGeom>
          </p:spPr>
        </p:pic>
      </p:grpSp>
      <p:sp>
        <p:nvSpPr>
          <p:cNvPr id="250" name="object 251">
            <a:extLst>
              <a:ext uri="{FF2B5EF4-FFF2-40B4-BE49-F238E27FC236}">
                <a16:creationId xmlns:a16="http://schemas.microsoft.com/office/drawing/2014/main" id="{BA34106A-33AC-B0DA-1AEB-776C898C05EF}"/>
              </a:ext>
            </a:extLst>
          </p:cNvPr>
          <p:cNvSpPr txBox="1"/>
          <p:nvPr/>
        </p:nvSpPr>
        <p:spPr>
          <a:xfrm>
            <a:off x="8907667" y="4977786"/>
            <a:ext cx="558800"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319B73"/>
                </a:solidFill>
                <a:latin typeface="Meiryo UI"/>
                <a:cs typeface="Meiryo UI"/>
              </a:rPr>
              <a:t>輸送</a:t>
            </a:r>
            <a:r>
              <a:rPr sz="800" b="1" spc="-20" dirty="0">
                <a:solidFill>
                  <a:srgbClr val="319B73"/>
                </a:solidFill>
                <a:latin typeface="Meiryo UI"/>
                <a:cs typeface="Meiryo UI"/>
              </a:rPr>
              <a:t>(月面)</a:t>
            </a:r>
            <a:endParaRPr sz="800">
              <a:latin typeface="Meiryo UI"/>
              <a:cs typeface="Meiryo UI"/>
            </a:endParaRPr>
          </a:p>
        </p:txBody>
      </p:sp>
      <p:grpSp>
        <p:nvGrpSpPr>
          <p:cNvPr id="251" name="object 252">
            <a:extLst>
              <a:ext uri="{FF2B5EF4-FFF2-40B4-BE49-F238E27FC236}">
                <a16:creationId xmlns:a16="http://schemas.microsoft.com/office/drawing/2014/main" id="{E8D54E1F-A726-5D2F-69A6-5931EDF25D4C}"/>
              </a:ext>
            </a:extLst>
          </p:cNvPr>
          <p:cNvGrpSpPr/>
          <p:nvPr/>
        </p:nvGrpSpPr>
        <p:grpSpPr>
          <a:xfrm>
            <a:off x="3012731" y="3363466"/>
            <a:ext cx="6846570" cy="2781935"/>
            <a:chOff x="1749539" y="3410600"/>
            <a:chExt cx="6846570" cy="2781935"/>
          </a:xfrm>
        </p:grpSpPr>
        <p:sp>
          <p:nvSpPr>
            <p:cNvPr id="252" name="object 253">
              <a:extLst>
                <a:ext uri="{FF2B5EF4-FFF2-40B4-BE49-F238E27FC236}">
                  <a16:creationId xmlns:a16="http://schemas.microsoft.com/office/drawing/2014/main" id="{00AF0851-8396-07DB-2890-3B4CBC55957C}"/>
                </a:ext>
              </a:extLst>
            </p:cNvPr>
            <p:cNvSpPr/>
            <p:nvPr/>
          </p:nvSpPr>
          <p:spPr>
            <a:xfrm>
              <a:off x="7113544" y="5396951"/>
              <a:ext cx="1476375" cy="0"/>
            </a:xfrm>
            <a:custGeom>
              <a:avLst/>
              <a:gdLst/>
              <a:ahLst/>
              <a:cxnLst/>
              <a:rect l="l" t="t" r="r" b="b"/>
              <a:pathLst>
                <a:path w="1476375">
                  <a:moveTo>
                    <a:pt x="0" y="0"/>
                  </a:moveTo>
                  <a:lnTo>
                    <a:pt x="1475994" y="0"/>
                  </a:lnTo>
                </a:path>
              </a:pathLst>
            </a:custGeom>
            <a:ln w="12700">
              <a:solidFill>
                <a:srgbClr val="3B82F5"/>
              </a:solidFill>
            </a:ln>
          </p:spPr>
          <p:txBody>
            <a:bodyPr wrap="square" lIns="0" tIns="0" rIns="0" bIns="0" rtlCol="0"/>
            <a:lstStyle/>
            <a:p>
              <a:endParaRPr/>
            </a:p>
          </p:txBody>
        </p:sp>
        <p:sp>
          <p:nvSpPr>
            <p:cNvPr id="253" name="object 254">
              <a:extLst>
                <a:ext uri="{FF2B5EF4-FFF2-40B4-BE49-F238E27FC236}">
                  <a16:creationId xmlns:a16="http://schemas.microsoft.com/office/drawing/2014/main" id="{BD92E21C-46FA-A65D-FB49-932618EABE12}"/>
                </a:ext>
              </a:extLst>
            </p:cNvPr>
            <p:cNvSpPr/>
            <p:nvPr/>
          </p:nvSpPr>
          <p:spPr>
            <a:xfrm>
              <a:off x="8589545" y="5396950"/>
              <a:ext cx="0" cy="648335"/>
            </a:xfrm>
            <a:custGeom>
              <a:avLst/>
              <a:gdLst/>
              <a:ahLst/>
              <a:cxnLst/>
              <a:rect l="l" t="t" r="r" b="b"/>
              <a:pathLst>
                <a:path h="648335">
                  <a:moveTo>
                    <a:pt x="0" y="0"/>
                  </a:moveTo>
                  <a:lnTo>
                    <a:pt x="0" y="648004"/>
                  </a:lnTo>
                </a:path>
              </a:pathLst>
            </a:custGeom>
            <a:ln w="12700">
              <a:solidFill>
                <a:srgbClr val="3B82F5"/>
              </a:solidFill>
            </a:ln>
          </p:spPr>
          <p:txBody>
            <a:bodyPr wrap="square" lIns="0" tIns="0" rIns="0" bIns="0" rtlCol="0"/>
            <a:lstStyle/>
            <a:p>
              <a:endParaRPr/>
            </a:p>
          </p:txBody>
        </p:sp>
        <p:sp>
          <p:nvSpPr>
            <p:cNvPr id="254" name="object 255">
              <a:extLst>
                <a:ext uri="{FF2B5EF4-FFF2-40B4-BE49-F238E27FC236}">
                  <a16:creationId xmlns:a16="http://schemas.microsoft.com/office/drawing/2014/main" id="{4AE517EB-F23D-E99B-F697-98263B9D8201}"/>
                </a:ext>
              </a:extLst>
            </p:cNvPr>
            <p:cNvSpPr/>
            <p:nvPr/>
          </p:nvSpPr>
          <p:spPr>
            <a:xfrm>
              <a:off x="1916761" y="3416950"/>
              <a:ext cx="1476375" cy="0"/>
            </a:xfrm>
            <a:custGeom>
              <a:avLst/>
              <a:gdLst/>
              <a:ahLst/>
              <a:cxnLst/>
              <a:rect l="l" t="t" r="r" b="b"/>
              <a:pathLst>
                <a:path w="1476375">
                  <a:moveTo>
                    <a:pt x="0" y="0"/>
                  </a:moveTo>
                  <a:lnTo>
                    <a:pt x="1475994" y="0"/>
                  </a:lnTo>
                </a:path>
              </a:pathLst>
            </a:custGeom>
            <a:ln w="12700">
              <a:solidFill>
                <a:srgbClr val="003A83"/>
              </a:solidFill>
            </a:ln>
          </p:spPr>
          <p:txBody>
            <a:bodyPr wrap="square" lIns="0" tIns="0" rIns="0" bIns="0" rtlCol="0"/>
            <a:lstStyle/>
            <a:p>
              <a:endParaRPr/>
            </a:p>
          </p:txBody>
        </p:sp>
        <p:sp>
          <p:nvSpPr>
            <p:cNvPr id="255" name="object 256">
              <a:extLst>
                <a:ext uri="{FF2B5EF4-FFF2-40B4-BE49-F238E27FC236}">
                  <a16:creationId xmlns:a16="http://schemas.microsoft.com/office/drawing/2014/main" id="{6DF1953E-3D1E-EEAC-D7BA-B2490BAF2ABE}"/>
                </a:ext>
              </a:extLst>
            </p:cNvPr>
            <p:cNvSpPr/>
            <p:nvPr/>
          </p:nvSpPr>
          <p:spPr>
            <a:xfrm>
              <a:off x="6591545" y="5504950"/>
              <a:ext cx="594360" cy="0"/>
            </a:xfrm>
            <a:custGeom>
              <a:avLst/>
              <a:gdLst/>
              <a:ahLst/>
              <a:cxnLst/>
              <a:rect l="l" t="t" r="r" b="b"/>
              <a:pathLst>
                <a:path w="594359">
                  <a:moveTo>
                    <a:pt x="394000" y="0"/>
                  </a:moveTo>
                  <a:lnTo>
                    <a:pt x="594000" y="0"/>
                  </a:lnTo>
                </a:path>
                <a:path w="594359">
                  <a:moveTo>
                    <a:pt x="142248" y="0"/>
                  </a:moveTo>
                  <a:lnTo>
                    <a:pt x="357996" y="0"/>
                  </a:lnTo>
                </a:path>
                <a:path w="594359">
                  <a:moveTo>
                    <a:pt x="0" y="0"/>
                  </a:moveTo>
                  <a:lnTo>
                    <a:pt x="106244" y="0"/>
                  </a:lnTo>
                </a:path>
              </a:pathLst>
            </a:custGeom>
            <a:ln w="6350">
              <a:solidFill>
                <a:srgbClr val="585656"/>
              </a:solidFill>
            </a:ln>
          </p:spPr>
          <p:txBody>
            <a:bodyPr wrap="square" lIns="0" tIns="0" rIns="0" bIns="0" rtlCol="0"/>
            <a:lstStyle/>
            <a:p>
              <a:endParaRPr/>
            </a:p>
          </p:txBody>
        </p:sp>
        <p:sp>
          <p:nvSpPr>
            <p:cNvPr id="256" name="object 257">
              <a:extLst>
                <a:ext uri="{FF2B5EF4-FFF2-40B4-BE49-F238E27FC236}">
                  <a16:creationId xmlns:a16="http://schemas.microsoft.com/office/drawing/2014/main" id="{D9E8413E-9017-D509-DCA9-C1271A137DED}"/>
                </a:ext>
              </a:extLst>
            </p:cNvPr>
            <p:cNvSpPr/>
            <p:nvPr/>
          </p:nvSpPr>
          <p:spPr>
            <a:xfrm>
              <a:off x="3369545" y="5684950"/>
              <a:ext cx="0" cy="504190"/>
            </a:xfrm>
            <a:custGeom>
              <a:avLst/>
              <a:gdLst/>
              <a:ahLst/>
              <a:cxnLst/>
              <a:rect l="l" t="t" r="r" b="b"/>
              <a:pathLst>
                <a:path h="504189">
                  <a:moveTo>
                    <a:pt x="0" y="0"/>
                  </a:moveTo>
                  <a:lnTo>
                    <a:pt x="0" y="503999"/>
                  </a:lnTo>
                </a:path>
              </a:pathLst>
            </a:custGeom>
            <a:ln w="6350">
              <a:solidFill>
                <a:srgbClr val="585656"/>
              </a:solidFill>
            </a:ln>
          </p:spPr>
          <p:txBody>
            <a:bodyPr wrap="square" lIns="0" tIns="0" rIns="0" bIns="0" rtlCol="0"/>
            <a:lstStyle/>
            <a:p>
              <a:endParaRPr/>
            </a:p>
          </p:txBody>
        </p:sp>
        <p:sp>
          <p:nvSpPr>
            <p:cNvPr id="257" name="object 258">
              <a:extLst>
                <a:ext uri="{FF2B5EF4-FFF2-40B4-BE49-F238E27FC236}">
                  <a16:creationId xmlns:a16="http://schemas.microsoft.com/office/drawing/2014/main" id="{9BD5338A-0A4E-CBEF-75B2-C2EFA74CA52E}"/>
                </a:ext>
              </a:extLst>
            </p:cNvPr>
            <p:cNvSpPr/>
            <p:nvPr/>
          </p:nvSpPr>
          <p:spPr>
            <a:xfrm>
              <a:off x="1749539" y="4676952"/>
              <a:ext cx="1368425" cy="900430"/>
            </a:xfrm>
            <a:custGeom>
              <a:avLst/>
              <a:gdLst/>
              <a:ahLst/>
              <a:cxnLst/>
              <a:rect l="l" t="t" r="r" b="b"/>
              <a:pathLst>
                <a:path w="1368425" h="900429">
                  <a:moveTo>
                    <a:pt x="1368005" y="0"/>
                  </a:moveTo>
                  <a:lnTo>
                    <a:pt x="0" y="0"/>
                  </a:lnTo>
                  <a:lnTo>
                    <a:pt x="0" y="899998"/>
                  </a:lnTo>
                  <a:lnTo>
                    <a:pt x="1368005" y="899998"/>
                  </a:lnTo>
                  <a:lnTo>
                    <a:pt x="1368005" y="0"/>
                  </a:lnTo>
                  <a:close/>
                </a:path>
              </a:pathLst>
            </a:custGeom>
            <a:solidFill>
              <a:srgbClr val="DFEFEA"/>
            </a:solidFill>
          </p:spPr>
          <p:txBody>
            <a:bodyPr wrap="square" lIns="0" tIns="0" rIns="0" bIns="0" rtlCol="0"/>
            <a:lstStyle/>
            <a:p>
              <a:endParaRPr/>
            </a:p>
          </p:txBody>
        </p:sp>
        <p:sp>
          <p:nvSpPr>
            <p:cNvPr id="258" name="object 259">
              <a:extLst>
                <a:ext uri="{FF2B5EF4-FFF2-40B4-BE49-F238E27FC236}">
                  <a16:creationId xmlns:a16="http://schemas.microsoft.com/office/drawing/2014/main" id="{76FDC495-783E-6E43-AA25-B4FD10A59998}"/>
                </a:ext>
              </a:extLst>
            </p:cNvPr>
            <p:cNvSpPr/>
            <p:nvPr/>
          </p:nvSpPr>
          <p:spPr>
            <a:xfrm>
              <a:off x="1821548" y="4820945"/>
              <a:ext cx="1224280" cy="684530"/>
            </a:xfrm>
            <a:custGeom>
              <a:avLst/>
              <a:gdLst/>
              <a:ahLst/>
              <a:cxnLst/>
              <a:rect l="l" t="t" r="r" b="b"/>
              <a:pathLst>
                <a:path w="1224280" h="684529">
                  <a:moveTo>
                    <a:pt x="1224000" y="0"/>
                  </a:moveTo>
                  <a:lnTo>
                    <a:pt x="0" y="0"/>
                  </a:lnTo>
                  <a:lnTo>
                    <a:pt x="0" y="683996"/>
                  </a:lnTo>
                  <a:lnTo>
                    <a:pt x="1224000" y="683996"/>
                  </a:lnTo>
                  <a:lnTo>
                    <a:pt x="1224000" y="0"/>
                  </a:lnTo>
                  <a:close/>
                </a:path>
              </a:pathLst>
            </a:custGeom>
            <a:solidFill>
              <a:srgbClr val="E6E6E6"/>
            </a:solidFill>
          </p:spPr>
          <p:txBody>
            <a:bodyPr wrap="square" lIns="0" tIns="0" rIns="0" bIns="0" rtlCol="0"/>
            <a:lstStyle/>
            <a:p>
              <a:endParaRPr/>
            </a:p>
          </p:txBody>
        </p:sp>
        <p:sp>
          <p:nvSpPr>
            <p:cNvPr id="259" name="object 260">
              <a:extLst>
                <a:ext uri="{FF2B5EF4-FFF2-40B4-BE49-F238E27FC236}">
                  <a16:creationId xmlns:a16="http://schemas.microsoft.com/office/drawing/2014/main" id="{80A406F3-DDB9-D7A2-5345-AB74A7E509F8}"/>
                </a:ext>
              </a:extLst>
            </p:cNvPr>
            <p:cNvSpPr/>
            <p:nvPr/>
          </p:nvSpPr>
          <p:spPr>
            <a:xfrm>
              <a:off x="1821548" y="4820945"/>
              <a:ext cx="1224280" cy="684530"/>
            </a:xfrm>
            <a:custGeom>
              <a:avLst/>
              <a:gdLst/>
              <a:ahLst/>
              <a:cxnLst/>
              <a:rect l="l" t="t" r="r" b="b"/>
              <a:pathLst>
                <a:path w="1224280" h="684529">
                  <a:moveTo>
                    <a:pt x="0" y="0"/>
                  </a:moveTo>
                  <a:lnTo>
                    <a:pt x="1224000" y="0"/>
                  </a:lnTo>
                  <a:lnTo>
                    <a:pt x="1224000" y="683996"/>
                  </a:lnTo>
                  <a:lnTo>
                    <a:pt x="0" y="683996"/>
                  </a:lnTo>
                  <a:lnTo>
                    <a:pt x="0" y="0"/>
                  </a:lnTo>
                  <a:close/>
                </a:path>
              </a:pathLst>
            </a:custGeom>
            <a:ln w="12700">
              <a:solidFill>
                <a:srgbClr val="003A83"/>
              </a:solidFill>
            </a:ln>
          </p:spPr>
          <p:txBody>
            <a:bodyPr wrap="square" lIns="0" tIns="0" rIns="0" bIns="0" rtlCol="0"/>
            <a:lstStyle/>
            <a:p>
              <a:endParaRPr/>
            </a:p>
          </p:txBody>
        </p:sp>
      </p:grpSp>
      <p:sp>
        <p:nvSpPr>
          <p:cNvPr id="260" name="object 261">
            <a:extLst>
              <a:ext uri="{FF2B5EF4-FFF2-40B4-BE49-F238E27FC236}">
                <a16:creationId xmlns:a16="http://schemas.microsoft.com/office/drawing/2014/main" id="{41E05570-DE46-3E1D-0A0D-E722B9D1BE6B}"/>
              </a:ext>
            </a:extLst>
          </p:cNvPr>
          <p:cNvSpPr txBox="1"/>
          <p:nvPr/>
        </p:nvSpPr>
        <p:spPr>
          <a:xfrm>
            <a:off x="3108037" y="4798641"/>
            <a:ext cx="772160" cy="147955"/>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003A83"/>
                </a:solidFill>
                <a:latin typeface="Meiryo UI"/>
                <a:cs typeface="Meiryo UI"/>
              </a:rPr>
              <a:t>月面セルラー通信</a:t>
            </a:r>
            <a:endParaRPr sz="800">
              <a:latin typeface="Meiryo UI"/>
              <a:cs typeface="Meiryo UI"/>
            </a:endParaRPr>
          </a:p>
        </p:txBody>
      </p:sp>
      <p:sp>
        <p:nvSpPr>
          <p:cNvPr id="261" name="object 262">
            <a:extLst>
              <a:ext uri="{FF2B5EF4-FFF2-40B4-BE49-F238E27FC236}">
                <a16:creationId xmlns:a16="http://schemas.microsoft.com/office/drawing/2014/main" id="{4B169C36-DAA6-A669-C88A-49F4576D2F5B}"/>
              </a:ext>
            </a:extLst>
          </p:cNvPr>
          <p:cNvSpPr txBox="1"/>
          <p:nvPr/>
        </p:nvSpPr>
        <p:spPr>
          <a:xfrm>
            <a:off x="3108037" y="4920558"/>
            <a:ext cx="356870" cy="147955"/>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003A83"/>
                </a:solidFill>
                <a:latin typeface="Meiryo UI"/>
                <a:cs typeface="Meiryo UI"/>
              </a:rPr>
              <a:t>システム</a:t>
            </a:r>
            <a:endParaRPr sz="800">
              <a:latin typeface="Meiryo UI"/>
              <a:cs typeface="Meiryo UI"/>
            </a:endParaRPr>
          </a:p>
        </p:txBody>
      </p:sp>
      <p:grpSp>
        <p:nvGrpSpPr>
          <p:cNvPr id="262" name="object 263">
            <a:extLst>
              <a:ext uri="{FF2B5EF4-FFF2-40B4-BE49-F238E27FC236}">
                <a16:creationId xmlns:a16="http://schemas.microsoft.com/office/drawing/2014/main" id="{713A27F5-0A9B-E29F-4237-C634005B7F4A}"/>
              </a:ext>
            </a:extLst>
          </p:cNvPr>
          <p:cNvGrpSpPr/>
          <p:nvPr/>
        </p:nvGrpSpPr>
        <p:grpSpPr>
          <a:xfrm>
            <a:off x="2816147" y="4540105"/>
            <a:ext cx="702945" cy="280670"/>
            <a:chOff x="1552955" y="4587239"/>
            <a:chExt cx="702945" cy="280670"/>
          </a:xfrm>
        </p:grpSpPr>
        <p:pic>
          <p:nvPicPr>
            <p:cNvPr id="263" name="object 264">
              <a:extLst>
                <a:ext uri="{FF2B5EF4-FFF2-40B4-BE49-F238E27FC236}">
                  <a16:creationId xmlns:a16="http://schemas.microsoft.com/office/drawing/2014/main" id="{D4F5A450-841A-2CC7-781C-34D9A47E9A26}"/>
                </a:ext>
              </a:extLst>
            </p:cNvPr>
            <p:cNvPicPr/>
            <p:nvPr/>
          </p:nvPicPr>
          <p:blipFill>
            <a:blip r:embed="rId24" cstate="print"/>
            <a:stretch>
              <a:fillRect/>
            </a:stretch>
          </p:blipFill>
          <p:spPr>
            <a:xfrm>
              <a:off x="1552955" y="4587239"/>
              <a:ext cx="405371" cy="280415"/>
            </a:xfrm>
            <a:prstGeom prst="rect">
              <a:avLst/>
            </a:prstGeom>
          </p:spPr>
        </p:pic>
        <p:pic>
          <p:nvPicPr>
            <p:cNvPr id="264" name="object 265">
              <a:extLst>
                <a:ext uri="{FF2B5EF4-FFF2-40B4-BE49-F238E27FC236}">
                  <a16:creationId xmlns:a16="http://schemas.microsoft.com/office/drawing/2014/main" id="{A93671F4-2C33-2CBC-5E03-508E86AA8826}"/>
                </a:ext>
              </a:extLst>
            </p:cNvPr>
            <p:cNvPicPr/>
            <p:nvPr/>
          </p:nvPicPr>
          <p:blipFill>
            <a:blip r:embed="rId25" cstate="print"/>
            <a:stretch>
              <a:fillRect/>
            </a:stretch>
          </p:blipFill>
          <p:spPr>
            <a:xfrm>
              <a:off x="1789176" y="4604003"/>
              <a:ext cx="211835" cy="252983"/>
            </a:xfrm>
            <a:prstGeom prst="rect">
              <a:avLst/>
            </a:prstGeom>
          </p:spPr>
        </p:pic>
        <p:pic>
          <p:nvPicPr>
            <p:cNvPr id="265" name="object 266">
              <a:extLst>
                <a:ext uri="{FF2B5EF4-FFF2-40B4-BE49-F238E27FC236}">
                  <a16:creationId xmlns:a16="http://schemas.microsoft.com/office/drawing/2014/main" id="{C6977771-D4C0-0E47-B006-FE2DFAD0DA54}"/>
                </a:ext>
              </a:extLst>
            </p:cNvPr>
            <p:cNvPicPr/>
            <p:nvPr/>
          </p:nvPicPr>
          <p:blipFill>
            <a:blip r:embed="rId26" cstate="print"/>
            <a:stretch>
              <a:fillRect/>
            </a:stretch>
          </p:blipFill>
          <p:spPr>
            <a:xfrm>
              <a:off x="1839467" y="4604003"/>
              <a:ext cx="365759" cy="252983"/>
            </a:xfrm>
            <a:prstGeom prst="rect">
              <a:avLst/>
            </a:prstGeom>
          </p:spPr>
        </p:pic>
        <p:pic>
          <p:nvPicPr>
            <p:cNvPr id="266" name="object 267">
              <a:extLst>
                <a:ext uri="{FF2B5EF4-FFF2-40B4-BE49-F238E27FC236}">
                  <a16:creationId xmlns:a16="http://schemas.microsoft.com/office/drawing/2014/main" id="{403ACD03-D2E3-5303-8EBA-8F4FD9A8AAE8}"/>
                </a:ext>
              </a:extLst>
            </p:cNvPr>
            <p:cNvPicPr/>
            <p:nvPr/>
          </p:nvPicPr>
          <p:blipFill>
            <a:blip r:embed="rId27" cstate="print"/>
            <a:stretch>
              <a:fillRect/>
            </a:stretch>
          </p:blipFill>
          <p:spPr>
            <a:xfrm>
              <a:off x="2043684" y="4604003"/>
              <a:ext cx="211835" cy="252983"/>
            </a:xfrm>
            <a:prstGeom prst="rect">
              <a:avLst/>
            </a:prstGeom>
          </p:spPr>
        </p:pic>
      </p:grpSp>
      <p:sp>
        <p:nvSpPr>
          <p:cNvPr id="267" name="object 268">
            <a:extLst>
              <a:ext uri="{FF2B5EF4-FFF2-40B4-BE49-F238E27FC236}">
                <a16:creationId xmlns:a16="http://schemas.microsoft.com/office/drawing/2014/main" id="{FA773F47-E236-107E-DE1A-A5252AB02D80}"/>
              </a:ext>
            </a:extLst>
          </p:cNvPr>
          <p:cNvSpPr txBox="1"/>
          <p:nvPr/>
        </p:nvSpPr>
        <p:spPr>
          <a:xfrm>
            <a:off x="2892036" y="4581786"/>
            <a:ext cx="558800"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319B73"/>
                </a:solidFill>
                <a:latin typeface="Meiryo UI"/>
                <a:cs typeface="Meiryo UI"/>
              </a:rPr>
              <a:t>通信</a:t>
            </a:r>
            <a:r>
              <a:rPr sz="800" b="1" spc="-20" dirty="0">
                <a:solidFill>
                  <a:srgbClr val="319B73"/>
                </a:solidFill>
                <a:latin typeface="Meiryo UI"/>
                <a:cs typeface="Meiryo UI"/>
              </a:rPr>
              <a:t>(月面)</a:t>
            </a:r>
            <a:endParaRPr sz="800">
              <a:latin typeface="Meiryo UI"/>
              <a:cs typeface="Meiryo UI"/>
            </a:endParaRPr>
          </a:p>
        </p:txBody>
      </p:sp>
      <p:grpSp>
        <p:nvGrpSpPr>
          <p:cNvPr id="268" name="object 269">
            <a:extLst>
              <a:ext uri="{FF2B5EF4-FFF2-40B4-BE49-F238E27FC236}">
                <a16:creationId xmlns:a16="http://schemas.microsoft.com/office/drawing/2014/main" id="{649126D2-1644-15E0-512E-2C062CB92D8C}"/>
              </a:ext>
            </a:extLst>
          </p:cNvPr>
          <p:cNvGrpSpPr/>
          <p:nvPr/>
        </p:nvGrpSpPr>
        <p:grpSpPr>
          <a:xfrm>
            <a:off x="3312594" y="1696321"/>
            <a:ext cx="4956175" cy="3611879"/>
            <a:chOff x="2049402" y="1743455"/>
            <a:chExt cx="4956175" cy="3611879"/>
          </a:xfrm>
        </p:grpSpPr>
        <p:pic>
          <p:nvPicPr>
            <p:cNvPr id="269" name="object 270">
              <a:extLst>
                <a:ext uri="{FF2B5EF4-FFF2-40B4-BE49-F238E27FC236}">
                  <a16:creationId xmlns:a16="http://schemas.microsoft.com/office/drawing/2014/main" id="{80334168-BBB8-3F7F-1688-70D0F8F5934D}"/>
                </a:ext>
              </a:extLst>
            </p:cNvPr>
            <p:cNvPicPr/>
            <p:nvPr/>
          </p:nvPicPr>
          <p:blipFill>
            <a:blip r:embed="rId28" cstate="print"/>
            <a:stretch>
              <a:fillRect/>
            </a:stretch>
          </p:blipFill>
          <p:spPr>
            <a:xfrm>
              <a:off x="2049402" y="5109812"/>
              <a:ext cx="251983" cy="244989"/>
            </a:xfrm>
            <a:prstGeom prst="rect">
              <a:avLst/>
            </a:prstGeom>
          </p:spPr>
        </p:pic>
        <p:sp>
          <p:nvSpPr>
            <p:cNvPr id="270" name="object 271">
              <a:extLst>
                <a:ext uri="{FF2B5EF4-FFF2-40B4-BE49-F238E27FC236}">
                  <a16:creationId xmlns:a16="http://schemas.microsoft.com/office/drawing/2014/main" id="{5652766A-9D71-B116-1AE3-01BBFF6DEE56}"/>
                </a:ext>
              </a:extLst>
            </p:cNvPr>
            <p:cNvSpPr/>
            <p:nvPr/>
          </p:nvSpPr>
          <p:spPr>
            <a:xfrm>
              <a:off x="3549535" y="1904948"/>
              <a:ext cx="3096260" cy="1836420"/>
            </a:xfrm>
            <a:custGeom>
              <a:avLst/>
              <a:gdLst/>
              <a:ahLst/>
              <a:cxnLst/>
              <a:rect l="l" t="t" r="r" b="b"/>
              <a:pathLst>
                <a:path w="3096259" h="1836420">
                  <a:moveTo>
                    <a:pt x="3096006" y="0"/>
                  </a:moveTo>
                  <a:lnTo>
                    <a:pt x="1656003" y="0"/>
                  </a:lnTo>
                  <a:lnTo>
                    <a:pt x="1656003" y="792010"/>
                  </a:lnTo>
                  <a:lnTo>
                    <a:pt x="0" y="792010"/>
                  </a:lnTo>
                  <a:lnTo>
                    <a:pt x="0" y="1836013"/>
                  </a:lnTo>
                  <a:lnTo>
                    <a:pt x="3096006" y="1836013"/>
                  </a:lnTo>
                  <a:lnTo>
                    <a:pt x="3096006" y="936002"/>
                  </a:lnTo>
                  <a:lnTo>
                    <a:pt x="3096006" y="792010"/>
                  </a:lnTo>
                  <a:lnTo>
                    <a:pt x="3096006" y="0"/>
                  </a:lnTo>
                  <a:close/>
                </a:path>
              </a:pathLst>
            </a:custGeom>
            <a:solidFill>
              <a:srgbClr val="DFEFEA"/>
            </a:solidFill>
          </p:spPr>
          <p:txBody>
            <a:bodyPr wrap="square" lIns="0" tIns="0" rIns="0" bIns="0" rtlCol="0"/>
            <a:lstStyle/>
            <a:p>
              <a:endParaRPr/>
            </a:p>
          </p:txBody>
        </p:sp>
        <p:sp>
          <p:nvSpPr>
            <p:cNvPr id="271" name="object 272">
              <a:extLst>
                <a:ext uri="{FF2B5EF4-FFF2-40B4-BE49-F238E27FC236}">
                  <a16:creationId xmlns:a16="http://schemas.microsoft.com/office/drawing/2014/main" id="{61758B48-73B5-005B-7242-73F596449C17}"/>
                </a:ext>
              </a:extLst>
            </p:cNvPr>
            <p:cNvSpPr/>
            <p:nvPr/>
          </p:nvSpPr>
          <p:spPr>
            <a:xfrm>
              <a:off x="5889548" y="1976945"/>
              <a:ext cx="612140" cy="432434"/>
            </a:xfrm>
            <a:custGeom>
              <a:avLst/>
              <a:gdLst/>
              <a:ahLst/>
              <a:cxnLst/>
              <a:rect l="l" t="t" r="r" b="b"/>
              <a:pathLst>
                <a:path w="612139" h="432435">
                  <a:moveTo>
                    <a:pt x="612000" y="0"/>
                  </a:moveTo>
                  <a:lnTo>
                    <a:pt x="0" y="0"/>
                  </a:lnTo>
                  <a:lnTo>
                    <a:pt x="0" y="432003"/>
                  </a:lnTo>
                  <a:lnTo>
                    <a:pt x="612000" y="432003"/>
                  </a:lnTo>
                  <a:lnTo>
                    <a:pt x="612000" y="0"/>
                  </a:lnTo>
                  <a:close/>
                </a:path>
              </a:pathLst>
            </a:custGeom>
            <a:solidFill>
              <a:srgbClr val="E1EBFC"/>
            </a:solidFill>
          </p:spPr>
          <p:txBody>
            <a:bodyPr wrap="square" lIns="0" tIns="0" rIns="0" bIns="0" rtlCol="0"/>
            <a:lstStyle/>
            <a:p>
              <a:endParaRPr/>
            </a:p>
          </p:txBody>
        </p:sp>
        <p:sp>
          <p:nvSpPr>
            <p:cNvPr id="272" name="object 273">
              <a:extLst>
                <a:ext uri="{FF2B5EF4-FFF2-40B4-BE49-F238E27FC236}">
                  <a16:creationId xmlns:a16="http://schemas.microsoft.com/office/drawing/2014/main" id="{E39ED979-AC9C-F6FD-6417-F9A80AC391DE}"/>
                </a:ext>
              </a:extLst>
            </p:cNvPr>
            <p:cNvSpPr/>
            <p:nvPr/>
          </p:nvSpPr>
          <p:spPr>
            <a:xfrm>
              <a:off x="5889548" y="1976945"/>
              <a:ext cx="612140" cy="432434"/>
            </a:xfrm>
            <a:custGeom>
              <a:avLst/>
              <a:gdLst/>
              <a:ahLst/>
              <a:cxnLst/>
              <a:rect l="l" t="t" r="r" b="b"/>
              <a:pathLst>
                <a:path w="612139" h="432435">
                  <a:moveTo>
                    <a:pt x="0" y="0"/>
                  </a:moveTo>
                  <a:lnTo>
                    <a:pt x="612000" y="0"/>
                  </a:lnTo>
                  <a:lnTo>
                    <a:pt x="612000" y="432003"/>
                  </a:lnTo>
                  <a:lnTo>
                    <a:pt x="0" y="432003"/>
                  </a:lnTo>
                  <a:lnTo>
                    <a:pt x="0" y="0"/>
                  </a:lnTo>
                  <a:close/>
                </a:path>
              </a:pathLst>
            </a:custGeom>
            <a:ln w="12700">
              <a:solidFill>
                <a:srgbClr val="3B82F5"/>
              </a:solidFill>
            </a:ln>
          </p:spPr>
          <p:txBody>
            <a:bodyPr wrap="square" lIns="0" tIns="0" rIns="0" bIns="0" rtlCol="0"/>
            <a:lstStyle/>
            <a:p>
              <a:endParaRPr/>
            </a:p>
          </p:txBody>
        </p:sp>
        <p:pic>
          <p:nvPicPr>
            <p:cNvPr id="273" name="object 274">
              <a:extLst>
                <a:ext uri="{FF2B5EF4-FFF2-40B4-BE49-F238E27FC236}">
                  <a16:creationId xmlns:a16="http://schemas.microsoft.com/office/drawing/2014/main" id="{9FD14A12-8C53-285A-4429-69B80F7B1DEB}"/>
                </a:ext>
              </a:extLst>
            </p:cNvPr>
            <p:cNvPicPr/>
            <p:nvPr/>
          </p:nvPicPr>
          <p:blipFill>
            <a:blip r:embed="rId29" cstate="print"/>
            <a:stretch>
              <a:fillRect/>
            </a:stretch>
          </p:blipFill>
          <p:spPr>
            <a:xfrm>
              <a:off x="5873495" y="1743455"/>
              <a:ext cx="405371" cy="280415"/>
            </a:xfrm>
            <a:prstGeom prst="rect">
              <a:avLst/>
            </a:prstGeom>
          </p:spPr>
        </p:pic>
        <p:sp>
          <p:nvSpPr>
            <p:cNvPr id="274" name="object 275">
              <a:extLst>
                <a:ext uri="{FF2B5EF4-FFF2-40B4-BE49-F238E27FC236}">
                  <a16:creationId xmlns:a16="http://schemas.microsoft.com/office/drawing/2014/main" id="{1CAB2B1F-07D7-136B-7D0B-F2E7766ACB4D}"/>
                </a:ext>
              </a:extLst>
            </p:cNvPr>
            <p:cNvSpPr/>
            <p:nvPr/>
          </p:nvSpPr>
          <p:spPr>
            <a:xfrm>
              <a:off x="5493546" y="3884954"/>
              <a:ext cx="1512570" cy="792480"/>
            </a:xfrm>
            <a:custGeom>
              <a:avLst/>
              <a:gdLst/>
              <a:ahLst/>
              <a:cxnLst/>
              <a:rect l="l" t="t" r="r" b="b"/>
              <a:pathLst>
                <a:path w="1512570" h="792479">
                  <a:moveTo>
                    <a:pt x="1511998" y="0"/>
                  </a:moveTo>
                  <a:lnTo>
                    <a:pt x="0" y="0"/>
                  </a:lnTo>
                  <a:lnTo>
                    <a:pt x="0" y="791997"/>
                  </a:lnTo>
                  <a:lnTo>
                    <a:pt x="1511998" y="791997"/>
                  </a:lnTo>
                  <a:lnTo>
                    <a:pt x="1511998" y="0"/>
                  </a:lnTo>
                  <a:close/>
                </a:path>
              </a:pathLst>
            </a:custGeom>
            <a:solidFill>
              <a:srgbClr val="DFEFEA"/>
            </a:solidFill>
          </p:spPr>
          <p:txBody>
            <a:bodyPr wrap="square" lIns="0" tIns="0" rIns="0" bIns="0" rtlCol="0"/>
            <a:lstStyle/>
            <a:p>
              <a:endParaRPr/>
            </a:p>
          </p:txBody>
        </p:sp>
        <p:sp>
          <p:nvSpPr>
            <p:cNvPr id="275" name="object 276">
              <a:extLst>
                <a:ext uri="{FF2B5EF4-FFF2-40B4-BE49-F238E27FC236}">
                  <a16:creationId xmlns:a16="http://schemas.microsoft.com/office/drawing/2014/main" id="{586FE9F6-CABB-C9D5-7C6F-B1ECC08F0125}"/>
                </a:ext>
              </a:extLst>
            </p:cNvPr>
            <p:cNvSpPr/>
            <p:nvPr/>
          </p:nvSpPr>
          <p:spPr>
            <a:xfrm>
              <a:off x="5565546" y="3956951"/>
              <a:ext cx="1260475" cy="648335"/>
            </a:xfrm>
            <a:custGeom>
              <a:avLst/>
              <a:gdLst/>
              <a:ahLst/>
              <a:cxnLst/>
              <a:rect l="l" t="t" r="r" b="b"/>
              <a:pathLst>
                <a:path w="1260475" h="648335">
                  <a:moveTo>
                    <a:pt x="1260005" y="0"/>
                  </a:moveTo>
                  <a:lnTo>
                    <a:pt x="0" y="0"/>
                  </a:lnTo>
                  <a:lnTo>
                    <a:pt x="0" y="648004"/>
                  </a:lnTo>
                  <a:lnTo>
                    <a:pt x="1260005" y="648004"/>
                  </a:lnTo>
                  <a:lnTo>
                    <a:pt x="1260005" y="0"/>
                  </a:lnTo>
                  <a:close/>
                </a:path>
              </a:pathLst>
            </a:custGeom>
            <a:solidFill>
              <a:srgbClr val="E6E6E6"/>
            </a:solidFill>
          </p:spPr>
          <p:txBody>
            <a:bodyPr wrap="square" lIns="0" tIns="0" rIns="0" bIns="0" rtlCol="0"/>
            <a:lstStyle/>
            <a:p>
              <a:endParaRPr/>
            </a:p>
          </p:txBody>
        </p:sp>
        <p:sp>
          <p:nvSpPr>
            <p:cNvPr id="276" name="object 277">
              <a:extLst>
                <a:ext uri="{FF2B5EF4-FFF2-40B4-BE49-F238E27FC236}">
                  <a16:creationId xmlns:a16="http://schemas.microsoft.com/office/drawing/2014/main" id="{432B8023-A18D-8884-13A8-FE2FD6FC932F}"/>
                </a:ext>
              </a:extLst>
            </p:cNvPr>
            <p:cNvSpPr/>
            <p:nvPr/>
          </p:nvSpPr>
          <p:spPr>
            <a:xfrm>
              <a:off x="5565546" y="3956951"/>
              <a:ext cx="1260475" cy="648335"/>
            </a:xfrm>
            <a:custGeom>
              <a:avLst/>
              <a:gdLst/>
              <a:ahLst/>
              <a:cxnLst/>
              <a:rect l="l" t="t" r="r" b="b"/>
              <a:pathLst>
                <a:path w="1260475" h="648335">
                  <a:moveTo>
                    <a:pt x="0" y="0"/>
                  </a:moveTo>
                  <a:lnTo>
                    <a:pt x="1260005" y="0"/>
                  </a:lnTo>
                  <a:lnTo>
                    <a:pt x="1260005" y="648004"/>
                  </a:lnTo>
                  <a:lnTo>
                    <a:pt x="0" y="648004"/>
                  </a:lnTo>
                  <a:lnTo>
                    <a:pt x="0" y="0"/>
                  </a:lnTo>
                  <a:close/>
                </a:path>
              </a:pathLst>
            </a:custGeom>
            <a:ln w="12700">
              <a:solidFill>
                <a:srgbClr val="003A83"/>
              </a:solidFill>
            </a:ln>
          </p:spPr>
          <p:txBody>
            <a:bodyPr wrap="square" lIns="0" tIns="0" rIns="0" bIns="0" rtlCol="0"/>
            <a:lstStyle/>
            <a:p>
              <a:endParaRPr/>
            </a:p>
          </p:txBody>
        </p:sp>
      </p:grpSp>
      <p:sp>
        <p:nvSpPr>
          <p:cNvPr id="277" name="object 278">
            <a:extLst>
              <a:ext uri="{FF2B5EF4-FFF2-40B4-BE49-F238E27FC236}">
                <a16:creationId xmlns:a16="http://schemas.microsoft.com/office/drawing/2014/main" id="{658E5376-792A-9429-96BB-3E210A585B9F}"/>
              </a:ext>
            </a:extLst>
          </p:cNvPr>
          <p:cNvSpPr txBox="1"/>
          <p:nvPr/>
        </p:nvSpPr>
        <p:spPr>
          <a:xfrm>
            <a:off x="7528693" y="3934641"/>
            <a:ext cx="535940" cy="269875"/>
          </a:xfrm>
          <a:prstGeom prst="rect">
            <a:avLst/>
          </a:prstGeom>
        </p:spPr>
        <p:txBody>
          <a:bodyPr vert="horz" wrap="square" lIns="0" tIns="12700" rIns="0" bIns="0" rtlCol="0">
            <a:spAutoFit/>
          </a:bodyPr>
          <a:lstStyle/>
          <a:p>
            <a:pPr marL="12700" marR="5080" indent="101600">
              <a:lnSpc>
                <a:spcPct val="100000"/>
              </a:lnSpc>
              <a:spcBef>
                <a:spcPts val="100"/>
              </a:spcBef>
            </a:pPr>
            <a:r>
              <a:rPr sz="800" b="1" spc="-15" dirty="0">
                <a:solidFill>
                  <a:srgbClr val="003A83"/>
                </a:solidFill>
                <a:latin typeface="Meiryo UI"/>
                <a:cs typeface="Meiryo UI"/>
              </a:rPr>
              <a:t>月面貨物</a:t>
            </a:r>
            <a:r>
              <a:rPr sz="800" b="1" spc="-10" dirty="0">
                <a:solidFill>
                  <a:srgbClr val="003A83"/>
                </a:solidFill>
                <a:latin typeface="Meiryo UI"/>
                <a:cs typeface="Meiryo UI"/>
              </a:rPr>
              <a:t>輸送着陸機</a:t>
            </a:r>
            <a:endParaRPr sz="800">
              <a:latin typeface="Meiryo UI"/>
              <a:cs typeface="Meiryo UI"/>
            </a:endParaRPr>
          </a:p>
        </p:txBody>
      </p:sp>
      <p:grpSp>
        <p:nvGrpSpPr>
          <p:cNvPr id="278" name="object 279">
            <a:extLst>
              <a:ext uri="{FF2B5EF4-FFF2-40B4-BE49-F238E27FC236}">
                <a16:creationId xmlns:a16="http://schemas.microsoft.com/office/drawing/2014/main" id="{70CB9E2C-5769-DE77-1F7E-B10C639658BA}"/>
              </a:ext>
            </a:extLst>
          </p:cNvPr>
          <p:cNvGrpSpPr/>
          <p:nvPr/>
        </p:nvGrpSpPr>
        <p:grpSpPr>
          <a:xfrm>
            <a:off x="4041443" y="2344021"/>
            <a:ext cx="5024755" cy="3538854"/>
            <a:chOff x="2778251" y="2391155"/>
            <a:chExt cx="5024755" cy="3538854"/>
          </a:xfrm>
        </p:grpSpPr>
        <p:pic>
          <p:nvPicPr>
            <p:cNvPr id="279" name="object 280">
              <a:extLst>
                <a:ext uri="{FF2B5EF4-FFF2-40B4-BE49-F238E27FC236}">
                  <a16:creationId xmlns:a16="http://schemas.microsoft.com/office/drawing/2014/main" id="{CE2D72F9-CC52-06A9-6396-AA2FE659FBB5}"/>
                </a:ext>
              </a:extLst>
            </p:cNvPr>
            <p:cNvPicPr/>
            <p:nvPr/>
          </p:nvPicPr>
          <p:blipFill>
            <a:blip r:embed="rId30" cstate="print"/>
            <a:stretch>
              <a:fillRect/>
            </a:stretch>
          </p:blipFill>
          <p:spPr>
            <a:xfrm>
              <a:off x="5692028" y="4012121"/>
              <a:ext cx="109112" cy="219322"/>
            </a:xfrm>
            <a:prstGeom prst="rect">
              <a:avLst/>
            </a:prstGeom>
          </p:spPr>
        </p:pic>
        <p:pic>
          <p:nvPicPr>
            <p:cNvPr id="280" name="object 281">
              <a:extLst>
                <a:ext uri="{FF2B5EF4-FFF2-40B4-BE49-F238E27FC236}">
                  <a16:creationId xmlns:a16="http://schemas.microsoft.com/office/drawing/2014/main" id="{9DA9F241-11AB-6CB2-C1CA-6F0236A70D17}"/>
                </a:ext>
              </a:extLst>
            </p:cNvPr>
            <p:cNvPicPr/>
            <p:nvPr/>
          </p:nvPicPr>
          <p:blipFill>
            <a:blip r:embed="rId31" cstate="print"/>
            <a:stretch>
              <a:fillRect/>
            </a:stretch>
          </p:blipFill>
          <p:spPr>
            <a:xfrm>
              <a:off x="5775758" y="4055084"/>
              <a:ext cx="363967" cy="167357"/>
            </a:xfrm>
            <a:prstGeom prst="rect">
              <a:avLst/>
            </a:prstGeom>
          </p:spPr>
        </p:pic>
        <p:pic>
          <p:nvPicPr>
            <p:cNvPr id="281" name="object 282">
              <a:extLst>
                <a:ext uri="{FF2B5EF4-FFF2-40B4-BE49-F238E27FC236}">
                  <a16:creationId xmlns:a16="http://schemas.microsoft.com/office/drawing/2014/main" id="{936A80EA-7842-5518-4942-3658B3FFDF8F}"/>
                </a:ext>
              </a:extLst>
            </p:cNvPr>
            <p:cNvPicPr/>
            <p:nvPr/>
          </p:nvPicPr>
          <p:blipFill>
            <a:blip r:embed="rId32" cstate="print"/>
            <a:stretch>
              <a:fillRect/>
            </a:stretch>
          </p:blipFill>
          <p:spPr>
            <a:xfrm>
              <a:off x="6740651" y="2391155"/>
              <a:ext cx="405383" cy="280415"/>
            </a:xfrm>
            <a:prstGeom prst="rect">
              <a:avLst/>
            </a:prstGeom>
          </p:spPr>
        </p:pic>
        <p:pic>
          <p:nvPicPr>
            <p:cNvPr id="282" name="object 283">
              <a:extLst>
                <a:ext uri="{FF2B5EF4-FFF2-40B4-BE49-F238E27FC236}">
                  <a16:creationId xmlns:a16="http://schemas.microsoft.com/office/drawing/2014/main" id="{66E6E344-FCD4-ECE6-CB76-B0A820A680E8}"/>
                </a:ext>
              </a:extLst>
            </p:cNvPr>
            <p:cNvPicPr/>
            <p:nvPr/>
          </p:nvPicPr>
          <p:blipFill>
            <a:blip r:embed="rId33" cstate="print"/>
            <a:stretch>
              <a:fillRect/>
            </a:stretch>
          </p:blipFill>
          <p:spPr>
            <a:xfrm>
              <a:off x="6976872" y="2407920"/>
              <a:ext cx="211835" cy="252983"/>
            </a:xfrm>
            <a:prstGeom prst="rect">
              <a:avLst/>
            </a:prstGeom>
          </p:spPr>
        </p:pic>
        <p:pic>
          <p:nvPicPr>
            <p:cNvPr id="283" name="object 284">
              <a:extLst>
                <a:ext uri="{FF2B5EF4-FFF2-40B4-BE49-F238E27FC236}">
                  <a16:creationId xmlns:a16="http://schemas.microsoft.com/office/drawing/2014/main" id="{B18527A6-2612-4A7E-5D60-11569C380E2C}"/>
                </a:ext>
              </a:extLst>
            </p:cNvPr>
            <p:cNvPicPr/>
            <p:nvPr/>
          </p:nvPicPr>
          <p:blipFill>
            <a:blip r:embed="rId34" cstate="print"/>
            <a:stretch>
              <a:fillRect/>
            </a:stretch>
          </p:blipFill>
          <p:spPr>
            <a:xfrm>
              <a:off x="7027163" y="2407919"/>
              <a:ext cx="725423" cy="252983"/>
            </a:xfrm>
            <a:prstGeom prst="rect">
              <a:avLst/>
            </a:prstGeom>
          </p:spPr>
        </p:pic>
        <p:pic>
          <p:nvPicPr>
            <p:cNvPr id="284" name="object 285">
              <a:extLst>
                <a:ext uri="{FF2B5EF4-FFF2-40B4-BE49-F238E27FC236}">
                  <a16:creationId xmlns:a16="http://schemas.microsoft.com/office/drawing/2014/main" id="{0495674A-FFA0-C78E-7004-615456FFEB7F}"/>
                </a:ext>
              </a:extLst>
            </p:cNvPr>
            <p:cNvPicPr/>
            <p:nvPr/>
          </p:nvPicPr>
          <p:blipFill>
            <a:blip r:embed="rId35" cstate="print"/>
            <a:stretch>
              <a:fillRect/>
            </a:stretch>
          </p:blipFill>
          <p:spPr>
            <a:xfrm>
              <a:off x="7591044" y="2407920"/>
              <a:ext cx="211835" cy="252983"/>
            </a:xfrm>
            <a:prstGeom prst="rect">
              <a:avLst/>
            </a:prstGeom>
          </p:spPr>
        </p:pic>
        <p:pic>
          <p:nvPicPr>
            <p:cNvPr id="285" name="object 286">
              <a:extLst>
                <a:ext uri="{FF2B5EF4-FFF2-40B4-BE49-F238E27FC236}">
                  <a16:creationId xmlns:a16="http://schemas.microsoft.com/office/drawing/2014/main" id="{E609AB74-EBA6-6AEA-BB07-CCD13F2241F6}"/>
                </a:ext>
              </a:extLst>
            </p:cNvPr>
            <p:cNvPicPr/>
            <p:nvPr/>
          </p:nvPicPr>
          <p:blipFill>
            <a:blip r:embed="rId36" cstate="print"/>
            <a:stretch>
              <a:fillRect/>
            </a:stretch>
          </p:blipFill>
          <p:spPr>
            <a:xfrm>
              <a:off x="2778251" y="5649467"/>
              <a:ext cx="405371" cy="280415"/>
            </a:xfrm>
            <a:prstGeom prst="rect">
              <a:avLst/>
            </a:prstGeom>
          </p:spPr>
        </p:pic>
      </p:grpSp>
      <p:sp>
        <p:nvSpPr>
          <p:cNvPr id="286" name="object 287">
            <a:extLst>
              <a:ext uri="{FF2B5EF4-FFF2-40B4-BE49-F238E27FC236}">
                <a16:creationId xmlns:a16="http://schemas.microsoft.com/office/drawing/2014/main" id="{31D5B304-9792-0747-EACE-2EF97E640A3C}"/>
              </a:ext>
            </a:extLst>
          </p:cNvPr>
          <p:cNvSpPr txBox="1"/>
          <p:nvPr/>
        </p:nvSpPr>
        <p:spPr>
          <a:xfrm>
            <a:off x="4116743" y="5646834"/>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建設</a:t>
            </a:r>
            <a:endParaRPr sz="900">
              <a:latin typeface="Meiryo UI"/>
              <a:cs typeface="Meiryo UI"/>
            </a:endParaRPr>
          </a:p>
        </p:txBody>
      </p:sp>
      <p:grpSp>
        <p:nvGrpSpPr>
          <p:cNvPr id="287" name="object 288">
            <a:extLst>
              <a:ext uri="{FF2B5EF4-FFF2-40B4-BE49-F238E27FC236}">
                <a16:creationId xmlns:a16="http://schemas.microsoft.com/office/drawing/2014/main" id="{4216F843-14A2-1F86-4AB3-2B2D72729509}"/>
              </a:ext>
            </a:extLst>
          </p:cNvPr>
          <p:cNvGrpSpPr/>
          <p:nvPr/>
        </p:nvGrpSpPr>
        <p:grpSpPr>
          <a:xfrm>
            <a:off x="2289561" y="1854642"/>
            <a:ext cx="4107179" cy="4074795"/>
            <a:chOff x="1026369" y="1901776"/>
            <a:chExt cx="4107179" cy="4074795"/>
          </a:xfrm>
        </p:grpSpPr>
        <p:sp>
          <p:nvSpPr>
            <p:cNvPr id="288" name="object 289">
              <a:extLst>
                <a:ext uri="{FF2B5EF4-FFF2-40B4-BE49-F238E27FC236}">
                  <a16:creationId xmlns:a16="http://schemas.microsoft.com/office/drawing/2014/main" id="{C3C59D83-4DFE-E0C0-19F3-3E725347EEDA}"/>
                </a:ext>
              </a:extLst>
            </p:cNvPr>
            <p:cNvSpPr/>
            <p:nvPr/>
          </p:nvSpPr>
          <p:spPr>
            <a:xfrm>
              <a:off x="1353545" y="1904951"/>
              <a:ext cx="1368425" cy="2376170"/>
            </a:xfrm>
            <a:custGeom>
              <a:avLst/>
              <a:gdLst/>
              <a:ahLst/>
              <a:cxnLst/>
              <a:rect l="l" t="t" r="r" b="b"/>
              <a:pathLst>
                <a:path w="1368425" h="2376170">
                  <a:moveTo>
                    <a:pt x="0" y="0"/>
                  </a:moveTo>
                  <a:lnTo>
                    <a:pt x="323133" y="0"/>
                  </a:lnTo>
                </a:path>
                <a:path w="1368425" h="2376170">
                  <a:moveTo>
                    <a:pt x="359138" y="0"/>
                  </a:moveTo>
                  <a:lnTo>
                    <a:pt x="432003" y="0"/>
                  </a:lnTo>
                </a:path>
                <a:path w="1368425" h="2376170">
                  <a:moveTo>
                    <a:pt x="503999" y="2375998"/>
                  </a:moveTo>
                  <a:lnTo>
                    <a:pt x="862578" y="2375998"/>
                  </a:lnTo>
                </a:path>
                <a:path w="1368425" h="2376170">
                  <a:moveTo>
                    <a:pt x="1078466" y="2375998"/>
                  </a:moveTo>
                  <a:lnTo>
                    <a:pt x="1367993" y="2375998"/>
                  </a:lnTo>
                </a:path>
              </a:pathLst>
            </a:custGeom>
            <a:ln w="6350">
              <a:solidFill>
                <a:srgbClr val="585656"/>
              </a:solidFill>
            </a:ln>
          </p:spPr>
          <p:txBody>
            <a:bodyPr wrap="square" lIns="0" tIns="0" rIns="0" bIns="0" rtlCol="0"/>
            <a:lstStyle/>
            <a:p>
              <a:endParaRPr/>
            </a:p>
          </p:txBody>
        </p:sp>
        <p:sp>
          <p:nvSpPr>
            <p:cNvPr id="289" name="object 290">
              <a:extLst>
                <a:ext uri="{FF2B5EF4-FFF2-40B4-BE49-F238E27FC236}">
                  <a16:creationId xmlns:a16="http://schemas.microsoft.com/office/drawing/2014/main" id="{15390F2F-84EA-8E92-B863-0F76497E80E2}"/>
                </a:ext>
              </a:extLst>
            </p:cNvPr>
            <p:cNvSpPr/>
            <p:nvPr/>
          </p:nvSpPr>
          <p:spPr>
            <a:xfrm>
              <a:off x="2721545" y="3974951"/>
              <a:ext cx="0" cy="306070"/>
            </a:xfrm>
            <a:custGeom>
              <a:avLst/>
              <a:gdLst/>
              <a:ahLst/>
              <a:cxnLst/>
              <a:rect l="l" t="t" r="r" b="b"/>
              <a:pathLst>
                <a:path h="306070">
                  <a:moveTo>
                    <a:pt x="0" y="0"/>
                  </a:moveTo>
                  <a:lnTo>
                    <a:pt x="0" y="305993"/>
                  </a:lnTo>
                </a:path>
              </a:pathLst>
            </a:custGeom>
            <a:ln w="6350">
              <a:solidFill>
                <a:srgbClr val="585656"/>
              </a:solidFill>
            </a:ln>
          </p:spPr>
          <p:txBody>
            <a:bodyPr wrap="square" lIns="0" tIns="0" rIns="0" bIns="0" rtlCol="0"/>
            <a:lstStyle/>
            <a:p>
              <a:endParaRPr/>
            </a:p>
          </p:txBody>
        </p:sp>
        <p:sp>
          <p:nvSpPr>
            <p:cNvPr id="290" name="object 291">
              <a:extLst>
                <a:ext uri="{FF2B5EF4-FFF2-40B4-BE49-F238E27FC236}">
                  <a16:creationId xmlns:a16="http://schemas.microsoft.com/office/drawing/2014/main" id="{09CBBBFC-5F89-86F7-FA36-B12FFA2A4D0A}"/>
                </a:ext>
              </a:extLst>
            </p:cNvPr>
            <p:cNvSpPr/>
            <p:nvPr/>
          </p:nvSpPr>
          <p:spPr>
            <a:xfrm>
              <a:off x="1353545" y="1976950"/>
              <a:ext cx="342265" cy="0"/>
            </a:xfrm>
            <a:custGeom>
              <a:avLst/>
              <a:gdLst/>
              <a:ahLst/>
              <a:cxnLst/>
              <a:rect l="l" t="t" r="r" b="b"/>
              <a:pathLst>
                <a:path w="342264">
                  <a:moveTo>
                    <a:pt x="0" y="0"/>
                  </a:moveTo>
                  <a:lnTo>
                    <a:pt x="341998" y="0"/>
                  </a:lnTo>
                </a:path>
              </a:pathLst>
            </a:custGeom>
            <a:ln w="6350">
              <a:solidFill>
                <a:srgbClr val="585656"/>
              </a:solidFill>
            </a:ln>
          </p:spPr>
          <p:txBody>
            <a:bodyPr wrap="square" lIns="0" tIns="0" rIns="0" bIns="0" rtlCol="0"/>
            <a:lstStyle/>
            <a:p>
              <a:endParaRPr/>
            </a:p>
          </p:txBody>
        </p:sp>
        <p:sp>
          <p:nvSpPr>
            <p:cNvPr id="291" name="object 292">
              <a:extLst>
                <a:ext uri="{FF2B5EF4-FFF2-40B4-BE49-F238E27FC236}">
                  <a16:creationId xmlns:a16="http://schemas.microsoft.com/office/drawing/2014/main" id="{6BB00722-3746-E96C-FF12-17DBB12A21C7}"/>
                </a:ext>
              </a:extLst>
            </p:cNvPr>
            <p:cNvSpPr/>
            <p:nvPr/>
          </p:nvSpPr>
          <p:spPr>
            <a:xfrm>
              <a:off x="1695545" y="3740950"/>
              <a:ext cx="864235" cy="0"/>
            </a:xfrm>
            <a:custGeom>
              <a:avLst/>
              <a:gdLst/>
              <a:ahLst/>
              <a:cxnLst/>
              <a:rect l="l" t="t" r="r" b="b"/>
              <a:pathLst>
                <a:path w="864235">
                  <a:moveTo>
                    <a:pt x="0" y="0"/>
                  </a:moveTo>
                  <a:lnTo>
                    <a:pt x="70440" y="0"/>
                  </a:lnTo>
                </a:path>
                <a:path w="864235">
                  <a:moveTo>
                    <a:pt x="106445" y="0"/>
                  </a:moveTo>
                  <a:lnTo>
                    <a:pt x="863993" y="0"/>
                  </a:lnTo>
                </a:path>
              </a:pathLst>
            </a:custGeom>
            <a:ln w="6350">
              <a:solidFill>
                <a:srgbClr val="585656"/>
              </a:solidFill>
            </a:ln>
          </p:spPr>
          <p:txBody>
            <a:bodyPr wrap="square" lIns="0" tIns="0" rIns="0" bIns="0" rtlCol="0"/>
            <a:lstStyle/>
            <a:p>
              <a:endParaRPr/>
            </a:p>
          </p:txBody>
        </p:sp>
        <p:sp>
          <p:nvSpPr>
            <p:cNvPr id="292" name="object 293">
              <a:extLst>
                <a:ext uri="{FF2B5EF4-FFF2-40B4-BE49-F238E27FC236}">
                  <a16:creationId xmlns:a16="http://schemas.microsoft.com/office/drawing/2014/main" id="{E48922B1-4E2F-9FF6-ABD4-056B1112539F}"/>
                </a:ext>
              </a:extLst>
            </p:cNvPr>
            <p:cNvSpPr/>
            <p:nvPr/>
          </p:nvSpPr>
          <p:spPr>
            <a:xfrm>
              <a:off x="1029544" y="5378950"/>
              <a:ext cx="0" cy="594360"/>
            </a:xfrm>
            <a:custGeom>
              <a:avLst/>
              <a:gdLst/>
              <a:ahLst/>
              <a:cxnLst/>
              <a:rect l="l" t="t" r="r" b="b"/>
              <a:pathLst>
                <a:path h="594360">
                  <a:moveTo>
                    <a:pt x="0" y="0"/>
                  </a:moveTo>
                  <a:lnTo>
                    <a:pt x="0" y="594004"/>
                  </a:lnTo>
                </a:path>
              </a:pathLst>
            </a:custGeom>
            <a:ln w="6350">
              <a:solidFill>
                <a:srgbClr val="585656"/>
              </a:solidFill>
            </a:ln>
          </p:spPr>
          <p:txBody>
            <a:bodyPr wrap="square" lIns="0" tIns="0" rIns="0" bIns="0" rtlCol="0"/>
            <a:lstStyle/>
            <a:p>
              <a:endParaRPr/>
            </a:p>
          </p:txBody>
        </p:sp>
        <p:sp>
          <p:nvSpPr>
            <p:cNvPr id="293" name="object 294">
              <a:extLst>
                <a:ext uri="{FF2B5EF4-FFF2-40B4-BE49-F238E27FC236}">
                  <a16:creationId xmlns:a16="http://schemas.microsoft.com/office/drawing/2014/main" id="{F4FEE046-754A-A4DA-18EF-CDBB6C4B5015}"/>
                </a:ext>
              </a:extLst>
            </p:cNvPr>
            <p:cNvSpPr/>
            <p:nvPr/>
          </p:nvSpPr>
          <p:spPr>
            <a:xfrm>
              <a:off x="1029544" y="5378950"/>
              <a:ext cx="1332230" cy="54610"/>
            </a:xfrm>
            <a:custGeom>
              <a:avLst/>
              <a:gdLst/>
              <a:ahLst/>
              <a:cxnLst/>
              <a:rect l="l" t="t" r="r" b="b"/>
              <a:pathLst>
                <a:path w="1332230" h="54610">
                  <a:moveTo>
                    <a:pt x="521049" y="0"/>
                  </a:moveTo>
                  <a:lnTo>
                    <a:pt x="629862" y="0"/>
                  </a:lnTo>
                </a:path>
                <a:path w="1332230" h="54610">
                  <a:moveTo>
                    <a:pt x="234003" y="0"/>
                  </a:moveTo>
                  <a:lnTo>
                    <a:pt x="485044" y="0"/>
                  </a:lnTo>
                </a:path>
                <a:path w="1332230" h="54610">
                  <a:moveTo>
                    <a:pt x="0" y="0"/>
                  </a:moveTo>
                  <a:lnTo>
                    <a:pt x="197999" y="0"/>
                  </a:lnTo>
                </a:path>
                <a:path w="1332230" h="54610">
                  <a:moveTo>
                    <a:pt x="665867" y="0"/>
                  </a:moveTo>
                  <a:lnTo>
                    <a:pt x="1331995" y="0"/>
                  </a:lnTo>
                </a:path>
                <a:path w="1332230" h="54610">
                  <a:moveTo>
                    <a:pt x="108000" y="54000"/>
                  </a:moveTo>
                  <a:lnTo>
                    <a:pt x="197999" y="54000"/>
                  </a:lnTo>
                </a:path>
                <a:path w="1332230" h="54610">
                  <a:moveTo>
                    <a:pt x="234003" y="54000"/>
                  </a:moveTo>
                  <a:lnTo>
                    <a:pt x="503999" y="54000"/>
                  </a:lnTo>
                </a:path>
              </a:pathLst>
            </a:custGeom>
            <a:ln w="6350">
              <a:solidFill>
                <a:srgbClr val="585656"/>
              </a:solidFill>
            </a:ln>
          </p:spPr>
          <p:txBody>
            <a:bodyPr wrap="square" lIns="0" tIns="0" rIns="0" bIns="0" rtlCol="0"/>
            <a:lstStyle/>
            <a:p>
              <a:endParaRPr/>
            </a:p>
          </p:txBody>
        </p:sp>
        <p:sp>
          <p:nvSpPr>
            <p:cNvPr id="294" name="object 295">
              <a:extLst>
                <a:ext uri="{FF2B5EF4-FFF2-40B4-BE49-F238E27FC236}">
                  <a16:creationId xmlns:a16="http://schemas.microsoft.com/office/drawing/2014/main" id="{1CA40748-36C0-4B29-E801-A6457F7185BD}"/>
                </a:ext>
              </a:extLst>
            </p:cNvPr>
            <p:cNvSpPr/>
            <p:nvPr/>
          </p:nvSpPr>
          <p:spPr>
            <a:xfrm>
              <a:off x="1137545" y="5432950"/>
              <a:ext cx="0" cy="540385"/>
            </a:xfrm>
            <a:custGeom>
              <a:avLst/>
              <a:gdLst/>
              <a:ahLst/>
              <a:cxnLst/>
              <a:rect l="l" t="t" r="r" b="b"/>
              <a:pathLst>
                <a:path h="540385">
                  <a:moveTo>
                    <a:pt x="0" y="0"/>
                  </a:moveTo>
                  <a:lnTo>
                    <a:pt x="0" y="540003"/>
                  </a:lnTo>
                </a:path>
              </a:pathLst>
            </a:custGeom>
            <a:ln w="6350">
              <a:solidFill>
                <a:srgbClr val="585656"/>
              </a:solidFill>
            </a:ln>
          </p:spPr>
          <p:txBody>
            <a:bodyPr wrap="square" lIns="0" tIns="0" rIns="0" bIns="0" rtlCol="0"/>
            <a:lstStyle/>
            <a:p>
              <a:endParaRPr/>
            </a:p>
          </p:txBody>
        </p:sp>
        <p:sp>
          <p:nvSpPr>
            <p:cNvPr id="295" name="object 296">
              <a:extLst>
                <a:ext uri="{FF2B5EF4-FFF2-40B4-BE49-F238E27FC236}">
                  <a16:creationId xmlns:a16="http://schemas.microsoft.com/office/drawing/2014/main" id="{ACD1C2F4-1D10-EDCA-78F7-6A092A6EFB82}"/>
                </a:ext>
              </a:extLst>
            </p:cNvPr>
            <p:cNvSpPr/>
            <p:nvPr/>
          </p:nvSpPr>
          <p:spPr>
            <a:xfrm>
              <a:off x="3260120" y="2696950"/>
              <a:ext cx="0" cy="378460"/>
            </a:xfrm>
            <a:custGeom>
              <a:avLst/>
              <a:gdLst/>
              <a:ahLst/>
              <a:cxnLst/>
              <a:rect l="l" t="t" r="r" b="b"/>
              <a:pathLst>
                <a:path h="378460">
                  <a:moveTo>
                    <a:pt x="0" y="0"/>
                  </a:moveTo>
                  <a:lnTo>
                    <a:pt x="0" y="378002"/>
                  </a:lnTo>
                </a:path>
              </a:pathLst>
            </a:custGeom>
            <a:ln w="6350">
              <a:solidFill>
                <a:srgbClr val="585656"/>
              </a:solidFill>
            </a:ln>
          </p:spPr>
          <p:txBody>
            <a:bodyPr wrap="square" lIns="0" tIns="0" rIns="0" bIns="0" rtlCol="0"/>
            <a:lstStyle/>
            <a:p>
              <a:endParaRPr/>
            </a:p>
          </p:txBody>
        </p:sp>
        <p:sp>
          <p:nvSpPr>
            <p:cNvPr id="296" name="object 297">
              <a:extLst>
                <a:ext uri="{FF2B5EF4-FFF2-40B4-BE49-F238E27FC236}">
                  <a16:creationId xmlns:a16="http://schemas.microsoft.com/office/drawing/2014/main" id="{663D2B67-3861-D288-0F44-5CC136BC18B2}"/>
                </a:ext>
              </a:extLst>
            </p:cNvPr>
            <p:cNvSpPr/>
            <p:nvPr/>
          </p:nvSpPr>
          <p:spPr>
            <a:xfrm>
              <a:off x="3765550" y="1904949"/>
              <a:ext cx="1368425" cy="720090"/>
            </a:xfrm>
            <a:custGeom>
              <a:avLst/>
              <a:gdLst/>
              <a:ahLst/>
              <a:cxnLst/>
              <a:rect l="l" t="t" r="r" b="b"/>
              <a:pathLst>
                <a:path w="1368425" h="720089">
                  <a:moveTo>
                    <a:pt x="1368005" y="0"/>
                  </a:moveTo>
                  <a:lnTo>
                    <a:pt x="0" y="0"/>
                  </a:lnTo>
                  <a:lnTo>
                    <a:pt x="0" y="720001"/>
                  </a:lnTo>
                  <a:lnTo>
                    <a:pt x="1368005" y="720001"/>
                  </a:lnTo>
                  <a:lnTo>
                    <a:pt x="1368005" y="0"/>
                  </a:lnTo>
                  <a:close/>
                </a:path>
              </a:pathLst>
            </a:custGeom>
            <a:solidFill>
              <a:srgbClr val="DFEFEA"/>
            </a:solidFill>
          </p:spPr>
          <p:txBody>
            <a:bodyPr wrap="square" lIns="0" tIns="0" rIns="0" bIns="0" rtlCol="0"/>
            <a:lstStyle/>
            <a:p>
              <a:endParaRPr/>
            </a:p>
          </p:txBody>
        </p:sp>
        <p:sp>
          <p:nvSpPr>
            <p:cNvPr id="297" name="object 298">
              <a:extLst>
                <a:ext uri="{FF2B5EF4-FFF2-40B4-BE49-F238E27FC236}">
                  <a16:creationId xmlns:a16="http://schemas.microsoft.com/office/drawing/2014/main" id="{CD5B7717-4A26-C459-9F9E-E985608CA536}"/>
                </a:ext>
              </a:extLst>
            </p:cNvPr>
            <p:cNvSpPr/>
            <p:nvPr/>
          </p:nvSpPr>
          <p:spPr>
            <a:xfrm>
              <a:off x="3837546" y="1976945"/>
              <a:ext cx="1224280" cy="576580"/>
            </a:xfrm>
            <a:custGeom>
              <a:avLst/>
              <a:gdLst/>
              <a:ahLst/>
              <a:cxnLst/>
              <a:rect l="l" t="t" r="r" b="b"/>
              <a:pathLst>
                <a:path w="1224279" h="576580">
                  <a:moveTo>
                    <a:pt x="1224000" y="0"/>
                  </a:moveTo>
                  <a:lnTo>
                    <a:pt x="0" y="0"/>
                  </a:lnTo>
                  <a:lnTo>
                    <a:pt x="0" y="575995"/>
                  </a:lnTo>
                  <a:lnTo>
                    <a:pt x="1224000" y="575995"/>
                  </a:lnTo>
                  <a:lnTo>
                    <a:pt x="1224000" y="0"/>
                  </a:lnTo>
                  <a:close/>
                </a:path>
              </a:pathLst>
            </a:custGeom>
            <a:solidFill>
              <a:srgbClr val="E6E6E6"/>
            </a:solidFill>
          </p:spPr>
          <p:txBody>
            <a:bodyPr wrap="square" lIns="0" tIns="0" rIns="0" bIns="0" rtlCol="0"/>
            <a:lstStyle/>
            <a:p>
              <a:endParaRPr/>
            </a:p>
          </p:txBody>
        </p:sp>
        <p:sp>
          <p:nvSpPr>
            <p:cNvPr id="298" name="object 299">
              <a:extLst>
                <a:ext uri="{FF2B5EF4-FFF2-40B4-BE49-F238E27FC236}">
                  <a16:creationId xmlns:a16="http://schemas.microsoft.com/office/drawing/2014/main" id="{55C50FFE-4C0D-C1C5-9A17-8D87D5084998}"/>
                </a:ext>
              </a:extLst>
            </p:cNvPr>
            <p:cNvSpPr/>
            <p:nvPr/>
          </p:nvSpPr>
          <p:spPr>
            <a:xfrm>
              <a:off x="3837546" y="1976945"/>
              <a:ext cx="1224280" cy="576580"/>
            </a:xfrm>
            <a:custGeom>
              <a:avLst/>
              <a:gdLst/>
              <a:ahLst/>
              <a:cxnLst/>
              <a:rect l="l" t="t" r="r" b="b"/>
              <a:pathLst>
                <a:path w="1224279" h="576580">
                  <a:moveTo>
                    <a:pt x="0" y="0"/>
                  </a:moveTo>
                  <a:lnTo>
                    <a:pt x="1224000" y="0"/>
                  </a:lnTo>
                  <a:lnTo>
                    <a:pt x="1224000" y="575995"/>
                  </a:lnTo>
                  <a:lnTo>
                    <a:pt x="0" y="575995"/>
                  </a:lnTo>
                  <a:lnTo>
                    <a:pt x="0" y="0"/>
                  </a:lnTo>
                  <a:close/>
                </a:path>
              </a:pathLst>
            </a:custGeom>
            <a:ln w="12700">
              <a:solidFill>
                <a:srgbClr val="003A83"/>
              </a:solidFill>
            </a:ln>
          </p:spPr>
          <p:txBody>
            <a:bodyPr wrap="square" lIns="0" tIns="0" rIns="0" bIns="0" rtlCol="0"/>
            <a:lstStyle/>
            <a:p>
              <a:endParaRPr/>
            </a:p>
          </p:txBody>
        </p:sp>
      </p:grpSp>
      <p:sp>
        <p:nvSpPr>
          <p:cNvPr id="299" name="object 300">
            <a:extLst>
              <a:ext uri="{FF2B5EF4-FFF2-40B4-BE49-F238E27FC236}">
                <a16:creationId xmlns:a16="http://schemas.microsoft.com/office/drawing/2014/main" id="{FED2DE82-640C-E46B-5155-25805DA7BB6E}"/>
              </a:ext>
            </a:extLst>
          </p:cNvPr>
          <p:cNvSpPr txBox="1"/>
          <p:nvPr/>
        </p:nvSpPr>
        <p:spPr>
          <a:xfrm>
            <a:off x="5124036" y="1954641"/>
            <a:ext cx="332105" cy="147955"/>
          </a:xfrm>
          <a:prstGeom prst="rect">
            <a:avLst/>
          </a:prstGeom>
        </p:spPr>
        <p:txBody>
          <a:bodyPr vert="horz" wrap="square" lIns="0" tIns="13335" rIns="0" bIns="0" rtlCol="0">
            <a:spAutoFit/>
          </a:bodyPr>
          <a:lstStyle/>
          <a:p>
            <a:pPr marL="12700">
              <a:lnSpc>
                <a:spcPct val="100000"/>
              </a:lnSpc>
              <a:spcBef>
                <a:spcPts val="105"/>
              </a:spcBef>
            </a:pPr>
            <a:r>
              <a:rPr sz="800" b="1" spc="-20" dirty="0">
                <a:solidFill>
                  <a:srgbClr val="003A83"/>
                </a:solidFill>
                <a:latin typeface="Meiryo UI"/>
                <a:cs typeface="Meiryo UI"/>
              </a:rPr>
              <a:t>地球局</a:t>
            </a:r>
            <a:endParaRPr sz="800">
              <a:latin typeface="Meiryo UI"/>
              <a:cs typeface="Meiryo UI"/>
            </a:endParaRPr>
          </a:p>
        </p:txBody>
      </p:sp>
      <p:grpSp>
        <p:nvGrpSpPr>
          <p:cNvPr id="300" name="object 301">
            <a:extLst>
              <a:ext uri="{FF2B5EF4-FFF2-40B4-BE49-F238E27FC236}">
                <a16:creationId xmlns:a16="http://schemas.microsoft.com/office/drawing/2014/main" id="{5E74D8FB-5509-5E6C-BA71-EC2ED1C8F395}"/>
              </a:ext>
            </a:extLst>
          </p:cNvPr>
          <p:cNvGrpSpPr/>
          <p:nvPr/>
        </p:nvGrpSpPr>
        <p:grpSpPr>
          <a:xfrm>
            <a:off x="4980227" y="1696321"/>
            <a:ext cx="805180" cy="280670"/>
            <a:chOff x="3717035" y="1743455"/>
            <a:chExt cx="805180" cy="280670"/>
          </a:xfrm>
        </p:grpSpPr>
        <p:pic>
          <p:nvPicPr>
            <p:cNvPr id="301" name="object 302">
              <a:extLst>
                <a:ext uri="{FF2B5EF4-FFF2-40B4-BE49-F238E27FC236}">
                  <a16:creationId xmlns:a16="http://schemas.microsoft.com/office/drawing/2014/main" id="{E9B05525-D076-CB8D-1E94-EDE062A9FC46}"/>
                </a:ext>
              </a:extLst>
            </p:cNvPr>
            <p:cNvPicPr/>
            <p:nvPr/>
          </p:nvPicPr>
          <p:blipFill>
            <a:blip r:embed="rId37" cstate="print"/>
            <a:stretch>
              <a:fillRect/>
            </a:stretch>
          </p:blipFill>
          <p:spPr>
            <a:xfrm>
              <a:off x="3717035" y="1743455"/>
              <a:ext cx="405383" cy="280415"/>
            </a:xfrm>
            <a:prstGeom prst="rect">
              <a:avLst/>
            </a:prstGeom>
          </p:spPr>
        </p:pic>
        <p:pic>
          <p:nvPicPr>
            <p:cNvPr id="302" name="object 303">
              <a:extLst>
                <a:ext uri="{FF2B5EF4-FFF2-40B4-BE49-F238E27FC236}">
                  <a16:creationId xmlns:a16="http://schemas.microsoft.com/office/drawing/2014/main" id="{47BFE1A8-2838-E42C-0007-ADB7C8AF34EB}"/>
                </a:ext>
              </a:extLst>
            </p:cNvPr>
            <p:cNvPicPr/>
            <p:nvPr/>
          </p:nvPicPr>
          <p:blipFill>
            <a:blip r:embed="rId38" cstate="print"/>
            <a:stretch>
              <a:fillRect/>
            </a:stretch>
          </p:blipFill>
          <p:spPr>
            <a:xfrm>
              <a:off x="3953256" y="1760220"/>
              <a:ext cx="211835" cy="252983"/>
            </a:xfrm>
            <a:prstGeom prst="rect">
              <a:avLst/>
            </a:prstGeom>
          </p:spPr>
        </p:pic>
        <p:pic>
          <p:nvPicPr>
            <p:cNvPr id="303" name="object 304">
              <a:extLst>
                <a:ext uri="{FF2B5EF4-FFF2-40B4-BE49-F238E27FC236}">
                  <a16:creationId xmlns:a16="http://schemas.microsoft.com/office/drawing/2014/main" id="{4A839699-4312-AA1C-7D30-5840C6F28193}"/>
                </a:ext>
              </a:extLst>
            </p:cNvPr>
            <p:cNvPicPr/>
            <p:nvPr/>
          </p:nvPicPr>
          <p:blipFill>
            <a:blip r:embed="rId39" cstate="print"/>
            <a:stretch>
              <a:fillRect/>
            </a:stretch>
          </p:blipFill>
          <p:spPr>
            <a:xfrm>
              <a:off x="4003547" y="1760220"/>
              <a:ext cx="467867" cy="252983"/>
            </a:xfrm>
            <a:prstGeom prst="rect">
              <a:avLst/>
            </a:prstGeom>
          </p:spPr>
        </p:pic>
        <p:pic>
          <p:nvPicPr>
            <p:cNvPr id="304" name="object 305">
              <a:extLst>
                <a:ext uri="{FF2B5EF4-FFF2-40B4-BE49-F238E27FC236}">
                  <a16:creationId xmlns:a16="http://schemas.microsoft.com/office/drawing/2014/main" id="{F671D3AF-5A03-3934-A85A-51E99F4BAE39}"/>
                </a:ext>
              </a:extLst>
            </p:cNvPr>
            <p:cNvPicPr/>
            <p:nvPr/>
          </p:nvPicPr>
          <p:blipFill>
            <a:blip r:embed="rId40" cstate="print"/>
            <a:stretch>
              <a:fillRect/>
            </a:stretch>
          </p:blipFill>
          <p:spPr>
            <a:xfrm>
              <a:off x="4309872" y="1760220"/>
              <a:ext cx="211835" cy="252983"/>
            </a:xfrm>
            <a:prstGeom prst="rect">
              <a:avLst/>
            </a:prstGeom>
          </p:spPr>
        </p:pic>
      </p:grpSp>
      <p:sp>
        <p:nvSpPr>
          <p:cNvPr id="305" name="object 306">
            <a:extLst>
              <a:ext uri="{FF2B5EF4-FFF2-40B4-BE49-F238E27FC236}">
                <a16:creationId xmlns:a16="http://schemas.microsoft.com/office/drawing/2014/main" id="{F8822168-796A-2023-379A-30ADD4F80ADF}"/>
              </a:ext>
            </a:extLst>
          </p:cNvPr>
          <p:cNvSpPr txBox="1"/>
          <p:nvPr/>
        </p:nvSpPr>
        <p:spPr>
          <a:xfrm>
            <a:off x="5055402" y="1737786"/>
            <a:ext cx="661035"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319B73"/>
                </a:solidFill>
                <a:latin typeface="Meiryo UI"/>
                <a:cs typeface="Meiryo UI"/>
              </a:rPr>
              <a:t>通信</a:t>
            </a:r>
            <a:r>
              <a:rPr sz="800" b="1" spc="-15" dirty="0">
                <a:solidFill>
                  <a:srgbClr val="319B73"/>
                </a:solidFill>
                <a:latin typeface="Meiryo UI"/>
                <a:cs typeface="Meiryo UI"/>
              </a:rPr>
              <a:t>(地上局)</a:t>
            </a:r>
            <a:endParaRPr sz="800">
              <a:latin typeface="Meiryo UI"/>
              <a:cs typeface="Meiryo UI"/>
            </a:endParaRPr>
          </a:p>
        </p:txBody>
      </p:sp>
      <p:grpSp>
        <p:nvGrpSpPr>
          <p:cNvPr id="306" name="object 307">
            <a:extLst>
              <a:ext uri="{FF2B5EF4-FFF2-40B4-BE49-F238E27FC236}">
                <a16:creationId xmlns:a16="http://schemas.microsoft.com/office/drawing/2014/main" id="{5C190515-3EBF-063B-8CD1-8AF49261F156}"/>
              </a:ext>
            </a:extLst>
          </p:cNvPr>
          <p:cNvGrpSpPr/>
          <p:nvPr/>
        </p:nvGrpSpPr>
        <p:grpSpPr>
          <a:xfrm>
            <a:off x="5896475" y="2109812"/>
            <a:ext cx="245110" cy="309245"/>
            <a:chOff x="4633283" y="2156946"/>
            <a:chExt cx="245110" cy="309245"/>
          </a:xfrm>
        </p:grpSpPr>
        <p:pic>
          <p:nvPicPr>
            <p:cNvPr id="307" name="object 308">
              <a:extLst>
                <a:ext uri="{FF2B5EF4-FFF2-40B4-BE49-F238E27FC236}">
                  <a16:creationId xmlns:a16="http://schemas.microsoft.com/office/drawing/2014/main" id="{C4D2618D-0899-E6CD-4250-044D5B184F1C}"/>
                </a:ext>
              </a:extLst>
            </p:cNvPr>
            <p:cNvPicPr/>
            <p:nvPr/>
          </p:nvPicPr>
          <p:blipFill>
            <a:blip r:embed="rId41" cstate="print"/>
            <a:stretch>
              <a:fillRect/>
            </a:stretch>
          </p:blipFill>
          <p:spPr>
            <a:xfrm>
              <a:off x="4702851" y="2211928"/>
              <a:ext cx="105384" cy="136286"/>
            </a:xfrm>
            <a:prstGeom prst="rect">
              <a:avLst/>
            </a:prstGeom>
          </p:spPr>
        </p:pic>
        <p:sp>
          <p:nvSpPr>
            <p:cNvPr id="308" name="object 309">
              <a:extLst>
                <a:ext uri="{FF2B5EF4-FFF2-40B4-BE49-F238E27FC236}">
                  <a16:creationId xmlns:a16="http://schemas.microsoft.com/office/drawing/2014/main" id="{A904596A-C57F-E448-2F7F-5A7B006E36C6}"/>
                </a:ext>
              </a:extLst>
            </p:cNvPr>
            <p:cNvSpPr/>
            <p:nvPr/>
          </p:nvSpPr>
          <p:spPr>
            <a:xfrm>
              <a:off x="4633283" y="2156946"/>
              <a:ext cx="245110" cy="309245"/>
            </a:xfrm>
            <a:custGeom>
              <a:avLst/>
              <a:gdLst/>
              <a:ahLst/>
              <a:cxnLst/>
              <a:rect l="l" t="t" r="r" b="b"/>
              <a:pathLst>
                <a:path w="245110" h="309244">
                  <a:moveTo>
                    <a:pt x="122257" y="0"/>
                  </a:moveTo>
                  <a:lnTo>
                    <a:pt x="98941" y="4574"/>
                  </a:lnTo>
                  <a:lnTo>
                    <a:pt x="79601" y="17111"/>
                  </a:lnTo>
                  <a:lnTo>
                    <a:pt x="66075" y="35827"/>
                  </a:lnTo>
                  <a:lnTo>
                    <a:pt x="60204" y="58940"/>
                  </a:lnTo>
                  <a:lnTo>
                    <a:pt x="51353" y="58940"/>
                  </a:lnTo>
                  <a:lnTo>
                    <a:pt x="46920" y="63385"/>
                  </a:lnTo>
                  <a:lnTo>
                    <a:pt x="46920" y="107111"/>
                  </a:lnTo>
                  <a:lnTo>
                    <a:pt x="51353" y="112179"/>
                  </a:lnTo>
                  <a:lnTo>
                    <a:pt x="65272" y="112179"/>
                  </a:lnTo>
                  <a:lnTo>
                    <a:pt x="69704" y="107111"/>
                  </a:lnTo>
                  <a:lnTo>
                    <a:pt x="69704" y="62750"/>
                  </a:lnTo>
                  <a:lnTo>
                    <a:pt x="73820" y="42229"/>
                  </a:lnTo>
                  <a:lnTo>
                    <a:pt x="85060" y="25514"/>
                  </a:lnTo>
                  <a:lnTo>
                    <a:pt x="101760" y="14266"/>
                  </a:lnTo>
                  <a:lnTo>
                    <a:pt x="122257" y="10147"/>
                  </a:lnTo>
                  <a:lnTo>
                    <a:pt x="142759" y="14266"/>
                  </a:lnTo>
                  <a:lnTo>
                    <a:pt x="159458" y="25514"/>
                  </a:lnTo>
                  <a:lnTo>
                    <a:pt x="170695" y="42229"/>
                  </a:lnTo>
                  <a:lnTo>
                    <a:pt x="174809" y="62750"/>
                  </a:lnTo>
                  <a:lnTo>
                    <a:pt x="174809" y="107746"/>
                  </a:lnTo>
                  <a:lnTo>
                    <a:pt x="172000" y="124846"/>
                  </a:lnTo>
                  <a:lnTo>
                    <a:pt x="164206" y="139511"/>
                  </a:lnTo>
                  <a:lnTo>
                    <a:pt x="152376" y="150968"/>
                  </a:lnTo>
                  <a:lnTo>
                    <a:pt x="137459" y="158445"/>
                  </a:lnTo>
                  <a:lnTo>
                    <a:pt x="136189" y="156552"/>
                  </a:lnTo>
                  <a:lnTo>
                    <a:pt x="134296" y="155282"/>
                  </a:lnTo>
                  <a:lnTo>
                    <a:pt x="108337" y="155282"/>
                  </a:lnTo>
                  <a:lnTo>
                    <a:pt x="105797" y="158445"/>
                  </a:lnTo>
                  <a:lnTo>
                    <a:pt x="105797" y="169862"/>
                  </a:lnTo>
                  <a:lnTo>
                    <a:pt x="108337" y="172389"/>
                  </a:lnTo>
                  <a:lnTo>
                    <a:pt x="134919" y="172389"/>
                  </a:lnTo>
                  <a:lnTo>
                    <a:pt x="137459" y="171119"/>
                  </a:lnTo>
                  <a:lnTo>
                    <a:pt x="138094" y="168592"/>
                  </a:lnTo>
                  <a:lnTo>
                    <a:pt x="144514" y="166441"/>
                  </a:lnTo>
                  <a:lnTo>
                    <a:pt x="150517" y="163758"/>
                  </a:lnTo>
                  <a:lnTo>
                    <a:pt x="156164" y="160482"/>
                  </a:lnTo>
                  <a:lnTo>
                    <a:pt x="161512" y="156552"/>
                  </a:lnTo>
                  <a:lnTo>
                    <a:pt x="174809" y="159080"/>
                  </a:lnTo>
                  <a:lnTo>
                    <a:pt x="172917" y="162890"/>
                  </a:lnTo>
                  <a:lnTo>
                    <a:pt x="149261" y="184278"/>
                  </a:lnTo>
                  <a:lnTo>
                    <a:pt x="122342" y="191408"/>
                  </a:lnTo>
                  <a:lnTo>
                    <a:pt x="95543" y="184278"/>
                  </a:lnTo>
                  <a:lnTo>
                    <a:pt x="72244" y="162890"/>
                  </a:lnTo>
                  <a:lnTo>
                    <a:pt x="69704" y="159080"/>
                  </a:lnTo>
                  <a:lnTo>
                    <a:pt x="104527" y="152742"/>
                  </a:lnTo>
                  <a:lnTo>
                    <a:pt x="104527" y="133731"/>
                  </a:lnTo>
                  <a:lnTo>
                    <a:pt x="99246" y="128779"/>
                  </a:lnTo>
                  <a:lnTo>
                    <a:pt x="95031" y="122639"/>
                  </a:lnTo>
                  <a:lnTo>
                    <a:pt x="92240" y="115548"/>
                  </a:lnTo>
                  <a:lnTo>
                    <a:pt x="91231" y="107746"/>
                  </a:lnTo>
                  <a:lnTo>
                    <a:pt x="91231" y="80492"/>
                  </a:lnTo>
                  <a:lnTo>
                    <a:pt x="153283" y="55143"/>
                  </a:lnTo>
                  <a:lnTo>
                    <a:pt x="153283" y="97612"/>
                  </a:lnTo>
                  <a:lnTo>
                    <a:pt x="152275" y="111272"/>
                  </a:lnTo>
                  <a:lnTo>
                    <a:pt x="149487" y="121372"/>
                  </a:lnTo>
                  <a:lnTo>
                    <a:pt x="145273" y="128621"/>
                  </a:lnTo>
                  <a:lnTo>
                    <a:pt x="139986" y="133731"/>
                  </a:lnTo>
                  <a:lnTo>
                    <a:pt x="139986" y="148310"/>
                  </a:lnTo>
                  <a:lnTo>
                    <a:pt x="150455" y="141615"/>
                  </a:lnTo>
                  <a:lnTo>
                    <a:pt x="158666" y="132305"/>
                  </a:lnTo>
                  <a:lnTo>
                    <a:pt x="164026" y="120857"/>
                  </a:lnTo>
                  <a:lnTo>
                    <a:pt x="165945" y="107746"/>
                  </a:lnTo>
                  <a:lnTo>
                    <a:pt x="165945" y="62750"/>
                  </a:lnTo>
                  <a:lnTo>
                    <a:pt x="162503" y="45758"/>
                  </a:lnTo>
                  <a:lnTo>
                    <a:pt x="153126" y="31851"/>
                  </a:lnTo>
                  <a:lnTo>
                    <a:pt x="139236" y="22459"/>
                  </a:lnTo>
                  <a:lnTo>
                    <a:pt x="122257" y="19011"/>
                  </a:lnTo>
                  <a:lnTo>
                    <a:pt x="105283" y="22459"/>
                  </a:lnTo>
                  <a:lnTo>
                    <a:pt x="91392" y="31851"/>
                  </a:lnTo>
                  <a:lnTo>
                    <a:pt x="82012" y="45758"/>
                  </a:lnTo>
                  <a:lnTo>
                    <a:pt x="78569" y="62750"/>
                  </a:lnTo>
                  <a:lnTo>
                    <a:pt x="78569" y="95707"/>
                  </a:lnTo>
                  <a:lnTo>
                    <a:pt x="78085" y="108450"/>
                  </a:lnTo>
                  <a:lnTo>
                    <a:pt x="76592" y="119233"/>
                  </a:lnTo>
                  <a:lnTo>
                    <a:pt x="74031" y="128236"/>
                  </a:lnTo>
                  <a:lnTo>
                    <a:pt x="70339" y="135636"/>
                  </a:lnTo>
                  <a:lnTo>
                    <a:pt x="91866" y="140068"/>
                  </a:lnTo>
                  <a:lnTo>
                    <a:pt x="91866" y="145135"/>
                  </a:lnTo>
                  <a:lnTo>
                    <a:pt x="41853" y="154012"/>
                  </a:lnTo>
                  <a:lnTo>
                    <a:pt x="19829" y="162668"/>
                  </a:lnTo>
                  <a:lnTo>
                    <a:pt x="6234" y="177622"/>
                  </a:lnTo>
                  <a:lnTo>
                    <a:pt x="0" y="198043"/>
                  </a:lnTo>
                  <a:lnTo>
                    <a:pt x="57" y="223100"/>
                  </a:lnTo>
                  <a:lnTo>
                    <a:pt x="8287" y="304215"/>
                  </a:lnTo>
                  <a:lnTo>
                    <a:pt x="12719" y="308660"/>
                  </a:lnTo>
                  <a:lnTo>
                    <a:pt x="231794" y="308660"/>
                  </a:lnTo>
                  <a:lnTo>
                    <a:pt x="236226" y="304215"/>
                  </a:lnTo>
                  <a:lnTo>
                    <a:pt x="244456" y="223100"/>
                  </a:lnTo>
                  <a:lnTo>
                    <a:pt x="244521" y="198043"/>
                  </a:lnTo>
                  <a:lnTo>
                    <a:pt x="238290" y="177622"/>
                  </a:lnTo>
                  <a:lnTo>
                    <a:pt x="224696" y="162668"/>
                  </a:lnTo>
                  <a:lnTo>
                    <a:pt x="202673" y="154012"/>
                  </a:lnTo>
                  <a:lnTo>
                    <a:pt x="179697" y="149826"/>
                  </a:lnTo>
                  <a:lnTo>
                    <a:pt x="170377" y="148310"/>
                  </a:lnTo>
                  <a:lnTo>
                    <a:pt x="175936" y="140255"/>
                  </a:lnTo>
                  <a:lnTo>
                    <a:pt x="180191" y="131430"/>
                  </a:lnTo>
                  <a:lnTo>
                    <a:pt x="183021" y="122012"/>
                  </a:lnTo>
                  <a:lnTo>
                    <a:pt x="184309" y="112179"/>
                  </a:lnTo>
                  <a:lnTo>
                    <a:pt x="193173" y="112179"/>
                  </a:lnTo>
                  <a:lnTo>
                    <a:pt x="197606" y="107111"/>
                  </a:lnTo>
                  <a:lnTo>
                    <a:pt x="197606" y="63385"/>
                  </a:lnTo>
                  <a:lnTo>
                    <a:pt x="193173" y="58940"/>
                  </a:lnTo>
                  <a:lnTo>
                    <a:pt x="184309" y="58940"/>
                  </a:lnTo>
                  <a:lnTo>
                    <a:pt x="178446" y="35827"/>
                  </a:lnTo>
                  <a:lnTo>
                    <a:pt x="164922" y="17111"/>
                  </a:lnTo>
                  <a:lnTo>
                    <a:pt x="145579" y="4574"/>
                  </a:lnTo>
                  <a:lnTo>
                    <a:pt x="122257" y="0"/>
                  </a:lnTo>
                  <a:close/>
                </a:path>
              </a:pathLst>
            </a:custGeom>
            <a:solidFill>
              <a:srgbClr val="003A83"/>
            </a:solidFill>
          </p:spPr>
          <p:txBody>
            <a:bodyPr wrap="square" lIns="0" tIns="0" rIns="0" bIns="0" rtlCol="0"/>
            <a:lstStyle/>
            <a:p>
              <a:endParaRPr/>
            </a:p>
          </p:txBody>
        </p:sp>
      </p:grpSp>
      <p:sp>
        <p:nvSpPr>
          <p:cNvPr id="309" name="object 310">
            <a:extLst>
              <a:ext uri="{FF2B5EF4-FFF2-40B4-BE49-F238E27FC236}">
                <a16:creationId xmlns:a16="http://schemas.microsoft.com/office/drawing/2014/main" id="{6A5C8297-0640-3948-4ABF-A91945706DD6}"/>
              </a:ext>
            </a:extLst>
          </p:cNvPr>
          <p:cNvSpPr txBox="1"/>
          <p:nvPr/>
        </p:nvSpPr>
        <p:spPr>
          <a:xfrm>
            <a:off x="5172734" y="2135018"/>
            <a:ext cx="612140" cy="288290"/>
          </a:xfrm>
          <a:prstGeom prst="rect">
            <a:avLst/>
          </a:prstGeom>
          <a:solidFill>
            <a:srgbClr val="FFFFFF"/>
          </a:solidFill>
          <a:ln w="6350">
            <a:solidFill>
              <a:srgbClr val="585656"/>
            </a:solidFill>
          </a:ln>
        </p:spPr>
        <p:txBody>
          <a:bodyPr vert="horz" wrap="square" lIns="0" tIns="36830" rIns="0" bIns="0" rtlCol="0">
            <a:spAutoFit/>
          </a:bodyPr>
          <a:lstStyle/>
          <a:p>
            <a:pPr marL="57150" marR="51435" indent="88265">
              <a:lnSpc>
                <a:spcPct val="100000"/>
              </a:lnSpc>
              <a:spcBef>
                <a:spcPts val="290"/>
              </a:spcBef>
            </a:pPr>
            <a:r>
              <a:rPr sz="700" spc="-30" dirty="0">
                <a:latin typeface="Meiryo UI"/>
                <a:cs typeface="Meiryo UI"/>
              </a:rPr>
              <a:t>月と直接</a:t>
            </a:r>
            <a:r>
              <a:rPr sz="700" spc="500" dirty="0">
                <a:latin typeface="Meiryo UI"/>
                <a:cs typeface="Meiryo UI"/>
              </a:rPr>
              <a:t> </a:t>
            </a:r>
            <a:r>
              <a:rPr sz="700" spc="-25" dirty="0">
                <a:latin typeface="Meiryo UI"/>
                <a:cs typeface="Meiryo UI"/>
              </a:rPr>
              <a:t>通信する機能</a:t>
            </a:r>
            <a:endParaRPr sz="700">
              <a:latin typeface="Meiryo UI"/>
              <a:cs typeface="Meiryo UI"/>
            </a:endParaRPr>
          </a:p>
        </p:txBody>
      </p:sp>
      <p:grpSp>
        <p:nvGrpSpPr>
          <p:cNvPr id="310" name="object 311">
            <a:extLst>
              <a:ext uri="{FF2B5EF4-FFF2-40B4-BE49-F238E27FC236}">
                <a16:creationId xmlns:a16="http://schemas.microsoft.com/office/drawing/2014/main" id="{1B774902-69B3-0488-90F0-8591C61FDAAE}"/>
              </a:ext>
            </a:extLst>
          </p:cNvPr>
          <p:cNvGrpSpPr/>
          <p:nvPr/>
        </p:nvGrpSpPr>
        <p:grpSpPr>
          <a:xfrm>
            <a:off x="3044137" y="1854642"/>
            <a:ext cx="7045959" cy="4686935"/>
            <a:chOff x="1780945" y="1901776"/>
            <a:chExt cx="7045959" cy="4686935"/>
          </a:xfrm>
        </p:grpSpPr>
        <p:sp>
          <p:nvSpPr>
            <p:cNvPr id="311" name="object 312">
              <a:extLst>
                <a:ext uri="{FF2B5EF4-FFF2-40B4-BE49-F238E27FC236}">
                  <a16:creationId xmlns:a16="http://schemas.microsoft.com/office/drawing/2014/main" id="{EE08689A-2BCC-6F19-2C6A-EAB089F1042F}"/>
                </a:ext>
              </a:extLst>
            </p:cNvPr>
            <p:cNvSpPr/>
            <p:nvPr/>
          </p:nvSpPr>
          <p:spPr>
            <a:xfrm>
              <a:off x="3189545" y="3812951"/>
              <a:ext cx="270510" cy="0"/>
            </a:xfrm>
            <a:custGeom>
              <a:avLst/>
              <a:gdLst/>
              <a:ahLst/>
              <a:cxnLst/>
              <a:rect l="l" t="t" r="r" b="b"/>
              <a:pathLst>
                <a:path w="270510">
                  <a:moveTo>
                    <a:pt x="0" y="0"/>
                  </a:moveTo>
                  <a:lnTo>
                    <a:pt x="270002" y="0"/>
                  </a:lnTo>
                </a:path>
              </a:pathLst>
            </a:custGeom>
            <a:ln w="6350">
              <a:solidFill>
                <a:srgbClr val="585656"/>
              </a:solidFill>
            </a:ln>
          </p:spPr>
          <p:txBody>
            <a:bodyPr wrap="square" lIns="0" tIns="0" rIns="0" bIns="0" rtlCol="0"/>
            <a:lstStyle/>
            <a:p>
              <a:endParaRPr/>
            </a:p>
          </p:txBody>
        </p:sp>
        <p:sp>
          <p:nvSpPr>
            <p:cNvPr id="312" name="object 313">
              <a:extLst>
                <a:ext uri="{FF2B5EF4-FFF2-40B4-BE49-F238E27FC236}">
                  <a16:creationId xmlns:a16="http://schemas.microsoft.com/office/drawing/2014/main" id="{0B26CC6C-B1DE-207F-78D2-11B2409F6C67}"/>
                </a:ext>
              </a:extLst>
            </p:cNvPr>
            <p:cNvSpPr/>
            <p:nvPr/>
          </p:nvSpPr>
          <p:spPr>
            <a:xfrm>
              <a:off x="3189545" y="3920950"/>
              <a:ext cx="288290" cy="0"/>
            </a:xfrm>
            <a:custGeom>
              <a:avLst/>
              <a:gdLst/>
              <a:ahLst/>
              <a:cxnLst/>
              <a:rect l="l" t="t" r="r" b="b"/>
              <a:pathLst>
                <a:path w="288289">
                  <a:moveTo>
                    <a:pt x="0" y="0"/>
                  </a:moveTo>
                  <a:lnTo>
                    <a:pt x="287997" y="0"/>
                  </a:lnTo>
                </a:path>
              </a:pathLst>
            </a:custGeom>
            <a:ln w="6350">
              <a:solidFill>
                <a:srgbClr val="585656"/>
              </a:solidFill>
            </a:ln>
          </p:spPr>
          <p:txBody>
            <a:bodyPr wrap="square" lIns="0" tIns="0" rIns="0" bIns="0" rtlCol="0"/>
            <a:lstStyle/>
            <a:p>
              <a:endParaRPr/>
            </a:p>
          </p:txBody>
        </p:sp>
        <p:sp>
          <p:nvSpPr>
            <p:cNvPr id="313" name="object 314">
              <a:extLst>
                <a:ext uri="{FF2B5EF4-FFF2-40B4-BE49-F238E27FC236}">
                  <a16:creationId xmlns:a16="http://schemas.microsoft.com/office/drawing/2014/main" id="{55C3AC8F-8CD6-FF93-FB7F-4EFF69494082}"/>
                </a:ext>
              </a:extLst>
            </p:cNvPr>
            <p:cNvSpPr/>
            <p:nvPr/>
          </p:nvSpPr>
          <p:spPr>
            <a:xfrm>
              <a:off x="2973545" y="5108950"/>
              <a:ext cx="216535" cy="0"/>
            </a:xfrm>
            <a:custGeom>
              <a:avLst/>
              <a:gdLst/>
              <a:ahLst/>
              <a:cxnLst/>
              <a:rect l="l" t="t" r="r" b="b"/>
              <a:pathLst>
                <a:path w="216535">
                  <a:moveTo>
                    <a:pt x="0" y="0"/>
                  </a:moveTo>
                  <a:lnTo>
                    <a:pt x="216001" y="0"/>
                  </a:lnTo>
                </a:path>
              </a:pathLst>
            </a:custGeom>
            <a:ln w="6350">
              <a:solidFill>
                <a:srgbClr val="585656"/>
              </a:solidFill>
            </a:ln>
          </p:spPr>
          <p:txBody>
            <a:bodyPr wrap="square" lIns="0" tIns="0" rIns="0" bIns="0" rtlCol="0"/>
            <a:lstStyle/>
            <a:p>
              <a:endParaRPr/>
            </a:p>
          </p:txBody>
        </p:sp>
        <p:sp>
          <p:nvSpPr>
            <p:cNvPr id="314" name="object 315">
              <a:extLst>
                <a:ext uri="{FF2B5EF4-FFF2-40B4-BE49-F238E27FC236}">
                  <a16:creationId xmlns:a16="http://schemas.microsoft.com/office/drawing/2014/main" id="{F15933A4-B7AB-ADD9-9336-CBEE602C61AF}"/>
                </a:ext>
              </a:extLst>
            </p:cNvPr>
            <p:cNvSpPr/>
            <p:nvPr/>
          </p:nvSpPr>
          <p:spPr>
            <a:xfrm>
              <a:off x="3405544" y="4100950"/>
              <a:ext cx="1044575" cy="0"/>
            </a:xfrm>
            <a:custGeom>
              <a:avLst/>
              <a:gdLst/>
              <a:ahLst/>
              <a:cxnLst/>
              <a:rect l="l" t="t" r="r" b="b"/>
              <a:pathLst>
                <a:path w="1044575">
                  <a:moveTo>
                    <a:pt x="0" y="0"/>
                  </a:moveTo>
                  <a:lnTo>
                    <a:pt x="53999" y="0"/>
                  </a:lnTo>
                </a:path>
                <a:path w="1044575">
                  <a:moveTo>
                    <a:pt x="412380" y="0"/>
                  </a:moveTo>
                  <a:lnTo>
                    <a:pt x="447965" y="0"/>
                  </a:lnTo>
                </a:path>
                <a:path w="1044575">
                  <a:moveTo>
                    <a:pt x="342378" y="0"/>
                  </a:moveTo>
                  <a:lnTo>
                    <a:pt x="376375" y="0"/>
                  </a:lnTo>
                </a:path>
                <a:path w="1044575">
                  <a:moveTo>
                    <a:pt x="631557" y="0"/>
                  </a:moveTo>
                  <a:lnTo>
                    <a:pt x="667320" y="0"/>
                  </a:lnTo>
                </a:path>
                <a:path w="1044575">
                  <a:moveTo>
                    <a:pt x="703324" y="0"/>
                  </a:moveTo>
                  <a:lnTo>
                    <a:pt x="756004" y="0"/>
                  </a:lnTo>
                </a:path>
                <a:path w="1044575">
                  <a:moveTo>
                    <a:pt x="971891" y="0"/>
                  </a:moveTo>
                  <a:lnTo>
                    <a:pt x="1044003" y="0"/>
                  </a:lnTo>
                </a:path>
                <a:path w="1044575">
                  <a:moveTo>
                    <a:pt x="90003" y="0"/>
                  </a:moveTo>
                  <a:lnTo>
                    <a:pt x="306373" y="0"/>
                  </a:lnTo>
                </a:path>
                <a:path w="1044575">
                  <a:moveTo>
                    <a:pt x="556804" y="0"/>
                  </a:moveTo>
                  <a:lnTo>
                    <a:pt x="595552" y="0"/>
                  </a:lnTo>
                </a:path>
                <a:path w="1044575">
                  <a:moveTo>
                    <a:pt x="483970" y="0"/>
                  </a:moveTo>
                  <a:lnTo>
                    <a:pt x="520800" y="0"/>
                  </a:lnTo>
                </a:path>
              </a:pathLst>
            </a:custGeom>
            <a:ln w="6350">
              <a:solidFill>
                <a:srgbClr val="585656"/>
              </a:solidFill>
            </a:ln>
          </p:spPr>
          <p:txBody>
            <a:bodyPr wrap="square" lIns="0" tIns="0" rIns="0" bIns="0" rtlCol="0"/>
            <a:lstStyle/>
            <a:p>
              <a:endParaRPr/>
            </a:p>
          </p:txBody>
        </p:sp>
        <p:sp>
          <p:nvSpPr>
            <p:cNvPr id="315" name="object 316">
              <a:extLst>
                <a:ext uri="{FF2B5EF4-FFF2-40B4-BE49-F238E27FC236}">
                  <a16:creationId xmlns:a16="http://schemas.microsoft.com/office/drawing/2014/main" id="{E7955320-9887-7FC2-A26B-A05A9729E6C0}"/>
                </a:ext>
              </a:extLst>
            </p:cNvPr>
            <p:cNvSpPr/>
            <p:nvPr/>
          </p:nvSpPr>
          <p:spPr>
            <a:xfrm>
              <a:off x="3189545" y="6260950"/>
              <a:ext cx="0" cy="288290"/>
            </a:xfrm>
            <a:custGeom>
              <a:avLst/>
              <a:gdLst/>
              <a:ahLst/>
              <a:cxnLst/>
              <a:rect l="l" t="t" r="r" b="b"/>
              <a:pathLst>
                <a:path h="288290">
                  <a:moveTo>
                    <a:pt x="0" y="0"/>
                  </a:moveTo>
                  <a:lnTo>
                    <a:pt x="0" y="287997"/>
                  </a:lnTo>
                </a:path>
              </a:pathLst>
            </a:custGeom>
            <a:ln w="6350">
              <a:solidFill>
                <a:srgbClr val="585656"/>
              </a:solidFill>
            </a:ln>
          </p:spPr>
          <p:txBody>
            <a:bodyPr wrap="square" lIns="0" tIns="0" rIns="0" bIns="0" rtlCol="0"/>
            <a:lstStyle/>
            <a:p>
              <a:endParaRPr/>
            </a:p>
          </p:txBody>
        </p:sp>
        <p:sp>
          <p:nvSpPr>
            <p:cNvPr id="316" name="object 317">
              <a:extLst>
                <a:ext uri="{FF2B5EF4-FFF2-40B4-BE49-F238E27FC236}">
                  <a16:creationId xmlns:a16="http://schemas.microsoft.com/office/drawing/2014/main" id="{8844E9E5-A2BB-D82D-6D30-C3F317578EC5}"/>
                </a:ext>
              </a:extLst>
            </p:cNvPr>
            <p:cNvSpPr/>
            <p:nvPr/>
          </p:nvSpPr>
          <p:spPr>
            <a:xfrm>
              <a:off x="3189545" y="6548950"/>
              <a:ext cx="2520315" cy="0"/>
            </a:xfrm>
            <a:custGeom>
              <a:avLst/>
              <a:gdLst/>
              <a:ahLst/>
              <a:cxnLst/>
              <a:rect l="l" t="t" r="r" b="b"/>
              <a:pathLst>
                <a:path w="2520315">
                  <a:moveTo>
                    <a:pt x="2283799" y="0"/>
                  </a:moveTo>
                  <a:lnTo>
                    <a:pt x="2519997" y="0"/>
                  </a:lnTo>
                </a:path>
                <a:path w="2520315">
                  <a:moveTo>
                    <a:pt x="0" y="0"/>
                  </a:moveTo>
                  <a:lnTo>
                    <a:pt x="899994" y="0"/>
                  </a:lnTo>
                </a:path>
                <a:path w="2520315">
                  <a:moveTo>
                    <a:pt x="1295421" y="0"/>
                  </a:moveTo>
                  <a:lnTo>
                    <a:pt x="2177995" y="0"/>
                  </a:lnTo>
                </a:path>
                <a:path w="2520315">
                  <a:moveTo>
                    <a:pt x="2213999" y="0"/>
                  </a:moveTo>
                  <a:lnTo>
                    <a:pt x="2247794" y="0"/>
                  </a:lnTo>
                </a:path>
              </a:pathLst>
            </a:custGeom>
            <a:ln w="6350">
              <a:solidFill>
                <a:srgbClr val="585656"/>
              </a:solidFill>
            </a:ln>
          </p:spPr>
          <p:txBody>
            <a:bodyPr wrap="square" lIns="0" tIns="0" rIns="0" bIns="0" rtlCol="0"/>
            <a:lstStyle/>
            <a:p>
              <a:endParaRPr/>
            </a:p>
          </p:txBody>
        </p:sp>
        <p:sp>
          <p:nvSpPr>
            <p:cNvPr id="317" name="object 318">
              <a:extLst>
                <a:ext uri="{FF2B5EF4-FFF2-40B4-BE49-F238E27FC236}">
                  <a16:creationId xmlns:a16="http://schemas.microsoft.com/office/drawing/2014/main" id="{CE5068D5-2E6C-486F-F27D-B13EC4B390B9}"/>
                </a:ext>
              </a:extLst>
            </p:cNvPr>
            <p:cNvSpPr/>
            <p:nvPr/>
          </p:nvSpPr>
          <p:spPr>
            <a:xfrm>
              <a:off x="3333545" y="4676951"/>
              <a:ext cx="0" cy="504190"/>
            </a:xfrm>
            <a:custGeom>
              <a:avLst/>
              <a:gdLst/>
              <a:ahLst/>
              <a:cxnLst/>
              <a:rect l="l" t="t" r="r" b="b"/>
              <a:pathLst>
                <a:path h="504189">
                  <a:moveTo>
                    <a:pt x="0" y="0"/>
                  </a:moveTo>
                  <a:lnTo>
                    <a:pt x="0" y="503999"/>
                  </a:lnTo>
                </a:path>
              </a:pathLst>
            </a:custGeom>
            <a:ln w="6350">
              <a:solidFill>
                <a:srgbClr val="585656"/>
              </a:solidFill>
            </a:ln>
          </p:spPr>
          <p:txBody>
            <a:bodyPr wrap="square" lIns="0" tIns="0" rIns="0" bIns="0" rtlCol="0"/>
            <a:lstStyle/>
            <a:p>
              <a:endParaRPr/>
            </a:p>
          </p:txBody>
        </p:sp>
        <p:sp>
          <p:nvSpPr>
            <p:cNvPr id="318" name="object 319">
              <a:extLst>
                <a:ext uri="{FF2B5EF4-FFF2-40B4-BE49-F238E27FC236}">
                  <a16:creationId xmlns:a16="http://schemas.microsoft.com/office/drawing/2014/main" id="{B04735EC-06A6-D35E-4FAF-63F84409C8DF}"/>
                </a:ext>
              </a:extLst>
            </p:cNvPr>
            <p:cNvSpPr/>
            <p:nvPr/>
          </p:nvSpPr>
          <p:spPr>
            <a:xfrm>
              <a:off x="3458119" y="2067271"/>
              <a:ext cx="0" cy="1746250"/>
            </a:xfrm>
            <a:custGeom>
              <a:avLst/>
              <a:gdLst/>
              <a:ahLst/>
              <a:cxnLst/>
              <a:rect l="l" t="t" r="r" b="b"/>
              <a:pathLst>
                <a:path h="1746250">
                  <a:moveTo>
                    <a:pt x="0" y="0"/>
                  </a:moveTo>
                  <a:lnTo>
                    <a:pt x="0" y="1745995"/>
                  </a:lnTo>
                </a:path>
              </a:pathLst>
            </a:custGeom>
            <a:ln w="6350">
              <a:solidFill>
                <a:srgbClr val="585656"/>
              </a:solidFill>
            </a:ln>
          </p:spPr>
          <p:txBody>
            <a:bodyPr wrap="square" lIns="0" tIns="0" rIns="0" bIns="0" rtlCol="0"/>
            <a:lstStyle/>
            <a:p>
              <a:endParaRPr/>
            </a:p>
          </p:txBody>
        </p:sp>
        <p:sp>
          <p:nvSpPr>
            <p:cNvPr id="319" name="object 320">
              <a:extLst>
                <a:ext uri="{FF2B5EF4-FFF2-40B4-BE49-F238E27FC236}">
                  <a16:creationId xmlns:a16="http://schemas.microsoft.com/office/drawing/2014/main" id="{4A979AF1-F881-3A58-CEE8-7E7EEA1875C1}"/>
                </a:ext>
              </a:extLst>
            </p:cNvPr>
            <p:cNvSpPr/>
            <p:nvPr/>
          </p:nvSpPr>
          <p:spPr>
            <a:xfrm>
              <a:off x="2721546" y="6260950"/>
              <a:ext cx="467995" cy="0"/>
            </a:xfrm>
            <a:custGeom>
              <a:avLst/>
              <a:gdLst/>
              <a:ahLst/>
              <a:cxnLst/>
              <a:rect l="l" t="t" r="r" b="b"/>
              <a:pathLst>
                <a:path w="467994">
                  <a:moveTo>
                    <a:pt x="0" y="0"/>
                  </a:moveTo>
                  <a:lnTo>
                    <a:pt x="467997" y="0"/>
                  </a:lnTo>
                </a:path>
              </a:pathLst>
            </a:custGeom>
            <a:ln w="6350">
              <a:solidFill>
                <a:srgbClr val="585656"/>
              </a:solidFill>
            </a:ln>
          </p:spPr>
          <p:txBody>
            <a:bodyPr wrap="square" lIns="0" tIns="0" rIns="0" bIns="0" rtlCol="0"/>
            <a:lstStyle/>
            <a:p>
              <a:endParaRPr/>
            </a:p>
          </p:txBody>
        </p:sp>
        <p:sp>
          <p:nvSpPr>
            <p:cNvPr id="320" name="object 321">
              <a:extLst>
                <a:ext uri="{FF2B5EF4-FFF2-40B4-BE49-F238E27FC236}">
                  <a16:creationId xmlns:a16="http://schemas.microsoft.com/office/drawing/2014/main" id="{9D3FAEC9-068D-B6B7-F52D-030F47CE02FC}"/>
                </a:ext>
              </a:extLst>
            </p:cNvPr>
            <p:cNvSpPr/>
            <p:nvPr/>
          </p:nvSpPr>
          <p:spPr>
            <a:xfrm>
              <a:off x="3369545" y="5684950"/>
              <a:ext cx="180340" cy="0"/>
            </a:xfrm>
            <a:custGeom>
              <a:avLst/>
              <a:gdLst/>
              <a:ahLst/>
              <a:cxnLst/>
              <a:rect l="l" t="t" r="r" b="b"/>
              <a:pathLst>
                <a:path w="180339">
                  <a:moveTo>
                    <a:pt x="0" y="0"/>
                  </a:moveTo>
                  <a:lnTo>
                    <a:pt x="179997" y="0"/>
                  </a:lnTo>
                </a:path>
              </a:pathLst>
            </a:custGeom>
            <a:ln w="6350">
              <a:solidFill>
                <a:srgbClr val="585656"/>
              </a:solidFill>
            </a:ln>
          </p:spPr>
          <p:txBody>
            <a:bodyPr wrap="square" lIns="0" tIns="0" rIns="0" bIns="0" rtlCol="0"/>
            <a:lstStyle/>
            <a:p>
              <a:endParaRPr/>
            </a:p>
          </p:txBody>
        </p:sp>
        <p:sp>
          <p:nvSpPr>
            <p:cNvPr id="321" name="object 322">
              <a:extLst>
                <a:ext uri="{FF2B5EF4-FFF2-40B4-BE49-F238E27FC236}">
                  <a16:creationId xmlns:a16="http://schemas.microsoft.com/office/drawing/2014/main" id="{A4A91B4D-CBD3-87A4-8F44-BA993DF223BD}"/>
                </a:ext>
              </a:extLst>
            </p:cNvPr>
            <p:cNvSpPr/>
            <p:nvPr/>
          </p:nvSpPr>
          <p:spPr>
            <a:xfrm>
              <a:off x="4215545" y="4892950"/>
              <a:ext cx="4606925" cy="1692275"/>
            </a:xfrm>
            <a:custGeom>
              <a:avLst/>
              <a:gdLst/>
              <a:ahLst/>
              <a:cxnLst/>
              <a:rect l="l" t="t" r="r" b="b"/>
              <a:pathLst>
                <a:path w="4606925" h="1692275">
                  <a:moveTo>
                    <a:pt x="1008002" y="395999"/>
                  </a:moveTo>
                  <a:lnTo>
                    <a:pt x="1242004" y="395999"/>
                  </a:lnTo>
                </a:path>
                <a:path w="4606925" h="1692275">
                  <a:moveTo>
                    <a:pt x="720004" y="395999"/>
                  </a:moveTo>
                  <a:lnTo>
                    <a:pt x="900002" y="395999"/>
                  </a:lnTo>
                </a:path>
                <a:path w="4606925" h="1692275">
                  <a:moveTo>
                    <a:pt x="1168575" y="1692000"/>
                  </a:moveTo>
                  <a:lnTo>
                    <a:pt x="2734148" y="1692000"/>
                  </a:lnTo>
                </a:path>
                <a:path w="4606925" h="1692275">
                  <a:moveTo>
                    <a:pt x="2770153" y="1692000"/>
                  </a:moveTo>
                  <a:lnTo>
                    <a:pt x="4606579" y="1692000"/>
                  </a:lnTo>
                </a:path>
                <a:path w="4606925" h="1692275">
                  <a:moveTo>
                    <a:pt x="2770153" y="144000"/>
                  </a:moveTo>
                  <a:lnTo>
                    <a:pt x="2807719" y="144000"/>
                  </a:lnTo>
                </a:path>
                <a:path w="4606925" h="1692275">
                  <a:moveTo>
                    <a:pt x="2843724" y="144000"/>
                  </a:moveTo>
                  <a:lnTo>
                    <a:pt x="4534437" y="144000"/>
                  </a:lnTo>
                </a:path>
                <a:path w="4606925" h="1692275">
                  <a:moveTo>
                    <a:pt x="1008002" y="144000"/>
                  </a:moveTo>
                  <a:lnTo>
                    <a:pt x="1137631" y="144000"/>
                  </a:lnTo>
                </a:path>
                <a:path w="4606925" h="1692275">
                  <a:moveTo>
                    <a:pt x="2518248" y="144000"/>
                  </a:moveTo>
                  <a:lnTo>
                    <a:pt x="2734148" y="144000"/>
                  </a:lnTo>
                </a:path>
                <a:path w="4606925" h="1692275">
                  <a:moveTo>
                    <a:pt x="4570441" y="144000"/>
                  </a:moveTo>
                  <a:lnTo>
                    <a:pt x="4589994" y="144000"/>
                  </a:lnTo>
                </a:path>
                <a:path w="4606925" h="1692275">
                  <a:moveTo>
                    <a:pt x="1263755" y="144000"/>
                  </a:moveTo>
                  <a:lnTo>
                    <a:pt x="2228434" y="144000"/>
                  </a:lnTo>
                </a:path>
                <a:path w="4606925" h="1692275">
                  <a:moveTo>
                    <a:pt x="2264439" y="144000"/>
                  </a:moveTo>
                  <a:lnTo>
                    <a:pt x="2353720" y="144000"/>
                  </a:lnTo>
                </a:path>
                <a:path w="4606925" h="1692275">
                  <a:moveTo>
                    <a:pt x="2389724" y="144000"/>
                  </a:moveTo>
                  <a:lnTo>
                    <a:pt x="2482244" y="144000"/>
                  </a:lnTo>
                </a:path>
                <a:path w="4606925" h="1692275">
                  <a:moveTo>
                    <a:pt x="665999" y="144000"/>
                  </a:moveTo>
                  <a:lnTo>
                    <a:pt x="900002" y="144000"/>
                  </a:lnTo>
                </a:path>
                <a:path w="4606925" h="1692275">
                  <a:moveTo>
                    <a:pt x="0" y="0"/>
                  </a:moveTo>
                  <a:lnTo>
                    <a:pt x="126051" y="0"/>
                  </a:lnTo>
                </a:path>
                <a:path w="4606925" h="1692275">
                  <a:moveTo>
                    <a:pt x="341938" y="0"/>
                  </a:moveTo>
                  <a:lnTo>
                    <a:pt x="396002" y="0"/>
                  </a:lnTo>
                </a:path>
                <a:path w="4606925" h="1692275">
                  <a:moveTo>
                    <a:pt x="432007" y="0"/>
                  </a:moveTo>
                  <a:lnTo>
                    <a:pt x="2069998" y="0"/>
                  </a:lnTo>
                </a:path>
              </a:pathLst>
            </a:custGeom>
            <a:ln w="6350">
              <a:solidFill>
                <a:srgbClr val="585656"/>
              </a:solidFill>
            </a:ln>
          </p:spPr>
          <p:txBody>
            <a:bodyPr wrap="square" lIns="0" tIns="0" rIns="0" bIns="0" rtlCol="0"/>
            <a:lstStyle/>
            <a:p>
              <a:endParaRPr/>
            </a:p>
          </p:txBody>
        </p:sp>
        <p:sp>
          <p:nvSpPr>
            <p:cNvPr id="322" name="object 323">
              <a:extLst>
                <a:ext uri="{FF2B5EF4-FFF2-40B4-BE49-F238E27FC236}">
                  <a16:creationId xmlns:a16="http://schemas.microsoft.com/office/drawing/2014/main" id="{EFD25707-6D0A-EF60-C168-5E62E208E7F0}"/>
                </a:ext>
              </a:extLst>
            </p:cNvPr>
            <p:cNvSpPr/>
            <p:nvPr/>
          </p:nvSpPr>
          <p:spPr>
            <a:xfrm>
              <a:off x="4215545" y="4892950"/>
              <a:ext cx="0" cy="684530"/>
            </a:xfrm>
            <a:custGeom>
              <a:avLst/>
              <a:gdLst/>
              <a:ahLst/>
              <a:cxnLst/>
              <a:rect l="l" t="t" r="r" b="b"/>
              <a:pathLst>
                <a:path h="684529">
                  <a:moveTo>
                    <a:pt x="0" y="0"/>
                  </a:moveTo>
                  <a:lnTo>
                    <a:pt x="0" y="683996"/>
                  </a:lnTo>
                </a:path>
              </a:pathLst>
            </a:custGeom>
            <a:ln w="6350">
              <a:solidFill>
                <a:srgbClr val="585656"/>
              </a:solidFill>
            </a:ln>
          </p:spPr>
          <p:txBody>
            <a:bodyPr wrap="square" lIns="0" tIns="0" rIns="0" bIns="0" rtlCol="0"/>
            <a:lstStyle/>
            <a:p>
              <a:endParaRPr/>
            </a:p>
          </p:txBody>
        </p:sp>
        <p:sp>
          <p:nvSpPr>
            <p:cNvPr id="323" name="object 324">
              <a:extLst>
                <a:ext uri="{FF2B5EF4-FFF2-40B4-BE49-F238E27FC236}">
                  <a16:creationId xmlns:a16="http://schemas.microsoft.com/office/drawing/2014/main" id="{21364C82-A914-3807-E689-7841008A88E0}"/>
                </a:ext>
              </a:extLst>
            </p:cNvPr>
            <p:cNvSpPr/>
            <p:nvPr/>
          </p:nvSpPr>
          <p:spPr>
            <a:xfrm>
              <a:off x="4161545" y="5576950"/>
              <a:ext cx="54610" cy="0"/>
            </a:xfrm>
            <a:custGeom>
              <a:avLst/>
              <a:gdLst/>
              <a:ahLst/>
              <a:cxnLst/>
              <a:rect l="l" t="t" r="r" b="b"/>
              <a:pathLst>
                <a:path w="54610">
                  <a:moveTo>
                    <a:pt x="0" y="0"/>
                  </a:moveTo>
                  <a:lnTo>
                    <a:pt x="54000" y="0"/>
                  </a:lnTo>
                </a:path>
              </a:pathLst>
            </a:custGeom>
            <a:ln w="6350">
              <a:solidFill>
                <a:srgbClr val="585656"/>
              </a:solidFill>
            </a:ln>
          </p:spPr>
          <p:txBody>
            <a:bodyPr wrap="square" lIns="0" tIns="0" rIns="0" bIns="0" rtlCol="0"/>
            <a:lstStyle/>
            <a:p>
              <a:endParaRPr/>
            </a:p>
          </p:txBody>
        </p:sp>
        <p:sp>
          <p:nvSpPr>
            <p:cNvPr id="324" name="object 325">
              <a:extLst>
                <a:ext uri="{FF2B5EF4-FFF2-40B4-BE49-F238E27FC236}">
                  <a16:creationId xmlns:a16="http://schemas.microsoft.com/office/drawing/2014/main" id="{F6C3DECF-6D44-DCE5-8573-FBA1D14B3DB8}"/>
                </a:ext>
              </a:extLst>
            </p:cNvPr>
            <p:cNvSpPr/>
            <p:nvPr/>
          </p:nvSpPr>
          <p:spPr>
            <a:xfrm>
              <a:off x="3333545" y="2156951"/>
              <a:ext cx="3384550" cy="2520315"/>
            </a:xfrm>
            <a:custGeom>
              <a:avLst/>
              <a:gdLst/>
              <a:ahLst/>
              <a:cxnLst/>
              <a:rect l="l" t="t" r="r" b="b"/>
              <a:pathLst>
                <a:path w="3384550" h="2520315">
                  <a:moveTo>
                    <a:pt x="484379" y="2051999"/>
                  </a:moveTo>
                  <a:lnTo>
                    <a:pt x="519964" y="2051999"/>
                  </a:lnTo>
                </a:path>
                <a:path w="3384550" h="2520315">
                  <a:moveTo>
                    <a:pt x="414376" y="2051999"/>
                  </a:moveTo>
                  <a:lnTo>
                    <a:pt x="448374" y="2051999"/>
                  </a:lnTo>
                </a:path>
                <a:path w="3384550" h="2520315">
                  <a:moveTo>
                    <a:pt x="143998" y="2051999"/>
                  </a:moveTo>
                  <a:lnTo>
                    <a:pt x="378372" y="2051999"/>
                  </a:lnTo>
                </a:path>
                <a:path w="3384550" h="2520315">
                  <a:moveTo>
                    <a:pt x="775323" y="2051999"/>
                  </a:moveTo>
                  <a:lnTo>
                    <a:pt x="1169264" y="2051999"/>
                  </a:lnTo>
                </a:path>
                <a:path w="3384550" h="2520315">
                  <a:moveTo>
                    <a:pt x="703555" y="2051999"/>
                  </a:moveTo>
                  <a:lnTo>
                    <a:pt x="739319" y="2051999"/>
                  </a:lnTo>
                </a:path>
                <a:path w="3384550" h="2520315">
                  <a:moveTo>
                    <a:pt x="1654455" y="2051999"/>
                  </a:moveTo>
                  <a:lnTo>
                    <a:pt x="1727993" y="2051999"/>
                  </a:lnTo>
                </a:path>
                <a:path w="3384550" h="2520315">
                  <a:moveTo>
                    <a:pt x="1205269" y="2051999"/>
                  </a:moveTo>
                  <a:lnTo>
                    <a:pt x="1438568" y="2051999"/>
                  </a:lnTo>
                </a:path>
                <a:path w="3384550" h="2520315">
                  <a:moveTo>
                    <a:pt x="628803" y="2051999"/>
                  </a:moveTo>
                  <a:lnTo>
                    <a:pt x="667551" y="2051999"/>
                  </a:lnTo>
                </a:path>
                <a:path w="3384550" h="2520315">
                  <a:moveTo>
                    <a:pt x="555969" y="2051999"/>
                  </a:moveTo>
                  <a:lnTo>
                    <a:pt x="592799" y="2051999"/>
                  </a:lnTo>
                </a:path>
                <a:path w="3384550" h="2520315">
                  <a:moveTo>
                    <a:pt x="774663" y="2520000"/>
                  </a:moveTo>
                  <a:lnTo>
                    <a:pt x="1368005" y="2520000"/>
                  </a:lnTo>
                </a:path>
                <a:path w="3384550" h="2520315">
                  <a:moveTo>
                    <a:pt x="628803" y="2520000"/>
                  </a:moveTo>
                  <a:lnTo>
                    <a:pt x="738658" y="2520000"/>
                  </a:lnTo>
                </a:path>
                <a:path w="3384550" h="2520315">
                  <a:moveTo>
                    <a:pt x="0" y="2520000"/>
                  </a:moveTo>
                  <a:lnTo>
                    <a:pt x="36005" y="2520000"/>
                  </a:lnTo>
                </a:path>
                <a:path w="3384550" h="2520315">
                  <a:moveTo>
                    <a:pt x="251893" y="2520000"/>
                  </a:moveTo>
                  <a:lnTo>
                    <a:pt x="592799" y="2520000"/>
                  </a:lnTo>
                </a:path>
                <a:path w="3384550" h="2520315">
                  <a:moveTo>
                    <a:pt x="3384000" y="287887"/>
                  </a:moveTo>
                  <a:lnTo>
                    <a:pt x="3384000" y="756005"/>
                  </a:lnTo>
                </a:path>
                <a:path w="3384550" h="2520315">
                  <a:moveTo>
                    <a:pt x="3384000" y="0"/>
                  </a:moveTo>
                  <a:lnTo>
                    <a:pt x="3384000" y="72000"/>
                  </a:lnTo>
                </a:path>
              </a:pathLst>
            </a:custGeom>
            <a:ln w="6350">
              <a:solidFill>
                <a:srgbClr val="585656"/>
              </a:solidFill>
            </a:ln>
          </p:spPr>
          <p:txBody>
            <a:bodyPr wrap="square" lIns="0" tIns="0" rIns="0" bIns="0" rtlCol="0"/>
            <a:lstStyle/>
            <a:p>
              <a:endParaRPr/>
            </a:p>
          </p:txBody>
        </p:sp>
        <p:sp>
          <p:nvSpPr>
            <p:cNvPr id="325" name="object 326">
              <a:extLst>
                <a:ext uri="{FF2B5EF4-FFF2-40B4-BE49-F238E27FC236}">
                  <a16:creationId xmlns:a16="http://schemas.microsoft.com/office/drawing/2014/main" id="{FA51F468-8600-D1D7-B5BC-74B397B8AD2E}"/>
                </a:ext>
              </a:extLst>
            </p:cNvPr>
            <p:cNvSpPr/>
            <p:nvPr/>
          </p:nvSpPr>
          <p:spPr>
            <a:xfrm>
              <a:off x="6717545" y="2984950"/>
              <a:ext cx="0" cy="828040"/>
            </a:xfrm>
            <a:custGeom>
              <a:avLst/>
              <a:gdLst/>
              <a:ahLst/>
              <a:cxnLst/>
              <a:rect l="l" t="t" r="r" b="b"/>
              <a:pathLst>
                <a:path h="828039">
                  <a:moveTo>
                    <a:pt x="0" y="0"/>
                  </a:moveTo>
                  <a:lnTo>
                    <a:pt x="0" y="828001"/>
                  </a:lnTo>
                </a:path>
              </a:pathLst>
            </a:custGeom>
            <a:ln w="6350">
              <a:solidFill>
                <a:srgbClr val="585656"/>
              </a:solidFill>
            </a:ln>
          </p:spPr>
          <p:txBody>
            <a:bodyPr wrap="square" lIns="0" tIns="0" rIns="0" bIns="0" rtlCol="0"/>
            <a:lstStyle/>
            <a:p>
              <a:endParaRPr/>
            </a:p>
          </p:txBody>
        </p:sp>
        <p:sp>
          <p:nvSpPr>
            <p:cNvPr id="326" name="object 327">
              <a:extLst>
                <a:ext uri="{FF2B5EF4-FFF2-40B4-BE49-F238E27FC236}">
                  <a16:creationId xmlns:a16="http://schemas.microsoft.com/office/drawing/2014/main" id="{C30A04C8-574C-CB06-CB7A-879C1C3E218C}"/>
                </a:ext>
              </a:extLst>
            </p:cNvPr>
            <p:cNvSpPr/>
            <p:nvPr/>
          </p:nvSpPr>
          <p:spPr>
            <a:xfrm>
              <a:off x="4629544" y="4856951"/>
              <a:ext cx="4032250" cy="0"/>
            </a:xfrm>
            <a:custGeom>
              <a:avLst/>
              <a:gdLst/>
              <a:ahLst/>
              <a:cxnLst/>
              <a:rect l="l" t="t" r="r" b="b"/>
              <a:pathLst>
                <a:path w="4032250">
                  <a:moveTo>
                    <a:pt x="3114800" y="0"/>
                  </a:moveTo>
                  <a:lnTo>
                    <a:pt x="3436847" y="0"/>
                  </a:lnTo>
                </a:path>
                <a:path w="4032250">
                  <a:moveTo>
                    <a:pt x="3472851" y="0"/>
                  </a:moveTo>
                  <a:lnTo>
                    <a:pt x="3509999" y="0"/>
                  </a:lnTo>
                </a:path>
                <a:path w="4032250">
                  <a:moveTo>
                    <a:pt x="3546003" y="0"/>
                  </a:moveTo>
                  <a:lnTo>
                    <a:pt x="3942002" y="0"/>
                  </a:lnTo>
                </a:path>
                <a:path w="4032250">
                  <a:moveTo>
                    <a:pt x="3978007" y="0"/>
                  </a:moveTo>
                  <a:lnTo>
                    <a:pt x="4031995" y="0"/>
                  </a:lnTo>
                </a:path>
                <a:path w="4032250">
                  <a:moveTo>
                    <a:pt x="1980004" y="0"/>
                  </a:moveTo>
                  <a:lnTo>
                    <a:pt x="3078796" y="0"/>
                  </a:lnTo>
                </a:path>
                <a:path w="4032250">
                  <a:moveTo>
                    <a:pt x="0" y="0"/>
                  </a:moveTo>
                  <a:lnTo>
                    <a:pt x="485862" y="0"/>
                  </a:lnTo>
                </a:path>
                <a:path w="4032250">
                  <a:moveTo>
                    <a:pt x="593863" y="0"/>
                  </a:moveTo>
                  <a:lnTo>
                    <a:pt x="1637993" y="0"/>
                  </a:lnTo>
                </a:path>
                <a:path w="4032250">
                  <a:moveTo>
                    <a:pt x="1673998" y="0"/>
                  </a:moveTo>
                  <a:lnTo>
                    <a:pt x="1818003" y="0"/>
                  </a:lnTo>
                </a:path>
                <a:path w="4032250">
                  <a:moveTo>
                    <a:pt x="1854008" y="0"/>
                  </a:moveTo>
                  <a:lnTo>
                    <a:pt x="1944000" y="0"/>
                  </a:lnTo>
                </a:path>
              </a:pathLst>
            </a:custGeom>
            <a:ln w="6350">
              <a:solidFill>
                <a:srgbClr val="585656"/>
              </a:solidFill>
            </a:ln>
          </p:spPr>
          <p:txBody>
            <a:bodyPr wrap="square" lIns="0" tIns="0" rIns="0" bIns="0" rtlCol="0"/>
            <a:lstStyle/>
            <a:p>
              <a:endParaRPr/>
            </a:p>
          </p:txBody>
        </p:sp>
        <p:sp>
          <p:nvSpPr>
            <p:cNvPr id="327" name="object 328">
              <a:extLst>
                <a:ext uri="{FF2B5EF4-FFF2-40B4-BE49-F238E27FC236}">
                  <a16:creationId xmlns:a16="http://schemas.microsoft.com/office/drawing/2014/main" id="{3170AA9C-1FA6-9B23-FC82-1418DCD1B112}"/>
                </a:ext>
              </a:extLst>
            </p:cNvPr>
            <p:cNvSpPr/>
            <p:nvPr/>
          </p:nvSpPr>
          <p:spPr>
            <a:xfrm>
              <a:off x="8823544" y="5288950"/>
              <a:ext cx="0" cy="1296035"/>
            </a:xfrm>
            <a:custGeom>
              <a:avLst/>
              <a:gdLst/>
              <a:ahLst/>
              <a:cxnLst/>
              <a:rect l="l" t="t" r="r" b="b"/>
              <a:pathLst>
                <a:path h="1296034">
                  <a:moveTo>
                    <a:pt x="0" y="0"/>
                  </a:moveTo>
                  <a:lnTo>
                    <a:pt x="0" y="1295996"/>
                  </a:lnTo>
                </a:path>
              </a:pathLst>
            </a:custGeom>
            <a:ln w="6350">
              <a:solidFill>
                <a:srgbClr val="585656"/>
              </a:solidFill>
            </a:ln>
          </p:spPr>
          <p:txBody>
            <a:bodyPr wrap="square" lIns="0" tIns="0" rIns="0" bIns="0" rtlCol="0"/>
            <a:lstStyle/>
            <a:p>
              <a:endParaRPr/>
            </a:p>
          </p:txBody>
        </p:sp>
        <p:sp>
          <p:nvSpPr>
            <p:cNvPr id="328" name="object 329">
              <a:extLst>
                <a:ext uri="{FF2B5EF4-FFF2-40B4-BE49-F238E27FC236}">
                  <a16:creationId xmlns:a16="http://schemas.microsoft.com/office/drawing/2014/main" id="{0ECF029B-BD14-E228-71EB-2635CC59DC32}"/>
                </a:ext>
              </a:extLst>
            </p:cNvPr>
            <p:cNvSpPr/>
            <p:nvPr/>
          </p:nvSpPr>
          <p:spPr>
            <a:xfrm>
              <a:off x="1784120" y="1904951"/>
              <a:ext cx="6301740" cy="3744595"/>
            </a:xfrm>
            <a:custGeom>
              <a:avLst/>
              <a:gdLst/>
              <a:ahLst/>
              <a:cxnLst/>
              <a:rect l="l" t="t" r="r" b="b"/>
              <a:pathLst>
                <a:path w="6301740" h="3744595">
                  <a:moveTo>
                    <a:pt x="3889287" y="3743999"/>
                  </a:moveTo>
                  <a:lnTo>
                    <a:pt x="4573421" y="3743999"/>
                  </a:lnTo>
                </a:path>
                <a:path w="6301740" h="3744595">
                  <a:moveTo>
                    <a:pt x="3385425" y="3743999"/>
                  </a:moveTo>
                  <a:lnTo>
                    <a:pt x="3403423" y="3743999"/>
                  </a:lnTo>
                </a:path>
                <a:path w="6301740" h="3744595">
                  <a:moveTo>
                    <a:pt x="3689478" y="3743999"/>
                  </a:moveTo>
                  <a:lnTo>
                    <a:pt x="3853282" y="3743999"/>
                  </a:lnTo>
                </a:path>
                <a:path w="6301740" h="3744595">
                  <a:moveTo>
                    <a:pt x="3439427" y="3743999"/>
                  </a:moveTo>
                  <a:lnTo>
                    <a:pt x="3653473" y="3743999"/>
                  </a:lnTo>
                </a:path>
                <a:path w="6301740" h="3744595">
                  <a:moveTo>
                    <a:pt x="5960225" y="2987998"/>
                  </a:moveTo>
                  <a:lnTo>
                    <a:pt x="6301427" y="2987998"/>
                  </a:lnTo>
                </a:path>
                <a:path w="6301740" h="3744595">
                  <a:moveTo>
                    <a:pt x="4807424" y="2987998"/>
                  </a:moveTo>
                  <a:lnTo>
                    <a:pt x="5924221" y="2987998"/>
                  </a:lnTo>
                </a:path>
                <a:path w="6301740" h="3744595">
                  <a:moveTo>
                    <a:pt x="0" y="1332320"/>
                  </a:moveTo>
                  <a:lnTo>
                    <a:pt x="213793" y="1332320"/>
                  </a:lnTo>
                </a:path>
                <a:path w="6301740" h="3744595">
                  <a:moveTo>
                    <a:pt x="0" y="1404320"/>
                  </a:moveTo>
                  <a:lnTo>
                    <a:pt x="213793" y="1404320"/>
                  </a:lnTo>
                </a:path>
                <a:path w="6301740" h="3744595">
                  <a:moveTo>
                    <a:pt x="0" y="0"/>
                  </a:moveTo>
                  <a:lnTo>
                    <a:pt x="0" y="252003"/>
                  </a:lnTo>
                </a:path>
                <a:path w="6301740" h="3744595">
                  <a:moveTo>
                    <a:pt x="0" y="467890"/>
                  </a:moveTo>
                  <a:lnTo>
                    <a:pt x="0" y="1332001"/>
                  </a:lnTo>
                </a:path>
              </a:pathLst>
            </a:custGeom>
            <a:ln w="6350">
              <a:solidFill>
                <a:srgbClr val="585656"/>
              </a:solidFill>
            </a:ln>
          </p:spPr>
          <p:txBody>
            <a:bodyPr wrap="square" lIns="0" tIns="0" rIns="0" bIns="0" rtlCol="0"/>
            <a:lstStyle/>
            <a:p>
              <a:endParaRPr/>
            </a:p>
          </p:txBody>
        </p:sp>
      </p:grpSp>
      <p:sp>
        <p:nvSpPr>
          <p:cNvPr id="329" name="object 330">
            <a:extLst>
              <a:ext uri="{FF2B5EF4-FFF2-40B4-BE49-F238E27FC236}">
                <a16:creationId xmlns:a16="http://schemas.microsoft.com/office/drawing/2014/main" id="{EBDC35BE-C7A9-A243-35E2-322D4B77CC38}"/>
              </a:ext>
            </a:extLst>
          </p:cNvPr>
          <p:cNvSpPr txBox="1"/>
          <p:nvPr/>
        </p:nvSpPr>
        <p:spPr>
          <a:xfrm>
            <a:off x="2981107" y="2116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通信</a:t>
            </a:r>
            <a:endParaRPr sz="700">
              <a:latin typeface="Meiryo UI"/>
              <a:cs typeface="Meiryo UI"/>
            </a:endParaRPr>
          </a:p>
        </p:txBody>
      </p:sp>
      <p:sp>
        <p:nvSpPr>
          <p:cNvPr id="330" name="object 331">
            <a:extLst>
              <a:ext uri="{FF2B5EF4-FFF2-40B4-BE49-F238E27FC236}">
                <a16:creationId xmlns:a16="http://schemas.microsoft.com/office/drawing/2014/main" id="{FBA5E1ED-F0B6-8D6A-0EFB-22C3F02101A2}"/>
              </a:ext>
            </a:extLst>
          </p:cNvPr>
          <p:cNvSpPr txBox="1"/>
          <p:nvPr/>
        </p:nvSpPr>
        <p:spPr>
          <a:xfrm>
            <a:off x="3486418" y="4187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grpSp>
        <p:nvGrpSpPr>
          <p:cNvPr id="331" name="object 332">
            <a:extLst>
              <a:ext uri="{FF2B5EF4-FFF2-40B4-BE49-F238E27FC236}">
                <a16:creationId xmlns:a16="http://schemas.microsoft.com/office/drawing/2014/main" id="{BC52D4A0-4CBD-FBAE-8976-DF02DC05A387}"/>
              </a:ext>
            </a:extLst>
          </p:cNvPr>
          <p:cNvGrpSpPr/>
          <p:nvPr/>
        </p:nvGrpSpPr>
        <p:grpSpPr>
          <a:xfrm>
            <a:off x="2061133" y="5930730"/>
            <a:ext cx="547370" cy="402590"/>
            <a:chOff x="797941" y="5977864"/>
            <a:chExt cx="547370" cy="402590"/>
          </a:xfrm>
        </p:grpSpPr>
        <p:sp>
          <p:nvSpPr>
            <p:cNvPr id="332" name="object 333">
              <a:extLst>
                <a:ext uri="{FF2B5EF4-FFF2-40B4-BE49-F238E27FC236}">
                  <a16:creationId xmlns:a16="http://schemas.microsoft.com/office/drawing/2014/main" id="{150BFD39-28CC-2702-9FEC-DADE79278AD9}"/>
                </a:ext>
              </a:extLst>
            </p:cNvPr>
            <p:cNvSpPr/>
            <p:nvPr/>
          </p:nvSpPr>
          <p:spPr>
            <a:xfrm>
              <a:off x="801116" y="5981039"/>
              <a:ext cx="541020" cy="396240"/>
            </a:xfrm>
            <a:custGeom>
              <a:avLst/>
              <a:gdLst/>
              <a:ahLst/>
              <a:cxnLst/>
              <a:rect l="l" t="t" r="r" b="b"/>
              <a:pathLst>
                <a:path w="541019" h="396239">
                  <a:moveTo>
                    <a:pt x="540715" y="0"/>
                  </a:moveTo>
                  <a:lnTo>
                    <a:pt x="0" y="0"/>
                  </a:lnTo>
                  <a:lnTo>
                    <a:pt x="0" y="395871"/>
                  </a:lnTo>
                  <a:lnTo>
                    <a:pt x="540715" y="395871"/>
                  </a:lnTo>
                  <a:lnTo>
                    <a:pt x="540715" y="0"/>
                  </a:lnTo>
                  <a:close/>
                </a:path>
              </a:pathLst>
            </a:custGeom>
            <a:solidFill>
              <a:srgbClr val="FFFFFF"/>
            </a:solidFill>
          </p:spPr>
          <p:txBody>
            <a:bodyPr wrap="square" lIns="0" tIns="0" rIns="0" bIns="0" rtlCol="0"/>
            <a:lstStyle/>
            <a:p>
              <a:endParaRPr/>
            </a:p>
          </p:txBody>
        </p:sp>
        <p:sp>
          <p:nvSpPr>
            <p:cNvPr id="333" name="object 334">
              <a:extLst>
                <a:ext uri="{FF2B5EF4-FFF2-40B4-BE49-F238E27FC236}">
                  <a16:creationId xmlns:a16="http://schemas.microsoft.com/office/drawing/2014/main" id="{FD12EAC4-ADB0-B34F-B65B-779D8D72C2D7}"/>
                </a:ext>
              </a:extLst>
            </p:cNvPr>
            <p:cNvSpPr/>
            <p:nvPr/>
          </p:nvSpPr>
          <p:spPr>
            <a:xfrm>
              <a:off x="801116" y="5981039"/>
              <a:ext cx="541020" cy="396240"/>
            </a:xfrm>
            <a:custGeom>
              <a:avLst/>
              <a:gdLst/>
              <a:ahLst/>
              <a:cxnLst/>
              <a:rect l="l" t="t" r="r" b="b"/>
              <a:pathLst>
                <a:path w="541019" h="396239">
                  <a:moveTo>
                    <a:pt x="0" y="0"/>
                  </a:moveTo>
                  <a:lnTo>
                    <a:pt x="540715" y="0"/>
                  </a:lnTo>
                  <a:lnTo>
                    <a:pt x="540715" y="395871"/>
                  </a:lnTo>
                  <a:lnTo>
                    <a:pt x="0" y="395871"/>
                  </a:lnTo>
                  <a:lnTo>
                    <a:pt x="0" y="0"/>
                  </a:lnTo>
                  <a:close/>
                </a:path>
              </a:pathLst>
            </a:custGeom>
            <a:ln w="6350">
              <a:solidFill>
                <a:srgbClr val="585656"/>
              </a:solidFill>
            </a:ln>
          </p:spPr>
          <p:txBody>
            <a:bodyPr wrap="square" lIns="0" tIns="0" rIns="0" bIns="0" rtlCol="0"/>
            <a:lstStyle/>
            <a:p>
              <a:endParaRPr/>
            </a:p>
          </p:txBody>
        </p:sp>
      </p:grpSp>
      <p:sp>
        <p:nvSpPr>
          <p:cNvPr id="334" name="object 335">
            <a:extLst>
              <a:ext uri="{FF2B5EF4-FFF2-40B4-BE49-F238E27FC236}">
                <a16:creationId xmlns:a16="http://schemas.microsoft.com/office/drawing/2014/main" id="{D9A83DE9-E754-C9C3-9CCB-69BBCD6624E8}"/>
              </a:ext>
            </a:extLst>
          </p:cNvPr>
          <p:cNvSpPr txBox="1"/>
          <p:nvPr/>
        </p:nvSpPr>
        <p:spPr>
          <a:xfrm>
            <a:off x="2092372" y="5958732"/>
            <a:ext cx="481330"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建材を使って</a:t>
            </a:r>
            <a:endParaRPr sz="700">
              <a:latin typeface="Meiryo UI"/>
              <a:cs typeface="Meiryo UI"/>
            </a:endParaRPr>
          </a:p>
        </p:txBody>
      </p:sp>
      <p:sp>
        <p:nvSpPr>
          <p:cNvPr id="335" name="object 336">
            <a:extLst>
              <a:ext uri="{FF2B5EF4-FFF2-40B4-BE49-F238E27FC236}">
                <a16:creationId xmlns:a16="http://schemas.microsoft.com/office/drawing/2014/main" id="{E1349F81-211F-5A7D-C931-559165E7FE01}"/>
              </a:ext>
            </a:extLst>
          </p:cNvPr>
          <p:cNvSpPr txBox="1"/>
          <p:nvPr/>
        </p:nvSpPr>
        <p:spPr>
          <a:xfrm>
            <a:off x="2110669" y="6065421"/>
            <a:ext cx="445770" cy="13208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建設作業を</a:t>
            </a:r>
            <a:endParaRPr sz="700">
              <a:latin typeface="Meiryo UI"/>
              <a:cs typeface="Meiryo UI"/>
            </a:endParaRPr>
          </a:p>
        </p:txBody>
      </p:sp>
      <p:sp>
        <p:nvSpPr>
          <p:cNvPr id="336" name="object 337">
            <a:extLst>
              <a:ext uri="{FF2B5EF4-FFF2-40B4-BE49-F238E27FC236}">
                <a16:creationId xmlns:a16="http://schemas.microsoft.com/office/drawing/2014/main" id="{B3590F94-76A8-86B4-6B5D-AD23C28A5CF3}"/>
              </a:ext>
            </a:extLst>
          </p:cNvPr>
          <p:cNvSpPr txBox="1"/>
          <p:nvPr/>
        </p:nvSpPr>
        <p:spPr>
          <a:xfrm>
            <a:off x="2162467" y="6172111"/>
            <a:ext cx="34417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する機能</a:t>
            </a:r>
            <a:endParaRPr sz="700">
              <a:latin typeface="Meiryo UI"/>
              <a:cs typeface="Meiryo UI"/>
            </a:endParaRPr>
          </a:p>
        </p:txBody>
      </p:sp>
      <p:sp>
        <p:nvSpPr>
          <p:cNvPr id="337" name="object 338">
            <a:extLst>
              <a:ext uri="{FF2B5EF4-FFF2-40B4-BE49-F238E27FC236}">
                <a16:creationId xmlns:a16="http://schemas.microsoft.com/office/drawing/2014/main" id="{87DF7DC4-4DDF-E3DC-7DBE-356747D567CC}"/>
              </a:ext>
            </a:extLst>
          </p:cNvPr>
          <p:cNvSpPr txBox="1"/>
          <p:nvPr/>
        </p:nvSpPr>
        <p:spPr>
          <a:xfrm>
            <a:off x="2587843" y="5411162"/>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grpSp>
        <p:nvGrpSpPr>
          <p:cNvPr id="338" name="object 339">
            <a:extLst>
              <a:ext uri="{FF2B5EF4-FFF2-40B4-BE49-F238E27FC236}">
                <a16:creationId xmlns:a16="http://schemas.microsoft.com/office/drawing/2014/main" id="{CCE9DCAF-DF20-DD7D-3AC0-39E3A1F28583}"/>
              </a:ext>
            </a:extLst>
          </p:cNvPr>
          <p:cNvGrpSpPr/>
          <p:nvPr/>
        </p:nvGrpSpPr>
        <p:grpSpPr>
          <a:xfrm>
            <a:off x="2601838" y="6019554"/>
            <a:ext cx="1914525" cy="120650"/>
            <a:chOff x="1338646" y="6066688"/>
            <a:chExt cx="1914525" cy="120650"/>
          </a:xfrm>
        </p:grpSpPr>
        <p:sp>
          <p:nvSpPr>
            <p:cNvPr id="339" name="object 340">
              <a:extLst>
                <a:ext uri="{FF2B5EF4-FFF2-40B4-BE49-F238E27FC236}">
                  <a16:creationId xmlns:a16="http://schemas.microsoft.com/office/drawing/2014/main" id="{94796679-7E54-6192-AAB8-F058CE7103C4}"/>
                </a:ext>
              </a:extLst>
            </p:cNvPr>
            <p:cNvSpPr/>
            <p:nvPr/>
          </p:nvSpPr>
          <p:spPr>
            <a:xfrm>
              <a:off x="1341821" y="6116951"/>
              <a:ext cx="1908175" cy="0"/>
            </a:xfrm>
            <a:custGeom>
              <a:avLst/>
              <a:gdLst/>
              <a:ahLst/>
              <a:cxnLst/>
              <a:rect l="l" t="t" r="r" b="b"/>
              <a:pathLst>
                <a:path w="1908175">
                  <a:moveTo>
                    <a:pt x="1379725" y="0"/>
                  </a:moveTo>
                  <a:lnTo>
                    <a:pt x="1907997" y="0"/>
                  </a:lnTo>
                </a:path>
                <a:path w="1908175">
                  <a:moveTo>
                    <a:pt x="315592" y="0"/>
                  </a:moveTo>
                  <a:lnTo>
                    <a:pt x="767725" y="0"/>
                  </a:lnTo>
                </a:path>
                <a:path w="1908175">
                  <a:moveTo>
                    <a:pt x="0" y="0"/>
                  </a:moveTo>
                  <a:lnTo>
                    <a:pt x="99705" y="0"/>
                  </a:lnTo>
                </a:path>
              </a:pathLst>
            </a:custGeom>
            <a:ln w="6350">
              <a:solidFill>
                <a:srgbClr val="585656"/>
              </a:solidFill>
            </a:ln>
          </p:spPr>
          <p:txBody>
            <a:bodyPr wrap="square" lIns="0" tIns="0" rIns="0" bIns="0" rtlCol="0"/>
            <a:lstStyle/>
            <a:p>
              <a:endParaRPr/>
            </a:p>
          </p:txBody>
        </p:sp>
        <p:sp>
          <p:nvSpPr>
            <p:cNvPr id="340" name="object 341">
              <a:extLst>
                <a:ext uri="{FF2B5EF4-FFF2-40B4-BE49-F238E27FC236}">
                  <a16:creationId xmlns:a16="http://schemas.microsoft.com/office/drawing/2014/main" id="{615B8B30-3BFF-67A2-7A89-47C0F4DBD58D}"/>
                </a:ext>
              </a:extLst>
            </p:cNvPr>
            <p:cNvSpPr/>
            <p:nvPr/>
          </p:nvSpPr>
          <p:spPr>
            <a:xfrm>
              <a:off x="1441526" y="6073038"/>
              <a:ext cx="215900" cy="107950"/>
            </a:xfrm>
            <a:custGeom>
              <a:avLst/>
              <a:gdLst/>
              <a:ahLst/>
              <a:cxnLst/>
              <a:rect l="l" t="t" r="r" b="b"/>
              <a:pathLst>
                <a:path w="215900" h="107950">
                  <a:moveTo>
                    <a:pt x="0" y="0"/>
                  </a:moveTo>
                  <a:lnTo>
                    <a:pt x="215887" y="0"/>
                  </a:lnTo>
                  <a:lnTo>
                    <a:pt x="215887" y="107721"/>
                  </a:lnTo>
                  <a:lnTo>
                    <a:pt x="0" y="107721"/>
                  </a:lnTo>
                  <a:lnTo>
                    <a:pt x="0" y="0"/>
                  </a:lnTo>
                  <a:close/>
                </a:path>
              </a:pathLst>
            </a:custGeom>
            <a:ln w="12700">
              <a:solidFill>
                <a:srgbClr val="DFEFEA"/>
              </a:solidFill>
            </a:ln>
          </p:spPr>
          <p:txBody>
            <a:bodyPr wrap="square" lIns="0" tIns="0" rIns="0" bIns="0" rtlCol="0"/>
            <a:lstStyle/>
            <a:p>
              <a:endParaRPr/>
            </a:p>
          </p:txBody>
        </p:sp>
      </p:grpSp>
      <p:sp>
        <p:nvSpPr>
          <p:cNvPr id="341" name="object 342">
            <a:extLst>
              <a:ext uri="{FF2B5EF4-FFF2-40B4-BE49-F238E27FC236}">
                <a16:creationId xmlns:a16="http://schemas.microsoft.com/office/drawing/2014/main" id="{A44EC023-B55F-7162-8E9B-8238C8F7EDFB}"/>
              </a:ext>
            </a:extLst>
          </p:cNvPr>
          <p:cNvSpPr txBox="1"/>
          <p:nvPr/>
        </p:nvSpPr>
        <p:spPr>
          <a:xfrm>
            <a:off x="2711828" y="601524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資材</a:t>
            </a:r>
            <a:endParaRPr sz="700">
              <a:latin typeface="Meiryo UI"/>
              <a:cs typeface="Meiryo UI"/>
            </a:endParaRPr>
          </a:p>
        </p:txBody>
      </p:sp>
      <p:grpSp>
        <p:nvGrpSpPr>
          <p:cNvPr id="342" name="object 343">
            <a:extLst>
              <a:ext uri="{FF2B5EF4-FFF2-40B4-BE49-F238E27FC236}">
                <a16:creationId xmlns:a16="http://schemas.microsoft.com/office/drawing/2014/main" id="{AAD9C78C-BA3E-C619-D290-C37B56625054}"/>
              </a:ext>
            </a:extLst>
          </p:cNvPr>
          <p:cNvGrpSpPr/>
          <p:nvPr/>
        </p:nvGrpSpPr>
        <p:grpSpPr>
          <a:xfrm>
            <a:off x="2937562" y="3223036"/>
            <a:ext cx="2202815" cy="2922270"/>
            <a:chOff x="1674370" y="3270170"/>
            <a:chExt cx="2202815" cy="2922270"/>
          </a:xfrm>
        </p:grpSpPr>
        <p:sp>
          <p:nvSpPr>
            <p:cNvPr id="343" name="object 344">
              <a:extLst>
                <a:ext uri="{FF2B5EF4-FFF2-40B4-BE49-F238E27FC236}">
                  <a16:creationId xmlns:a16="http://schemas.microsoft.com/office/drawing/2014/main" id="{1A188CFF-2AA5-4362-A800-49B31363DEFE}"/>
                </a:ext>
              </a:extLst>
            </p:cNvPr>
            <p:cNvSpPr/>
            <p:nvPr/>
          </p:nvSpPr>
          <p:spPr>
            <a:xfrm>
              <a:off x="2721546" y="6188951"/>
              <a:ext cx="648335" cy="0"/>
            </a:xfrm>
            <a:custGeom>
              <a:avLst/>
              <a:gdLst/>
              <a:ahLst/>
              <a:cxnLst/>
              <a:rect l="l" t="t" r="r" b="b"/>
              <a:pathLst>
                <a:path w="648335">
                  <a:moveTo>
                    <a:pt x="0" y="0"/>
                  </a:moveTo>
                  <a:lnTo>
                    <a:pt x="485825" y="0"/>
                  </a:lnTo>
                </a:path>
                <a:path w="648335">
                  <a:moveTo>
                    <a:pt x="629894" y="0"/>
                  </a:moveTo>
                  <a:lnTo>
                    <a:pt x="647994" y="0"/>
                  </a:lnTo>
                </a:path>
              </a:pathLst>
            </a:custGeom>
            <a:ln w="6350">
              <a:solidFill>
                <a:srgbClr val="585656"/>
              </a:solidFill>
            </a:ln>
          </p:spPr>
          <p:txBody>
            <a:bodyPr wrap="square" lIns="0" tIns="0" rIns="0" bIns="0" rtlCol="0"/>
            <a:lstStyle/>
            <a:p>
              <a:endParaRPr/>
            </a:p>
          </p:txBody>
        </p:sp>
        <p:sp>
          <p:nvSpPr>
            <p:cNvPr id="344" name="object 345">
              <a:extLst>
                <a:ext uri="{FF2B5EF4-FFF2-40B4-BE49-F238E27FC236}">
                  <a16:creationId xmlns:a16="http://schemas.microsoft.com/office/drawing/2014/main" id="{96936C6A-F1A1-94DA-7AAB-B3FC085E4603}"/>
                </a:ext>
              </a:extLst>
            </p:cNvPr>
            <p:cNvSpPr/>
            <p:nvPr/>
          </p:nvSpPr>
          <p:spPr>
            <a:xfrm>
              <a:off x="3296119" y="3273345"/>
              <a:ext cx="162560" cy="0"/>
            </a:xfrm>
            <a:custGeom>
              <a:avLst/>
              <a:gdLst/>
              <a:ahLst/>
              <a:cxnLst/>
              <a:rect l="l" t="t" r="r" b="b"/>
              <a:pathLst>
                <a:path w="162560">
                  <a:moveTo>
                    <a:pt x="0" y="0"/>
                  </a:moveTo>
                  <a:lnTo>
                    <a:pt x="162001" y="0"/>
                  </a:lnTo>
                </a:path>
              </a:pathLst>
            </a:custGeom>
            <a:ln w="6350">
              <a:solidFill>
                <a:srgbClr val="585656"/>
              </a:solidFill>
            </a:ln>
          </p:spPr>
          <p:txBody>
            <a:bodyPr wrap="square" lIns="0" tIns="0" rIns="0" bIns="0" rtlCol="0"/>
            <a:lstStyle/>
            <a:p>
              <a:endParaRPr/>
            </a:p>
          </p:txBody>
        </p:sp>
        <p:sp>
          <p:nvSpPr>
            <p:cNvPr id="345" name="object 346">
              <a:extLst>
                <a:ext uri="{FF2B5EF4-FFF2-40B4-BE49-F238E27FC236}">
                  <a16:creationId xmlns:a16="http://schemas.microsoft.com/office/drawing/2014/main" id="{C38FAA2D-DFF1-B983-455E-C8234D3A2DB4}"/>
                </a:ext>
              </a:extLst>
            </p:cNvPr>
            <p:cNvSpPr/>
            <p:nvPr/>
          </p:nvSpPr>
          <p:spPr>
            <a:xfrm>
              <a:off x="1677545" y="4388951"/>
              <a:ext cx="2196465" cy="0"/>
            </a:xfrm>
            <a:custGeom>
              <a:avLst/>
              <a:gdLst/>
              <a:ahLst/>
              <a:cxnLst/>
              <a:rect l="l" t="t" r="r" b="b"/>
              <a:pathLst>
                <a:path w="2196465">
                  <a:moveTo>
                    <a:pt x="1256421" y="0"/>
                  </a:moveTo>
                  <a:lnTo>
                    <a:pt x="1494000" y="0"/>
                  </a:lnTo>
                </a:path>
                <a:path w="2196465">
                  <a:moveTo>
                    <a:pt x="1530004" y="0"/>
                  </a:moveTo>
                  <a:lnTo>
                    <a:pt x="1565996" y="0"/>
                  </a:lnTo>
                </a:path>
                <a:path w="2196465">
                  <a:moveTo>
                    <a:pt x="1602000" y="0"/>
                  </a:moveTo>
                  <a:lnTo>
                    <a:pt x="2034372" y="0"/>
                  </a:lnTo>
                </a:path>
                <a:path w="2196465">
                  <a:moveTo>
                    <a:pt x="2070376" y="0"/>
                  </a:moveTo>
                  <a:lnTo>
                    <a:pt x="2195995" y="0"/>
                  </a:lnTo>
                </a:path>
                <a:path w="2196465">
                  <a:moveTo>
                    <a:pt x="126006" y="0"/>
                  </a:moveTo>
                  <a:lnTo>
                    <a:pt x="864003" y="0"/>
                  </a:lnTo>
                </a:path>
                <a:path w="2196465">
                  <a:moveTo>
                    <a:pt x="0" y="0"/>
                  </a:moveTo>
                  <a:lnTo>
                    <a:pt x="90002" y="0"/>
                  </a:lnTo>
                </a:path>
                <a:path w="2196465">
                  <a:moveTo>
                    <a:pt x="1079891" y="0"/>
                  </a:moveTo>
                  <a:lnTo>
                    <a:pt x="1220416" y="0"/>
                  </a:lnTo>
                </a:path>
              </a:pathLst>
            </a:custGeom>
            <a:ln w="6350">
              <a:solidFill>
                <a:srgbClr val="585656"/>
              </a:solidFill>
            </a:ln>
          </p:spPr>
          <p:txBody>
            <a:bodyPr wrap="square" lIns="0" tIns="0" rIns="0" bIns="0" rtlCol="0"/>
            <a:lstStyle/>
            <a:p>
              <a:endParaRPr/>
            </a:p>
          </p:txBody>
        </p:sp>
      </p:grpSp>
      <p:sp>
        <p:nvSpPr>
          <p:cNvPr id="346" name="object 347">
            <a:extLst>
              <a:ext uri="{FF2B5EF4-FFF2-40B4-BE49-F238E27FC236}">
                <a16:creationId xmlns:a16="http://schemas.microsoft.com/office/drawing/2014/main" id="{80232200-89AA-981F-24B6-0E75AC0D8898}"/>
              </a:ext>
            </a:extLst>
          </p:cNvPr>
          <p:cNvSpPr txBox="1"/>
          <p:nvPr/>
        </p:nvSpPr>
        <p:spPr>
          <a:xfrm>
            <a:off x="5431843" y="4007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sp>
        <p:nvSpPr>
          <p:cNvPr id="347" name="object 348">
            <a:extLst>
              <a:ext uri="{FF2B5EF4-FFF2-40B4-BE49-F238E27FC236}">
                <a16:creationId xmlns:a16="http://schemas.microsoft.com/office/drawing/2014/main" id="{EC5B78CB-BE75-51C1-03FF-944437D72EBD}"/>
              </a:ext>
            </a:extLst>
          </p:cNvPr>
          <p:cNvSpPr txBox="1"/>
          <p:nvPr/>
        </p:nvSpPr>
        <p:spPr>
          <a:xfrm>
            <a:off x="4639844" y="4583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sp>
        <p:nvSpPr>
          <p:cNvPr id="348" name="object 349">
            <a:extLst>
              <a:ext uri="{FF2B5EF4-FFF2-40B4-BE49-F238E27FC236}">
                <a16:creationId xmlns:a16="http://schemas.microsoft.com/office/drawing/2014/main" id="{4E224D1D-88B1-6C33-E607-DCA68EE08355}"/>
              </a:ext>
            </a:extLst>
          </p:cNvPr>
          <p:cNvSpPr/>
          <p:nvPr/>
        </p:nvSpPr>
        <p:spPr>
          <a:xfrm>
            <a:off x="4236737" y="5133817"/>
            <a:ext cx="360045" cy="0"/>
          </a:xfrm>
          <a:custGeom>
            <a:avLst/>
            <a:gdLst/>
            <a:ahLst/>
            <a:cxnLst/>
            <a:rect l="l" t="t" r="r" b="b"/>
            <a:pathLst>
              <a:path w="360045">
                <a:moveTo>
                  <a:pt x="306001" y="0"/>
                </a:moveTo>
                <a:lnTo>
                  <a:pt x="359994" y="0"/>
                </a:lnTo>
              </a:path>
              <a:path w="360045">
                <a:moveTo>
                  <a:pt x="0" y="0"/>
                </a:moveTo>
                <a:lnTo>
                  <a:pt x="269996" y="0"/>
                </a:lnTo>
              </a:path>
            </a:pathLst>
          </a:custGeom>
          <a:ln w="6350">
            <a:solidFill>
              <a:srgbClr val="585656"/>
            </a:solidFill>
          </a:ln>
        </p:spPr>
        <p:txBody>
          <a:bodyPr wrap="square" lIns="0" tIns="0" rIns="0" bIns="0" rtlCol="0"/>
          <a:lstStyle/>
          <a:p>
            <a:endParaRPr/>
          </a:p>
        </p:txBody>
      </p:sp>
      <p:sp>
        <p:nvSpPr>
          <p:cNvPr id="349" name="object 350">
            <a:extLst>
              <a:ext uri="{FF2B5EF4-FFF2-40B4-BE49-F238E27FC236}">
                <a16:creationId xmlns:a16="http://schemas.microsoft.com/office/drawing/2014/main" id="{4968EF6C-EA2C-481F-A865-67A6543042C3}"/>
              </a:ext>
            </a:extLst>
          </p:cNvPr>
          <p:cNvSpPr txBox="1"/>
          <p:nvPr/>
        </p:nvSpPr>
        <p:spPr>
          <a:xfrm>
            <a:off x="3811843" y="4259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送電</a:t>
            </a:r>
            <a:endParaRPr sz="700">
              <a:latin typeface="Meiryo UI"/>
              <a:cs typeface="Meiryo UI"/>
            </a:endParaRPr>
          </a:p>
        </p:txBody>
      </p:sp>
      <p:grpSp>
        <p:nvGrpSpPr>
          <p:cNvPr id="350" name="object 351">
            <a:extLst>
              <a:ext uri="{FF2B5EF4-FFF2-40B4-BE49-F238E27FC236}">
                <a16:creationId xmlns:a16="http://schemas.microsoft.com/office/drawing/2014/main" id="{8C025C85-475A-55E4-AA77-6D215F6B51AE}"/>
              </a:ext>
            </a:extLst>
          </p:cNvPr>
          <p:cNvGrpSpPr/>
          <p:nvPr/>
        </p:nvGrpSpPr>
        <p:grpSpPr>
          <a:xfrm>
            <a:off x="4521561" y="2751463"/>
            <a:ext cx="5514975" cy="3249930"/>
            <a:chOff x="3258369" y="2798597"/>
            <a:chExt cx="5514975" cy="3249930"/>
          </a:xfrm>
        </p:grpSpPr>
        <p:sp>
          <p:nvSpPr>
            <p:cNvPr id="351" name="object 352">
              <a:extLst>
                <a:ext uri="{FF2B5EF4-FFF2-40B4-BE49-F238E27FC236}">
                  <a16:creationId xmlns:a16="http://schemas.microsoft.com/office/drawing/2014/main" id="{0BADDAEA-F2E9-59E5-EE4C-C12EBF162199}"/>
                </a:ext>
              </a:extLst>
            </p:cNvPr>
            <p:cNvSpPr/>
            <p:nvPr/>
          </p:nvSpPr>
          <p:spPr>
            <a:xfrm>
              <a:off x="3261544" y="3812951"/>
              <a:ext cx="5508625" cy="2232025"/>
            </a:xfrm>
            <a:custGeom>
              <a:avLst/>
              <a:gdLst/>
              <a:ahLst/>
              <a:cxnLst/>
              <a:rect l="l" t="t" r="r" b="b"/>
              <a:pathLst>
                <a:path w="5508625" h="2232025">
                  <a:moveTo>
                    <a:pt x="0" y="503999"/>
                  </a:moveTo>
                  <a:lnTo>
                    <a:pt x="450373" y="503999"/>
                  </a:lnTo>
                </a:path>
                <a:path w="5508625" h="2232025">
                  <a:moveTo>
                    <a:pt x="486378" y="503999"/>
                  </a:moveTo>
                  <a:lnTo>
                    <a:pt x="540003" y="503999"/>
                  </a:lnTo>
                </a:path>
                <a:path w="5508625" h="2232025">
                  <a:moveTo>
                    <a:pt x="5453716" y="2231999"/>
                  </a:moveTo>
                  <a:lnTo>
                    <a:pt x="5508000" y="2231999"/>
                  </a:lnTo>
                </a:path>
                <a:path w="5508625" h="2232025">
                  <a:moveTo>
                    <a:pt x="4895996" y="2231999"/>
                  </a:moveTo>
                  <a:lnTo>
                    <a:pt x="5345995" y="2231999"/>
                  </a:lnTo>
                </a:path>
                <a:path w="5508625" h="2232025">
                  <a:moveTo>
                    <a:pt x="3724154" y="2231999"/>
                  </a:moveTo>
                  <a:lnTo>
                    <a:pt x="4283995" y="2231999"/>
                  </a:lnTo>
                </a:path>
                <a:path w="5508625" h="2232025">
                  <a:moveTo>
                    <a:pt x="3635994" y="2231999"/>
                  </a:moveTo>
                  <a:lnTo>
                    <a:pt x="3688149" y="2231999"/>
                  </a:lnTo>
                </a:path>
                <a:path w="5508625" h="2232025">
                  <a:moveTo>
                    <a:pt x="3301523" y="0"/>
                  </a:moveTo>
                  <a:lnTo>
                    <a:pt x="3456005" y="0"/>
                  </a:lnTo>
                </a:path>
                <a:path w="5508625" h="2232025">
                  <a:moveTo>
                    <a:pt x="2808000" y="0"/>
                  </a:moveTo>
                  <a:lnTo>
                    <a:pt x="3085636" y="0"/>
                  </a:lnTo>
                </a:path>
                <a:path w="5508625" h="2232025">
                  <a:moveTo>
                    <a:pt x="2808000" y="0"/>
                  </a:moveTo>
                  <a:lnTo>
                    <a:pt x="2808000" y="431998"/>
                  </a:lnTo>
                </a:path>
                <a:path w="5508625" h="2232025">
                  <a:moveTo>
                    <a:pt x="1891518" y="935998"/>
                  </a:moveTo>
                  <a:lnTo>
                    <a:pt x="1906570" y="935998"/>
                  </a:lnTo>
                </a:path>
                <a:path w="5508625" h="2232025">
                  <a:moveTo>
                    <a:pt x="826575" y="935998"/>
                  </a:moveTo>
                  <a:lnTo>
                    <a:pt x="1855514" y="935998"/>
                  </a:lnTo>
                </a:path>
                <a:path w="5508625" h="2232025">
                  <a:moveTo>
                    <a:pt x="3112306" y="1871999"/>
                  </a:moveTo>
                  <a:lnTo>
                    <a:pt x="3184023" y="1871999"/>
                  </a:lnTo>
                </a:path>
                <a:path w="5508625" h="2232025">
                  <a:moveTo>
                    <a:pt x="3220027" y="1871999"/>
                  </a:moveTo>
                  <a:lnTo>
                    <a:pt x="3436245" y="1871999"/>
                  </a:lnTo>
                </a:path>
                <a:path w="5508625" h="2232025">
                  <a:moveTo>
                    <a:pt x="3472249" y="1871999"/>
                  </a:moveTo>
                  <a:lnTo>
                    <a:pt x="3688149" y="1871999"/>
                  </a:lnTo>
                </a:path>
                <a:path w="5508625" h="2232025">
                  <a:moveTo>
                    <a:pt x="3724154" y="1871999"/>
                  </a:moveTo>
                  <a:lnTo>
                    <a:pt x="3923995" y="1871999"/>
                  </a:lnTo>
                </a:path>
                <a:path w="5508625" h="2232025">
                  <a:moveTo>
                    <a:pt x="2448001" y="1871999"/>
                  </a:moveTo>
                  <a:lnTo>
                    <a:pt x="3076301" y="1871999"/>
                  </a:lnTo>
                </a:path>
              </a:pathLst>
            </a:custGeom>
            <a:ln w="6350">
              <a:solidFill>
                <a:srgbClr val="585656"/>
              </a:solidFill>
            </a:ln>
          </p:spPr>
          <p:txBody>
            <a:bodyPr wrap="square" lIns="0" tIns="0" rIns="0" bIns="0" rtlCol="0"/>
            <a:lstStyle/>
            <a:p>
              <a:endParaRPr/>
            </a:p>
          </p:txBody>
        </p:sp>
        <p:sp>
          <p:nvSpPr>
            <p:cNvPr id="352" name="object 353">
              <a:extLst>
                <a:ext uri="{FF2B5EF4-FFF2-40B4-BE49-F238E27FC236}">
                  <a16:creationId xmlns:a16="http://schemas.microsoft.com/office/drawing/2014/main" id="{2C798493-A848-291E-DB39-358B11FC2FFC}"/>
                </a:ext>
              </a:extLst>
            </p:cNvPr>
            <p:cNvSpPr/>
            <p:nvPr/>
          </p:nvSpPr>
          <p:spPr>
            <a:xfrm>
              <a:off x="6861543" y="2804947"/>
              <a:ext cx="1692275" cy="576580"/>
            </a:xfrm>
            <a:custGeom>
              <a:avLst/>
              <a:gdLst/>
              <a:ahLst/>
              <a:cxnLst/>
              <a:rect l="l" t="t" r="r" b="b"/>
              <a:pathLst>
                <a:path w="1692275" h="576579">
                  <a:moveTo>
                    <a:pt x="1691995" y="0"/>
                  </a:moveTo>
                  <a:lnTo>
                    <a:pt x="0" y="0"/>
                  </a:lnTo>
                  <a:lnTo>
                    <a:pt x="0" y="575995"/>
                  </a:lnTo>
                  <a:lnTo>
                    <a:pt x="1691995" y="575995"/>
                  </a:lnTo>
                  <a:lnTo>
                    <a:pt x="1691995" y="0"/>
                  </a:lnTo>
                  <a:close/>
                </a:path>
              </a:pathLst>
            </a:custGeom>
            <a:solidFill>
              <a:srgbClr val="E6E6E6"/>
            </a:solidFill>
          </p:spPr>
          <p:txBody>
            <a:bodyPr wrap="square" lIns="0" tIns="0" rIns="0" bIns="0" rtlCol="0"/>
            <a:lstStyle/>
            <a:p>
              <a:endParaRPr/>
            </a:p>
          </p:txBody>
        </p:sp>
        <p:sp>
          <p:nvSpPr>
            <p:cNvPr id="353" name="object 354">
              <a:extLst>
                <a:ext uri="{FF2B5EF4-FFF2-40B4-BE49-F238E27FC236}">
                  <a16:creationId xmlns:a16="http://schemas.microsoft.com/office/drawing/2014/main" id="{D18F8E40-765E-C14A-E0AD-5412D087BBC1}"/>
                </a:ext>
              </a:extLst>
            </p:cNvPr>
            <p:cNvSpPr/>
            <p:nvPr/>
          </p:nvSpPr>
          <p:spPr>
            <a:xfrm>
              <a:off x="6861543" y="2804947"/>
              <a:ext cx="1692275" cy="576580"/>
            </a:xfrm>
            <a:custGeom>
              <a:avLst/>
              <a:gdLst/>
              <a:ahLst/>
              <a:cxnLst/>
              <a:rect l="l" t="t" r="r" b="b"/>
              <a:pathLst>
                <a:path w="1692275" h="576579">
                  <a:moveTo>
                    <a:pt x="0" y="0"/>
                  </a:moveTo>
                  <a:lnTo>
                    <a:pt x="1691995" y="0"/>
                  </a:lnTo>
                  <a:lnTo>
                    <a:pt x="1691995" y="575995"/>
                  </a:lnTo>
                  <a:lnTo>
                    <a:pt x="0" y="575995"/>
                  </a:lnTo>
                  <a:lnTo>
                    <a:pt x="0" y="0"/>
                  </a:lnTo>
                  <a:close/>
                </a:path>
              </a:pathLst>
            </a:custGeom>
            <a:ln w="12700">
              <a:solidFill>
                <a:srgbClr val="003A83"/>
              </a:solidFill>
            </a:ln>
          </p:spPr>
          <p:txBody>
            <a:bodyPr wrap="square" lIns="0" tIns="0" rIns="0" bIns="0" rtlCol="0"/>
            <a:lstStyle/>
            <a:p>
              <a:endParaRPr/>
            </a:p>
          </p:txBody>
        </p:sp>
      </p:grpSp>
      <p:sp>
        <p:nvSpPr>
          <p:cNvPr id="354" name="object 355">
            <a:extLst>
              <a:ext uri="{FF2B5EF4-FFF2-40B4-BE49-F238E27FC236}">
                <a16:creationId xmlns:a16="http://schemas.microsoft.com/office/drawing/2014/main" id="{B21AEBB3-FB5A-C96C-8FE5-CD1B438CC958}"/>
              </a:ext>
            </a:extLst>
          </p:cNvPr>
          <p:cNvSpPr txBox="1"/>
          <p:nvPr/>
        </p:nvSpPr>
        <p:spPr>
          <a:xfrm>
            <a:off x="8148036" y="3164721"/>
            <a:ext cx="740410" cy="14795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003A83"/>
                </a:solidFill>
                <a:latin typeface="Meiryo UI"/>
                <a:cs typeface="Meiryo UI"/>
              </a:rPr>
              <a:t>月面有人着陸機</a:t>
            </a:r>
            <a:endParaRPr sz="800">
              <a:latin typeface="Meiryo UI"/>
              <a:cs typeface="Meiryo UI"/>
            </a:endParaRPr>
          </a:p>
        </p:txBody>
      </p:sp>
      <p:grpSp>
        <p:nvGrpSpPr>
          <p:cNvPr id="355" name="object 356">
            <a:extLst>
              <a:ext uri="{FF2B5EF4-FFF2-40B4-BE49-F238E27FC236}">
                <a16:creationId xmlns:a16="http://schemas.microsoft.com/office/drawing/2014/main" id="{99BFB5F1-E7EC-55CC-0DFF-2F0D49B72C30}"/>
              </a:ext>
            </a:extLst>
          </p:cNvPr>
          <p:cNvGrpSpPr/>
          <p:nvPr/>
        </p:nvGrpSpPr>
        <p:grpSpPr>
          <a:xfrm>
            <a:off x="8193556" y="2826647"/>
            <a:ext cx="1576705" cy="465455"/>
            <a:chOff x="6930364" y="2873781"/>
            <a:chExt cx="1576705" cy="465455"/>
          </a:xfrm>
        </p:grpSpPr>
        <p:pic>
          <p:nvPicPr>
            <p:cNvPr id="356" name="object 357">
              <a:extLst>
                <a:ext uri="{FF2B5EF4-FFF2-40B4-BE49-F238E27FC236}">
                  <a16:creationId xmlns:a16="http://schemas.microsoft.com/office/drawing/2014/main" id="{1104CB1D-62BA-6158-559E-C0C9C6D81940}"/>
                </a:ext>
              </a:extLst>
            </p:cNvPr>
            <p:cNvPicPr/>
            <p:nvPr/>
          </p:nvPicPr>
          <p:blipFill>
            <a:blip r:embed="rId42" cstate="print"/>
            <a:stretch>
              <a:fillRect/>
            </a:stretch>
          </p:blipFill>
          <p:spPr>
            <a:xfrm>
              <a:off x="8106018" y="3103886"/>
              <a:ext cx="113152" cy="227445"/>
            </a:xfrm>
            <a:prstGeom prst="rect">
              <a:avLst/>
            </a:prstGeom>
          </p:spPr>
        </p:pic>
        <p:pic>
          <p:nvPicPr>
            <p:cNvPr id="357" name="object 358">
              <a:extLst>
                <a:ext uri="{FF2B5EF4-FFF2-40B4-BE49-F238E27FC236}">
                  <a16:creationId xmlns:a16="http://schemas.microsoft.com/office/drawing/2014/main" id="{A0679A85-CA8B-FDCE-CD62-6571A2A5C8FA}"/>
                </a:ext>
              </a:extLst>
            </p:cNvPr>
            <p:cNvPicPr/>
            <p:nvPr/>
          </p:nvPicPr>
          <p:blipFill>
            <a:blip r:embed="rId43" cstate="print"/>
            <a:stretch>
              <a:fillRect/>
            </a:stretch>
          </p:blipFill>
          <p:spPr>
            <a:xfrm>
              <a:off x="8254949" y="3093813"/>
              <a:ext cx="251983" cy="244989"/>
            </a:xfrm>
            <a:prstGeom prst="rect">
              <a:avLst/>
            </a:prstGeom>
          </p:spPr>
        </p:pic>
        <p:sp>
          <p:nvSpPr>
            <p:cNvPr id="358" name="object 359">
              <a:extLst>
                <a:ext uri="{FF2B5EF4-FFF2-40B4-BE49-F238E27FC236}">
                  <a16:creationId xmlns:a16="http://schemas.microsoft.com/office/drawing/2014/main" id="{962911DC-604F-B8DA-3DC6-E1C4A0D759F1}"/>
                </a:ext>
              </a:extLst>
            </p:cNvPr>
            <p:cNvSpPr/>
            <p:nvPr/>
          </p:nvSpPr>
          <p:spPr>
            <a:xfrm>
              <a:off x="6933539" y="2876956"/>
              <a:ext cx="612140" cy="288290"/>
            </a:xfrm>
            <a:custGeom>
              <a:avLst/>
              <a:gdLst/>
              <a:ahLst/>
              <a:cxnLst/>
              <a:rect l="l" t="t" r="r" b="b"/>
              <a:pathLst>
                <a:path w="612140"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359" name="object 360">
              <a:extLst>
                <a:ext uri="{FF2B5EF4-FFF2-40B4-BE49-F238E27FC236}">
                  <a16:creationId xmlns:a16="http://schemas.microsoft.com/office/drawing/2014/main" id="{A3390419-5A34-C90F-52AC-A9DEB3CB6DF4}"/>
                </a:ext>
              </a:extLst>
            </p:cNvPr>
            <p:cNvSpPr/>
            <p:nvPr/>
          </p:nvSpPr>
          <p:spPr>
            <a:xfrm>
              <a:off x="6933539" y="2876956"/>
              <a:ext cx="612140" cy="288290"/>
            </a:xfrm>
            <a:custGeom>
              <a:avLst/>
              <a:gdLst/>
              <a:ahLst/>
              <a:cxnLst/>
              <a:rect l="l" t="t" r="r" b="b"/>
              <a:pathLst>
                <a:path w="612140" h="288289">
                  <a:moveTo>
                    <a:pt x="0" y="0"/>
                  </a:moveTo>
                  <a:lnTo>
                    <a:pt x="612000" y="0"/>
                  </a:lnTo>
                  <a:lnTo>
                    <a:pt x="612000" y="288150"/>
                  </a:lnTo>
                  <a:lnTo>
                    <a:pt x="0" y="288150"/>
                  </a:lnTo>
                  <a:lnTo>
                    <a:pt x="0" y="0"/>
                  </a:lnTo>
                  <a:close/>
                </a:path>
              </a:pathLst>
            </a:custGeom>
            <a:ln w="6349">
              <a:solidFill>
                <a:srgbClr val="585656"/>
              </a:solidFill>
            </a:ln>
          </p:spPr>
          <p:txBody>
            <a:bodyPr wrap="square" lIns="0" tIns="0" rIns="0" bIns="0" rtlCol="0"/>
            <a:lstStyle/>
            <a:p>
              <a:endParaRPr/>
            </a:p>
          </p:txBody>
        </p:sp>
      </p:grpSp>
      <p:sp>
        <p:nvSpPr>
          <p:cNvPr id="360" name="object 361">
            <a:extLst>
              <a:ext uri="{FF2B5EF4-FFF2-40B4-BE49-F238E27FC236}">
                <a16:creationId xmlns:a16="http://schemas.microsoft.com/office/drawing/2014/main" id="{7C4FE76F-C128-23B1-AC77-F76435BB42A2}"/>
              </a:ext>
            </a:extLst>
          </p:cNvPr>
          <p:cNvSpPr txBox="1"/>
          <p:nvPr/>
        </p:nvSpPr>
        <p:spPr>
          <a:xfrm>
            <a:off x="8276548" y="2854640"/>
            <a:ext cx="450850" cy="238760"/>
          </a:xfrm>
          <a:prstGeom prst="rect">
            <a:avLst/>
          </a:prstGeom>
        </p:spPr>
        <p:txBody>
          <a:bodyPr vert="horz" wrap="square" lIns="0" tIns="12065" rIns="0" bIns="0" rtlCol="0">
            <a:spAutoFit/>
          </a:bodyPr>
          <a:lstStyle/>
          <a:p>
            <a:pPr marL="32384" marR="5080" indent="-20320">
              <a:lnSpc>
                <a:spcPct val="100000"/>
              </a:lnSpc>
              <a:spcBef>
                <a:spcPts val="95"/>
              </a:spcBef>
            </a:pPr>
            <a:r>
              <a:rPr sz="700" spc="-30" dirty="0">
                <a:latin typeface="Meiryo UI"/>
                <a:cs typeface="Meiryo UI"/>
              </a:rPr>
              <a:t>月面へ着陸をする機能</a:t>
            </a:r>
            <a:endParaRPr sz="700">
              <a:latin typeface="Meiryo UI"/>
              <a:cs typeface="Meiryo UI"/>
            </a:endParaRPr>
          </a:p>
        </p:txBody>
      </p:sp>
      <p:grpSp>
        <p:nvGrpSpPr>
          <p:cNvPr id="361" name="object 362">
            <a:extLst>
              <a:ext uri="{FF2B5EF4-FFF2-40B4-BE49-F238E27FC236}">
                <a16:creationId xmlns:a16="http://schemas.microsoft.com/office/drawing/2014/main" id="{66966E47-E4D5-DEB2-FAC6-759C02B4644D}"/>
              </a:ext>
            </a:extLst>
          </p:cNvPr>
          <p:cNvGrpSpPr/>
          <p:nvPr/>
        </p:nvGrpSpPr>
        <p:grpSpPr>
          <a:xfrm>
            <a:off x="8841561" y="2826647"/>
            <a:ext cx="906780" cy="186690"/>
            <a:chOff x="7578369" y="2873781"/>
            <a:chExt cx="906780" cy="186690"/>
          </a:xfrm>
        </p:grpSpPr>
        <p:sp>
          <p:nvSpPr>
            <p:cNvPr id="362" name="object 363">
              <a:extLst>
                <a:ext uri="{FF2B5EF4-FFF2-40B4-BE49-F238E27FC236}">
                  <a16:creationId xmlns:a16="http://schemas.microsoft.com/office/drawing/2014/main" id="{FA9641F3-93A1-93F1-9ECA-12ACA7A4482E}"/>
                </a:ext>
              </a:extLst>
            </p:cNvPr>
            <p:cNvSpPr/>
            <p:nvPr/>
          </p:nvSpPr>
          <p:spPr>
            <a:xfrm>
              <a:off x="7581544" y="2876956"/>
              <a:ext cx="900430" cy="180340"/>
            </a:xfrm>
            <a:custGeom>
              <a:avLst/>
              <a:gdLst/>
              <a:ahLst/>
              <a:cxnLst/>
              <a:rect l="l" t="t" r="r" b="b"/>
              <a:pathLst>
                <a:path w="900429" h="180339">
                  <a:moveTo>
                    <a:pt x="899998" y="0"/>
                  </a:moveTo>
                  <a:lnTo>
                    <a:pt x="0" y="0"/>
                  </a:lnTo>
                  <a:lnTo>
                    <a:pt x="0" y="179997"/>
                  </a:lnTo>
                  <a:lnTo>
                    <a:pt x="899998" y="179997"/>
                  </a:lnTo>
                  <a:lnTo>
                    <a:pt x="899998" y="0"/>
                  </a:lnTo>
                  <a:close/>
                </a:path>
              </a:pathLst>
            </a:custGeom>
            <a:solidFill>
              <a:srgbClr val="FFFFFF"/>
            </a:solidFill>
          </p:spPr>
          <p:txBody>
            <a:bodyPr wrap="square" lIns="0" tIns="0" rIns="0" bIns="0" rtlCol="0"/>
            <a:lstStyle/>
            <a:p>
              <a:endParaRPr/>
            </a:p>
          </p:txBody>
        </p:sp>
        <p:sp>
          <p:nvSpPr>
            <p:cNvPr id="363" name="object 364">
              <a:extLst>
                <a:ext uri="{FF2B5EF4-FFF2-40B4-BE49-F238E27FC236}">
                  <a16:creationId xmlns:a16="http://schemas.microsoft.com/office/drawing/2014/main" id="{8A000D61-CA8E-F0CB-C0B8-B25DA9732A6E}"/>
                </a:ext>
              </a:extLst>
            </p:cNvPr>
            <p:cNvSpPr/>
            <p:nvPr/>
          </p:nvSpPr>
          <p:spPr>
            <a:xfrm>
              <a:off x="7581544" y="2876956"/>
              <a:ext cx="900430" cy="180340"/>
            </a:xfrm>
            <a:custGeom>
              <a:avLst/>
              <a:gdLst/>
              <a:ahLst/>
              <a:cxnLst/>
              <a:rect l="l" t="t" r="r" b="b"/>
              <a:pathLst>
                <a:path w="900429" h="180339">
                  <a:moveTo>
                    <a:pt x="0" y="0"/>
                  </a:moveTo>
                  <a:lnTo>
                    <a:pt x="899998" y="0"/>
                  </a:lnTo>
                  <a:lnTo>
                    <a:pt x="899998" y="179997"/>
                  </a:lnTo>
                  <a:lnTo>
                    <a:pt x="0" y="179997"/>
                  </a:lnTo>
                  <a:lnTo>
                    <a:pt x="0" y="0"/>
                  </a:lnTo>
                  <a:close/>
                </a:path>
              </a:pathLst>
            </a:custGeom>
            <a:ln w="6349">
              <a:solidFill>
                <a:srgbClr val="585656"/>
              </a:solidFill>
            </a:ln>
          </p:spPr>
          <p:txBody>
            <a:bodyPr wrap="square" lIns="0" tIns="0" rIns="0" bIns="0" rtlCol="0"/>
            <a:lstStyle/>
            <a:p>
              <a:endParaRPr/>
            </a:p>
          </p:txBody>
        </p:sp>
      </p:grpSp>
      <p:sp>
        <p:nvSpPr>
          <p:cNvPr id="364" name="object 365">
            <a:extLst>
              <a:ext uri="{FF2B5EF4-FFF2-40B4-BE49-F238E27FC236}">
                <a16:creationId xmlns:a16="http://schemas.microsoft.com/office/drawing/2014/main" id="{539AC64F-03F2-809C-B753-8D0AD69F17F0}"/>
              </a:ext>
            </a:extLst>
          </p:cNvPr>
          <p:cNvSpPr txBox="1"/>
          <p:nvPr/>
        </p:nvSpPr>
        <p:spPr>
          <a:xfrm>
            <a:off x="9001112" y="2855301"/>
            <a:ext cx="588010"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人を乗せる機能</a:t>
            </a:r>
            <a:endParaRPr sz="700">
              <a:latin typeface="Meiryo UI"/>
              <a:cs typeface="Meiryo UI"/>
            </a:endParaRPr>
          </a:p>
        </p:txBody>
      </p:sp>
      <p:grpSp>
        <p:nvGrpSpPr>
          <p:cNvPr id="365" name="object 366">
            <a:extLst>
              <a:ext uri="{FF2B5EF4-FFF2-40B4-BE49-F238E27FC236}">
                <a16:creationId xmlns:a16="http://schemas.microsoft.com/office/drawing/2014/main" id="{3D3D31C9-56AE-3003-E516-780E4C4AC59D}"/>
              </a:ext>
            </a:extLst>
          </p:cNvPr>
          <p:cNvGrpSpPr/>
          <p:nvPr/>
        </p:nvGrpSpPr>
        <p:grpSpPr>
          <a:xfrm>
            <a:off x="7926742" y="2181817"/>
            <a:ext cx="1497330" cy="651510"/>
            <a:chOff x="6663550" y="2228951"/>
            <a:chExt cx="1497330" cy="651510"/>
          </a:xfrm>
        </p:grpSpPr>
        <p:sp>
          <p:nvSpPr>
            <p:cNvPr id="366" name="object 367">
              <a:extLst>
                <a:ext uri="{FF2B5EF4-FFF2-40B4-BE49-F238E27FC236}">
                  <a16:creationId xmlns:a16="http://schemas.microsoft.com/office/drawing/2014/main" id="{9CF21173-0870-8E6A-1254-7041553ED8CD}"/>
                </a:ext>
              </a:extLst>
            </p:cNvPr>
            <p:cNvSpPr/>
            <p:nvPr/>
          </p:nvSpPr>
          <p:spPr>
            <a:xfrm>
              <a:off x="8157545" y="2300950"/>
              <a:ext cx="0" cy="576580"/>
            </a:xfrm>
            <a:custGeom>
              <a:avLst/>
              <a:gdLst/>
              <a:ahLst/>
              <a:cxnLst/>
              <a:rect l="l" t="t" r="r" b="b"/>
              <a:pathLst>
                <a:path h="576580">
                  <a:moveTo>
                    <a:pt x="0" y="0"/>
                  </a:moveTo>
                  <a:lnTo>
                    <a:pt x="0" y="107998"/>
                  </a:lnTo>
                </a:path>
                <a:path h="576580">
                  <a:moveTo>
                    <a:pt x="0" y="215719"/>
                  </a:moveTo>
                  <a:lnTo>
                    <a:pt x="0" y="575995"/>
                  </a:lnTo>
                </a:path>
              </a:pathLst>
            </a:custGeom>
            <a:ln w="6350">
              <a:solidFill>
                <a:srgbClr val="585656"/>
              </a:solidFill>
            </a:ln>
          </p:spPr>
          <p:txBody>
            <a:bodyPr wrap="square" lIns="0" tIns="0" rIns="0" bIns="0" rtlCol="0"/>
            <a:lstStyle/>
            <a:p>
              <a:endParaRPr/>
            </a:p>
          </p:txBody>
        </p:sp>
        <p:sp>
          <p:nvSpPr>
            <p:cNvPr id="367" name="object 368">
              <a:extLst>
                <a:ext uri="{FF2B5EF4-FFF2-40B4-BE49-F238E27FC236}">
                  <a16:creationId xmlns:a16="http://schemas.microsoft.com/office/drawing/2014/main" id="{C1D59539-AD4B-9AE7-8ADA-DD3E9CAAD50C}"/>
                </a:ext>
              </a:extLst>
            </p:cNvPr>
            <p:cNvSpPr/>
            <p:nvPr/>
          </p:nvSpPr>
          <p:spPr>
            <a:xfrm>
              <a:off x="6663550" y="2228951"/>
              <a:ext cx="126364" cy="215900"/>
            </a:xfrm>
            <a:custGeom>
              <a:avLst/>
              <a:gdLst/>
              <a:ahLst/>
              <a:cxnLst/>
              <a:rect l="l" t="t" r="r" b="b"/>
              <a:pathLst>
                <a:path w="126365" h="215900">
                  <a:moveTo>
                    <a:pt x="125895" y="0"/>
                  </a:moveTo>
                  <a:lnTo>
                    <a:pt x="0" y="0"/>
                  </a:lnTo>
                  <a:lnTo>
                    <a:pt x="0" y="215887"/>
                  </a:lnTo>
                  <a:lnTo>
                    <a:pt x="125895" y="215887"/>
                  </a:lnTo>
                  <a:lnTo>
                    <a:pt x="125895" y="0"/>
                  </a:lnTo>
                  <a:close/>
                </a:path>
              </a:pathLst>
            </a:custGeom>
            <a:solidFill>
              <a:srgbClr val="FFFFFF"/>
            </a:solidFill>
          </p:spPr>
          <p:txBody>
            <a:bodyPr wrap="square" lIns="0" tIns="0" rIns="0" bIns="0" rtlCol="0"/>
            <a:lstStyle/>
            <a:p>
              <a:endParaRPr/>
            </a:p>
          </p:txBody>
        </p:sp>
      </p:grpSp>
      <p:sp>
        <p:nvSpPr>
          <p:cNvPr id="368" name="object 369">
            <a:extLst>
              <a:ext uri="{FF2B5EF4-FFF2-40B4-BE49-F238E27FC236}">
                <a16:creationId xmlns:a16="http://schemas.microsoft.com/office/drawing/2014/main" id="{A89C9126-FFAF-38FE-8AC9-6671629A35BC}"/>
              </a:ext>
            </a:extLst>
          </p:cNvPr>
          <p:cNvSpPr txBox="1"/>
          <p:nvPr/>
        </p:nvSpPr>
        <p:spPr>
          <a:xfrm>
            <a:off x="7914621" y="2188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補給</a:t>
            </a:r>
            <a:endParaRPr sz="700">
              <a:latin typeface="Meiryo UI"/>
              <a:cs typeface="Meiryo UI"/>
            </a:endParaRPr>
          </a:p>
        </p:txBody>
      </p:sp>
      <p:sp>
        <p:nvSpPr>
          <p:cNvPr id="369" name="object 370">
            <a:extLst>
              <a:ext uri="{FF2B5EF4-FFF2-40B4-BE49-F238E27FC236}">
                <a16:creationId xmlns:a16="http://schemas.microsoft.com/office/drawing/2014/main" id="{BB28D893-5DF0-C557-6738-5148386D6033}"/>
              </a:ext>
            </a:extLst>
          </p:cNvPr>
          <p:cNvSpPr/>
          <p:nvPr/>
        </p:nvSpPr>
        <p:spPr>
          <a:xfrm>
            <a:off x="2796737" y="4485817"/>
            <a:ext cx="2196465" cy="0"/>
          </a:xfrm>
          <a:custGeom>
            <a:avLst/>
            <a:gdLst/>
            <a:ahLst/>
            <a:cxnLst/>
            <a:rect l="l" t="t" r="r" b="b"/>
            <a:pathLst>
              <a:path w="2196465">
                <a:moveTo>
                  <a:pt x="1746001" y="0"/>
                </a:moveTo>
                <a:lnTo>
                  <a:pt x="2195995" y="0"/>
                </a:lnTo>
              </a:path>
              <a:path w="2196465">
                <a:moveTo>
                  <a:pt x="1674004" y="0"/>
                </a:moveTo>
                <a:lnTo>
                  <a:pt x="1709996" y="0"/>
                </a:lnTo>
              </a:path>
              <a:path w="2196465">
                <a:moveTo>
                  <a:pt x="1400421" y="0"/>
                </a:moveTo>
                <a:lnTo>
                  <a:pt x="1638000" y="0"/>
                </a:lnTo>
              </a:path>
              <a:path w="2196465">
                <a:moveTo>
                  <a:pt x="0" y="0"/>
                </a:moveTo>
                <a:lnTo>
                  <a:pt x="1364416" y="0"/>
                </a:lnTo>
              </a:path>
            </a:pathLst>
          </a:custGeom>
          <a:ln w="6350">
            <a:solidFill>
              <a:srgbClr val="585656"/>
            </a:solidFill>
          </a:ln>
        </p:spPr>
        <p:txBody>
          <a:bodyPr wrap="square" lIns="0" tIns="0" rIns="0" bIns="0" rtlCol="0"/>
          <a:lstStyle/>
          <a:p>
            <a:endParaRPr/>
          </a:p>
        </p:txBody>
      </p:sp>
      <p:sp>
        <p:nvSpPr>
          <p:cNvPr id="370" name="object 371">
            <a:extLst>
              <a:ext uri="{FF2B5EF4-FFF2-40B4-BE49-F238E27FC236}">
                <a16:creationId xmlns:a16="http://schemas.microsoft.com/office/drawing/2014/main" id="{2A388196-F4F7-D5EB-C549-53FB8B201FB8}"/>
              </a:ext>
            </a:extLst>
          </p:cNvPr>
          <p:cNvSpPr txBox="1"/>
          <p:nvPr/>
        </p:nvSpPr>
        <p:spPr>
          <a:xfrm>
            <a:off x="6042417" y="4115162"/>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grpSp>
        <p:nvGrpSpPr>
          <p:cNvPr id="371" name="object 372">
            <a:extLst>
              <a:ext uri="{FF2B5EF4-FFF2-40B4-BE49-F238E27FC236}">
                <a16:creationId xmlns:a16="http://schemas.microsoft.com/office/drawing/2014/main" id="{785D704B-F634-1A6C-84D9-2EC32376A6DC}"/>
              </a:ext>
            </a:extLst>
          </p:cNvPr>
          <p:cNvGrpSpPr/>
          <p:nvPr/>
        </p:nvGrpSpPr>
        <p:grpSpPr>
          <a:xfrm>
            <a:off x="5004446" y="5310641"/>
            <a:ext cx="228600" cy="186690"/>
            <a:chOff x="3741254" y="5357775"/>
            <a:chExt cx="228600" cy="186690"/>
          </a:xfrm>
        </p:grpSpPr>
        <p:sp>
          <p:nvSpPr>
            <p:cNvPr id="372" name="object 373">
              <a:extLst>
                <a:ext uri="{FF2B5EF4-FFF2-40B4-BE49-F238E27FC236}">
                  <a16:creationId xmlns:a16="http://schemas.microsoft.com/office/drawing/2014/main" id="{14424DD7-28C6-625F-7FED-B1E992F0963D}"/>
                </a:ext>
              </a:extLst>
            </p:cNvPr>
            <p:cNvSpPr/>
            <p:nvPr/>
          </p:nvSpPr>
          <p:spPr>
            <a:xfrm>
              <a:off x="3855544" y="5360950"/>
              <a:ext cx="0" cy="180340"/>
            </a:xfrm>
            <a:custGeom>
              <a:avLst/>
              <a:gdLst/>
              <a:ahLst/>
              <a:cxnLst/>
              <a:rect l="l" t="t" r="r" b="b"/>
              <a:pathLst>
                <a:path h="180339">
                  <a:moveTo>
                    <a:pt x="0" y="0"/>
                  </a:moveTo>
                  <a:lnTo>
                    <a:pt x="0" y="17969"/>
                  </a:lnTo>
                </a:path>
                <a:path h="180339">
                  <a:moveTo>
                    <a:pt x="0" y="162038"/>
                  </a:moveTo>
                  <a:lnTo>
                    <a:pt x="0" y="179997"/>
                  </a:lnTo>
                </a:path>
              </a:pathLst>
            </a:custGeom>
            <a:ln w="6350">
              <a:solidFill>
                <a:srgbClr val="585656"/>
              </a:solidFill>
            </a:ln>
          </p:spPr>
          <p:txBody>
            <a:bodyPr wrap="square" lIns="0" tIns="0" rIns="0" bIns="0" rtlCol="0"/>
            <a:lstStyle/>
            <a:p>
              <a:endParaRPr/>
            </a:p>
          </p:txBody>
        </p:sp>
        <p:sp>
          <p:nvSpPr>
            <p:cNvPr id="373" name="object 374">
              <a:extLst>
                <a:ext uri="{FF2B5EF4-FFF2-40B4-BE49-F238E27FC236}">
                  <a16:creationId xmlns:a16="http://schemas.microsoft.com/office/drawing/2014/main" id="{662BF1A5-893B-472C-9C19-8400C88F0EB6}"/>
                </a:ext>
              </a:extLst>
            </p:cNvPr>
            <p:cNvSpPr/>
            <p:nvPr/>
          </p:nvSpPr>
          <p:spPr>
            <a:xfrm>
              <a:off x="3747604" y="5378919"/>
              <a:ext cx="215900" cy="144145"/>
            </a:xfrm>
            <a:custGeom>
              <a:avLst/>
              <a:gdLst/>
              <a:ahLst/>
              <a:cxnLst/>
              <a:rect l="l" t="t" r="r" b="b"/>
              <a:pathLst>
                <a:path w="215900" h="144145">
                  <a:moveTo>
                    <a:pt x="0" y="0"/>
                  </a:moveTo>
                  <a:lnTo>
                    <a:pt x="215887" y="0"/>
                  </a:lnTo>
                  <a:lnTo>
                    <a:pt x="215887" y="144068"/>
                  </a:lnTo>
                  <a:lnTo>
                    <a:pt x="0" y="144068"/>
                  </a:lnTo>
                  <a:lnTo>
                    <a:pt x="0" y="0"/>
                  </a:lnTo>
                  <a:close/>
                </a:path>
              </a:pathLst>
            </a:custGeom>
            <a:ln w="12700">
              <a:solidFill>
                <a:srgbClr val="E6E6E6"/>
              </a:solidFill>
            </a:ln>
          </p:spPr>
          <p:txBody>
            <a:bodyPr wrap="square" lIns="0" tIns="0" rIns="0" bIns="0" rtlCol="0"/>
            <a:lstStyle/>
            <a:p>
              <a:endParaRPr/>
            </a:p>
          </p:txBody>
        </p:sp>
      </p:grpSp>
      <p:sp>
        <p:nvSpPr>
          <p:cNvPr id="374" name="object 375">
            <a:extLst>
              <a:ext uri="{FF2B5EF4-FFF2-40B4-BE49-F238E27FC236}">
                <a16:creationId xmlns:a16="http://schemas.microsoft.com/office/drawing/2014/main" id="{81296FA8-43DE-324D-C646-5E3EEF0BCED6}"/>
              </a:ext>
            </a:extLst>
          </p:cNvPr>
          <p:cNvSpPr txBox="1"/>
          <p:nvPr/>
        </p:nvSpPr>
        <p:spPr>
          <a:xfrm>
            <a:off x="5017898" y="5339300"/>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資材</a:t>
            </a:r>
            <a:endParaRPr sz="700">
              <a:latin typeface="Meiryo UI"/>
              <a:cs typeface="Meiryo UI"/>
            </a:endParaRPr>
          </a:p>
        </p:txBody>
      </p:sp>
      <p:sp>
        <p:nvSpPr>
          <p:cNvPr id="375" name="object 376">
            <a:extLst>
              <a:ext uri="{FF2B5EF4-FFF2-40B4-BE49-F238E27FC236}">
                <a16:creationId xmlns:a16="http://schemas.microsoft.com/office/drawing/2014/main" id="{1406BC25-4431-6855-B3CF-7E730772C39E}"/>
              </a:ext>
            </a:extLst>
          </p:cNvPr>
          <p:cNvSpPr txBox="1"/>
          <p:nvPr/>
        </p:nvSpPr>
        <p:spPr>
          <a:xfrm>
            <a:off x="5611899" y="47559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資源</a:t>
            </a:r>
            <a:endParaRPr sz="700">
              <a:latin typeface="Meiryo UI"/>
              <a:cs typeface="Meiryo UI"/>
            </a:endParaRPr>
          </a:p>
        </p:txBody>
      </p:sp>
      <p:sp>
        <p:nvSpPr>
          <p:cNvPr id="376" name="object 377">
            <a:extLst>
              <a:ext uri="{FF2B5EF4-FFF2-40B4-BE49-F238E27FC236}">
                <a16:creationId xmlns:a16="http://schemas.microsoft.com/office/drawing/2014/main" id="{5540FE9A-83F0-2837-21FC-E4EFAAFD0AB1}"/>
              </a:ext>
            </a:extLst>
          </p:cNvPr>
          <p:cNvSpPr txBox="1"/>
          <p:nvPr/>
        </p:nvSpPr>
        <p:spPr>
          <a:xfrm>
            <a:off x="5359884" y="6437162"/>
            <a:ext cx="379095" cy="13208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加工資材</a:t>
            </a:r>
            <a:endParaRPr sz="700">
              <a:latin typeface="Meiryo UI"/>
              <a:cs typeface="Meiryo UI"/>
            </a:endParaRPr>
          </a:p>
        </p:txBody>
      </p:sp>
      <p:sp>
        <p:nvSpPr>
          <p:cNvPr id="377" name="object 378">
            <a:extLst>
              <a:ext uri="{FF2B5EF4-FFF2-40B4-BE49-F238E27FC236}">
                <a16:creationId xmlns:a16="http://schemas.microsoft.com/office/drawing/2014/main" id="{D1956B4E-EF7E-1E2C-74B8-88603A99AADF}"/>
              </a:ext>
            </a:extLst>
          </p:cNvPr>
          <p:cNvSpPr txBox="1"/>
          <p:nvPr/>
        </p:nvSpPr>
        <p:spPr>
          <a:xfrm>
            <a:off x="6622283" y="4923897"/>
            <a:ext cx="114300" cy="132080"/>
          </a:xfrm>
          <a:prstGeom prst="rect">
            <a:avLst/>
          </a:prstGeom>
        </p:spPr>
        <p:txBody>
          <a:bodyPr vert="horz" wrap="square" lIns="0" tIns="12065" rIns="0" bIns="0" rtlCol="0">
            <a:spAutoFit/>
          </a:bodyPr>
          <a:lstStyle/>
          <a:p>
            <a:pPr marL="12700">
              <a:lnSpc>
                <a:spcPct val="100000"/>
              </a:lnSpc>
              <a:spcBef>
                <a:spcPts val="95"/>
              </a:spcBef>
            </a:pPr>
            <a:r>
              <a:rPr sz="700" spc="-50" dirty="0">
                <a:latin typeface="Meiryo UI"/>
                <a:cs typeface="Meiryo UI"/>
              </a:rPr>
              <a:t>水</a:t>
            </a:r>
            <a:endParaRPr sz="700">
              <a:latin typeface="Meiryo UI"/>
              <a:cs typeface="Meiryo UI"/>
            </a:endParaRPr>
          </a:p>
        </p:txBody>
      </p:sp>
      <p:sp>
        <p:nvSpPr>
          <p:cNvPr id="378" name="object 379">
            <a:extLst>
              <a:ext uri="{FF2B5EF4-FFF2-40B4-BE49-F238E27FC236}">
                <a16:creationId xmlns:a16="http://schemas.microsoft.com/office/drawing/2014/main" id="{DAF3724B-41A1-F816-04E4-803F3017220D}"/>
              </a:ext>
            </a:extLst>
          </p:cNvPr>
          <p:cNvSpPr txBox="1"/>
          <p:nvPr/>
        </p:nvSpPr>
        <p:spPr>
          <a:xfrm>
            <a:off x="7617474" y="3719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sp>
        <p:nvSpPr>
          <p:cNvPr id="379" name="object 380">
            <a:extLst>
              <a:ext uri="{FF2B5EF4-FFF2-40B4-BE49-F238E27FC236}">
                <a16:creationId xmlns:a16="http://schemas.microsoft.com/office/drawing/2014/main" id="{F71890EA-4807-4BFA-D5D3-E570505692C4}"/>
              </a:ext>
            </a:extLst>
          </p:cNvPr>
          <p:cNvSpPr/>
          <p:nvPr/>
        </p:nvSpPr>
        <p:spPr>
          <a:xfrm>
            <a:off x="4721311" y="2271677"/>
            <a:ext cx="450215" cy="0"/>
          </a:xfrm>
          <a:custGeom>
            <a:avLst/>
            <a:gdLst/>
            <a:ahLst/>
            <a:cxnLst/>
            <a:rect l="l" t="t" r="r" b="b"/>
            <a:pathLst>
              <a:path w="450214">
                <a:moveTo>
                  <a:pt x="287884" y="0"/>
                </a:moveTo>
                <a:lnTo>
                  <a:pt x="449999" y="0"/>
                </a:lnTo>
              </a:path>
              <a:path w="450214">
                <a:moveTo>
                  <a:pt x="0" y="0"/>
                </a:moveTo>
                <a:lnTo>
                  <a:pt x="71997" y="0"/>
                </a:lnTo>
              </a:path>
            </a:pathLst>
          </a:custGeom>
          <a:ln w="6350">
            <a:solidFill>
              <a:srgbClr val="585656"/>
            </a:solidFill>
          </a:ln>
        </p:spPr>
        <p:txBody>
          <a:bodyPr wrap="square" lIns="0" tIns="0" rIns="0" bIns="0" rtlCol="0"/>
          <a:lstStyle/>
          <a:p>
            <a:endParaRPr/>
          </a:p>
        </p:txBody>
      </p:sp>
      <p:sp>
        <p:nvSpPr>
          <p:cNvPr id="380" name="object 381">
            <a:extLst>
              <a:ext uri="{FF2B5EF4-FFF2-40B4-BE49-F238E27FC236}">
                <a16:creationId xmlns:a16="http://schemas.microsoft.com/office/drawing/2014/main" id="{BEAFC0DE-7EC7-6BE5-8DB4-BCD08EB90ABC}"/>
              </a:ext>
            </a:extLst>
          </p:cNvPr>
          <p:cNvSpPr txBox="1"/>
          <p:nvPr/>
        </p:nvSpPr>
        <p:spPr>
          <a:xfrm>
            <a:off x="4800418" y="2207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grpSp>
        <p:nvGrpSpPr>
          <p:cNvPr id="381" name="object 382">
            <a:extLst>
              <a:ext uri="{FF2B5EF4-FFF2-40B4-BE49-F238E27FC236}">
                <a16:creationId xmlns:a16="http://schemas.microsoft.com/office/drawing/2014/main" id="{3C8F9991-565F-DFA7-6D87-62A9B61AA4A3}"/>
              </a:ext>
            </a:extLst>
          </p:cNvPr>
          <p:cNvGrpSpPr/>
          <p:nvPr/>
        </p:nvGrpSpPr>
        <p:grpSpPr>
          <a:xfrm>
            <a:off x="3200754" y="2399165"/>
            <a:ext cx="732790" cy="445134"/>
            <a:chOff x="1937562" y="2446299"/>
            <a:chExt cx="732790" cy="445134"/>
          </a:xfrm>
        </p:grpSpPr>
        <p:sp>
          <p:nvSpPr>
            <p:cNvPr id="382" name="object 383">
              <a:extLst>
                <a:ext uri="{FF2B5EF4-FFF2-40B4-BE49-F238E27FC236}">
                  <a16:creationId xmlns:a16="http://schemas.microsoft.com/office/drawing/2014/main" id="{6CD4EA9C-E33B-A67F-1359-49015A90E115}"/>
                </a:ext>
              </a:extLst>
            </p:cNvPr>
            <p:cNvSpPr/>
            <p:nvPr/>
          </p:nvSpPr>
          <p:spPr>
            <a:xfrm>
              <a:off x="1943912" y="2452649"/>
              <a:ext cx="720090" cy="432434"/>
            </a:xfrm>
            <a:custGeom>
              <a:avLst/>
              <a:gdLst/>
              <a:ahLst/>
              <a:cxnLst/>
              <a:rect l="l" t="t" r="r" b="b"/>
              <a:pathLst>
                <a:path w="720089" h="432435">
                  <a:moveTo>
                    <a:pt x="720001" y="0"/>
                  </a:moveTo>
                  <a:lnTo>
                    <a:pt x="0" y="0"/>
                  </a:lnTo>
                  <a:lnTo>
                    <a:pt x="0" y="432003"/>
                  </a:lnTo>
                  <a:lnTo>
                    <a:pt x="720001" y="432003"/>
                  </a:lnTo>
                  <a:lnTo>
                    <a:pt x="720001" y="0"/>
                  </a:lnTo>
                  <a:close/>
                </a:path>
              </a:pathLst>
            </a:custGeom>
            <a:solidFill>
              <a:srgbClr val="DFEFEA"/>
            </a:solidFill>
          </p:spPr>
          <p:txBody>
            <a:bodyPr wrap="square" lIns="0" tIns="0" rIns="0" bIns="0" rtlCol="0"/>
            <a:lstStyle/>
            <a:p>
              <a:endParaRPr/>
            </a:p>
          </p:txBody>
        </p:sp>
        <p:sp>
          <p:nvSpPr>
            <p:cNvPr id="383" name="object 384">
              <a:extLst>
                <a:ext uri="{FF2B5EF4-FFF2-40B4-BE49-F238E27FC236}">
                  <a16:creationId xmlns:a16="http://schemas.microsoft.com/office/drawing/2014/main" id="{63811D85-9022-F8D4-6998-30E318A1C476}"/>
                </a:ext>
              </a:extLst>
            </p:cNvPr>
            <p:cNvSpPr/>
            <p:nvPr/>
          </p:nvSpPr>
          <p:spPr>
            <a:xfrm>
              <a:off x="1943912" y="2452649"/>
              <a:ext cx="720090" cy="432434"/>
            </a:xfrm>
            <a:custGeom>
              <a:avLst/>
              <a:gdLst/>
              <a:ahLst/>
              <a:cxnLst/>
              <a:rect l="l" t="t" r="r" b="b"/>
              <a:pathLst>
                <a:path w="720089" h="432435">
                  <a:moveTo>
                    <a:pt x="0" y="0"/>
                  </a:moveTo>
                  <a:lnTo>
                    <a:pt x="720001" y="0"/>
                  </a:lnTo>
                  <a:lnTo>
                    <a:pt x="720001" y="432003"/>
                  </a:lnTo>
                  <a:lnTo>
                    <a:pt x="0" y="432003"/>
                  </a:lnTo>
                  <a:lnTo>
                    <a:pt x="0" y="0"/>
                  </a:lnTo>
                  <a:close/>
                </a:path>
              </a:pathLst>
            </a:custGeom>
            <a:ln w="12700">
              <a:solidFill>
                <a:srgbClr val="FFFFFF"/>
              </a:solidFill>
            </a:ln>
          </p:spPr>
          <p:txBody>
            <a:bodyPr wrap="square" lIns="0" tIns="0" rIns="0" bIns="0" rtlCol="0"/>
            <a:lstStyle/>
            <a:p>
              <a:endParaRPr/>
            </a:p>
          </p:txBody>
        </p:sp>
        <p:sp>
          <p:nvSpPr>
            <p:cNvPr id="384" name="object 385">
              <a:extLst>
                <a:ext uri="{FF2B5EF4-FFF2-40B4-BE49-F238E27FC236}">
                  <a16:creationId xmlns:a16="http://schemas.microsoft.com/office/drawing/2014/main" id="{64E2656A-179C-2DB5-4B7B-129E8E53D107}"/>
                </a:ext>
              </a:extLst>
            </p:cNvPr>
            <p:cNvSpPr/>
            <p:nvPr/>
          </p:nvSpPr>
          <p:spPr>
            <a:xfrm>
              <a:off x="1997913" y="2524645"/>
              <a:ext cx="612140" cy="288290"/>
            </a:xfrm>
            <a:custGeom>
              <a:avLst/>
              <a:gdLst/>
              <a:ahLst/>
              <a:cxnLst/>
              <a:rect l="l" t="t" r="r" b="b"/>
              <a:pathLst>
                <a:path w="612139"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385" name="object 386">
              <a:extLst>
                <a:ext uri="{FF2B5EF4-FFF2-40B4-BE49-F238E27FC236}">
                  <a16:creationId xmlns:a16="http://schemas.microsoft.com/office/drawing/2014/main" id="{4F6E6D6E-F6BD-BC70-22B9-4A053A11B9FF}"/>
                </a:ext>
              </a:extLst>
            </p:cNvPr>
            <p:cNvSpPr/>
            <p:nvPr/>
          </p:nvSpPr>
          <p:spPr>
            <a:xfrm>
              <a:off x="1997913" y="2524645"/>
              <a:ext cx="612140" cy="288290"/>
            </a:xfrm>
            <a:custGeom>
              <a:avLst/>
              <a:gdLst/>
              <a:ahLst/>
              <a:cxnLst/>
              <a:rect l="l" t="t" r="r" b="b"/>
              <a:pathLst>
                <a:path w="612139"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386" name="object 387">
            <a:extLst>
              <a:ext uri="{FF2B5EF4-FFF2-40B4-BE49-F238E27FC236}">
                <a16:creationId xmlns:a16="http://schemas.microsoft.com/office/drawing/2014/main" id="{174CB4CD-979E-205C-0E40-DCD74DBFB50B}"/>
              </a:ext>
            </a:extLst>
          </p:cNvPr>
          <p:cNvSpPr txBox="1"/>
          <p:nvPr/>
        </p:nvSpPr>
        <p:spPr>
          <a:xfrm>
            <a:off x="3305866" y="2502334"/>
            <a:ext cx="521334" cy="238760"/>
          </a:xfrm>
          <a:prstGeom prst="rect">
            <a:avLst/>
          </a:prstGeom>
        </p:spPr>
        <p:txBody>
          <a:bodyPr vert="horz" wrap="square" lIns="0" tIns="12065" rIns="0" bIns="0" rtlCol="0">
            <a:spAutoFit/>
          </a:bodyPr>
          <a:lstStyle/>
          <a:p>
            <a:pPr marL="635" algn="ctr">
              <a:lnSpc>
                <a:spcPct val="100000"/>
              </a:lnSpc>
              <a:spcBef>
                <a:spcPts val="95"/>
              </a:spcBef>
            </a:pPr>
            <a:r>
              <a:rPr sz="700" spc="-25" dirty="0">
                <a:latin typeface="Meiryo UI"/>
                <a:cs typeface="Meiryo UI"/>
              </a:rPr>
              <a:t>月面を</a:t>
            </a:r>
            <a:endParaRPr sz="700">
              <a:latin typeface="Meiryo UI"/>
              <a:cs typeface="Meiryo UI"/>
            </a:endParaRPr>
          </a:p>
          <a:p>
            <a:pPr algn="ctr">
              <a:lnSpc>
                <a:spcPct val="100000"/>
              </a:lnSpc>
            </a:pPr>
            <a:r>
              <a:rPr sz="700" spc="-25" dirty="0">
                <a:latin typeface="Meiryo UI"/>
                <a:cs typeface="Meiryo UI"/>
              </a:rPr>
              <a:t>測位する機能</a:t>
            </a:r>
            <a:endParaRPr sz="700">
              <a:latin typeface="Meiryo UI"/>
              <a:cs typeface="Meiryo UI"/>
            </a:endParaRPr>
          </a:p>
        </p:txBody>
      </p:sp>
      <p:grpSp>
        <p:nvGrpSpPr>
          <p:cNvPr id="387" name="object 388">
            <a:extLst>
              <a:ext uri="{FF2B5EF4-FFF2-40B4-BE49-F238E27FC236}">
                <a16:creationId xmlns:a16="http://schemas.microsoft.com/office/drawing/2014/main" id="{2AA6470D-73F0-5ED0-567D-6483C71343D7}"/>
              </a:ext>
            </a:extLst>
          </p:cNvPr>
          <p:cNvGrpSpPr/>
          <p:nvPr/>
        </p:nvGrpSpPr>
        <p:grpSpPr>
          <a:xfrm>
            <a:off x="3227311" y="2272394"/>
            <a:ext cx="628650" cy="750570"/>
            <a:chOff x="1964119" y="2319528"/>
            <a:chExt cx="628650" cy="750570"/>
          </a:xfrm>
        </p:grpSpPr>
        <p:pic>
          <p:nvPicPr>
            <p:cNvPr id="388" name="object 389">
              <a:extLst>
                <a:ext uri="{FF2B5EF4-FFF2-40B4-BE49-F238E27FC236}">
                  <a16:creationId xmlns:a16="http://schemas.microsoft.com/office/drawing/2014/main" id="{567CEC86-6114-2D0F-B6B6-C150F3101952}"/>
                </a:ext>
              </a:extLst>
            </p:cNvPr>
            <p:cNvPicPr/>
            <p:nvPr/>
          </p:nvPicPr>
          <p:blipFill>
            <a:blip r:embed="rId44" cstate="print"/>
            <a:stretch>
              <a:fillRect/>
            </a:stretch>
          </p:blipFill>
          <p:spPr>
            <a:xfrm>
              <a:off x="2186940" y="2319528"/>
              <a:ext cx="405383" cy="278891"/>
            </a:xfrm>
            <a:prstGeom prst="rect">
              <a:avLst/>
            </a:prstGeom>
          </p:spPr>
        </p:pic>
        <p:sp>
          <p:nvSpPr>
            <p:cNvPr id="389" name="object 390">
              <a:extLst>
                <a:ext uri="{FF2B5EF4-FFF2-40B4-BE49-F238E27FC236}">
                  <a16:creationId xmlns:a16="http://schemas.microsoft.com/office/drawing/2014/main" id="{3DB2BD24-1D86-485B-DA61-852F319C075D}"/>
                </a:ext>
              </a:extLst>
            </p:cNvPr>
            <p:cNvSpPr/>
            <p:nvPr/>
          </p:nvSpPr>
          <p:spPr>
            <a:xfrm>
              <a:off x="2036119" y="2818494"/>
              <a:ext cx="0" cy="248920"/>
            </a:xfrm>
            <a:custGeom>
              <a:avLst/>
              <a:gdLst/>
              <a:ahLst/>
              <a:cxnLst/>
              <a:rect l="l" t="t" r="r" b="b"/>
              <a:pathLst>
                <a:path h="248919">
                  <a:moveTo>
                    <a:pt x="0" y="0"/>
                  </a:moveTo>
                  <a:lnTo>
                    <a:pt x="0" y="248399"/>
                  </a:lnTo>
                </a:path>
              </a:pathLst>
            </a:custGeom>
            <a:ln w="6350">
              <a:solidFill>
                <a:srgbClr val="585656"/>
              </a:solidFill>
            </a:ln>
          </p:spPr>
          <p:txBody>
            <a:bodyPr wrap="square" lIns="0" tIns="0" rIns="0" bIns="0" rtlCol="0"/>
            <a:lstStyle/>
            <a:p>
              <a:endParaRPr/>
            </a:p>
          </p:txBody>
        </p:sp>
        <p:sp>
          <p:nvSpPr>
            <p:cNvPr id="390" name="object 391">
              <a:extLst>
                <a:ext uri="{FF2B5EF4-FFF2-40B4-BE49-F238E27FC236}">
                  <a16:creationId xmlns:a16="http://schemas.microsoft.com/office/drawing/2014/main" id="{466A0244-3655-BE31-8E82-498927E67798}"/>
                </a:ext>
              </a:extLst>
            </p:cNvPr>
            <p:cNvSpPr/>
            <p:nvPr/>
          </p:nvSpPr>
          <p:spPr>
            <a:xfrm>
              <a:off x="1964119" y="2371502"/>
              <a:ext cx="288290" cy="151765"/>
            </a:xfrm>
            <a:custGeom>
              <a:avLst/>
              <a:gdLst/>
              <a:ahLst/>
              <a:cxnLst/>
              <a:rect l="l" t="t" r="r" b="b"/>
              <a:pathLst>
                <a:path w="288289" h="151764">
                  <a:moveTo>
                    <a:pt x="212267" y="0"/>
                  </a:moveTo>
                  <a:lnTo>
                    <a:pt x="75742" y="0"/>
                  </a:lnTo>
                  <a:lnTo>
                    <a:pt x="46259" y="5951"/>
                  </a:lnTo>
                  <a:lnTo>
                    <a:pt x="22183" y="22183"/>
                  </a:lnTo>
                  <a:lnTo>
                    <a:pt x="5951" y="46259"/>
                  </a:lnTo>
                  <a:lnTo>
                    <a:pt x="0" y="75742"/>
                  </a:lnTo>
                  <a:lnTo>
                    <a:pt x="5951" y="105226"/>
                  </a:lnTo>
                  <a:lnTo>
                    <a:pt x="22183" y="129301"/>
                  </a:lnTo>
                  <a:lnTo>
                    <a:pt x="46259" y="145533"/>
                  </a:lnTo>
                  <a:lnTo>
                    <a:pt x="75742" y="151485"/>
                  </a:lnTo>
                  <a:lnTo>
                    <a:pt x="212267" y="151485"/>
                  </a:lnTo>
                  <a:lnTo>
                    <a:pt x="241743" y="145533"/>
                  </a:lnTo>
                  <a:lnTo>
                    <a:pt x="265815" y="129301"/>
                  </a:lnTo>
                  <a:lnTo>
                    <a:pt x="282046" y="105226"/>
                  </a:lnTo>
                  <a:lnTo>
                    <a:pt x="287997" y="75742"/>
                  </a:lnTo>
                  <a:lnTo>
                    <a:pt x="282046" y="46259"/>
                  </a:lnTo>
                  <a:lnTo>
                    <a:pt x="265815" y="22183"/>
                  </a:lnTo>
                  <a:lnTo>
                    <a:pt x="241743" y="5951"/>
                  </a:lnTo>
                  <a:lnTo>
                    <a:pt x="212267" y="0"/>
                  </a:lnTo>
                  <a:close/>
                </a:path>
              </a:pathLst>
            </a:custGeom>
            <a:solidFill>
              <a:srgbClr val="00AF50"/>
            </a:solidFill>
          </p:spPr>
          <p:txBody>
            <a:bodyPr wrap="square" lIns="0" tIns="0" rIns="0" bIns="0" rtlCol="0"/>
            <a:lstStyle/>
            <a:p>
              <a:endParaRPr/>
            </a:p>
          </p:txBody>
        </p:sp>
      </p:grpSp>
      <p:sp>
        <p:nvSpPr>
          <p:cNvPr id="391" name="object 392">
            <a:extLst>
              <a:ext uri="{FF2B5EF4-FFF2-40B4-BE49-F238E27FC236}">
                <a16:creationId xmlns:a16="http://schemas.microsoft.com/office/drawing/2014/main" id="{E2901778-240B-E1CC-7DD1-35C576F4865B}"/>
              </a:ext>
            </a:extLst>
          </p:cNvPr>
          <p:cNvSpPr txBox="1"/>
          <p:nvPr/>
        </p:nvSpPr>
        <p:spPr>
          <a:xfrm>
            <a:off x="3257011" y="2316835"/>
            <a:ext cx="523875" cy="162560"/>
          </a:xfrm>
          <a:prstGeom prst="rect">
            <a:avLst/>
          </a:prstGeom>
        </p:spPr>
        <p:txBody>
          <a:bodyPr vert="horz" wrap="square" lIns="0" tIns="12700" rIns="0" bIns="0" rtlCol="0">
            <a:spAutoFit/>
          </a:bodyPr>
          <a:lstStyle/>
          <a:p>
            <a:pPr marL="12700">
              <a:lnSpc>
                <a:spcPct val="100000"/>
              </a:lnSpc>
              <a:spcBef>
                <a:spcPts val="100"/>
              </a:spcBef>
            </a:pPr>
            <a:r>
              <a:rPr sz="1050" b="1" spc="240" baseline="3968" dirty="0">
                <a:solidFill>
                  <a:srgbClr val="FFFFFF"/>
                </a:solidFill>
                <a:latin typeface="Meiryo UI"/>
                <a:cs typeface="Meiryo UI"/>
              </a:rPr>
              <a:t>協調 </a:t>
            </a:r>
            <a:r>
              <a:rPr sz="900" b="1" spc="-25" dirty="0">
                <a:solidFill>
                  <a:srgbClr val="319B73"/>
                </a:solidFill>
                <a:latin typeface="Meiryo UI"/>
                <a:cs typeface="Meiryo UI"/>
              </a:rPr>
              <a:t>測位</a:t>
            </a:r>
            <a:endParaRPr sz="900">
              <a:latin typeface="Meiryo UI"/>
              <a:cs typeface="Meiryo UI"/>
            </a:endParaRPr>
          </a:p>
        </p:txBody>
      </p:sp>
      <p:sp>
        <p:nvSpPr>
          <p:cNvPr id="392" name="object 393">
            <a:extLst>
              <a:ext uri="{FF2B5EF4-FFF2-40B4-BE49-F238E27FC236}">
                <a16:creationId xmlns:a16="http://schemas.microsoft.com/office/drawing/2014/main" id="{9D99F398-425E-E8D4-90F3-E898E99F385F}"/>
              </a:ext>
            </a:extLst>
          </p:cNvPr>
          <p:cNvSpPr/>
          <p:nvPr/>
        </p:nvSpPr>
        <p:spPr>
          <a:xfrm>
            <a:off x="4992736" y="4809812"/>
            <a:ext cx="324485" cy="126364"/>
          </a:xfrm>
          <a:custGeom>
            <a:avLst/>
            <a:gdLst/>
            <a:ahLst/>
            <a:cxnLst/>
            <a:rect l="l" t="t" r="r" b="b"/>
            <a:pathLst>
              <a:path w="324485" h="126364">
                <a:moveTo>
                  <a:pt x="260997"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260997" y="126009"/>
                </a:lnTo>
                <a:lnTo>
                  <a:pt x="285522" y="121058"/>
                </a:lnTo>
                <a:lnTo>
                  <a:pt x="305549" y="107556"/>
                </a:lnTo>
                <a:lnTo>
                  <a:pt x="319051" y="87529"/>
                </a:lnTo>
                <a:lnTo>
                  <a:pt x="324002" y="63004"/>
                </a:lnTo>
                <a:lnTo>
                  <a:pt x="319051" y="38479"/>
                </a:lnTo>
                <a:lnTo>
                  <a:pt x="305549" y="18453"/>
                </a:lnTo>
                <a:lnTo>
                  <a:pt x="285522" y="4951"/>
                </a:lnTo>
                <a:lnTo>
                  <a:pt x="260997" y="0"/>
                </a:lnTo>
                <a:close/>
              </a:path>
            </a:pathLst>
          </a:custGeom>
          <a:solidFill>
            <a:srgbClr val="C00000"/>
          </a:solidFill>
        </p:spPr>
        <p:txBody>
          <a:bodyPr wrap="square" lIns="0" tIns="0" rIns="0" bIns="0" rtlCol="0"/>
          <a:lstStyle/>
          <a:p>
            <a:endParaRPr/>
          </a:p>
        </p:txBody>
      </p:sp>
      <p:sp>
        <p:nvSpPr>
          <p:cNvPr id="393" name="object 394">
            <a:extLst>
              <a:ext uri="{FF2B5EF4-FFF2-40B4-BE49-F238E27FC236}">
                <a16:creationId xmlns:a16="http://schemas.microsoft.com/office/drawing/2014/main" id="{579E42E5-9BA0-6E87-CA17-0FD67E77C185}"/>
              </a:ext>
            </a:extLst>
          </p:cNvPr>
          <p:cNvSpPr txBox="1"/>
          <p:nvPr/>
        </p:nvSpPr>
        <p:spPr>
          <a:xfrm>
            <a:off x="5041834" y="4808300"/>
            <a:ext cx="226695" cy="132080"/>
          </a:xfrm>
          <a:prstGeom prst="rect">
            <a:avLst/>
          </a:prstGeom>
        </p:spPr>
        <p:txBody>
          <a:bodyPr vert="horz" wrap="square" lIns="0" tIns="12065" rIns="0" bIns="0" rtlCol="0">
            <a:spAutoFit/>
          </a:bodyPr>
          <a:lstStyle/>
          <a:p>
            <a:pPr marL="12700">
              <a:lnSpc>
                <a:spcPct val="100000"/>
              </a:lnSpc>
              <a:spcBef>
                <a:spcPts val="95"/>
              </a:spcBef>
            </a:pPr>
            <a:r>
              <a:rPr sz="700" b="1" spc="60" dirty="0">
                <a:solidFill>
                  <a:srgbClr val="FFFFFF"/>
                </a:solidFill>
                <a:latin typeface="Meiryo UI"/>
                <a:cs typeface="Meiryo UI"/>
              </a:rPr>
              <a:t>競争</a:t>
            </a:r>
            <a:endParaRPr sz="700">
              <a:latin typeface="Meiryo UI"/>
              <a:cs typeface="Meiryo UI"/>
            </a:endParaRPr>
          </a:p>
        </p:txBody>
      </p:sp>
      <p:grpSp>
        <p:nvGrpSpPr>
          <p:cNvPr id="394" name="object 395">
            <a:extLst>
              <a:ext uri="{FF2B5EF4-FFF2-40B4-BE49-F238E27FC236}">
                <a16:creationId xmlns:a16="http://schemas.microsoft.com/office/drawing/2014/main" id="{CD3FC4F4-57F5-BCE5-5A8F-FFD39084F2AB}"/>
              </a:ext>
            </a:extLst>
          </p:cNvPr>
          <p:cNvGrpSpPr/>
          <p:nvPr/>
        </p:nvGrpSpPr>
        <p:grpSpPr>
          <a:xfrm>
            <a:off x="7977562" y="2106642"/>
            <a:ext cx="1335405" cy="834390"/>
            <a:chOff x="6714370" y="2153776"/>
            <a:chExt cx="1335405" cy="834390"/>
          </a:xfrm>
        </p:grpSpPr>
        <p:sp>
          <p:nvSpPr>
            <p:cNvPr id="395" name="object 396">
              <a:extLst>
                <a:ext uri="{FF2B5EF4-FFF2-40B4-BE49-F238E27FC236}">
                  <a16:creationId xmlns:a16="http://schemas.microsoft.com/office/drawing/2014/main" id="{0F674EF1-86DD-E56F-C142-34A1F7DCCB13}"/>
                </a:ext>
              </a:extLst>
            </p:cNvPr>
            <p:cNvSpPr/>
            <p:nvPr/>
          </p:nvSpPr>
          <p:spPr>
            <a:xfrm>
              <a:off x="6717545" y="2156951"/>
              <a:ext cx="216535" cy="0"/>
            </a:xfrm>
            <a:custGeom>
              <a:avLst/>
              <a:gdLst/>
              <a:ahLst/>
              <a:cxnLst/>
              <a:rect l="l" t="t" r="r" b="b"/>
              <a:pathLst>
                <a:path w="216534">
                  <a:moveTo>
                    <a:pt x="0" y="0"/>
                  </a:moveTo>
                  <a:lnTo>
                    <a:pt x="216001" y="0"/>
                  </a:lnTo>
                </a:path>
              </a:pathLst>
            </a:custGeom>
            <a:ln w="6350">
              <a:solidFill>
                <a:srgbClr val="585656"/>
              </a:solidFill>
            </a:ln>
          </p:spPr>
          <p:txBody>
            <a:bodyPr wrap="square" lIns="0" tIns="0" rIns="0" bIns="0" rtlCol="0"/>
            <a:lstStyle/>
            <a:p>
              <a:endParaRPr/>
            </a:p>
          </p:txBody>
        </p:sp>
        <p:sp>
          <p:nvSpPr>
            <p:cNvPr id="396" name="object 397">
              <a:extLst>
                <a:ext uri="{FF2B5EF4-FFF2-40B4-BE49-F238E27FC236}">
                  <a16:creationId xmlns:a16="http://schemas.microsoft.com/office/drawing/2014/main" id="{09C0AE0F-11EF-9A1B-04D4-800776DF4C2D}"/>
                </a:ext>
              </a:extLst>
            </p:cNvPr>
            <p:cNvSpPr/>
            <p:nvPr/>
          </p:nvSpPr>
          <p:spPr>
            <a:xfrm>
              <a:off x="6717545" y="2984950"/>
              <a:ext cx="216535" cy="0"/>
            </a:xfrm>
            <a:custGeom>
              <a:avLst/>
              <a:gdLst/>
              <a:ahLst/>
              <a:cxnLst/>
              <a:rect l="l" t="t" r="r" b="b"/>
              <a:pathLst>
                <a:path w="216534">
                  <a:moveTo>
                    <a:pt x="0" y="0"/>
                  </a:moveTo>
                  <a:lnTo>
                    <a:pt x="216001" y="0"/>
                  </a:lnTo>
                </a:path>
              </a:pathLst>
            </a:custGeom>
            <a:ln w="6350">
              <a:solidFill>
                <a:srgbClr val="585656"/>
              </a:solidFill>
            </a:ln>
          </p:spPr>
          <p:txBody>
            <a:bodyPr wrap="square" lIns="0" tIns="0" rIns="0" bIns="0" rtlCol="0"/>
            <a:lstStyle/>
            <a:p>
              <a:endParaRPr/>
            </a:p>
          </p:txBody>
        </p:sp>
        <p:sp>
          <p:nvSpPr>
            <p:cNvPr id="397" name="object 398">
              <a:extLst>
                <a:ext uri="{FF2B5EF4-FFF2-40B4-BE49-F238E27FC236}">
                  <a16:creationId xmlns:a16="http://schemas.microsoft.com/office/drawing/2014/main" id="{0598C16F-44ED-5992-B5A6-600FF901C8C0}"/>
                </a:ext>
              </a:extLst>
            </p:cNvPr>
            <p:cNvSpPr/>
            <p:nvPr/>
          </p:nvSpPr>
          <p:spPr>
            <a:xfrm>
              <a:off x="7725544" y="2480946"/>
              <a:ext cx="324485" cy="126364"/>
            </a:xfrm>
            <a:custGeom>
              <a:avLst/>
              <a:gdLst/>
              <a:ahLst/>
              <a:cxnLst/>
              <a:rect l="l" t="t" r="r" b="b"/>
              <a:pathLst>
                <a:path w="324484" h="126364">
                  <a:moveTo>
                    <a:pt x="260997"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260997" y="126009"/>
                  </a:lnTo>
                  <a:lnTo>
                    <a:pt x="285522" y="121058"/>
                  </a:lnTo>
                  <a:lnTo>
                    <a:pt x="305549" y="107556"/>
                  </a:lnTo>
                  <a:lnTo>
                    <a:pt x="319051" y="87529"/>
                  </a:lnTo>
                  <a:lnTo>
                    <a:pt x="324002" y="63004"/>
                  </a:lnTo>
                  <a:lnTo>
                    <a:pt x="319051" y="38479"/>
                  </a:lnTo>
                  <a:lnTo>
                    <a:pt x="305549" y="18453"/>
                  </a:lnTo>
                  <a:lnTo>
                    <a:pt x="285522" y="4951"/>
                  </a:lnTo>
                  <a:lnTo>
                    <a:pt x="260997" y="0"/>
                  </a:lnTo>
                  <a:close/>
                </a:path>
              </a:pathLst>
            </a:custGeom>
            <a:solidFill>
              <a:srgbClr val="C00000"/>
            </a:solidFill>
          </p:spPr>
          <p:txBody>
            <a:bodyPr wrap="square" lIns="0" tIns="0" rIns="0" bIns="0" rtlCol="0"/>
            <a:lstStyle/>
            <a:p>
              <a:endParaRPr/>
            </a:p>
          </p:txBody>
        </p:sp>
      </p:grpSp>
      <p:sp>
        <p:nvSpPr>
          <p:cNvPr id="398" name="object 399">
            <a:extLst>
              <a:ext uri="{FF2B5EF4-FFF2-40B4-BE49-F238E27FC236}">
                <a16:creationId xmlns:a16="http://schemas.microsoft.com/office/drawing/2014/main" id="{A6EC830C-8733-BE98-1896-0CB1004106A4}"/>
              </a:ext>
            </a:extLst>
          </p:cNvPr>
          <p:cNvSpPr txBox="1"/>
          <p:nvPr/>
        </p:nvSpPr>
        <p:spPr>
          <a:xfrm>
            <a:off x="8054448" y="2385786"/>
            <a:ext cx="1235710" cy="162560"/>
          </a:xfrm>
          <a:prstGeom prst="rect">
            <a:avLst/>
          </a:prstGeom>
        </p:spPr>
        <p:txBody>
          <a:bodyPr vert="horz" wrap="square" lIns="0" tIns="12700" rIns="0" bIns="0" rtlCol="0">
            <a:spAutoFit/>
          </a:bodyPr>
          <a:lstStyle/>
          <a:p>
            <a:pPr marL="38100">
              <a:lnSpc>
                <a:spcPct val="100000"/>
              </a:lnSpc>
              <a:spcBef>
                <a:spcPts val="100"/>
              </a:spcBef>
            </a:pPr>
            <a:r>
              <a:rPr sz="900" b="1" dirty="0">
                <a:solidFill>
                  <a:srgbClr val="319B73"/>
                </a:solidFill>
                <a:latin typeface="Meiryo UI"/>
                <a:cs typeface="Meiryo UI"/>
              </a:rPr>
              <a:t>輸送</a:t>
            </a:r>
            <a:r>
              <a:rPr sz="800" b="1" spc="15" dirty="0">
                <a:solidFill>
                  <a:srgbClr val="319B73"/>
                </a:solidFill>
                <a:latin typeface="Meiryo UI"/>
                <a:cs typeface="Meiryo UI"/>
              </a:rPr>
              <a:t>(軌道・月面間) </a:t>
            </a:r>
            <a:r>
              <a:rPr sz="1050" b="1" spc="89" baseline="-11904" dirty="0">
                <a:solidFill>
                  <a:srgbClr val="FFFFFF"/>
                </a:solidFill>
                <a:latin typeface="Meiryo UI"/>
                <a:cs typeface="Meiryo UI"/>
              </a:rPr>
              <a:t>競争</a:t>
            </a:r>
            <a:endParaRPr sz="1050" baseline="-11904">
              <a:latin typeface="Meiryo UI"/>
              <a:cs typeface="Meiryo UI"/>
            </a:endParaRPr>
          </a:p>
        </p:txBody>
      </p:sp>
      <p:sp>
        <p:nvSpPr>
          <p:cNvPr id="399" name="object 400">
            <a:extLst>
              <a:ext uri="{FF2B5EF4-FFF2-40B4-BE49-F238E27FC236}">
                <a16:creationId xmlns:a16="http://schemas.microsoft.com/office/drawing/2014/main" id="{3A7D35FD-2461-82B5-DD1A-C8C8D8C261B2}"/>
              </a:ext>
            </a:extLst>
          </p:cNvPr>
          <p:cNvSpPr/>
          <p:nvPr/>
        </p:nvSpPr>
        <p:spPr>
          <a:xfrm>
            <a:off x="4092736" y="5817812"/>
            <a:ext cx="324485" cy="126364"/>
          </a:xfrm>
          <a:custGeom>
            <a:avLst/>
            <a:gdLst/>
            <a:ahLst/>
            <a:cxnLst/>
            <a:rect l="l" t="t" r="r" b="b"/>
            <a:pathLst>
              <a:path w="324485" h="126364">
                <a:moveTo>
                  <a:pt x="260997" y="0"/>
                </a:moveTo>
                <a:lnTo>
                  <a:pt x="63004" y="0"/>
                </a:lnTo>
                <a:lnTo>
                  <a:pt x="38479" y="4951"/>
                </a:lnTo>
                <a:lnTo>
                  <a:pt x="18453" y="18453"/>
                </a:lnTo>
                <a:lnTo>
                  <a:pt x="4951" y="38479"/>
                </a:lnTo>
                <a:lnTo>
                  <a:pt x="0" y="63004"/>
                </a:lnTo>
                <a:lnTo>
                  <a:pt x="4951" y="87529"/>
                </a:lnTo>
                <a:lnTo>
                  <a:pt x="18453" y="107556"/>
                </a:lnTo>
                <a:lnTo>
                  <a:pt x="38479" y="121058"/>
                </a:lnTo>
                <a:lnTo>
                  <a:pt x="63004" y="126009"/>
                </a:lnTo>
                <a:lnTo>
                  <a:pt x="260997" y="126009"/>
                </a:lnTo>
                <a:lnTo>
                  <a:pt x="285522" y="121058"/>
                </a:lnTo>
                <a:lnTo>
                  <a:pt x="305549" y="107556"/>
                </a:lnTo>
                <a:lnTo>
                  <a:pt x="319051" y="87529"/>
                </a:lnTo>
                <a:lnTo>
                  <a:pt x="324002" y="63004"/>
                </a:lnTo>
                <a:lnTo>
                  <a:pt x="319051" y="38479"/>
                </a:lnTo>
                <a:lnTo>
                  <a:pt x="305549" y="18453"/>
                </a:lnTo>
                <a:lnTo>
                  <a:pt x="285522" y="4951"/>
                </a:lnTo>
                <a:lnTo>
                  <a:pt x="260997" y="0"/>
                </a:lnTo>
                <a:close/>
              </a:path>
            </a:pathLst>
          </a:custGeom>
          <a:solidFill>
            <a:srgbClr val="C00000"/>
          </a:solidFill>
        </p:spPr>
        <p:txBody>
          <a:bodyPr wrap="square" lIns="0" tIns="0" rIns="0" bIns="0" rtlCol="0"/>
          <a:lstStyle/>
          <a:p>
            <a:endParaRPr/>
          </a:p>
        </p:txBody>
      </p:sp>
      <p:sp>
        <p:nvSpPr>
          <p:cNvPr id="400" name="object 401">
            <a:extLst>
              <a:ext uri="{FF2B5EF4-FFF2-40B4-BE49-F238E27FC236}">
                <a16:creationId xmlns:a16="http://schemas.microsoft.com/office/drawing/2014/main" id="{BCEC12CF-0429-9FEE-12E0-0B3D6395DAEB}"/>
              </a:ext>
            </a:extLst>
          </p:cNvPr>
          <p:cNvSpPr txBox="1"/>
          <p:nvPr/>
        </p:nvSpPr>
        <p:spPr>
          <a:xfrm>
            <a:off x="4141833" y="5816301"/>
            <a:ext cx="226695" cy="132080"/>
          </a:xfrm>
          <a:prstGeom prst="rect">
            <a:avLst/>
          </a:prstGeom>
        </p:spPr>
        <p:txBody>
          <a:bodyPr vert="horz" wrap="square" lIns="0" tIns="12065" rIns="0" bIns="0" rtlCol="0">
            <a:spAutoFit/>
          </a:bodyPr>
          <a:lstStyle/>
          <a:p>
            <a:pPr marL="12700">
              <a:lnSpc>
                <a:spcPct val="100000"/>
              </a:lnSpc>
              <a:spcBef>
                <a:spcPts val="95"/>
              </a:spcBef>
            </a:pPr>
            <a:r>
              <a:rPr sz="700" b="1" spc="60" dirty="0">
                <a:solidFill>
                  <a:srgbClr val="FFFFFF"/>
                </a:solidFill>
                <a:latin typeface="Meiryo UI"/>
                <a:cs typeface="Meiryo UI"/>
              </a:rPr>
              <a:t>競争</a:t>
            </a:r>
            <a:endParaRPr sz="700">
              <a:latin typeface="Meiryo UI"/>
              <a:cs typeface="Meiryo UI"/>
            </a:endParaRPr>
          </a:p>
        </p:txBody>
      </p:sp>
      <p:sp>
        <p:nvSpPr>
          <p:cNvPr id="401" name="object 402">
            <a:extLst>
              <a:ext uri="{FF2B5EF4-FFF2-40B4-BE49-F238E27FC236}">
                <a16:creationId xmlns:a16="http://schemas.microsoft.com/office/drawing/2014/main" id="{1D25684D-A89F-2530-8CF2-7B0B5BD24045}"/>
              </a:ext>
            </a:extLst>
          </p:cNvPr>
          <p:cNvSpPr/>
          <p:nvPr/>
        </p:nvSpPr>
        <p:spPr>
          <a:xfrm>
            <a:off x="3503383" y="1755084"/>
            <a:ext cx="4441825" cy="2973705"/>
          </a:xfrm>
          <a:custGeom>
            <a:avLst/>
            <a:gdLst/>
            <a:ahLst/>
            <a:cxnLst/>
            <a:rect l="l" t="t" r="r" b="b"/>
            <a:pathLst>
              <a:path w="4441825" h="2973704">
                <a:moveTo>
                  <a:pt x="467995" y="2910294"/>
                </a:moveTo>
                <a:lnTo>
                  <a:pt x="463054" y="2885770"/>
                </a:lnTo>
                <a:lnTo>
                  <a:pt x="449554" y="2865742"/>
                </a:lnTo>
                <a:lnTo>
                  <a:pt x="429526" y="2852229"/>
                </a:lnTo>
                <a:lnTo>
                  <a:pt x="405003" y="2847289"/>
                </a:lnTo>
                <a:lnTo>
                  <a:pt x="63004" y="2847289"/>
                </a:lnTo>
                <a:lnTo>
                  <a:pt x="38481" y="2852229"/>
                </a:lnTo>
                <a:lnTo>
                  <a:pt x="18453" y="2865742"/>
                </a:lnTo>
                <a:lnTo>
                  <a:pt x="4953" y="2885770"/>
                </a:lnTo>
                <a:lnTo>
                  <a:pt x="0" y="2910294"/>
                </a:lnTo>
                <a:lnTo>
                  <a:pt x="4953" y="2934817"/>
                </a:lnTo>
                <a:lnTo>
                  <a:pt x="18453" y="2954845"/>
                </a:lnTo>
                <a:lnTo>
                  <a:pt x="38481" y="2968345"/>
                </a:lnTo>
                <a:lnTo>
                  <a:pt x="63004" y="2973298"/>
                </a:lnTo>
                <a:lnTo>
                  <a:pt x="405003" y="2973298"/>
                </a:lnTo>
                <a:lnTo>
                  <a:pt x="429526" y="2968345"/>
                </a:lnTo>
                <a:lnTo>
                  <a:pt x="449554" y="2954845"/>
                </a:lnTo>
                <a:lnTo>
                  <a:pt x="463054" y="2934817"/>
                </a:lnTo>
                <a:lnTo>
                  <a:pt x="467995" y="2910294"/>
                </a:lnTo>
                <a:close/>
              </a:path>
              <a:path w="4441825" h="2973704">
                <a:moveTo>
                  <a:pt x="4441342" y="75742"/>
                </a:moveTo>
                <a:lnTo>
                  <a:pt x="4435386" y="46253"/>
                </a:lnTo>
                <a:lnTo>
                  <a:pt x="4419155" y="22174"/>
                </a:lnTo>
                <a:lnTo>
                  <a:pt x="4395089" y="5943"/>
                </a:lnTo>
                <a:lnTo>
                  <a:pt x="4365612" y="0"/>
                </a:lnTo>
                <a:lnTo>
                  <a:pt x="4049090" y="0"/>
                </a:lnTo>
                <a:lnTo>
                  <a:pt x="4019600" y="5943"/>
                </a:lnTo>
                <a:lnTo>
                  <a:pt x="3995534" y="22174"/>
                </a:lnTo>
                <a:lnTo>
                  <a:pt x="3979303" y="46253"/>
                </a:lnTo>
                <a:lnTo>
                  <a:pt x="3973347" y="75742"/>
                </a:lnTo>
                <a:lnTo>
                  <a:pt x="3979303" y="105219"/>
                </a:lnTo>
                <a:lnTo>
                  <a:pt x="3995534" y="129298"/>
                </a:lnTo>
                <a:lnTo>
                  <a:pt x="4019600" y="145529"/>
                </a:lnTo>
                <a:lnTo>
                  <a:pt x="4049090" y="151485"/>
                </a:lnTo>
                <a:lnTo>
                  <a:pt x="4365612" y="151485"/>
                </a:lnTo>
                <a:lnTo>
                  <a:pt x="4395089" y="145529"/>
                </a:lnTo>
                <a:lnTo>
                  <a:pt x="4419155" y="129298"/>
                </a:lnTo>
                <a:lnTo>
                  <a:pt x="4435386" y="105219"/>
                </a:lnTo>
                <a:lnTo>
                  <a:pt x="4441342" y="75742"/>
                </a:lnTo>
                <a:close/>
              </a:path>
            </a:pathLst>
          </a:custGeom>
          <a:solidFill>
            <a:srgbClr val="FFD051"/>
          </a:solidFill>
        </p:spPr>
        <p:txBody>
          <a:bodyPr wrap="square" lIns="0" tIns="0" rIns="0" bIns="0" rtlCol="0"/>
          <a:lstStyle/>
          <a:p>
            <a:endParaRPr/>
          </a:p>
        </p:txBody>
      </p:sp>
      <p:sp>
        <p:nvSpPr>
          <p:cNvPr id="402" name="object 403">
            <a:extLst>
              <a:ext uri="{FF2B5EF4-FFF2-40B4-BE49-F238E27FC236}">
                <a16:creationId xmlns:a16="http://schemas.microsoft.com/office/drawing/2014/main" id="{6A3C33E1-913A-70AF-F859-B2D65317E7EE}"/>
              </a:ext>
            </a:extLst>
          </p:cNvPr>
          <p:cNvSpPr txBox="1"/>
          <p:nvPr/>
        </p:nvSpPr>
        <p:spPr>
          <a:xfrm>
            <a:off x="3523334" y="4600851"/>
            <a:ext cx="427990" cy="132080"/>
          </a:xfrm>
          <a:prstGeom prst="rect">
            <a:avLst/>
          </a:prstGeom>
        </p:spPr>
        <p:txBody>
          <a:bodyPr vert="horz" wrap="square" lIns="0" tIns="12065" rIns="0" bIns="0" rtlCol="0">
            <a:spAutoFit/>
          </a:bodyPr>
          <a:lstStyle/>
          <a:p>
            <a:pPr marL="12700">
              <a:lnSpc>
                <a:spcPct val="100000"/>
              </a:lnSpc>
              <a:spcBef>
                <a:spcPts val="95"/>
              </a:spcBef>
            </a:pPr>
            <a:r>
              <a:rPr sz="700" b="1" spc="70" dirty="0">
                <a:latin typeface="Meiryo UI"/>
                <a:cs typeface="Meiryo UI"/>
              </a:rPr>
              <a:t>一部競争</a:t>
            </a:r>
            <a:endParaRPr sz="700">
              <a:latin typeface="Meiryo UI"/>
              <a:cs typeface="Meiryo UI"/>
            </a:endParaRPr>
          </a:p>
        </p:txBody>
      </p:sp>
      <p:sp>
        <p:nvSpPr>
          <p:cNvPr id="403" name="object 404">
            <a:extLst>
              <a:ext uri="{FF2B5EF4-FFF2-40B4-BE49-F238E27FC236}">
                <a16:creationId xmlns:a16="http://schemas.microsoft.com/office/drawing/2014/main" id="{E100D0D9-C616-CF34-0761-A1031DA9D977}"/>
              </a:ext>
            </a:extLst>
          </p:cNvPr>
          <p:cNvSpPr/>
          <p:nvPr/>
        </p:nvSpPr>
        <p:spPr>
          <a:xfrm>
            <a:off x="9528737" y="4995074"/>
            <a:ext cx="467995" cy="151765"/>
          </a:xfrm>
          <a:custGeom>
            <a:avLst/>
            <a:gdLst/>
            <a:ahLst/>
            <a:cxnLst/>
            <a:rect l="l" t="t" r="r" b="b"/>
            <a:pathLst>
              <a:path w="467995" h="151764">
                <a:moveTo>
                  <a:pt x="392264" y="0"/>
                </a:moveTo>
                <a:lnTo>
                  <a:pt x="75742" y="0"/>
                </a:lnTo>
                <a:lnTo>
                  <a:pt x="46259" y="5951"/>
                </a:lnTo>
                <a:lnTo>
                  <a:pt x="22183" y="22183"/>
                </a:lnTo>
                <a:lnTo>
                  <a:pt x="5951" y="46259"/>
                </a:lnTo>
                <a:lnTo>
                  <a:pt x="0" y="75742"/>
                </a:lnTo>
                <a:lnTo>
                  <a:pt x="5951" y="105226"/>
                </a:lnTo>
                <a:lnTo>
                  <a:pt x="22183" y="129301"/>
                </a:lnTo>
                <a:lnTo>
                  <a:pt x="46259" y="145533"/>
                </a:lnTo>
                <a:lnTo>
                  <a:pt x="75742" y="151485"/>
                </a:lnTo>
                <a:lnTo>
                  <a:pt x="392264" y="151485"/>
                </a:lnTo>
                <a:lnTo>
                  <a:pt x="421741" y="145533"/>
                </a:lnTo>
                <a:lnTo>
                  <a:pt x="445812" y="129301"/>
                </a:lnTo>
                <a:lnTo>
                  <a:pt x="462043" y="105226"/>
                </a:lnTo>
                <a:lnTo>
                  <a:pt x="467995" y="75742"/>
                </a:lnTo>
                <a:lnTo>
                  <a:pt x="462043" y="46259"/>
                </a:lnTo>
                <a:lnTo>
                  <a:pt x="445812" y="22183"/>
                </a:lnTo>
                <a:lnTo>
                  <a:pt x="421741" y="5951"/>
                </a:lnTo>
                <a:lnTo>
                  <a:pt x="392264" y="0"/>
                </a:lnTo>
                <a:close/>
              </a:path>
            </a:pathLst>
          </a:custGeom>
          <a:solidFill>
            <a:srgbClr val="FFD051"/>
          </a:solidFill>
        </p:spPr>
        <p:txBody>
          <a:bodyPr wrap="square" lIns="0" tIns="0" rIns="0" bIns="0" rtlCol="0"/>
          <a:lstStyle/>
          <a:p>
            <a:endParaRPr/>
          </a:p>
        </p:txBody>
      </p:sp>
      <p:sp>
        <p:nvSpPr>
          <p:cNvPr id="404" name="object 405">
            <a:extLst>
              <a:ext uri="{FF2B5EF4-FFF2-40B4-BE49-F238E27FC236}">
                <a16:creationId xmlns:a16="http://schemas.microsoft.com/office/drawing/2014/main" id="{6ABCBD37-59E9-ECB5-1D4D-987DB359D67E}"/>
              </a:ext>
            </a:extLst>
          </p:cNvPr>
          <p:cNvSpPr txBox="1"/>
          <p:nvPr/>
        </p:nvSpPr>
        <p:spPr>
          <a:xfrm>
            <a:off x="9548043" y="5006301"/>
            <a:ext cx="427990" cy="132080"/>
          </a:xfrm>
          <a:prstGeom prst="rect">
            <a:avLst/>
          </a:prstGeom>
        </p:spPr>
        <p:txBody>
          <a:bodyPr vert="horz" wrap="square" lIns="0" tIns="12065" rIns="0" bIns="0" rtlCol="0">
            <a:spAutoFit/>
          </a:bodyPr>
          <a:lstStyle/>
          <a:p>
            <a:pPr marL="12700">
              <a:lnSpc>
                <a:spcPct val="100000"/>
              </a:lnSpc>
              <a:spcBef>
                <a:spcPts val="95"/>
              </a:spcBef>
            </a:pPr>
            <a:r>
              <a:rPr sz="700" b="1" spc="70" dirty="0">
                <a:latin typeface="Meiryo UI"/>
                <a:cs typeface="Meiryo UI"/>
              </a:rPr>
              <a:t>一部競争</a:t>
            </a:r>
            <a:endParaRPr sz="700">
              <a:latin typeface="Meiryo UI"/>
              <a:cs typeface="Meiryo UI"/>
            </a:endParaRPr>
          </a:p>
        </p:txBody>
      </p:sp>
      <p:grpSp>
        <p:nvGrpSpPr>
          <p:cNvPr id="405" name="object 406">
            <a:extLst>
              <a:ext uri="{FF2B5EF4-FFF2-40B4-BE49-F238E27FC236}">
                <a16:creationId xmlns:a16="http://schemas.microsoft.com/office/drawing/2014/main" id="{740C1A25-ADCB-7AE7-5DBF-1B7355C89C12}"/>
              </a:ext>
            </a:extLst>
          </p:cNvPr>
          <p:cNvGrpSpPr/>
          <p:nvPr/>
        </p:nvGrpSpPr>
        <p:grpSpPr>
          <a:xfrm>
            <a:off x="5529562" y="4986641"/>
            <a:ext cx="672465" cy="330835"/>
            <a:chOff x="4266370" y="5033775"/>
            <a:chExt cx="672465" cy="330835"/>
          </a:xfrm>
        </p:grpSpPr>
        <p:sp>
          <p:nvSpPr>
            <p:cNvPr id="406" name="object 407">
              <a:extLst>
                <a:ext uri="{FF2B5EF4-FFF2-40B4-BE49-F238E27FC236}">
                  <a16:creationId xmlns:a16="http://schemas.microsoft.com/office/drawing/2014/main" id="{36FAE073-6F59-6C78-9B1D-B57496065E62}"/>
                </a:ext>
              </a:extLst>
            </p:cNvPr>
            <p:cNvSpPr/>
            <p:nvPr/>
          </p:nvSpPr>
          <p:spPr>
            <a:xfrm>
              <a:off x="4269545" y="5036950"/>
              <a:ext cx="612140" cy="252095"/>
            </a:xfrm>
            <a:custGeom>
              <a:avLst/>
              <a:gdLst/>
              <a:ahLst/>
              <a:cxnLst/>
              <a:rect l="l" t="t" r="r" b="b"/>
              <a:pathLst>
                <a:path w="612139" h="252095">
                  <a:moveTo>
                    <a:pt x="0" y="251999"/>
                  </a:moveTo>
                  <a:lnTo>
                    <a:pt x="54004" y="251999"/>
                  </a:lnTo>
                </a:path>
                <a:path w="612139" h="252095">
                  <a:moveTo>
                    <a:pt x="611999" y="0"/>
                  </a:moveTo>
                  <a:lnTo>
                    <a:pt x="611999" y="36000"/>
                  </a:lnTo>
                </a:path>
              </a:pathLst>
            </a:custGeom>
            <a:ln w="6350">
              <a:solidFill>
                <a:srgbClr val="585656"/>
              </a:solidFill>
            </a:ln>
          </p:spPr>
          <p:txBody>
            <a:bodyPr wrap="square" lIns="0" tIns="0" rIns="0" bIns="0" rtlCol="0"/>
            <a:lstStyle/>
            <a:p>
              <a:endParaRPr/>
            </a:p>
          </p:txBody>
        </p:sp>
        <p:sp>
          <p:nvSpPr>
            <p:cNvPr id="407" name="object 408">
              <a:extLst>
                <a:ext uri="{FF2B5EF4-FFF2-40B4-BE49-F238E27FC236}">
                  <a16:creationId xmlns:a16="http://schemas.microsoft.com/office/drawing/2014/main" id="{C11DCDE3-3549-1ADF-8E9D-82349325A0B3}"/>
                </a:ext>
              </a:extLst>
            </p:cNvPr>
            <p:cNvSpPr/>
            <p:nvPr/>
          </p:nvSpPr>
          <p:spPr>
            <a:xfrm>
              <a:off x="4323549" y="5072951"/>
              <a:ext cx="612140" cy="288290"/>
            </a:xfrm>
            <a:custGeom>
              <a:avLst/>
              <a:gdLst/>
              <a:ahLst/>
              <a:cxnLst/>
              <a:rect l="l" t="t" r="r" b="b"/>
              <a:pathLst>
                <a:path w="612139"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408" name="object 409">
              <a:extLst>
                <a:ext uri="{FF2B5EF4-FFF2-40B4-BE49-F238E27FC236}">
                  <a16:creationId xmlns:a16="http://schemas.microsoft.com/office/drawing/2014/main" id="{9A957485-2000-868D-03A4-B660FC4896C6}"/>
                </a:ext>
              </a:extLst>
            </p:cNvPr>
            <p:cNvSpPr/>
            <p:nvPr/>
          </p:nvSpPr>
          <p:spPr>
            <a:xfrm>
              <a:off x="4323549" y="5072951"/>
              <a:ext cx="612140" cy="288290"/>
            </a:xfrm>
            <a:custGeom>
              <a:avLst/>
              <a:gdLst/>
              <a:ahLst/>
              <a:cxnLst/>
              <a:rect l="l" t="t" r="r" b="b"/>
              <a:pathLst>
                <a:path w="612139"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409" name="object 410">
            <a:extLst>
              <a:ext uri="{FF2B5EF4-FFF2-40B4-BE49-F238E27FC236}">
                <a16:creationId xmlns:a16="http://schemas.microsoft.com/office/drawing/2014/main" id="{529DAFB6-A946-A818-016E-6597664B23B7}"/>
              </a:ext>
            </a:extLst>
          </p:cNvPr>
          <p:cNvSpPr txBox="1"/>
          <p:nvPr/>
        </p:nvSpPr>
        <p:spPr>
          <a:xfrm>
            <a:off x="5642165" y="5051960"/>
            <a:ext cx="499745" cy="238760"/>
          </a:xfrm>
          <a:prstGeom prst="rect">
            <a:avLst/>
          </a:prstGeom>
        </p:spPr>
        <p:txBody>
          <a:bodyPr vert="horz" wrap="square" lIns="0" tIns="12065" rIns="0" bIns="0" rtlCol="0">
            <a:spAutoFit/>
          </a:bodyPr>
          <a:lstStyle/>
          <a:p>
            <a:pPr marL="161925" marR="5080" indent="-149860">
              <a:lnSpc>
                <a:spcPct val="100000"/>
              </a:lnSpc>
              <a:spcBef>
                <a:spcPts val="95"/>
              </a:spcBef>
            </a:pPr>
            <a:r>
              <a:rPr sz="700" spc="-25" dirty="0">
                <a:latin typeface="Meiryo UI"/>
                <a:cs typeface="Meiryo UI"/>
              </a:rPr>
              <a:t>水を生成する</a:t>
            </a:r>
            <a:r>
              <a:rPr sz="700" spc="-30" dirty="0">
                <a:latin typeface="Meiryo UI"/>
                <a:cs typeface="Meiryo UI"/>
              </a:rPr>
              <a:t>機能</a:t>
            </a:r>
            <a:endParaRPr sz="700">
              <a:latin typeface="Meiryo UI"/>
              <a:cs typeface="Meiryo UI"/>
            </a:endParaRPr>
          </a:p>
        </p:txBody>
      </p:sp>
      <p:grpSp>
        <p:nvGrpSpPr>
          <p:cNvPr id="410" name="object 411">
            <a:extLst>
              <a:ext uri="{FF2B5EF4-FFF2-40B4-BE49-F238E27FC236}">
                <a16:creationId xmlns:a16="http://schemas.microsoft.com/office/drawing/2014/main" id="{81DDC5DD-5D2E-43CA-1B4E-66E251339AC3}"/>
              </a:ext>
            </a:extLst>
          </p:cNvPr>
          <p:cNvGrpSpPr/>
          <p:nvPr/>
        </p:nvGrpSpPr>
        <p:grpSpPr>
          <a:xfrm>
            <a:off x="5583567" y="5958645"/>
            <a:ext cx="618490" cy="294640"/>
            <a:chOff x="4320375" y="6005779"/>
            <a:chExt cx="618490" cy="294640"/>
          </a:xfrm>
        </p:grpSpPr>
        <p:sp>
          <p:nvSpPr>
            <p:cNvPr id="411" name="object 412">
              <a:extLst>
                <a:ext uri="{FF2B5EF4-FFF2-40B4-BE49-F238E27FC236}">
                  <a16:creationId xmlns:a16="http://schemas.microsoft.com/office/drawing/2014/main" id="{B6F596FE-0BF3-2F8E-9C22-DDD6068481DB}"/>
                </a:ext>
              </a:extLst>
            </p:cNvPr>
            <p:cNvSpPr/>
            <p:nvPr/>
          </p:nvSpPr>
          <p:spPr>
            <a:xfrm>
              <a:off x="4323550" y="6008954"/>
              <a:ext cx="612140" cy="288290"/>
            </a:xfrm>
            <a:custGeom>
              <a:avLst/>
              <a:gdLst/>
              <a:ahLst/>
              <a:cxnLst/>
              <a:rect l="l" t="t" r="r" b="b"/>
              <a:pathLst>
                <a:path w="612139"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412" name="object 413">
              <a:extLst>
                <a:ext uri="{FF2B5EF4-FFF2-40B4-BE49-F238E27FC236}">
                  <a16:creationId xmlns:a16="http://schemas.microsoft.com/office/drawing/2014/main" id="{C5EC73AA-3BE7-753E-4345-9B7A7D6283E0}"/>
                </a:ext>
              </a:extLst>
            </p:cNvPr>
            <p:cNvSpPr/>
            <p:nvPr/>
          </p:nvSpPr>
          <p:spPr>
            <a:xfrm>
              <a:off x="4323550" y="6008954"/>
              <a:ext cx="612140" cy="288290"/>
            </a:xfrm>
            <a:custGeom>
              <a:avLst/>
              <a:gdLst/>
              <a:ahLst/>
              <a:cxnLst/>
              <a:rect l="l" t="t" r="r" b="b"/>
              <a:pathLst>
                <a:path w="612139"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413" name="object 414">
            <a:extLst>
              <a:ext uri="{FF2B5EF4-FFF2-40B4-BE49-F238E27FC236}">
                <a16:creationId xmlns:a16="http://schemas.microsoft.com/office/drawing/2014/main" id="{2FC16131-07A8-AFD4-BE6B-EA3AFDD42749}"/>
              </a:ext>
            </a:extLst>
          </p:cNvPr>
          <p:cNvSpPr txBox="1"/>
          <p:nvPr/>
        </p:nvSpPr>
        <p:spPr>
          <a:xfrm>
            <a:off x="5719890" y="5987960"/>
            <a:ext cx="344805" cy="238760"/>
          </a:xfrm>
          <a:prstGeom prst="rect">
            <a:avLst/>
          </a:prstGeom>
        </p:spPr>
        <p:txBody>
          <a:bodyPr vert="horz" wrap="square" lIns="0" tIns="12065" rIns="0" bIns="0" rtlCol="0">
            <a:spAutoFit/>
          </a:bodyPr>
          <a:lstStyle/>
          <a:p>
            <a:pPr marL="83820" marR="5080" indent="-71755">
              <a:lnSpc>
                <a:spcPct val="100000"/>
              </a:lnSpc>
              <a:spcBef>
                <a:spcPts val="95"/>
              </a:spcBef>
            </a:pPr>
            <a:r>
              <a:rPr sz="700" spc="-25" dirty="0">
                <a:latin typeface="Meiryo UI"/>
                <a:cs typeface="Meiryo UI"/>
              </a:rPr>
              <a:t>発電する</a:t>
            </a:r>
            <a:r>
              <a:rPr sz="700" spc="-30" dirty="0">
                <a:latin typeface="Meiryo UI"/>
                <a:cs typeface="Meiryo UI"/>
              </a:rPr>
              <a:t>機能</a:t>
            </a:r>
            <a:endParaRPr sz="700">
              <a:latin typeface="Meiryo UI"/>
              <a:cs typeface="Meiryo UI"/>
            </a:endParaRPr>
          </a:p>
        </p:txBody>
      </p:sp>
      <p:grpSp>
        <p:nvGrpSpPr>
          <p:cNvPr id="414" name="object 415">
            <a:extLst>
              <a:ext uri="{FF2B5EF4-FFF2-40B4-BE49-F238E27FC236}">
                <a16:creationId xmlns:a16="http://schemas.microsoft.com/office/drawing/2014/main" id="{1515861D-1F4E-6086-0769-40CEF6ADC49E}"/>
              </a:ext>
            </a:extLst>
          </p:cNvPr>
          <p:cNvGrpSpPr/>
          <p:nvPr/>
        </p:nvGrpSpPr>
        <p:grpSpPr>
          <a:xfrm>
            <a:off x="5583567" y="5310641"/>
            <a:ext cx="618490" cy="654685"/>
            <a:chOff x="4320375" y="5357775"/>
            <a:chExt cx="618490" cy="654685"/>
          </a:xfrm>
        </p:grpSpPr>
        <p:sp>
          <p:nvSpPr>
            <p:cNvPr id="415" name="object 416">
              <a:extLst>
                <a:ext uri="{FF2B5EF4-FFF2-40B4-BE49-F238E27FC236}">
                  <a16:creationId xmlns:a16="http://schemas.microsoft.com/office/drawing/2014/main" id="{6092CB8B-A9B3-08F3-67B4-AFC4EC48B7D2}"/>
                </a:ext>
              </a:extLst>
            </p:cNvPr>
            <p:cNvSpPr/>
            <p:nvPr/>
          </p:nvSpPr>
          <p:spPr>
            <a:xfrm>
              <a:off x="4629545" y="5360950"/>
              <a:ext cx="0" cy="648335"/>
            </a:xfrm>
            <a:custGeom>
              <a:avLst/>
              <a:gdLst/>
              <a:ahLst/>
              <a:cxnLst/>
              <a:rect l="l" t="t" r="r" b="b"/>
              <a:pathLst>
                <a:path h="648335">
                  <a:moveTo>
                    <a:pt x="0" y="162038"/>
                  </a:moveTo>
                  <a:lnTo>
                    <a:pt x="0" y="179995"/>
                  </a:lnTo>
                </a:path>
                <a:path h="648335">
                  <a:moveTo>
                    <a:pt x="0" y="630033"/>
                  </a:moveTo>
                  <a:lnTo>
                    <a:pt x="0" y="648004"/>
                  </a:lnTo>
                </a:path>
                <a:path h="648335">
                  <a:moveTo>
                    <a:pt x="0" y="467993"/>
                  </a:moveTo>
                  <a:lnTo>
                    <a:pt x="0" y="485964"/>
                  </a:lnTo>
                </a:path>
                <a:path h="648335">
                  <a:moveTo>
                    <a:pt x="0" y="0"/>
                  </a:moveTo>
                  <a:lnTo>
                    <a:pt x="0" y="17969"/>
                  </a:lnTo>
                </a:path>
              </a:pathLst>
            </a:custGeom>
            <a:ln w="6350">
              <a:solidFill>
                <a:srgbClr val="585656"/>
              </a:solidFill>
            </a:ln>
          </p:spPr>
          <p:txBody>
            <a:bodyPr wrap="square" lIns="0" tIns="0" rIns="0" bIns="0" rtlCol="0"/>
            <a:lstStyle/>
            <a:p>
              <a:endParaRPr/>
            </a:p>
          </p:txBody>
        </p:sp>
        <p:sp>
          <p:nvSpPr>
            <p:cNvPr id="416" name="object 417">
              <a:extLst>
                <a:ext uri="{FF2B5EF4-FFF2-40B4-BE49-F238E27FC236}">
                  <a16:creationId xmlns:a16="http://schemas.microsoft.com/office/drawing/2014/main" id="{4C10B012-2516-5462-1A06-4D0EF41BEB35}"/>
                </a:ext>
              </a:extLst>
            </p:cNvPr>
            <p:cNvSpPr/>
            <p:nvPr/>
          </p:nvSpPr>
          <p:spPr>
            <a:xfrm>
              <a:off x="4323550" y="5540946"/>
              <a:ext cx="612140" cy="288290"/>
            </a:xfrm>
            <a:custGeom>
              <a:avLst/>
              <a:gdLst/>
              <a:ahLst/>
              <a:cxnLst/>
              <a:rect l="l" t="t" r="r" b="b"/>
              <a:pathLst>
                <a:path w="612139"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417" name="object 418">
              <a:extLst>
                <a:ext uri="{FF2B5EF4-FFF2-40B4-BE49-F238E27FC236}">
                  <a16:creationId xmlns:a16="http://schemas.microsoft.com/office/drawing/2014/main" id="{C02AB73D-B6A2-F367-B3B2-7F8CEAD9672A}"/>
                </a:ext>
              </a:extLst>
            </p:cNvPr>
            <p:cNvSpPr/>
            <p:nvPr/>
          </p:nvSpPr>
          <p:spPr>
            <a:xfrm>
              <a:off x="4323550" y="5540946"/>
              <a:ext cx="612140" cy="288290"/>
            </a:xfrm>
            <a:custGeom>
              <a:avLst/>
              <a:gdLst/>
              <a:ahLst/>
              <a:cxnLst/>
              <a:rect l="l" t="t" r="r" b="b"/>
              <a:pathLst>
                <a:path w="612139" h="288289">
                  <a:moveTo>
                    <a:pt x="0" y="0"/>
                  </a:moveTo>
                  <a:lnTo>
                    <a:pt x="612000" y="0"/>
                  </a:lnTo>
                  <a:lnTo>
                    <a:pt x="612000" y="287997"/>
                  </a:lnTo>
                  <a:lnTo>
                    <a:pt x="0" y="287997"/>
                  </a:lnTo>
                  <a:lnTo>
                    <a:pt x="0" y="0"/>
                  </a:lnTo>
                  <a:close/>
                </a:path>
              </a:pathLst>
            </a:custGeom>
            <a:ln w="6349">
              <a:solidFill>
                <a:srgbClr val="585656"/>
              </a:solidFill>
            </a:ln>
          </p:spPr>
          <p:txBody>
            <a:bodyPr wrap="square" lIns="0" tIns="0" rIns="0" bIns="0" rtlCol="0"/>
            <a:lstStyle/>
            <a:p>
              <a:endParaRPr/>
            </a:p>
          </p:txBody>
        </p:sp>
      </p:grpSp>
      <p:sp>
        <p:nvSpPr>
          <p:cNvPr id="418" name="object 419">
            <a:extLst>
              <a:ext uri="{FF2B5EF4-FFF2-40B4-BE49-F238E27FC236}">
                <a16:creationId xmlns:a16="http://schemas.microsoft.com/office/drawing/2014/main" id="{3AA3E9C9-81A8-FB07-EBE2-8A3C4C631E99}"/>
              </a:ext>
            </a:extLst>
          </p:cNvPr>
          <p:cNvSpPr txBox="1"/>
          <p:nvPr/>
        </p:nvSpPr>
        <p:spPr>
          <a:xfrm>
            <a:off x="5631488" y="5519960"/>
            <a:ext cx="521334" cy="238760"/>
          </a:xfrm>
          <a:prstGeom prst="rect">
            <a:avLst/>
          </a:prstGeom>
        </p:spPr>
        <p:txBody>
          <a:bodyPr vert="horz" wrap="square" lIns="0" tIns="12065" rIns="0" bIns="0" rtlCol="0">
            <a:spAutoFit/>
          </a:bodyPr>
          <a:lstStyle/>
          <a:p>
            <a:pPr marL="12700" marR="5080" indent="17780">
              <a:lnSpc>
                <a:spcPct val="100000"/>
              </a:lnSpc>
              <a:spcBef>
                <a:spcPts val="95"/>
              </a:spcBef>
            </a:pPr>
            <a:r>
              <a:rPr sz="700" spc="-20" dirty="0">
                <a:latin typeface="Meiryo UI"/>
                <a:cs typeface="Meiryo UI"/>
              </a:rPr>
              <a:t>酸素/水素を</a:t>
            </a:r>
            <a:r>
              <a:rPr sz="700" spc="-25" dirty="0">
                <a:latin typeface="Meiryo UI"/>
                <a:cs typeface="Meiryo UI"/>
              </a:rPr>
              <a:t>生成する機能</a:t>
            </a:r>
            <a:endParaRPr sz="700">
              <a:latin typeface="Meiryo UI"/>
              <a:cs typeface="Meiryo UI"/>
            </a:endParaRPr>
          </a:p>
        </p:txBody>
      </p:sp>
      <p:sp>
        <p:nvSpPr>
          <p:cNvPr id="419" name="object 420">
            <a:extLst>
              <a:ext uri="{FF2B5EF4-FFF2-40B4-BE49-F238E27FC236}">
                <a16:creationId xmlns:a16="http://schemas.microsoft.com/office/drawing/2014/main" id="{17F82FFB-03EE-AB43-B17C-308591644EA9}"/>
              </a:ext>
            </a:extLst>
          </p:cNvPr>
          <p:cNvSpPr/>
          <p:nvPr/>
        </p:nvSpPr>
        <p:spPr>
          <a:xfrm>
            <a:off x="5829680" y="5331785"/>
            <a:ext cx="126364" cy="144145"/>
          </a:xfrm>
          <a:custGeom>
            <a:avLst/>
            <a:gdLst/>
            <a:ahLst/>
            <a:cxnLst/>
            <a:rect l="l" t="t" r="r" b="b"/>
            <a:pathLst>
              <a:path w="126364" h="144145">
                <a:moveTo>
                  <a:pt x="0" y="0"/>
                </a:moveTo>
                <a:lnTo>
                  <a:pt x="126123" y="0"/>
                </a:lnTo>
                <a:lnTo>
                  <a:pt x="126123" y="144068"/>
                </a:lnTo>
                <a:lnTo>
                  <a:pt x="0" y="144068"/>
                </a:lnTo>
                <a:lnTo>
                  <a:pt x="0" y="0"/>
                </a:lnTo>
                <a:close/>
              </a:path>
            </a:pathLst>
          </a:custGeom>
          <a:ln w="12700">
            <a:solidFill>
              <a:srgbClr val="E6E6E6"/>
            </a:solidFill>
          </a:ln>
        </p:spPr>
        <p:txBody>
          <a:bodyPr wrap="square" lIns="0" tIns="0" rIns="0" bIns="0" rtlCol="0"/>
          <a:lstStyle/>
          <a:p>
            <a:endParaRPr/>
          </a:p>
        </p:txBody>
      </p:sp>
      <p:sp>
        <p:nvSpPr>
          <p:cNvPr id="420" name="object 421">
            <a:extLst>
              <a:ext uri="{FF2B5EF4-FFF2-40B4-BE49-F238E27FC236}">
                <a16:creationId xmlns:a16="http://schemas.microsoft.com/office/drawing/2014/main" id="{43C04535-C1CB-AF7C-1AD1-A6EC9D72181E}"/>
              </a:ext>
            </a:extLst>
          </p:cNvPr>
          <p:cNvSpPr txBox="1"/>
          <p:nvPr/>
        </p:nvSpPr>
        <p:spPr>
          <a:xfrm>
            <a:off x="5835586" y="5339300"/>
            <a:ext cx="114300" cy="132080"/>
          </a:xfrm>
          <a:prstGeom prst="rect">
            <a:avLst/>
          </a:prstGeom>
        </p:spPr>
        <p:txBody>
          <a:bodyPr vert="horz" wrap="square" lIns="0" tIns="12065" rIns="0" bIns="0" rtlCol="0">
            <a:spAutoFit/>
          </a:bodyPr>
          <a:lstStyle/>
          <a:p>
            <a:pPr marL="12700">
              <a:lnSpc>
                <a:spcPct val="100000"/>
              </a:lnSpc>
              <a:spcBef>
                <a:spcPts val="95"/>
              </a:spcBef>
            </a:pPr>
            <a:r>
              <a:rPr sz="700" spc="-50" dirty="0">
                <a:latin typeface="Meiryo UI"/>
                <a:cs typeface="Meiryo UI"/>
              </a:rPr>
              <a:t>水</a:t>
            </a:r>
            <a:endParaRPr sz="700">
              <a:latin typeface="Meiryo UI"/>
              <a:cs typeface="Meiryo UI"/>
            </a:endParaRPr>
          </a:p>
        </p:txBody>
      </p:sp>
      <p:sp>
        <p:nvSpPr>
          <p:cNvPr id="421" name="object 422">
            <a:extLst>
              <a:ext uri="{FF2B5EF4-FFF2-40B4-BE49-F238E27FC236}">
                <a16:creationId xmlns:a16="http://schemas.microsoft.com/office/drawing/2014/main" id="{FA941DF8-B0CF-623D-5184-BD35A532F6FE}"/>
              </a:ext>
            </a:extLst>
          </p:cNvPr>
          <p:cNvSpPr/>
          <p:nvPr/>
        </p:nvSpPr>
        <p:spPr>
          <a:xfrm>
            <a:off x="5695022" y="5799780"/>
            <a:ext cx="395605" cy="144145"/>
          </a:xfrm>
          <a:custGeom>
            <a:avLst/>
            <a:gdLst/>
            <a:ahLst/>
            <a:cxnLst/>
            <a:rect l="l" t="t" r="r" b="b"/>
            <a:pathLst>
              <a:path w="395604" h="144145">
                <a:moveTo>
                  <a:pt x="0" y="0"/>
                </a:moveTo>
                <a:lnTo>
                  <a:pt x="395427" y="0"/>
                </a:lnTo>
                <a:lnTo>
                  <a:pt x="395427" y="144068"/>
                </a:lnTo>
                <a:lnTo>
                  <a:pt x="0" y="144068"/>
                </a:lnTo>
                <a:lnTo>
                  <a:pt x="0" y="0"/>
                </a:lnTo>
                <a:close/>
              </a:path>
            </a:pathLst>
          </a:custGeom>
          <a:ln w="12699">
            <a:solidFill>
              <a:srgbClr val="E6E6E6"/>
            </a:solidFill>
          </a:ln>
        </p:spPr>
        <p:txBody>
          <a:bodyPr wrap="square" lIns="0" tIns="0" rIns="0" bIns="0" rtlCol="0"/>
          <a:lstStyle/>
          <a:p>
            <a:endParaRPr/>
          </a:p>
        </p:txBody>
      </p:sp>
      <p:sp>
        <p:nvSpPr>
          <p:cNvPr id="422" name="object 423">
            <a:extLst>
              <a:ext uri="{FF2B5EF4-FFF2-40B4-BE49-F238E27FC236}">
                <a16:creationId xmlns:a16="http://schemas.microsoft.com/office/drawing/2014/main" id="{CE7DB774-12CE-10E8-C3F8-2D0B5B4C0325}"/>
              </a:ext>
            </a:extLst>
          </p:cNvPr>
          <p:cNvSpPr txBox="1"/>
          <p:nvPr/>
        </p:nvSpPr>
        <p:spPr>
          <a:xfrm>
            <a:off x="5702173" y="5807300"/>
            <a:ext cx="379095" cy="13208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酸素水素</a:t>
            </a:r>
            <a:endParaRPr sz="700">
              <a:latin typeface="Meiryo UI"/>
              <a:cs typeface="Meiryo UI"/>
            </a:endParaRPr>
          </a:p>
        </p:txBody>
      </p:sp>
      <p:grpSp>
        <p:nvGrpSpPr>
          <p:cNvPr id="423" name="object 424">
            <a:extLst>
              <a:ext uri="{FF2B5EF4-FFF2-40B4-BE49-F238E27FC236}">
                <a16:creationId xmlns:a16="http://schemas.microsoft.com/office/drawing/2014/main" id="{C64DB07F-7651-58CD-853F-90610CF991B4}"/>
              </a:ext>
            </a:extLst>
          </p:cNvPr>
          <p:cNvGrpSpPr/>
          <p:nvPr/>
        </p:nvGrpSpPr>
        <p:grpSpPr>
          <a:xfrm>
            <a:off x="4809565" y="5238641"/>
            <a:ext cx="726440" cy="546735"/>
            <a:chOff x="3546373" y="5285775"/>
            <a:chExt cx="726440" cy="546735"/>
          </a:xfrm>
        </p:grpSpPr>
        <p:sp>
          <p:nvSpPr>
            <p:cNvPr id="424" name="object 425">
              <a:extLst>
                <a:ext uri="{FF2B5EF4-FFF2-40B4-BE49-F238E27FC236}">
                  <a16:creationId xmlns:a16="http://schemas.microsoft.com/office/drawing/2014/main" id="{6A666531-FD65-4F50-31EB-BD33678890D2}"/>
                </a:ext>
              </a:extLst>
            </p:cNvPr>
            <p:cNvSpPr/>
            <p:nvPr/>
          </p:nvSpPr>
          <p:spPr>
            <a:xfrm>
              <a:off x="4161548" y="5288950"/>
              <a:ext cx="107950" cy="432434"/>
            </a:xfrm>
            <a:custGeom>
              <a:avLst/>
              <a:gdLst/>
              <a:ahLst/>
              <a:cxnLst/>
              <a:rect l="l" t="t" r="r" b="b"/>
              <a:pathLst>
                <a:path w="107950" h="432435">
                  <a:moveTo>
                    <a:pt x="107857" y="0"/>
                  </a:moveTo>
                  <a:lnTo>
                    <a:pt x="107857" y="359996"/>
                  </a:lnTo>
                </a:path>
                <a:path w="107950" h="432435">
                  <a:moveTo>
                    <a:pt x="0" y="432000"/>
                  </a:moveTo>
                  <a:lnTo>
                    <a:pt x="35991" y="432000"/>
                  </a:lnTo>
                </a:path>
              </a:pathLst>
            </a:custGeom>
            <a:ln w="6350">
              <a:solidFill>
                <a:srgbClr val="585656"/>
              </a:solidFill>
            </a:ln>
          </p:spPr>
          <p:txBody>
            <a:bodyPr wrap="square" lIns="0" tIns="0" rIns="0" bIns="0" rtlCol="0"/>
            <a:lstStyle/>
            <a:p>
              <a:endParaRPr/>
            </a:p>
          </p:txBody>
        </p:sp>
        <p:sp>
          <p:nvSpPr>
            <p:cNvPr id="425" name="object 426">
              <a:extLst>
                <a:ext uri="{FF2B5EF4-FFF2-40B4-BE49-F238E27FC236}">
                  <a16:creationId xmlns:a16="http://schemas.microsoft.com/office/drawing/2014/main" id="{0C145855-B195-359D-5BE6-D21D58DD1A80}"/>
                </a:ext>
              </a:extLst>
            </p:cNvPr>
            <p:cNvSpPr/>
            <p:nvPr/>
          </p:nvSpPr>
          <p:spPr>
            <a:xfrm>
              <a:off x="3549548" y="5540946"/>
              <a:ext cx="612140" cy="288290"/>
            </a:xfrm>
            <a:custGeom>
              <a:avLst/>
              <a:gdLst/>
              <a:ahLst/>
              <a:cxnLst/>
              <a:rect l="l" t="t" r="r" b="b"/>
              <a:pathLst>
                <a:path w="612139"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426" name="object 427">
              <a:extLst>
                <a:ext uri="{FF2B5EF4-FFF2-40B4-BE49-F238E27FC236}">
                  <a16:creationId xmlns:a16="http://schemas.microsoft.com/office/drawing/2014/main" id="{7D39D46A-270B-9B5E-ED73-FDCA4D7E22D6}"/>
                </a:ext>
              </a:extLst>
            </p:cNvPr>
            <p:cNvSpPr/>
            <p:nvPr/>
          </p:nvSpPr>
          <p:spPr>
            <a:xfrm>
              <a:off x="3549548" y="5540946"/>
              <a:ext cx="612140" cy="288290"/>
            </a:xfrm>
            <a:custGeom>
              <a:avLst/>
              <a:gdLst/>
              <a:ahLst/>
              <a:cxnLst/>
              <a:rect l="l" t="t" r="r" b="b"/>
              <a:pathLst>
                <a:path w="612139" h="288289">
                  <a:moveTo>
                    <a:pt x="0" y="0"/>
                  </a:moveTo>
                  <a:lnTo>
                    <a:pt x="612000" y="0"/>
                  </a:lnTo>
                  <a:lnTo>
                    <a:pt x="612000" y="287997"/>
                  </a:lnTo>
                  <a:lnTo>
                    <a:pt x="0" y="287997"/>
                  </a:lnTo>
                  <a:lnTo>
                    <a:pt x="0" y="0"/>
                  </a:lnTo>
                  <a:close/>
                </a:path>
              </a:pathLst>
            </a:custGeom>
            <a:ln w="6349">
              <a:solidFill>
                <a:srgbClr val="585656"/>
              </a:solidFill>
            </a:ln>
          </p:spPr>
          <p:txBody>
            <a:bodyPr wrap="square" lIns="0" tIns="0" rIns="0" bIns="0" rtlCol="0"/>
            <a:lstStyle/>
            <a:p>
              <a:endParaRPr/>
            </a:p>
          </p:txBody>
        </p:sp>
      </p:grpSp>
      <p:sp>
        <p:nvSpPr>
          <p:cNvPr id="427" name="object 428">
            <a:extLst>
              <a:ext uri="{FF2B5EF4-FFF2-40B4-BE49-F238E27FC236}">
                <a16:creationId xmlns:a16="http://schemas.microsoft.com/office/drawing/2014/main" id="{D02BFC23-BEB5-20E3-AD8F-710E40ABF7DF}"/>
              </a:ext>
            </a:extLst>
          </p:cNvPr>
          <p:cNvSpPr txBox="1"/>
          <p:nvPr/>
        </p:nvSpPr>
        <p:spPr>
          <a:xfrm>
            <a:off x="4837685" y="5519960"/>
            <a:ext cx="568960" cy="238760"/>
          </a:xfrm>
          <a:prstGeom prst="rect">
            <a:avLst/>
          </a:prstGeom>
        </p:spPr>
        <p:txBody>
          <a:bodyPr vert="horz" wrap="square" lIns="0" tIns="12065" rIns="0" bIns="0" rtlCol="0">
            <a:spAutoFit/>
          </a:bodyPr>
          <a:lstStyle/>
          <a:p>
            <a:pPr marL="132715" marR="5080" indent="-120650">
              <a:lnSpc>
                <a:spcPct val="100000"/>
              </a:lnSpc>
              <a:spcBef>
                <a:spcPts val="95"/>
              </a:spcBef>
            </a:pPr>
            <a:r>
              <a:rPr sz="700" spc="-75" dirty="0">
                <a:latin typeface="Meiryo UI"/>
                <a:cs typeface="Meiryo UI"/>
              </a:rPr>
              <a:t>資材をストレージ</a:t>
            </a:r>
            <a:r>
              <a:rPr sz="700" spc="-65" dirty="0">
                <a:latin typeface="Meiryo UI"/>
                <a:cs typeface="Meiryo UI"/>
              </a:rPr>
              <a:t>する機能</a:t>
            </a:r>
            <a:endParaRPr sz="700">
              <a:latin typeface="Meiryo UI"/>
              <a:cs typeface="Meiryo UI"/>
            </a:endParaRPr>
          </a:p>
        </p:txBody>
      </p:sp>
      <p:grpSp>
        <p:nvGrpSpPr>
          <p:cNvPr id="428" name="object 429">
            <a:extLst>
              <a:ext uri="{FF2B5EF4-FFF2-40B4-BE49-F238E27FC236}">
                <a16:creationId xmlns:a16="http://schemas.microsoft.com/office/drawing/2014/main" id="{038FE797-8AD4-5D46-950F-D815988D4D05}"/>
              </a:ext>
            </a:extLst>
          </p:cNvPr>
          <p:cNvGrpSpPr/>
          <p:nvPr/>
        </p:nvGrpSpPr>
        <p:grpSpPr>
          <a:xfrm>
            <a:off x="5277562" y="3798641"/>
            <a:ext cx="1626870" cy="474345"/>
            <a:chOff x="4014370" y="3845775"/>
            <a:chExt cx="1626870" cy="474345"/>
          </a:xfrm>
        </p:grpSpPr>
        <p:sp>
          <p:nvSpPr>
            <p:cNvPr id="429" name="object 430">
              <a:extLst>
                <a:ext uri="{FF2B5EF4-FFF2-40B4-BE49-F238E27FC236}">
                  <a16:creationId xmlns:a16="http://schemas.microsoft.com/office/drawing/2014/main" id="{DA5516EC-F93E-9F00-12B0-CE026F385CA6}"/>
                </a:ext>
              </a:extLst>
            </p:cNvPr>
            <p:cNvSpPr/>
            <p:nvPr/>
          </p:nvSpPr>
          <p:spPr>
            <a:xfrm>
              <a:off x="5205544" y="3848950"/>
              <a:ext cx="396240" cy="0"/>
            </a:xfrm>
            <a:custGeom>
              <a:avLst/>
              <a:gdLst/>
              <a:ahLst/>
              <a:cxnLst/>
              <a:rect l="l" t="t" r="r" b="b"/>
              <a:pathLst>
                <a:path w="396239">
                  <a:moveTo>
                    <a:pt x="0" y="0"/>
                  </a:moveTo>
                  <a:lnTo>
                    <a:pt x="395998" y="0"/>
                  </a:lnTo>
                </a:path>
              </a:pathLst>
            </a:custGeom>
            <a:ln w="6350">
              <a:solidFill>
                <a:srgbClr val="585656"/>
              </a:solidFill>
            </a:ln>
          </p:spPr>
          <p:txBody>
            <a:bodyPr wrap="square" lIns="0" tIns="0" rIns="0" bIns="0" rtlCol="0"/>
            <a:lstStyle/>
            <a:p>
              <a:endParaRPr/>
            </a:p>
          </p:txBody>
        </p:sp>
        <p:sp>
          <p:nvSpPr>
            <p:cNvPr id="430" name="object 431">
              <a:extLst>
                <a:ext uri="{FF2B5EF4-FFF2-40B4-BE49-F238E27FC236}">
                  <a16:creationId xmlns:a16="http://schemas.microsoft.com/office/drawing/2014/main" id="{70A327F4-F2EE-6315-AC05-E3F2E0095331}"/>
                </a:ext>
              </a:extLst>
            </p:cNvPr>
            <p:cNvSpPr/>
            <p:nvPr/>
          </p:nvSpPr>
          <p:spPr>
            <a:xfrm>
              <a:off x="4017545" y="4316950"/>
              <a:ext cx="1620520" cy="0"/>
            </a:xfrm>
            <a:custGeom>
              <a:avLst/>
              <a:gdLst/>
              <a:ahLst/>
              <a:cxnLst/>
              <a:rect l="l" t="t" r="r" b="b"/>
              <a:pathLst>
                <a:path w="1620520">
                  <a:moveTo>
                    <a:pt x="1059825" y="0"/>
                  </a:moveTo>
                  <a:lnTo>
                    <a:pt x="1096807" y="0"/>
                  </a:lnTo>
                </a:path>
                <a:path w="1620520">
                  <a:moveTo>
                    <a:pt x="521268" y="0"/>
                  </a:moveTo>
                  <a:lnTo>
                    <a:pt x="1023820" y="0"/>
                  </a:lnTo>
                </a:path>
                <a:path w="1620520">
                  <a:moveTo>
                    <a:pt x="0" y="0"/>
                  </a:moveTo>
                  <a:lnTo>
                    <a:pt x="54658" y="0"/>
                  </a:lnTo>
                </a:path>
                <a:path w="1620520">
                  <a:moveTo>
                    <a:pt x="90662" y="0"/>
                  </a:moveTo>
                  <a:lnTo>
                    <a:pt x="167383" y="0"/>
                  </a:lnTo>
                </a:path>
                <a:path w="1620520">
                  <a:moveTo>
                    <a:pt x="383270" y="0"/>
                  </a:moveTo>
                  <a:lnTo>
                    <a:pt x="485264" y="0"/>
                  </a:lnTo>
                </a:path>
                <a:path w="1620520">
                  <a:moveTo>
                    <a:pt x="1206002" y="0"/>
                  </a:moveTo>
                  <a:lnTo>
                    <a:pt x="1619999" y="0"/>
                  </a:lnTo>
                </a:path>
                <a:path w="1620520">
                  <a:moveTo>
                    <a:pt x="1132812" y="0"/>
                  </a:moveTo>
                  <a:lnTo>
                    <a:pt x="1169997" y="0"/>
                  </a:lnTo>
                </a:path>
              </a:pathLst>
            </a:custGeom>
            <a:ln w="6350">
              <a:solidFill>
                <a:srgbClr val="585656"/>
              </a:solidFill>
            </a:ln>
          </p:spPr>
          <p:txBody>
            <a:bodyPr wrap="square" lIns="0" tIns="0" rIns="0" bIns="0" rtlCol="0"/>
            <a:lstStyle/>
            <a:p>
              <a:endParaRPr/>
            </a:p>
          </p:txBody>
        </p:sp>
      </p:grpSp>
      <p:sp>
        <p:nvSpPr>
          <p:cNvPr id="431" name="object 432">
            <a:extLst>
              <a:ext uri="{FF2B5EF4-FFF2-40B4-BE49-F238E27FC236}">
                <a16:creationId xmlns:a16="http://schemas.microsoft.com/office/drawing/2014/main" id="{D3B1F0B6-BAF9-B031-26A0-1FC64AC3BDE2}"/>
              </a:ext>
            </a:extLst>
          </p:cNvPr>
          <p:cNvSpPr txBox="1"/>
          <p:nvPr/>
        </p:nvSpPr>
        <p:spPr>
          <a:xfrm>
            <a:off x="5455227" y="420341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送電</a:t>
            </a:r>
            <a:endParaRPr sz="700">
              <a:latin typeface="Meiryo UI"/>
              <a:cs typeface="Meiryo UI"/>
            </a:endParaRPr>
          </a:p>
        </p:txBody>
      </p:sp>
      <p:grpSp>
        <p:nvGrpSpPr>
          <p:cNvPr id="432" name="object 433">
            <a:extLst>
              <a:ext uri="{FF2B5EF4-FFF2-40B4-BE49-F238E27FC236}">
                <a16:creationId xmlns:a16="http://schemas.microsoft.com/office/drawing/2014/main" id="{508B552F-C715-A4DE-D332-796FED38589B}"/>
              </a:ext>
            </a:extLst>
          </p:cNvPr>
          <p:cNvGrpSpPr/>
          <p:nvPr/>
        </p:nvGrpSpPr>
        <p:grpSpPr>
          <a:xfrm>
            <a:off x="3044137" y="2715471"/>
            <a:ext cx="4975860" cy="1774189"/>
            <a:chOff x="1780945" y="2762605"/>
            <a:chExt cx="4975860" cy="1774189"/>
          </a:xfrm>
        </p:grpSpPr>
        <p:sp>
          <p:nvSpPr>
            <p:cNvPr id="433" name="object 434">
              <a:extLst>
                <a:ext uri="{FF2B5EF4-FFF2-40B4-BE49-F238E27FC236}">
                  <a16:creationId xmlns:a16="http://schemas.microsoft.com/office/drawing/2014/main" id="{0D0B229A-8044-D34B-DA01-C77A7612DBDD}"/>
                </a:ext>
              </a:extLst>
            </p:cNvPr>
            <p:cNvSpPr/>
            <p:nvPr/>
          </p:nvSpPr>
          <p:spPr>
            <a:xfrm>
              <a:off x="1784120" y="4460951"/>
              <a:ext cx="2736215" cy="0"/>
            </a:xfrm>
            <a:custGeom>
              <a:avLst/>
              <a:gdLst/>
              <a:ahLst/>
              <a:cxnLst/>
              <a:rect l="l" t="t" r="r" b="b"/>
              <a:pathLst>
                <a:path w="2736215">
                  <a:moveTo>
                    <a:pt x="1149846" y="0"/>
                  </a:moveTo>
                  <a:lnTo>
                    <a:pt x="1387425" y="0"/>
                  </a:lnTo>
                </a:path>
                <a:path w="2736215">
                  <a:moveTo>
                    <a:pt x="0" y="0"/>
                  </a:moveTo>
                  <a:lnTo>
                    <a:pt x="1113842" y="0"/>
                  </a:lnTo>
                </a:path>
                <a:path w="2736215">
                  <a:moveTo>
                    <a:pt x="1963802" y="0"/>
                  </a:moveTo>
                  <a:lnTo>
                    <a:pt x="2142224" y="0"/>
                  </a:lnTo>
                </a:path>
                <a:path w="2736215">
                  <a:moveTo>
                    <a:pt x="2324088" y="0"/>
                  </a:moveTo>
                  <a:lnTo>
                    <a:pt x="2735999" y="0"/>
                  </a:lnTo>
                </a:path>
                <a:path w="2736215">
                  <a:moveTo>
                    <a:pt x="1423429" y="0"/>
                  </a:moveTo>
                  <a:lnTo>
                    <a:pt x="1459421" y="0"/>
                  </a:lnTo>
                </a:path>
                <a:path w="2736215">
                  <a:moveTo>
                    <a:pt x="1495426" y="0"/>
                  </a:moveTo>
                  <a:lnTo>
                    <a:pt x="1927797" y="0"/>
                  </a:lnTo>
                </a:path>
                <a:path w="2736215">
                  <a:moveTo>
                    <a:pt x="2178229" y="0"/>
                  </a:moveTo>
                  <a:lnTo>
                    <a:pt x="2288084" y="0"/>
                  </a:lnTo>
                </a:path>
              </a:pathLst>
            </a:custGeom>
            <a:ln w="6350">
              <a:solidFill>
                <a:srgbClr val="585656"/>
              </a:solidFill>
            </a:ln>
          </p:spPr>
          <p:txBody>
            <a:bodyPr wrap="square" lIns="0" tIns="0" rIns="0" bIns="0" rtlCol="0"/>
            <a:lstStyle/>
            <a:p>
              <a:endParaRPr/>
            </a:p>
          </p:txBody>
        </p:sp>
        <p:sp>
          <p:nvSpPr>
            <p:cNvPr id="434" name="object 435">
              <a:extLst>
                <a:ext uri="{FF2B5EF4-FFF2-40B4-BE49-F238E27FC236}">
                  <a16:creationId xmlns:a16="http://schemas.microsoft.com/office/drawing/2014/main" id="{375DE93C-389D-C42B-505F-B2F0D59EEE3D}"/>
                </a:ext>
              </a:extLst>
            </p:cNvPr>
            <p:cNvSpPr/>
            <p:nvPr/>
          </p:nvSpPr>
          <p:spPr>
            <a:xfrm>
              <a:off x="6213538" y="4244949"/>
              <a:ext cx="540385" cy="288290"/>
            </a:xfrm>
            <a:custGeom>
              <a:avLst/>
              <a:gdLst/>
              <a:ahLst/>
              <a:cxnLst/>
              <a:rect l="l" t="t" r="r" b="b"/>
              <a:pathLst>
                <a:path w="540384" h="288289">
                  <a:moveTo>
                    <a:pt x="540003" y="0"/>
                  </a:moveTo>
                  <a:lnTo>
                    <a:pt x="0" y="0"/>
                  </a:lnTo>
                  <a:lnTo>
                    <a:pt x="0" y="288150"/>
                  </a:lnTo>
                  <a:lnTo>
                    <a:pt x="540003" y="288150"/>
                  </a:lnTo>
                  <a:lnTo>
                    <a:pt x="540003" y="0"/>
                  </a:lnTo>
                  <a:close/>
                </a:path>
              </a:pathLst>
            </a:custGeom>
            <a:solidFill>
              <a:srgbClr val="FFFFFF"/>
            </a:solidFill>
          </p:spPr>
          <p:txBody>
            <a:bodyPr wrap="square" lIns="0" tIns="0" rIns="0" bIns="0" rtlCol="0"/>
            <a:lstStyle/>
            <a:p>
              <a:endParaRPr/>
            </a:p>
          </p:txBody>
        </p:sp>
        <p:sp>
          <p:nvSpPr>
            <p:cNvPr id="435" name="object 436">
              <a:extLst>
                <a:ext uri="{FF2B5EF4-FFF2-40B4-BE49-F238E27FC236}">
                  <a16:creationId xmlns:a16="http://schemas.microsoft.com/office/drawing/2014/main" id="{E5676EC5-44A3-A5E8-12BA-1E456C09812D}"/>
                </a:ext>
              </a:extLst>
            </p:cNvPr>
            <p:cNvSpPr/>
            <p:nvPr/>
          </p:nvSpPr>
          <p:spPr>
            <a:xfrm>
              <a:off x="6213538" y="4244949"/>
              <a:ext cx="540385" cy="288290"/>
            </a:xfrm>
            <a:custGeom>
              <a:avLst/>
              <a:gdLst/>
              <a:ahLst/>
              <a:cxnLst/>
              <a:rect l="l" t="t" r="r" b="b"/>
              <a:pathLst>
                <a:path w="540384" h="288289">
                  <a:moveTo>
                    <a:pt x="0" y="0"/>
                  </a:moveTo>
                  <a:lnTo>
                    <a:pt x="540003" y="0"/>
                  </a:lnTo>
                  <a:lnTo>
                    <a:pt x="540003" y="288150"/>
                  </a:lnTo>
                  <a:lnTo>
                    <a:pt x="0" y="288150"/>
                  </a:lnTo>
                  <a:lnTo>
                    <a:pt x="0" y="0"/>
                  </a:lnTo>
                  <a:close/>
                </a:path>
              </a:pathLst>
            </a:custGeom>
            <a:ln w="6350">
              <a:solidFill>
                <a:srgbClr val="585656"/>
              </a:solidFill>
            </a:ln>
          </p:spPr>
          <p:txBody>
            <a:bodyPr wrap="square" lIns="0" tIns="0" rIns="0" bIns="0" rtlCol="0"/>
            <a:lstStyle/>
            <a:p>
              <a:endParaRPr/>
            </a:p>
          </p:txBody>
        </p:sp>
        <p:sp>
          <p:nvSpPr>
            <p:cNvPr id="436" name="object 437">
              <a:extLst>
                <a:ext uri="{FF2B5EF4-FFF2-40B4-BE49-F238E27FC236}">
                  <a16:creationId xmlns:a16="http://schemas.microsoft.com/office/drawing/2014/main" id="{96967B54-6806-1BC3-6221-613024E28423}"/>
                </a:ext>
              </a:extLst>
            </p:cNvPr>
            <p:cNvSpPr/>
            <p:nvPr/>
          </p:nvSpPr>
          <p:spPr>
            <a:xfrm>
              <a:off x="3621544" y="2768955"/>
              <a:ext cx="1440180" cy="900430"/>
            </a:xfrm>
            <a:custGeom>
              <a:avLst/>
              <a:gdLst/>
              <a:ahLst/>
              <a:cxnLst/>
              <a:rect l="l" t="t" r="r" b="b"/>
              <a:pathLst>
                <a:path w="1440179" h="900429">
                  <a:moveTo>
                    <a:pt x="1440002" y="0"/>
                  </a:moveTo>
                  <a:lnTo>
                    <a:pt x="0" y="0"/>
                  </a:lnTo>
                  <a:lnTo>
                    <a:pt x="0" y="899998"/>
                  </a:lnTo>
                  <a:lnTo>
                    <a:pt x="1440002" y="899998"/>
                  </a:lnTo>
                  <a:lnTo>
                    <a:pt x="1440002" y="0"/>
                  </a:lnTo>
                  <a:close/>
                </a:path>
              </a:pathLst>
            </a:custGeom>
            <a:solidFill>
              <a:srgbClr val="E6E6E6"/>
            </a:solidFill>
          </p:spPr>
          <p:txBody>
            <a:bodyPr wrap="square" lIns="0" tIns="0" rIns="0" bIns="0" rtlCol="0"/>
            <a:lstStyle/>
            <a:p>
              <a:endParaRPr/>
            </a:p>
          </p:txBody>
        </p:sp>
        <p:sp>
          <p:nvSpPr>
            <p:cNvPr id="437" name="object 438">
              <a:extLst>
                <a:ext uri="{FF2B5EF4-FFF2-40B4-BE49-F238E27FC236}">
                  <a16:creationId xmlns:a16="http://schemas.microsoft.com/office/drawing/2014/main" id="{BC6E9E86-104C-2758-0E5E-A7435E71DFF7}"/>
                </a:ext>
              </a:extLst>
            </p:cNvPr>
            <p:cNvSpPr/>
            <p:nvPr/>
          </p:nvSpPr>
          <p:spPr>
            <a:xfrm>
              <a:off x="3621544" y="2768955"/>
              <a:ext cx="1440180" cy="900430"/>
            </a:xfrm>
            <a:custGeom>
              <a:avLst/>
              <a:gdLst/>
              <a:ahLst/>
              <a:cxnLst/>
              <a:rect l="l" t="t" r="r" b="b"/>
              <a:pathLst>
                <a:path w="1440179" h="900429">
                  <a:moveTo>
                    <a:pt x="0" y="0"/>
                  </a:moveTo>
                  <a:lnTo>
                    <a:pt x="1440002" y="0"/>
                  </a:lnTo>
                  <a:lnTo>
                    <a:pt x="1440002" y="899998"/>
                  </a:lnTo>
                  <a:lnTo>
                    <a:pt x="0" y="899998"/>
                  </a:lnTo>
                  <a:lnTo>
                    <a:pt x="0" y="0"/>
                  </a:lnTo>
                  <a:close/>
                </a:path>
              </a:pathLst>
            </a:custGeom>
            <a:ln w="12699">
              <a:solidFill>
                <a:srgbClr val="003A83"/>
              </a:solidFill>
            </a:ln>
          </p:spPr>
          <p:txBody>
            <a:bodyPr wrap="square" lIns="0" tIns="0" rIns="0" bIns="0" rtlCol="0"/>
            <a:lstStyle/>
            <a:p>
              <a:endParaRPr/>
            </a:p>
          </p:txBody>
        </p:sp>
      </p:grpSp>
      <p:sp>
        <p:nvSpPr>
          <p:cNvPr id="438" name="object 439">
            <a:extLst>
              <a:ext uri="{FF2B5EF4-FFF2-40B4-BE49-F238E27FC236}">
                <a16:creationId xmlns:a16="http://schemas.microsoft.com/office/drawing/2014/main" id="{642826C7-C81E-9828-2882-E28357AB01FF}"/>
              </a:ext>
            </a:extLst>
          </p:cNvPr>
          <p:cNvSpPr txBox="1"/>
          <p:nvPr/>
        </p:nvSpPr>
        <p:spPr>
          <a:xfrm>
            <a:off x="4908037" y="2746641"/>
            <a:ext cx="1054735" cy="147955"/>
          </a:xfrm>
          <a:prstGeom prst="rect">
            <a:avLst/>
          </a:prstGeom>
        </p:spPr>
        <p:txBody>
          <a:bodyPr vert="horz" wrap="square" lIns="0" tIns="13335" rIns="0" bIns="0" rtlCol="0">
            <a:spAutoFit/>
          </a:bodyPr>
          <a:lstStyle/>
          <a:p>
            <a:pPr marL="12700">
              <a:lnSpc>
                <a:spcPct val="100000"/>
              </a:lnSpc>
              <a:spcBef>
                <a:spcPts val="105"/>
              </a:spcBef>
            </a:pPr>
            <a:r>
              <a:rPr sz="800" b="1" spc="-15" dirty="0">
                <a:solidFill>
                  <a:srgbClr val="003A83"/>
                </a:solidFill>
                <a:latin typeface="Meiryo UI"/>
                <a:cs typeface="Meiryo UI"/>
              </a:rPr>
              <a:t>月面メッシュ通信インフラ</a:t>
            </a:r>
            <a:endParaRPr sz="800">
              <a:latin typeface="Meiryo UI"/>
              <a:cs typeface="Meiryo UI"/>
            </a:endParaRPr>
          </a:p>
        </p:txBody>
      </p:sp>
      <p:sp>
        <p:nvSpPr>
          <p:cNvPr id="439" name="object 440">
            <a:extLst>
              <a:ext uri="{FF2B5EF4-FFF2-40B4-BE49-F238E27FC236}">
                <a16:creationId xmlns:a16="http://schemas.microsoft.com/office/drawing/2014/main" id="{85D813F0-0FBF-DB20-05F1-058C40BB486E}"/>
              </a:ext>
            </a:extLst>
          </p:cNvPr>
          <p:cNvSpPr txBox="1"/>
          <p:nvPr/>
        </p:nvSpPr>
        <p:spPr>
          <a:xfrm>
            <a:off x="4908037" y="2868558"/>
            <a:ext cx="867410" cy="14795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003A83"/>
                </a:solidFill>
                <a:latin typeface="Meiryo UI"/>
                <a:cs typeface="Meiryo UI"/>
              </a:rPr>
              <a:t>＆電力供給システム</a:t>
            </a:r>
            <a:endParaRPr sz="800">
              <a:latin typeface="Meiryo UI"/>
              <a:cs typeface="Meiryo UI"/>
            </a:endParaRPr>
          </a:p>
        </p:txBody>
      </p:sp>
      <p:grpSp>
        <p:nvGrpSpPr>
          <p:cNvPr id="440" name="object 441">
            <a:extLst>
              <a:ext uri="{FF2B5EF4-FFF2-40B4-BE49-F238E27FC236}">
                <a16:creationId xmlns:a16="http://schemas.microsoft.com/office/drawing/2014/main" id="{30E8BD7A-96D8-4A51-D843-828B85385D2A}"/>
              </a:ext>
            </a:extLst>
          </p:cNvPr>
          <p:cNvGrpSpPr/>
          <p:nvPr/>
        </p:nvGrpSpPr>
        <p:grpSpPr>
          <a:xfrm>
            <a:off x="4953557" y="2937815"/>
            <a:ext cx="1245235" cy="291465"/>
            <a:chOff x="3690365" y="2984949"/>
            <a:chExt cx="1245235" cy="291465"/>
          </a:xfrm>
        </p:grpSpPr>
        <p:pic>
          <p:nvPicPr>
            <p:cNvPr id="441" name="object 442">
              <a:extLst>
                <a:ext uri="{FF2B5EF4-FFF2-40B4-BE49-F238E27FC236}">
                  <a16:creationId xmlns:a16="http://schemas.microsoft.com/office/drawing/2014/main" id="{39B69ACA-1924-B621-13D3-74FF444A419F}"/>
                </a:ext>
              </a:extLst>
            </p:cNvPr>
            <p:cNvPicPr/>
            <p:nvPr/>
          </p:nvPicPr>
          <p:blipFill>
            <a:blip r:embed="rId45" cstate="print"/>
            <a:stretch>
              <a:fillRect/>
            </a:stretch>
          </p:blipFill>
          <p:spPr>
            <a:xfrm>
              <a:off x="4593212" y="2984949"/>
              <a:ext cx="341845" cy="228691"/>
            </a:xfrm>
            <a:prstGeom prst="rect">
              <a:avLst/>
            </a:prstGeom>
          </p:spPr>
        </p:pic>
        <p:sp>
          <p:nvSpPr>
            <p:cNvPr id="442" name="object 443">
              <a:extLst>
                <a:ext uri="{FF2B5EF4-FFF2-40B4-BE49-F238E27FC236}">
                  <a16:creationId xmlns:a16="http://schemas.microsoft.com/office/drawing/2014/main" id="{C5BE4EDF-BCAB-7AB4-A8F7-5BD8364A3A45}"/>
                </a:ext>
              </a:extLst>
            </p:cNvPr>
            <p:cNvSpPr/>
            <p:nvPr/>
          </p:nvSpPr>
          <p:spPr>
            <a:xfrm>
              <a:off x="3693540" y="3092945"/>
              <a:ext cx="612140" cy="180340"/>
            </a:xfrm>
            <a:custGeom>
              <a:avLst/>
              <a:gdLst/>
              <a:ahLst/>
              <a:cxnLst/>
              <a:rect l="l" t="t" r="r" b="b"/>
              <a:pathLst>
                <a:path w="612139" h="180339">
                  <a:moveTo>
                    <a:pt x="612000" y="0"/>
                  </a:moveTo>
                  <a:lnTo>
                    <a:pt x="0" y="0"/>
                  </a:lnTo>
                  <a:lnTo>
                    <a:pt x="0" y="179997"/>
                  </a:lnTo>
                  <a:lnTo>
                    <a:pt x="612000" y="179997"/>
                  </a:lnTo>
                  <a:lnTo>
                    <a:pt x="612000" y="0"/>
                  </a:lnTo>
                  <a:close/>
                </a:path>
              </a:pathLst>
            </a:custGeom>
            <a:solidFill>
              <a:srgbClr val="FFFFFF"/>
            </a:solidFill>
          </p:spPr>
          <p:txBody>
            <a:bodyPr wrap="square" lIns="0" tIns="0" rIns="0" bIns="0" rtlCol="0"/>
            <a:lstStyle/>
            <a:p>
              <a:endParaRPr/>
            </a:p>
          </p:txBody>
        </p:sp>
        <p:sp>
          <p:nvSpPr>
            <p:cNvPr id="443" name="object 444">
              <a:extLst>
                <a:ext uri="{FF2B5EF4-FFF2-40B4-BE49-F238E27FC236}">
                  <a16:creationId xmlns:a16="http://schemas.microsoft.com/office/drawing/2014/main" id="{5AB79DF6-F5C0-6D46-7528-6C04DC22C6AF}"/>
                </a:ext>
              </a:extLst>
            </p:cNvPr>
            <p:cNvSpPr/>
            <p:nvPr/>
          </p:nvSpPr>
          <p:spPr>
            <a:xfrm>
              <a:off x="3693540" y="3092945"/>
              <a:ext cx="612140" cy="180340"/>
            </a:xfrm>
            <a:custGeom>
              <a:avLst/>
              <a:gdLst/>
              <a:ahLst/>
              <a:cxnLst/>
              <a:rect l="l" t="t" r="r" b="b"/>
              <a:pathLst>
                <a:path w="612139" h="180339">
                  <a:moveTo>
                    <a:pt x="0" y="0"/>
                  </a:moveTo>
                  <a:lnTo>
                    <a:pt x="612000" y="0"/>
                  </a:lnTo>
                  <a:lnTo>
                    <a:pt x="612000" y="179997"/>
                  </a:lnTo>
                  <a:lnTo>
                    <a:pt x="0" y="179997"/>
                  </a:lnTo>
                  <a:lnTo>
                    <a:pt x="0" y="0"/>
                  </a:lnTo>
                  <a:close/>
                </a:path>
              </a:pathLst>
            </a:custGeom>
            <a:ln w="6350">
              <a:solidFill>
                <a:srgbClr val="585656"/>
              </a:solidFill>
            </a:ln>
          </p:spPr>
          <p:txBody>
            <a:bodyPr wrap="square" lIns="0" tIns="0" rIns="0" bIns="0" rtlCol="0"/>
            <a:lstStyle/>
            <a:p>
              <a:endParaRPr/>
            </a:p>
          </p:txBody>
        </p:sp>
      </p:grpSp>
      <p:sp>
        <p:nvSpPr>
          <p:cNvPr id="444" name="object 445">
            <a:extLst>
              <a:ext uri="{FF2B5EF4-FFF2-40B4-BE49-F238E27FC236}">
                <a16:creationId xmlns:a16="http://schemas.microsoft.com/office/drawing/2014/main" id="{8CEE62EF-560A-8774-C70E-D2110EDFF941}"/>
              </a:ext>
            </a:extLst>
          </p:cNvPr>
          <p:cNvSpPr txBox="1"/>
          <p:nvPr/>
        </p:nvSpPr>
        <p:spPr>
          <a:xfrm>
            <a:off x="5001497" y="3071300"/>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発電する機能</a:t>
            </a:r>
            <a:endParaRPr sz="700">
              <a:latin typeface="Meiryo UI"/>
              <a:cs typeface="Meiryo UI"/>
            </a:endParaRPr>
          </a:p>
        </p:txBody>
      </p:sp>
      <p:grpSp>
        <p:nvGrpSpPr>
          <p:cNvPr id="445" name="object 446">
            <a:extLst>
              <a:ext uri="{FF2B5EF4-FFF2-40B4-BE49-F238E27FC236}">
                <a16:creationId xmlns:a16="http://schemas.microsoft.com/office/drawing/2014/main" id="{F4378FEC-3F80-FD40-124D-F4607DF9AD55}"/>
              </a:ext>
            </a:extLst>
          </p:cNvPr>
          <p:cNvGrpSpPr/>
          <p:nvPr/>
        </p:nvGrpSpPr>
        <p:grpSpPr>
          <a:xfrm>
            <a:off x="5637567" y="3186641"/>
            <a:ext cx="618490" cy="366395"/>
            <a:chOff x="4374375" y="3233775"/>
            <a:chExt cx="618490" cy="366395"/>
          </a:xfrm>
        </p:grpSpPr>
        <p:sp>
          <p:nvSpPr>
            <p:cNvPr id="446" name="object 447">
              <a:extLst>
                <a:ext uri="{FF2B5EF4-FFF2-40B4-BE49-F238E27FC236}">
                  <a16:creationId xmlns:a16="http://schemas.microsoft.com/office/drawing/2014/main" id="{635DA35F-47F5-F3EB-3630-A7C9B588BB87}"/>
                </a:ext>
              </a:extLst>
            </p:cNvPr>
            <p:cNvSpPr/>
            <p:nvPr/>
          </p:nvSpPr>
          <p:spPr>
            <a:xfrm>
              <a:off x="4377550" y="3236950"/>
              <a:ext cx="612140" cy="360045"/>
            </a:xfrm>
            <a:custGeom>
              <a:avLst/>
              <a:gdLst/>
              <a:ahLst/>
              <a:cxnLst/>
              <a:rect l="l" t="t" r="r" b="b"/>
              <a:pathLst>
                <a:path w="612139" h="360045">
                  <a:moveTo>
                    <a:pt x="612000" y="0"/>
                  </a:moveTo>
                  <a:lnTo>
                    <a:pt x="0" y="0"/>
                  </a:lnTo>
                  <a:lnTo>
                    <a:pt x="0" y="359994"/>
                  </a:lnTo>
                  <a:lnTo>
                    <a:pt x="612000" y="359994"/>
                  </a:lnTo>
                  <a:lnTo>
                    <a:pt x="612000" y="0"/>
                  </a:lnTo>
                  <a:close/>
                </a:path>
              </a:pathLst>
            </a:custGeom>
            <a:solidFill>
              <a:srgbClr val="FFFFFF"/>
            </a:solidFill>
          </p:spPr>
          <p:txBody>
            <a:bodyPr wrap="square" lIns="0" tIns="0" rIns="0" bIns="0" rtlCol="0"/>
            <a:lstStyle/>
            <a:p>
              <a:endParaRPr/>
            </a:p>
          </p:txBody>
        </p:sp>
        <p:sp>
          <p:nvSpPr>
            <p:cNvPr id="447" name="object 448">
              <a:extLst>
                <a:ext uri="{FF2B5EF4-FFF2-40B4-BE49-F238E27FC236}">
                  <a16:creationId xmlns:a16="http://schemas.microsoft.com/office/drawing/2014/main" id="{B8379666-41A8-A9A6-3BA1-FE0D92660A74}"/>
                </a:ext>
              </a:extLst>
            </p:cNvPr>
            <p:cNvSpPr/>
            <p:nvPr/>
          </p:nvSpPr>
          <p:spPr>
            <a:xfrm>
              <a:off x="4377550" y="3236950"/>
              <a:ext cx="612140" cy="360045"/>
            </a:xfrm>
            <a:custGeom>
              <a:avLst/>
              <a:gdLst/>
              <a:ahLst/>
              <a:cxnLst/>
              <a:rect l="l" t="t" r="r" b="b"/>
              <a:pathLst>
                <a:path w="612139" h="360045">
                  <a:moveTo>
                    <a:pt x="0" y="0"/>
                  </a:moveTo>
                  <a:lnTo>
                    <a:pt x="612000" y="0"/>
                  </a:lnTo>
                  <a:lnTo>
                    <a:pt x="612000" y="359994"/>
                  </a:lnTo>
                  <a:lnTo>
                    <a:pt x="0" y="359994"/>
                  </a:lnTo>
                  <a:lnTo>
                    <a:pt x="0" y="0"/>
                  </a:lnTo>
                  <a:close/>
                </a:path>
              </a:pathLst>
            </a:custGeom>
            <a:ln w="6350">
              <a:solidFill>
                <a:srgbClr val="585656"/>
              </a:solidFill>
            </a:ln>
          </p:spPr>
          <p:txBody>
            <a:bodyPr wrap="square" lIns="0" tIns="0" rIns="0" bIns="0" rtlCol="0"/>
            <a:lstStyle/>
            <a:p>
              <a:endParaRPr/>
            </a:p>
          </p:txBody>
        </p:sp>
      </p:grpSp>
      <p:sp>
        <p:nvSpPr>
          <p:cNvPr id="448" name="object 449">
            <a:extLst>
              <a:ext uri="{FF2B5EF4-FFF2-40B4-BE49-F238E27FC236}">
                <a16:creationId xmlns:a16="http://schemas.microsoft.com/office/drawing/2014/main" id="{4E288458-3F9B-AE6C-5488-6C09DFADE997}"/>
              </a:ext>
            </a:extLst>
          </p:cNvPr>
          <p:cNvSpPr txBox="1"/>
          <p:nvPr/>
        </p:nvSpPr>
        <p:spPr>
          <a:xfrm>
            <a:off x="5808941" y="3198621"/>
            <a:ext cx="274320" cy="132080"/>
          </a:xfrm>
          <a:prstGeom prst="rect">
            <a:avLst/>
          </a:prstGeom>
        </p:spPr>
        <p:txBody>
          <a:bodyPr vert="horz" wrap="square" lIns="0" tIns="12065" rIns="0" bIns="0" rtlCol="0">
            <a:spAutoFit/>
          </a:bodyPr>
          <a:lstStyle/>
          <a:p>
            <a:pPr marL="12700">
              <a:lnSpc>
                <a:spcPct val="100000"/>
              </a:lnSpc>
              <a:spcBef>
                <a:spcPts val="95"/>
              </a:spcBef>
            </a:pPr>
            <a:r>
              <a:rPr sz="700" spc="-35" dirty="0">
                <a:latin typeface="Meiryo UI"/>
                <a:cs typeface="Meiryo UI"/>
              </a:rPr>
              <a:t>月面で</a:t>
            </a:r>
            <a:endParaRPr sz="700">
              <a:latin typeface="Meiryo UI"/>
              <a:cs typeface="Meiryo UI"/>
            </a:endParaRPr>
          </a:p>
        </p:txBody>
      </p:sp>
      <p:sp>
        <p:nvSpPr>
          <p:cNvPr id="449" name="object 450">
            <a:extLst>
              <a:ext uri="{FF2B5EF4-FFF2-40B4-BE49-F238E27FC236}">
                <a16:creationId xmlns:a16="http://schemas.microsoft.com/office/drawing/2014/main" id="{6EC2BDD1-B430-EA9A-823C-6374B79331B1}"/>
              </a:ext>
            </a:extLst>
          </p:cNvPr>
          <p:cNvSpPr txBox="1"/>
          <p:nvPr/>
        </p:nvSpPr>
        <p:spPr>
          <a:xfrm>
            <a:off x="5723554" y="3305310"/>
            <a:ext cx="444500" cy="238760"/>
          </a:xfrm>
          <a:prstGeom prst="rect">
            <a:avLst/>
          </a:prstGeom>
        </p:spPr>
        <p:txBody>
          <a:bodyPr vert="horz" wrap="square" lIns="0" tIns="12065" rIns="0" bIns="0" rtlCol="0">
            <a:spAutoFit/>
          </a:bodyPr>
          <a:lstStyle/>
          <a:p>
            <a:pPr marL="29209" marR="5080" indent="-17145">
              <a:lnSpc>
                <a:spcPct val="100000"/>
              </a:lnSpc>
              <a:spcBef>
                <a:spcPts val="95"/>
              </a:spcBef>
            </a:pPr>
            <a:r>
              <a:rPr sz="700" spc="-25" dirty="0">
                <a:latin typeface="Meiryo UI"/>
                <a:cs typeface="Meiryo UI"/>
              </a:rPr>
              <a:t>メッシュ通信</a:t>
            </a:r>
            <a:r>
              <a:rPr sz="700" spc="-30" dirty="0">
                <a:latin typeface="Meiryo UI"/>
                <a:cs typeface="Meiryo UI"/>
              </a:rPr>
              <a:t>をする機能</a:t>
            </a:r>
            <a:endParaRPr sz="700">
              <a:latin typeface="Meiryo UI"/>
              <a:cs typeface="Meiryo UI"/>
            </a:endParaRPr>
          </a:p>
        </p:txBody>
      </p:sp>
      <p:grpSp>
        <p:nvGrpSpPr>
          <p:cNvPr id="450" name="object 451">
            <a:extLst>
              <a:ext uri="{FF2B5EF4-FFF2-40B4-BE49-F238E27FC236}">
                <a16:creationId xmlns:a16="http://schemas.microsoft.com/office/drawing/2014/main" id="{1B3D1267-FB5B-F273-79AF-3B2C4DB2C642}"/>
              </a:ext>
            </a:extLst>
          </p:cNvPr>
          <p:cNvGrpSpPr/>
          <p:nvPr/>
        </p:nvGrpSpPr>
        <p:grpSpPr>
          <a:xfrm>
            <a:off x="4718136" y="2016962"/>
            <a:ext cx="4704715" cy="3333115"/>
            <a:chOff x="3454944" y="2064096"/>
            <a:chExt cx="4704715" cy="3333115"/>
          </a:xfrm>
        </p:grpSpPr>
        <p:sp>
          <p:nvSpPr>
            <p:cNvPr id="451" name="object 452">
              <a:extLst>
                <a:ext uri="{FF2B5EF4-FFF2-40B4-BE49-F238E27FC236}">
                  <a16:creationId xmlns:a16="http://schemas.microsoft.com/office/drawing/2014/main" id="{022B729D-0DD8-417B-E18C-7EF710D26737}"/>
                </a:ext>
              </a:extLst>
            </p:cNvPr>
            <p:cNvSpPr/>
            <p:nvPr/>
          </p:nvSpPr>
          <p:spPr>
            <a:xfrm>
              <a:off x="3999545" y="3272951"/>
              <a:ext cx="0" cy="144145"/>
            </a:xfrm>
            <a:custGeom>
              <a:avLst/>
              <a:gdLst/>
              <a:ahLst/>
              <a:cxnLst/>
              <a:rect l="l" t="t" r="r" b="b"/>
              <a:pathLst>
                <a:path h="144145">
                  <a:moveTo>
                    <a:pt x="0" y="0"/>
                  </a:moveTo>
                  <a:lnTo>
                    <a:pt x="0" y="144005"/>
                  </a:lnTo>
                </a:path>
              </a:pathLst>
            </a:custGeom>
            <a:ln w="6350">
              <a:solidFill>
                <a:srgbClr val="585656"/>
              </a:solidFill>
            </a:ln>
          </p:spPr>
          <p:txBody>
            <a:bodyPr wrap="square" lIns="0" tIns="0" rIns="0" bIns="0" rtlCol="0"/>
            <a:lstStyle/>
            <a:p>
              <a:endParaRPr/>
            </a:p>
          </p:txBody>
        </p:sp>
        <p:sp>
          <p:nvSpPr>
            <p:cNvPr id="452" name="object 453">
              <a:extLst>
                <a:ext uri="{FF2B5EF4-FFF2-40B4-BE49-F238E27FC236}">
                  <a16:creationId xmlns:a16="http://schemas.microsoft.com/office/drawing/2014/main" id="{420EC38C-E8DF-152F-03D9-C9396A54603A}"/>
                </a:ext>
              </a:extLst>
            </p:cNvPr>
            <p:cNvSpPr/>
            <p:nvPr/>
          </p:nvSpPr>
          <p:spPr>
            <a:xfrm>
              <a:off x="4305545" y="3492176"/>
              <a:ext cx="72390" cy="0"/>
            </a:xfrm>
            <a:custGeom>
              <a:avLst/>
              <a:gdLst/>
              <a:ahLst/>
              <a:cxnLst/>
              <a:rect l="l" t="t" r="r" b="b"/>
              <a:pathLst>
                <a:path w="72389">
                  <a:moveTo>
                    <a:pt x="0" y="0"/>
                  </a:moveTo>
                  <a:lnTo>
                    <a:pt x="71996" y="0"/>
                  </a:lnTo>
                </a:path>
              </a:pathLst>
            </a:custGeom>
            <a:ln w="6350">
              <a:solidFill>
                <a:srgbClr val="585656"/>
              </a:solidFill>
            </a:ln>
          </p:spPr>
          <p:txBody>
            <a:bodyPr wrap="square" lIns="0" tIns="0" rIns="0" bIns="0" rtlCol="0"/>
            <a:lstStyle/>
            <a:p>
              <a:endParaRPr/>
            </a:p>
          </p:txBody>
        </p:sp>
        <p:sp>
          <p:nvSpPr>
            <p:cNvPr id="453" name="object 454">
              <a:extLst>
                <a:ext uri="{FF2B5EF4-FFF2-40B4-BE49-F238E27FC236}">
                  <a16:creationId xmlns:a16="http://schemas.microsoft.com/office/drawing/2014/main" id="{8EB72A76-6490-7E19-E3E6-CE8644CCCC63}"/>
                </a:ext>
              </a:extLst>
            </p:cNvPr>
            <p:cNvSpPr/>
            <p:nvPr/>
          </p:nvSpPr>
          <p:spPr>
            <a:xfrm>
              <a:off x="6716119" y="4964950"/>
              <a:ext cx="1440180" cy="0"/>
            </a:xfrm>
            <a:custGeom>
              <a:avLst/>
              <a:gdLst/>
              <a:ahLst/>
              <a:cxnLst/>
              <a:rect l="l" t="t" r="r" b="b"/>
              <a:pathLst>
                <a:path w="1440179">
                  <a:moveTo>
                    <a:pt x="343150" y="0"/>
                  </a:moveTo>
                  <a:lnTo>
                    <a:pt x="992221" y="0"/>
                  </a:lnTo>
                </a:path>
                <a:path w="1440179">
                  <a:moveTo>
                    <a:pt x="0" y="0"/>
                  </a:moveTo>
                  <a:lnTo>
                    <a:pt x="307145" y="0"/>
                  </a:lnTo>
                </a:path>
                <a:path w="1440179">
                  <a:moveTo>
                    <a:pt x="1028226" y="0"/>
                  </a:moveTo>
                  <a:lnTo>
                    <a:pt x="1440002" y="0"/>
                  </a:lnTo>
                </a:path>
              </a:pathLst>
            </a:custGeom>
            <a:ln w="6350">
              <a:solidFill>
                <a:srgbClr val="585656"/>
              </a:solidFill>
            </a:ln>
          </p:spPr>
          <p:txBody>
            <a:bodyPr wrap="square" lIns="0" tIns="0" rIns="0" bIns="0" rtlCol="0"/>
            <a:lstStyle/>
            <a:p>
              <a:endParaRPr/>
            </a:p>
          </p:txBody>
        </p:sp>
        <p:sp>
          <p:nvSpPr>
            <p:cNvPr id="454" name="object 455">
              <a:extLst>
                <a:ext uri="{FF2B5EF4-FFF2-40B4-BE49-F238E27FC236}">
                  <a16:creationId xmlns:a16="http://schemas.microsoft.com/office/drawing/2014/main" id="{9DEC5A89-8E99-918D-9FC0-449E607E9B45}"/>
                </a:ext>
              </a:extLst>
            </p:cNvPr>
            <p:cNvSpPr/>
            <p:nvPr/>
          </p:nvSpPr>
          <p:spPr>
            <a:xfrm>
              <a:off x="3458119" y="2067271"/>
              <a:ext cx="126364" cy="0"/>
            </a:xfrm>
            <a:custGeom>
              <a:avLst/>
              <a:gdLst/>
              <a:ahLst/>
              <a:cxnLst/>
              <a:rect l="l" t="t" r="r" b="b"/>
              <a:pathLst>
                <a:path w="126364">
                  <a:moveTo>
                    <a:pt x="0" y="0"/>
                  </a:moveTo>
                  <a:lnTo>
                    <a:pt x="125996" y="0"/>
                  </a:lnTo>
                </a:path>
              </a:pathLst>
            </a:custGeom>
            <a:ln w="6350">
              <a:solidFill>
                <a:srgbClr val="585656"/>
              </a:solidFill>
            </a:ln>
          </p:spPr>
          <p:txBody>
            <a:bodyPr wrap="square" lIns="0" tIns="0" rIns="0" bIns="0" rtlCol="0"/>
            <a:lstStyle/>
            <a:p>
              <a:endParaRPr/>
            </a:p>
          </p:txBody>
        </p:sp>
        <p:sp>
          <p:nvSpPr>
            <p:cNvPr id="455" name="object 456">
              <a:extLst>
                <a:ext uri="{FF2B5EF4-FFF2-40B4-BE49-F238E27FC236}">
                  <a16:creationId xmlns:a16="http://schemas.microsoft.com/office/drawing/2014/main" id="{E0A24B2C-F1C2-7377-AD8B-4B493D18FBA9}"/>
                </a:ext>
              </a:extLst>
            </p:cNvPr>
            <p:cNvSpPr/>
            <p:nvPr/>
          </p:nvSpPr>
          <p:spPr>
            <a:xfrm>
              <a:off x="5781545" y="5252948"/>
              <a:ext cx="612140" cy="144145"/>
            </a:xfrm>
            <a:custGeom>
              <a:avLst/>
              <a:gdLst/>
              <a:ahLst/>
              <a:cxnLst/>
              <a:rect l="l" t="t" r="r" b="b"/>
              <a:pathLst>
                <a:path w="612139" h="144145">
                  <a:moveTo>
                    <a:pt x="587997" y="0"/>
                  </a:moveTo>
                  <a:lnTo>
                    <a:pt x="24003" y="0"/>
                  </a:lnTo>
                  <a:lnTo>
                    <a:pt x="14658" y="1885"/>
                  </a:lnTo>
                  <a:lnTo>
                    <a:pt x="7029" y="7029"/>
                  </a:lnTo>
                  <a:lnTo>
                    <a:pt x="1885" y="14658"/>
                  </a:lnTo>
                  <a:lnTo>
                    <a:pt x="0" y="24003"/>
                  </a:lnTo>
                  <a:lnTo>
                    <a:pt x="0" y="120002"/>
                  </a:lnTo>
                  <a:lnTo>
                    <a:pt x="1885" y="129346"/>
                  </a:lnTo>
                  <a:lnTo>
                    <a:pt x="7029" y="136975"/>
                  </a:lnTo>
                  <a:lnTo>
                    <a:pt x="14658" y="142119"/>
                  </a:lnTo>
                  <a:lnTo>
                    <a:pt x="24003" y="144005"/>
                  </a:lnTo>
                  <a:lnTo>
                    <a:pt x="587997" y="144005"/>
                  </a:lnTo>
                  <a:lnTo>
                    <a:pt x="597341" y="142119"/>
                  </a:lnTo>
                  <a:lnTo>
                    <a:pt x="604970" y="136975"/>
                  </a:lnTo>
                  <a:lnTo>
                    <a:pt x="610114" y="129346"/>
                  </a:lnTo>
                  <a:lnTo>
                    <a:pt x="612000" y="120002"/>
                  </a:lnTo>
                  <a:lnTo>
                    <a:pt x="612000" y="24003"/>
                  </a:lnTo>
                  <a:lnTo>
                    <a:pt x="610114" y="14658"/>
                  </a:lnTo>
                  <a:lnTo>
                    <a:pt x="604970" y="7029"/>
                  </a:lnTo>
                  <a:lnTo>
                    <a:pt x="597341" y="1885"/>
                  </a:lnTo>
                  <a:lnTo>
                    <a:pt x="587997" y="0"/>
                  </a:lnTo>
                  <a:close/>
                </a:path>
              </a:pathLst>
            </a:custGeom>
            <a:solidFill>
              <a:srgbClr val="DC003B"/>
            </a:solidFill>
          </p:spPr>
          <p:txBody>
            <a:bodyPr wrap="square" lIns="0" tIns="0" rIns="0" bIns="0" rtlCol="0"/>
            <a:lstStyle/>
            <a:p>
              <a:endParaRPr/>
            </a:p>
          </p:txBody>
        </p:sp>
      </p:grpSp>
      <p:sp>
        <p:nvSpPr>
          <p:cNvPr id="456" name="object 457">
            <a:extLst>
              <a:ext uri="{FF2B5EF4-FFF2-40B4-BE49-F238E27FC236}">
                <a16:creationId xmlns:a16="http://schemas.microsoft.com/office/drawing/2014/main" id="{4023A79F-B094-B19A-572F-7C5861797706}"/>
              </a:ext>
            </a:extLst>
          </p:cNvPr>
          <p:cNvSpPr txBox="1"/>
          <p:nvPr/>
        </p:nvSpPr>
        <p:spPr>
          <a:xfrm>
            <a:off x="7082956" y="5205681"/>
            <a:ext cx="535940"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FFFFFF"/>
                </a:solidFill>
                <a:latin typeface="Meiryo UI"/>
                <a:cs typeface="Meiryo UI"/>
              </a:rPr>
              <a:t>最早期対応</a:t>
            </a:r>
            <a:endParaRPr sz="800">
              <a:latin typeface="Meiryo UI"/>
              <a:cs typeface="Meiryo UI"/>
            </a:endParaRPr>
          </a:p>
        </p:txBody>
      </p:sp>
      <p:grpSp>
        <p:nvGrpSpPr>
          <p:cNvPr id="457" name="object 458">
            <a:extLst>
              <a:ext uri="{FF2B5EF4-FFF2-40B4-BE49-F238E27FC236}">
                <a16:creationId xmlns:a16="http://schemas.microsoft.com/office/drawing/2014/main" id="{FAB87A95-E201-56C9-7474-75CAFC008E99}"/>
              </a:ext>
            </a:extLst>
          </p:cNvPr>
          <p:cNvGrpSpPr/>
          <p:nvPr/>
        </p:nvGrpSpPr>
        <p:grpSpPr>
          <a:xfrm>
            <a:off x="3622641" y="1783714"/>
            <a:ext cx="3566160" cy="4363085"/>
            <a:chOff x="2359449" y="1830848"/>
            <a:chExt cx="3566160" cy="4363085"/>
          </a:xfrm>
        </p:grpSpPr>
        <p:sp>
          <p:nvSpPr>
            <p:cNvPr id="458" name="object 459">
              <a:extLst>
                <a:ext uri="{FF2B5EF4-FFF2-40B4-BE49-F238E27FC236}">
                  <a16:creationId xmlns:a16="http://schemas.microsoft.com/office/drawing/2014/main" id="{9FA93EC5-9173-33E9-82BB-F0E6B75E6897}"/>
                </a:ext>
              </a:extLst>
            </p:cNvPr>
            <p:cNvSpPr/>
            <p:nvPr/>
          </p:nvSpPr>
          <p:spPr>
            <a:xfrm>
              <a:off x="4513045" y="1868951"/>
              <a:ext cx="248920" cy="0"/>
            </a:xfrm>
            <a:custGeom>
              <a:avLst/>
              <a:gdLst/>
              <a:ahLst/>
              <a:cxnLst/>
              <a:rect l="l" t="t" r="r" b="b"/>
              <a:pathLst>
                <a:path w="248920">
                  <a:moveTo>
                    <a:pt x="248424" y="0"/>
                  </a:moveTo>
                  <a:lnTo>
                    <a:pt x="0" y="0"/>
                  </a:lnTo>
                </a:path>
              </a:pathLst>
            </a:custGeom>
            <a:ln w="6350">
              <a:solidFill>
                <a:srgbClr val="DC003B"/>
              </a:solidFill>
            </a:ln>
          </p:spPr>
          <p:txBody>
            <a:bodyPr wrap="square" lIns="0" tIns="0" rIns="0" bIns="0" rtlCol="0"/>
            <a:lstStyle/>
            <a:p>
              <a:endParaRPr/>
            </a:p>
          </p:txBody>
        </p:sp>
        <p:sp>
          <p:nvSpPr>
            <p:cNvPr id="459" name="object 460">
              <a:extLst>
                <a:ext uri="{FF2B5EF4-FFF2-40B4-BE49-F238E27FC236}">
                  <a16:creationId xmlns:a16="http://schemas.microsoft.com/office/drawing/2014/main" id="{5462F19C-0952-A921-9D27-605129A05F87}"/>
                </a:ext>
              </a:extLst>
            </p:cNvPr>
            <p:cNvSpPr/>
            <p:nvPr/>
          </p:nvSpPr>
          <p:spPr>
            <a:xfrm>
              <a:off x="4449542" y="1830848"/>
              <a:ext cx="76200" cy="76200"/>
            </a:xfrm>
            <a:custGeom>
              <a:avLst/>
              <a:gdLst/>
              <a:ahLst/>
              <a:cxnLst/>
              <a:rect l="l" t="t" r="r" b="b"/>
              <a:pathLst>
                <a:path w="76200" h="76200">
                  <a:moveTo>
                    <a:pt x="76200" y="0"/>
                  </a:moveTo>
                  <a:lnTo>
                    <a:pt x="0" y="38100"/>
                  </a:lnTo>
                  <a:lnTo>
                    <a:pt x="76200" y="76200"/>
                  </a:lnTo>
                  <a:lnTo>
                    <a:pt x="76200" y="0"/>
                  </a:lnTo>
                  <a:close/>
                </a:path>
              </a:pathLst>
            </a:custGeom>
            <a:solidFill>
              <a:srgbClr val="DC003B"/>
            </a:solidFill>
          </p:spPr>
          <p:txBody>
            <a:bodyPr wrap="square" lIns="0" tIns="0" rIns="0" bIns="0" rtlCol="0"/>
            <a:lstStyle/>
            <a:p>
              <a:endParaRPr/>
            </a:p>
          </p:txBody>
        </p:sp>
        <p:sp>
          <p:nvSpPr>
            <p:cNvPr id="460" name="object 461">
              <a:extLst>
                <a:ext uri="{FF2B5EF4-FFF2-40B4-BE49-F238E27FC236}">
                  <a16:creationId xmlns:a16="http://schemas.microsoft.com/office/drawing/2014/main" id="{00534C12-21F7-7DB1-627D-EDEE3B78705A}"/>
                </a:ext>
              </a:extLst>
            </p:cNvPr>
            <p:cNvSpPr/>
            <p:nvPr/>
          </p:nvSpPr>
          <p:spPr>
            <a:xfrm>
              <a:off x="5673544" y="1868951"/>
              <a:ext cx="188595" cy="0"/>
            </a:xfrm>
            <a:custGeom>
              <a:avLst/>
              <a:gdLst/>
              <a:ahLst/>
              <a:cxnLst/>
              <a:rect l="l" t="t" r="r" b="b"/>
              <a:pathLst>
                <a:path w="188595">
                  <a:moveTo>
                    <a:pt x="0" y="0"/>
                  </a:moveTo>
                  <a:lnTo>
                    <a:pt x="188506" y="0"/>
                  </a:lnTo>
                </a:path>
              </a:pathLst>
            </a:custGeom>
            <a:ln w="6350">
              <a:solidFill>
                <a:srgbClr val="DC003B"/>
              </a:solidFill>
            </a:ln>
          </p:spPr>
          <p:txBody>
            <a:bodyPr wrap="square" lIns="0" tIns="0" rIns="0" bIns="0" rtlCol="0"/>
            <a:lstStyle/>
            <a:p>
              <a:endParaRPr/>
            </a:p>
          </p:txBody>
        </p:sp>
        <p:sp>
          <p:nvSpPr>
            <p:cNvPr id="461" name="object 462">
              <a:extLst>
                <a:ext uri="{FF2B5EF4-FFF2-40B4-BE49-F238E27FC236}">
                  <a16:creationId xmlns:a16="http://schemas.microsoft.com/office/drawing/2014/main" id="{276F1B1E-B773-B541-28F2-E43E43E595DE}"/>
                </a:ext>
              </a:extLst>
            </p:cNvPr>
            <p:cNvSpPr/>
            <p:nvPr/>
          </p:nvSpPr>
          <p:spPr>
            <a:xfrm>
              <a:off x="5849347" y="1830848"/>
              <a:ext cx="76200" cy="76200"/>
            </a:xfrm>
            <a:custGeom>
              <a:avLst/>
              <a:gdLst/>
              <a:ahLst/>
              <a:cxnLst/>
              <a:rect l="l" t="t" r="r" b="b"/>
              <a:pathLst>
                <a:path w="76200" h="76200">
                  <a:moveTo>
                    <a:pt x="0" y="0"/>
                  </a:moveTo>
                  <a:lnTo>
                    <a:pt x="0" y="76200"/>
                  </a:lnTo>
                  <a:lnTo>
                    <a:pt x="76200" y="38100"/>
                  </a:lnTo>
                  <a:lnTo>
                    <a:pt x="0" y="0"/>
                  </a:lnTo>
                  <a:close/>
                </a:path>
              </a:pathLst>
            </a:custGeom>
            <a:solidFill>
              <a:srgbClr val="DC003B"/>
            </a:solidFill>
          </p:spPr>
          <p:txBody>
            <a:bodyPr wrap="square" lIns="0" tIns="0" rIns="0" bIns="0" rtlCol="0"/>
            <a:lstStyle/>
            <a:p>
              <a:endParaRPr/>
            </a:p>
          </p:txBody>
        </p:sp>
        <p:sp>
          <p:nvSpPr>
            <p:cNvPr id="462" name="object 463">
              <a:extLst>
                <a:ext uri="{FF2B5EF4-FFF2-40B4-BE49-F238E27FC236}">
                  <a16:creationId xmlns:a16="http://schemas.microsoft.com/office/drawing/2014/main" id="{EFD9A892-0175-761F-8893-1D9C3CE7E23D}"/>
                </a:ext>
              </a:extLst>
            </p:cNvPr>
            <p:cNvSpPr/>
            <p:nvPr/>
          </p:nvSpPr>
          <p:spPr>
            <a:xfrm>
              <a:off x="2397545" y="2264951"/>
              <a:ext cx="0" cy="45085"/>
            </a:xfrm>
            <a:custGeom>
              <a:avLst/>
              <a:gdLst/>
              <a:ahLst/>
              <a:cxnLst/>
              <a:rect l="l" t="t" r="r" b="b"/>
              <a:pathLst>
                <a:path h="45085">
                  <a:moveTo>
                    <a:pt x="0" y="0"/>
                  </a:moveTo>
                  <a:lnTo>
                    <a:pt x="0" y="44500"/>
                  </a:lnTo>
                </a:path>
              </a:pathLst>
            </a:custGeom>
            <a:ln w="6350">
              <a:solidFill>
                <a:srgbClr val="DC003B"/>
              </a:solidFill>
            </a:ln>
          </p:spPr>
          <p:txBody>
            <a:bodyPr wrap="square" lIns="0" tIns="0" rIns="0" bIns="0" rtlCol="0"/>
            <a:lstStyle/>
            <a:p>
              <a:endParaRPr/>
            </a:p>
          </p:txBody>
        </p:sp>
        <p:sp>
          <p:nvSpPr>
            <p:cNvPr id="463" name="object 464">
              <a:extLst>
                <a:ext uri="{FF2B5EF4-FFF2-40B4-BE49-F238E27FC236}">
                  <a16:creationId xmlns:a16="http://schemas.microsoft.com/office/drawing/2014/main" id="{EE5AC500-F445-2142-2694-C1B2FB7B2885}"/>
                </a:ext>
              </a:extLst>
            </p:cNvPr>
            <p:cNvSpPr/>
            <p:nvPr/>
          </p:nvSpPr>
          <p:spPr>
            <a:xfrm>
              <a:off x="2359449" y="2296751"/>
              <a:ext cx="76200" cy="76200"/>
            </a:xfrm>
            <a:custGeom>
              <a:avLst/>
              <a:gdLst/>
              <a:ahLst/>
              <a:cxnLst/>
              <a:rect l="l" t="t" r="r" b="b"/>
              <a:pathLst>
                <a:path w="76200" h="76200">
                  <a:moveTo>
                    <a:pt x="76200" y="0"/>
                  </a:moveTo>
                  <a:lnTo>
                    <a:pt x="0" y="0"/>
                  </a:lnTo>
                  <a:lnTo>
                    <a:pt x="38100" y="76200"/>
                  </a:lnTo>
                  <a:lnTo>
                    <a:pt x="76200" y="0"/>
                  </a:lnTo>
                  <a:close/>
                </a:path>
              </a:pathLst>
            </a:custGeom>
            <a:solidFill>
              <a:srgbClr val="DC003B"/>
            </a:solidFill>
          </p:spPr>
          <p:txBody>
            <a:bodyPr wrap="square" lIns="0" tIns="0" rIns="0" bIns="0" rtlCol="0"/>
            <a:lstStyle/>
            <a:p>
              <a:endParaRPr/>
            </a:p>
          </p:txBody>
        </p:sp>
        <p:sp>
          <p:nvSpPr>
            <p:cNvPr id="464" name="object 465">
              <a:extLst>
                <a:ext uri="{FF2B5EF4-FFF2-40B4-BE49-F238E27FC236}">
                  <a16:creationId xmlns:a16="http://schemas.microsoft.com/office/drawing/2014/main" id="{624F33DE-2F5C-9E29-E1E4-3A7338177468}"/>
                </a:ext>
              </a:extLst>
            </p:cNvPr>
            <p:cNvSpPr/>
            <p:nvPr/>
          </p:nvSpPr>
          <p:spPr>
            <a:xfrm>
              <a:off x="3873544" y="6044953"/>
              <a:ext cx="396240" cy="144145"/>
            </a:xfrm>
            <a:custGeom>
              <a:avLst/>
              <a:gdLst/>
              <a:ahLst/>
              <a:cxnLst/>
              <a:rect l="l" t="t" r="r" b="b"/>
              <a:pathLst>
                <a:path w="396239" h="144145">
                  <a:moveTo>
                    <a:pt x="372033" y="0"/>
                  </a:moveTo>
                  <a:lnTo>
                    <a:pt x="23964" y="0"/>
                  </a:lnTo>
                  <a:lnTo>
                    <a:pt x="14637" y="1883"/>
                  </a:lnTo>
                  <a:lnTo>
                    <a:pt x="7019" y="7019"/>
                  </a:lnTo>
                  <a:lnTo>
                    <a:pt x="1883" y="14637"/>
                  </a:lnTo>
                  <a:lnTo>
                    <a:pt x="0" y="23964"/>
                  </a:lnTo>
                  <a:lnTo>
                    <a:pt x="0" y="119824"/>
                  </a:lnTo>
                  <a:lnTo>
                    <a:pt x="1883" y="129159"/>
                  </a:lnTo>
                  <a:lnTo>
                    <a:pt x="7019" y="136780"/>
                  </a:lnTo>
                  <a:lnTo>
                    <a:pt x="14637" y="141918"/>
                  </a:lnTo>
                  <a:lnTo>
                    <a:pt x="23964" y="143802"/>
                  </a:lnTo>
                  <a:lnTo>
                    <a:pt x="372033" y="143802"/>
                  </a:lnTo>
                  <a:lnTo>
                    <a:pt x="381361" y="141918"/>
                  </a:lnTo>
                  <a:lnTo>
                    <a:pt x="388978" y="136780"/>
                  </a:lnTo>
                  <a:lnTo>
                    <a:pt x="394115" y="129159"/>
                  </a:lnTo>
                  <a:lnTo>
                    <a:pt x="395998" y="119824"/>
                  </a:lnTo>
                  <a:lnTo>
                    <a:pt x="395998" y="23964"/>
                  </a:lnTo>
                  <a:lnTo>
                    <a:pt x="394115" y="14637"/>
                  </a:lnTo>
                  <a:lnTo>
                    <a:pt x="388978" y="7019"/>
                  </a:lnTo>
                  <a:lnTo>
                    <a:pt x="381361" y="1883"/>
                  </a:lnTo>
                  <a:lnTo>
                    <a:pt x="372033" y="0"/>
                  </a:lnTo>
                  <a:close/>
                </a:path>
              </a:pathLst>
            </a:custGeom>
            <a:solidFill>
              <a:srgbClr val="EB7393"/>
            </a:solidFill>
          </p:spPr>
          <p:txBody>
            <a:bodyPr wrap="square" lIns="0" tIns="0" rIns="0" bIns="0" rtlCol="0"/>
            <a:lstStyle/>
            <a:p>
              <a:endParaRPr/>
            </a:p>
          </p:txBody>
        </p:sp>
        <p:sp>
          <p:nvSpPr>
            <p:cNvPr id="465" name="object 466">
              <a:extLst>
                <a:ext uri="{FF2B5EF4-FFF2-40B4-BE49-F238E27FC236}">
                  <a16:creationId xmlns:a16="http://schemas.microsoft.com/office/drawing/2014/main" id="{614023C9-1144-2009-4906-7D03A2215895}"/>
                </a:ext>
              </a:extLst>
            </p:cNvPr>
            <p:cNvSpPr/>
            <p:nvPr/>
          </p:nvSpPr>
          <p:spPr>
            <a:xfrm>
              <a:off x="3873544" y="6044953"/>
              <a:ext cx="396240" cy="144145"/>
            </a:xfrm>
            <a:custGeom>
              <a:avLst/>
              <a:gdLst/>
              <a:ahLst/>
              <a:cxnLst/>
              <a:rect l="l" t="t" r="r" b="b"/>
              <a:pathLst>
                <a:path w="396239" h="144145">
                  <a:moveTo>
                    <a:pt x="0" y="23964"/>
                  </a:moveTo>
                  <a:lnTo>
                    <a:pt x="1883" y="14637"/>
                  </a:lnTo>
                  <a:lnTo>
                    <a:pt x="7019" y="7019"/>
                  </a:lnTo>
                  <a:lnTo>
                    <a:pt x="14637" y="1883"/>
                  </a:lnTo>
                  <a:lnTo>
                    <a:pt x="23964" y="0"/>
                  </a:lnTo>
                  <a:lnTo>
                    <a:pt x="372033" y="0"/>
                  </a:lnTo>
                  <a:lnTo>
                    <a:pt x="381361" y="1883"/>
                  </a:lnTo>
                  <a:lnTo>
                    <a:pt x="388978" y="7019"/>
                  </a:lnTo>
                  <a:lnTo>
                    <a:pt x="394115" y="14637"/>
                  </a:lnTo>
                  <a:lnTo>
                    <a:pt x="395998" y="23964"/>
                  </a:lnTo>
                  <a:lnTo>
                    <a:pt x="395998" y="119824"/>
                  </a:lnTo>
                  <a:lnTo>
                    <a:pt x="394115" y="129159"/>
                  </a:lnTo>
                  <a:lnTo>
                    <a:pt x="388978" y="136780"/>
                  </a:lnTo>
                  <a:lnTo>
                    <a:pt x="381361" y="141918"/>
                  </a:lnTo>
                  <a:lnTo>
                    <a:pt x="372033" y="143802"/>
                  </a:lnTo>
                  <a:lnTo>
                    <a:pt x="23964" y="143802"/>
                  </a:lnTo>
                  <a:lnTo>
                    <a:pt x="14637" y="141918"/>
                  </a:lnTo>
                  <a:lnTo>
                    <a:pt x="7019" y="136780"/>
                  </a:lnTo>
                  <a:lnTo>
                    <a:pt x="1883" y="129159"/>
                  </a:lnTo>
                  <a:lnTo>
                    <a:pt x="0" y="119824"/>
                  </a:lnTo>
                  <a:lnTo>
                    <a:pt x="0" y="23964"/>
                  </a:lnTo>
                  <a:close/>
                </a:path>
              </a:pathLst>
            </a:custGeom>
            <a:ln w="9524">
              <a:solidFill>
                <a:srgbClr val="EB7393"/>
              </a:solidFill>
            </a:ln>
          </p:spPr>
          <p:txBody>
            <a:bodyPr wrap="square" lIns="0" tIns="0" rIns="0" bIns="0" rtlCol="0"/>
            <a:lstStyle/>
            <a:p>
              <a:endParaRPr/>
            </a:p>
          </p:txBody>
        </p:sp>
      </p:grpSp>
      <p:sp>
        <p:nvSpPr>
          <p:cNvPr id="466" name="object 467">
            <a:extLst>
              <a:ext uri="{FF2B5EF4-FFF2-40B4-BE49-F238E27FC236}">
                <a16:creationId xmlns:a16="http://schemas.microsoft.com/office/drawing/2014/main" id="{DFAA75A7-8598-B731-85EA-D01C4D6E2283}"/>
              </a:ext>
            </a:extLst>
          </p:cNvPr>
          <p:cNvSpPr txBox="1"/>
          <p:nvPr/>
        </p:nvSpPr>
        <p:spPr>
          <a:xfrm>
            <a:off x="4738636" y="5964971"/>
            <a:ext cx="787400" cy="335915"/>
          </a:xfrm>
          <a:prstGeom prst="rect">
            <a:avLst/>
          </a:prstGeom>
        </p:spPr>
        <p:txBody>
          <a:bodyPr vert="horz" wrap="square" lIns="0" tIns="45720" rIns="0" bIns="0" rtlCol="0">
            <a:spAutoFit/>
          </a:bodyPr>
          <a:lstStyle/>
          <a:p>
            <a:pPr marL="442595">
              <a:lnSpc>
                <a:spcPct val="100000"/>
              </a:lnSpc>
              <a:spcBef>
                <a:spcPts val="360"/>
              </a:spcBef>
            </a:pPr>
            <a:r>
              <a:rPr sz="800" b="1" spc="-20" dirty="0">
                <a:solidFill>
                  <a:srgbClr val="FFFFFF"/>
                </a:solidFill>
                <a:latin typeface="Meiryo UI"/>
                <a:cs typeface="Meiryo UI"/>
              </a:rPr>
              <a:t>中長期</a:t>
            </a:r>
            <a:endParaRPr sz="800">
              <a:latin typeface="Meiryo UI"/>
              <a:cs typeface="Meiryo UI"/>
            </a:endParaRPr>
          </a:p>
          <a:p>
            <a:pPr marL="38100">
              <a:lnSpc>
                <a:spcPct val="100000"/>
              </a:lnSpc>
              <a:spcBef>
                <a:spcPts val="260"/>
              </a:spcBef>
            </a:pPr>
            <a:r>
              <a:rPr sz="800" b="1" spc="-10" dirty="0">
                <a:solidFill>
                  <a:srgbClr val="003A83"/>
                </a:solidFill>
                <a:latin typeface="Meiryo UI"/>
                <a:cs typeface="Meiryo UI"/>
              </a:rPr>
              <a:t>ISRU</a:t>
            </a:r>
            <a:r>
              <a:rPr sz="750" b="1" spc="-15" baseline="38888" dirty="0">
                <a:solidFill>
                  <a:srgbClr val="003A83"/>
                </a:solidFill>
                <a:latin typeface="Meiryo UI"/>
                <a:cs typeface="Meiryo UI"/>
              </a:rPr>
              <a:t>※</a:t>
            </a:r>
            <a:r>
              <a:rPr sz="800" b="1" spc="-15" dirty="0">
                <a:solidFill>
                  <a:srgbClr val="003A83"/>
                </a:solidFill>
                <a:latin typeface="Meiryo UI"/>
                <a:cs typeface="Meiryo UI"/>
              </a:rPr>
              <a:t>システム</a:t>
            </a:r>
            <a:endParaRPr sz="800">
              <a:latin typeface="Meiryo UI"/>
              <a:cs typeface="Meiryo UI"/>
            </a:endParaRPr>
          </a:p>
        </p:txBody>
      </p:sp>
      <p:grpSp>
        <p:nvGrpSpPr>
          <p:cNvPr id="467" name="object 468">
            <a:extLst>
              <a:ext uri="{FF2B5EF4-FFF2-40B4-BE49-F238E27FC236}">
                <a16:creationId xmlns:a16="http://schemas.microsoft.com/office/drawing/2014/main" id="{8AFE7677-758E-101D-611D-0E2FAFE7E67B}"/>
              </a:ext>
            </a:extLst>
          </p:cNvPr>
          <p:cNvGrpSpPr/>
          <p:nvPr/>
        </p:nvGrpSpPr>
        <p:grpSpPr>
          <a:xfrm>
            <a:off x="3873561" y="1923461"/>
            <a:ext cx="5892800" cy="4467225"/>
            <a:chOff x="2610369" y="1970595"/>
            <a:chExt cx="5892800" cy="4467225"/>
          </a:xfrm>
        </p:grpSpPr>
        <p:sp>
          <p:nvSpPr>
            <p:cNvPr id="468" name="object 469">
              <a:extLst>
                <a:ext uri="{FF2B5EF4-FFF2-40B4-BE49-F238E27FC236}">
                  <a16:creationId xmlns:a16="http://schemas.microsoft.com/office/drawing/2014/main" id="{A7C7E1A1-6CB1-F154-1E20-FC241AEC78E8}"/>
                </a:ext>
              </a:extLst>
            </p:cNvPr>
            <p:cNvSpPr/>
            <p:nvPr/>
          </p:nvSpPr>
          <p:spPr>
            <a:xfrm>
              <a:off x="7149674" y="2634446"/>
              <a:ext cx="635" cy="80645"/>
            </a:xfrm>
            <a:custGeom>
              <a:avLst/>
              <a:gdLst/>
              <a:ahLst/>
              <a:cxnLst/>
              <a:rect l="l" t="t" r="r" b="b"/>
              <a:pathLst>
                <a:path w="634" h="80644">
                  <a:moveTo>
                    <a:pt x="177" y="80505"/>
                  </a:moveTo>
                  <a:lnTo>
                    <a:pt x="0" y="0"/>
                  </a:lnTo>
                </a:path>
              </a:pathLst>
            </a:custGeom>
            <a:ln w="6350">
              <a:solidFill>
                <a:srgbClr val="DC003B"/>
              </a:solidFill>
            </a:ln>
          </p:spPr>
          <p:txBody>
            <a:bodyPr wrap="square" lIns="0" tIns="0" rIns="0" bIns="0" rtlCol="0"/>
            <a:lstStyle/>
            <a:p>
              <a:endParaRPr/>
            </a:p>
          </p:txBody>
        </p:sp>
        <p:sp>
          <p:nvSpPr>
            <p:cNvPr id="469" name="object 470">
              <a:extLst>
                <a:ext uri="{FF2B5EF4-FFF2-40B4-BE49-F238E27FC236}">
                  <a16:creationId xmlns:a16="http://schemas.microsoft.com/office/drawing/2014/main" id="{9509E025-DC51-EE5E-B771-4E24753260BD}"/>
                </a:ext>
              </a:extLst>
            </p:cNvPr>
            <p:cNvSpPr/>
            <p:nvPr/>
          </p:nvSpPr>
          <p:spPr>
            <a:xfrm>
              <a:off x="7111603" y="2570954"/>
              <a:ext cx="76200" cy="76835"/>
            </a:xfrm>
            <a:custGeom>
              <a:avLst/>
              <a:gdLst/>
              <a:ahLst/>
              <a:cxnLst/>
              <a:rect l="l" t="t" r="r" b="b"/>
              <a:pathLst>
                <a:path w="76200" h="76835">
                  <a:moveTo>
                    <a:pt x="37934" y="0"/>
                  </a:moveTo>
                  <a:lnTo>
                    <a:pt x="0" y="76276"/>
                  </a:lnTo>
                  <a:lnTo>
                    <a:pt x="76200" y="76111"/>
                  </a:lnTo>
                  <a:lnTo>
                    <a:pt x="37934" y="0"/>
                  </a:lnTo>
                  <a:close/>
                </a:path>
              </a:pathLst>
            </a:custGeom>
            <a:solidFill>
              <a:srgbClr val="DC003B"/>
            </a:solidFill>
          </p:spPr>
          <p:txBody>
            <a:bodyPr wrap="square" lIns="0" tIns="0" rIns="0" bIns="0" rtlCol="0"/>
            <a:lstStyle/>
            <a:p>
              <a:endParaRPr/>
            </a:p>
          </p:txBody>
        </p:sp>
        <p:sp>
          <p:nvSpPr>
            <p:cNvPr id="470" name="object 471">
              <a:extLst>
                <a:ext uri="{FF2B5EF4-FFF2-40B4-BE49-F238E27FC236}">
                  <a16:creationId xmlns:a16="http://schemas.microsoft.com/office/drawing/2014/main" id="{19F44A05-D8A7-7507-A68B-92026A2364AC}"/>
                </a:ext>
              </a:extLst>
            </p:cNvPr>
            <p:cNvSpPr/>
            <p:nvPr/>
          </p:nvSpPr>
          <p:spPr>
            <a:xfrm>
              <a:off x="2613544" y="5720950"/>
              <a:ext cx="153035" cy="0"/>
            </a:xfrm>
            <a:custGeom>
              <a:avLst/>
              <a:gdLst/>
              <a:ahLst/>
              <a:cxnLst/>
              <a:rect l="l" t="t" r="r" b="b"/>
              <a:pathLst>
                <a:path w="153035">
                  <a:moveTo>
                    <a:pt x="0" y="0"/>
                  </a:moveTo>
                  <a:lnTo>
                    <a:pt x="152501" y="0"/>
                  </a:lnTo>
                </a:path>
              </a:pathLst>
            </a:custGeom>
            <a:ln w="6350">
              <a:solidFill>
                <a:srgbClr val="DC003B"/>
              </a:solidFill>
            </a:ln>
          </p:spPr>
          <p:txBody>
            <a:bodyPr wrap="square" lIns="0" tIns="0" rIns="0" bIns="0" rtlCol="0"/>
            <a:lstStyle/>
            <a:p>
              <a:endParaRPr/>
            </a:p>
          </p:txBody>
        </p:sp>
        <p:sp>
          <p:nvSpPr>
            <p:cNvPr id="471" name="object 472">
              <a:extLst>
                <a:ext uri="{FF2B5EF4-FFF2-40B4-BE49-F238E27FC236}">
                  <a16:creationId xmlns:a16="http://schemas.microsoft.com/office/drawing/2014/main" id="{2AC936CA-AF9C-8B2A-4BEA-BEAD822661A5}"/>
                </a:ext>
              </a:extLst>
            </p:cNvPr>
            <p:cNvSpPr/>
            <p:nvPr/>
          </p:nvSpPr>
          <p:spPr>
            <a:xfrm>
              <a:off x="2753347" y="5682847"/>
              <a:ext cx="76200" cy="76200"/>
            </a:xfrm>
            <a:custGeom>
              <a:avLst/>
              <a:gdLst/>
              <a:ahLst/>
              <a:cxnLst/>
              <a:rect l="l" t="t" r="r" b="b"/>
              <a:pathLst>
                <a:path w="76200" h="76200">
                  <a:moveTo>
                    <a:pt x="0" y="0"/>
                  </a:moveTo>
                  <a:lnTo>
                    <a:pt x="0" y="76200"/>
                  </a:lnTo>
                  <a:lnTo>
                    <a:pt x="76200" y="38100"/>
                  </a:lnTo>
                  <a:lnTo>
                    <a:pt x="0" y="0"/>
                  </a:lnTo>
                  <a:close/>
                </a:path>
              </a:pathLst>
            </a:custGeom>
            <a:solidFill>
              <a:srgbClr val="DC003B"/>
            </a:solidFill>
          </p:spPr>
          <p:txBody>
            <a:bodyPr wrap="square" lIns="0" tIns="0" rIns="0" bIns="0" rtlCol="0"/>
            <a:lstStyle/>
            <a:p>
              <a:endParaRPr/>
            </a:p>
          </p:txBody>
        </p:sp>
        <p:pic>
          <p:nvPicPr>
            <p:cNvPr id="472" name="object 473">
              <a:extLst>
                <a:ext uri="{FF2B5EF4-FFF2-40B4-BE49-F238E27FC236}">
                  <a16:creationId xmlns:a16="http://schemas.microsoft.com/office/drawing/2014/main" id="{75D1E102-48F5-85E2-6866-28C963B14CE1}"/>
                </a:ext>
              </a:extLst>
            </p:cNvPr>
            <p:cNvPicPr/>
            <p:nvPr/>
          </p:nvPicPr>
          <p:blipFill>
            <a:blip r:embed="rId46" cstate="print"/>
            <a:stretch>
              <a:fillRect/>
            </a:stretch>
          </p:blipFill>
          <p:spPr>
            <a:xfrm>
              <a:off x="8247027" y="6239346"/>
              <a:ext cx="255553" cy="198119"/>
            </a:xfrm>
            <a:prstGeom prst="rect">
              <a:avLst/>
            </a:prstGeom>
          </p:spPr>
        </p:pic>
        <p:sp>
          <p:nvSpPr>
            <p:cNvPr id="473" name="object 474">
              <a:extLst>
                <a:ext uri="{FF2B5EF4-FFF2-40B4-BE49-F238E27FC236}">
                  <a16:creationId xmlns:a16="http://schemas.microsoft.com/office/drawing/2014/main" id="{1845A767-0B9A-FFC5-221F-3852282A7B8B}"/>
                </a:ext>
              </a:extLst>
            </p:cNvPr>
            <p:cNvSpPr/>
            <p:nvPr/>
          </p:nvSpPr>
          <p:spPr>
            <a:xfrm>
              <a:off x="5277548" y="1976945"/>
              <a:ext cx="576580" cy="432434"/>
            </a:xfrm>
            <a:custGeom>
              <a:avLst/>
              <a:gdLst/>
              <a:ahLst/>
              <a:cxnLst/>
              <a:rect l="l" t="t" r="r" b="b"/>
              <a:pathLst>
                <a:path w="576579" h="432435">
                  <a:moveTo>
                    <a:pt x="575995" y="0"/>
                  </a:moveTo>
                  <a:lnTo>
                    <a:pt x="0" y="0"/>
                  </a:lnTo>
                  <a:lnTo>
                    <a:pt x="0" y="432003"/>
                  </a:lnTo>
                  <a:lnTo>
                    <a:pt x="575995" y="432003"/>
                  </a:lnTo>
                  <a:lnTo>
                    <a:pt x="575995" y="0"/>
                  </a:lnTo>
                  <a:close/>
                </a:path>
              </a:pathLst>
            </a:custGeom>
            <a:solidFill>
              <a:srgbClr val="E1EBFC"/>
            </a:solidFill>
          </p:spPr>
          <p:txBody>
            <a:bodyPr wrap="square" lIns="0" tIns="0" rIns="0" bIns="0" rtlCol="0"/>
            <a:lstStyle/>
            <a:p>
              <a:endParaRPr/>
            </a:p>
          </p:txBody>
        </p:sp>
        <p:sp>
          <p:nvSpPr>
            <p:cNvPr id="474" name="object 475">
              <a:extLst>
                <a:ext uri="{FF2B5EF4-FFF2-40B4-BE49-F238E27FC236}">
                  <a16:creationId xmlns:a16="http://schemas.microsoft.com/office/drawing/2014/main" id="{B876B6B7-3E59-48F3-AE6E-07E96A42E605}"/>
                </a:ext>
              </a:extLst>
            </p:cNvPr>
            <p:cNvSpPr/>
            <p:nvPr/>
          </p:nvSpPr>
          <p:spPr>
            <a:xfrm>
              <a:off x="5277548" y="1976945"/>
              <a:ext cx="576580" cy="432434"/>
            </a:xfrm>
            <a:custGeom>
              <a:avLst/>
              <a:gdLst/>
              <a:ahLst/>
              <a:cxnLst/>
              <a:rect l="l" t="t" r="r" b="b"/>
              <a:pathLst>
                <a:path w="576579" h="432435">
                  <a:moveTo>
                    <a:pt x="0" y="0"/>
                  </a:moveTo>
                  <a:lnTo>
                    <a:pt x="575995" y="0"/>
                  </a:lnTo>
                  <a:lnTo>
                    <a:pt x="575995" y="432003"/>
                  </a:lnTo>
                  <a:lnTo>
                    <a:pt x="0" y="432003"/>
                  </a:lnTo>
                  <a:lnTo>
                    <a:pt x="0" y="0"/>
                  </a:lnTo>
                  <a:close/>
                </a:path>
              </a:pathLst>
            </a:custGeom>
            <a:ln w="12700">
              <a:solidFill>
                <a:srgbClr val="3B82F5"/>
              </a:solidFill>
            </a:ln>
          </p:spPr>
          <p:txBody>
            <a:bodyPr wrap="square" lIns="0" tIns="0" rIns="0" bIns="0" rtlCol="0"/>
            <a:lstStyle/>
            <a:p>
              <a:endParaRPr/>
            </a:p>
          </p:txBody>
        </p:sp>
        <p:sp>
          <p:nvSpPr>
            <p:cNvPr id="475" name="object 476">
              <a:extLst>
                <a:ext uri="{FF2B5EF4-FFF2-40B4-BE49-F238E27FC236}">
                  <a16:creationId xmlns:a16="http://schemas.microsoft.com/office/drawing/2014/main" id="{3BCD74AD-74CF-F3AF-3087-EEEE9C97616E}"/>
                </a:ext>
              </a:extLst>
            </p:cNvPr>
            <p:cNvSpPr/>
            <p:nvPr/>
          </p:nvSpPr>
          <p:spPr>
            <a:xfrm>
              <a:off x="5277548" y="2444953"/>
              <a:ext cx="1224280" cy="252095"/>
            </a:xfrm>
            <a:custGeom>
              <a:avLst/>
              <a:gdLst/>
              <a:ahLst/>
              <a:cxnLst/>
              <a:rect l="l" t="t" r="r" b="b"/>
              <a:pathLst>
                <a:path w="1224279" h="252094">
                  <a:moveTo>
                    <a:pt x="1224000" y="0"/>
                  </a:moveTo>
                  <a:lnTo>
                    <a:pt x="0" y="0"/>
                  </a:lnTo>
                  <a:lnTo>
                    <a:pt x="0" y="252006"/>
                  </a:lnTo>
                  <a:lnTo>
                    <a:pt x="1224000" y="252006"/>
                  </a:lnTo>
                  <a:lnTo>
                    <a:pt x="1224000" y="0"/>
                  </a:lnTo>
                  <a:close/>
                </a:path>
              </a:pathLst>
            </a:custGeom>
            <a:solidFill>
              <a:srgbClr val="E1EBFC"/>
            </a:solidFill>
          </p:spPr>
          <p:txBody>
            <a:bodyPr wrap="square" lIns="0" tIns="0" rIns="0" bIns="0" rtlCol="0"/>
            <a:lstStyle/>
            <a:p>
              <a:endParaRPr/>
            </a:p>
          </p:txBody>
        </p:sp>
        <p:sp>
          <p:nvSpPr>
            <p:cNvPr id="476" name="object 477">
              <a:extLst>
                <a:ext uri="{FF2B5EF4-FFF2-40B4-BE49-F238E27FC236}">
                  <a16:creationId xmlns:a16="http://schemas.microsoft.com/office/drawing/2014/main" id="{3F15437A-19F7-FFCD-C410-E3C409B29E5E}"/>
                </a:ext>
              </a:extLst>
            </p:cNvPr>
            <p:cNvSpPr/>
            <p:nvPr/>
          </p:nvSpPr>
          <p:spPr>
            <a:xfrm>
              <a:off x="5277548" y="2444953"/>
              <a:ext cx="1224280" cy="252095"/>
            </a:xfrm>
            <a:custGeom>
              <a:avLst/>
              <a:gdLst/>
              <a:ahLst/>
              <a:cxnLst/>
              <a:rect l="l" t="t" r="r" b="b"/>
              <a:pathLst>
                <a:path w="1224279" h="252094">
                  <a:moveTo>
                    <a:pt x="0" y="0"/>
                  </a:moveTo>
                  <a:lnTo>
                    <a:pt x="1224000" y="0"/>
                  </a:lnTo>
                  <a:lnTo>
                    <a:pt x="1224000" y="252006"/>
                  </a:lnTo>
                  <a:lnTo>
                    <a:pt x="0" y="252006"/>
                  </a:lnTo>
                  <a:lnTo>
                    <a:pt x="0" y="0"/>
                  </a:lnTo>
                  <a:close/>
                </a:path>
              </a:pathLst>
            </a:custGeom>
            <a:ln w="12700">
              <a:solidFill>
                <a:srgbClr val="3B82F5"/>
              </a:solidFill>
            </a:ln>
          </p:spPr>
          <p:txBody>
            <a:bodyPr wrap="square" lIns="0" tIns="0" rIns="0" bIns="0" rtlCol="0"/>
            <a:lstStyle/>
            <a:p>
              <a:endParaRPr/>
            </a:p>
          </p:txBody>
        </p:sp>
      </p:grpSp>
      <p:sp>
        <p:nvSpPr>
          <p:cNvPr id="477" name="object 478">
            <a:extLst>
              <a:ext uri="{FF2B5EF4-FFF2-40B4-BE49-F238E27FC236}">
                <a16:creationId xmlns:a16="http://schemas.microsoft.com/office/drawing/2014/main" id="{5B9B24A0-16E6-D5C0-74A6-F77CCF9233AF}"/>
              </a:ext>
            </a:extLst>
          </p:cNvPr>
          <p:cNvSpPr txBox="1"/>
          <p:nvPr/>
        </p:nvSpPr>
        <p:spPr>
          <a:xfrm>
            <a:off x="6564037" y="2422641"/>
            <a:ext cx="229870" cy="147955"/>
          </a:xfrm>
          <a:prstGeom prst="rect">
            <a:avLst/>
          </a:prstGeom>
        </p:spPr>
        <p:txBody>
          <a:bodyPr vert="horz" wrap="square" lIns="0" tIns="13335" rIns="0" bIns="0" rtlCol="0">
            <a:spAutoFit/>
          </a:bodyPr>
          <a:lstStyle/>
          <a:p>
            <a:pPr marL="12700">
              <a:lnSpc>
                <a:spcPct val="100000"/>
              </a:lnSpc>
              <a:spcBef>
                <a:spcPts val="105"/>
              </a:spcBef>
            </a:pPr>
            <a:r>
              <a:rPr sz="800" b="1" spc="-25" dirty="0">
                <a:solidFill>
                  <a:srgbClr val="3B82F5"/>
                </a:solidFill>
                <a:latin typeface="Meiryo UI"/>
                <a:cs typeface="Meiryo UI"/>
              </a:rPr>
              <a:t>送電</a:t>
            </a:r>
            <a:endParaRPr sz="800">
              <a:latin typeface="Meiryo UI"/>
              <a:cs typeface="Meiryo UI"/>
            </a:endParaRPr>
          </a:p>
        </p:txBody>
      </p:sp>
      <p:sp>
        <p:nvSpPr>
          <p:cNvPr id="478" name="object 479">
            <a:extLst>
              <a:ext uri="{FF2B5EF4-FFF2-40B4-BE49-F238E27FC236}">
                <a16:creationId xmlns:a16="http://schemas.microsoft.com/office/drawing/2014/main" id="{F62B6CD0-D934-2648-2682-6EFA45F23E6C}"/>
              </a:ext>
            </a:extLst>
          </p:cNvPr>
          <p:cNvSpPr/>
          <p:nvPr/>
        </p:nvSpPr>
        <p:spPr>
          <a:xfrm>
            <a:off x="6900737" y="2289817"/>
            <a:ext cx="506095" cy="144145"/>
          </a:xfrm>
          <a:custGeom>
            <a:avLst/>
            <a:gdLst/>
            <a:ahLst/>
            <a:cxnLst/>
            <a:rect l="l" t="t" r="r" b="b"/>
            <a:pathLst>
              <a:path w="506095" h="144144">
                <a:moveTo>
                  <a:pt x="0" y="0"/>
                </a:moveTo>
                <a:lnTo>
                  <a:pt x="0" y="143993"/>
                </a:lnTo>
              </a:path>
              <a:path w="506095" h="144144">
                <a:moveTo>
                  <a:pt x="505674" y="0"/>
                </a:moveTo>
                <a:lnTo>
                  <a:pt x="505674" y="143993"/>
                </a:lnTo>
              </a:path>
            </a:pathLst>
          </a:custGeom>
          <a:ln w="6350">
            <a:solidFill>
              <a:srgbClr val="585656"/>
            </a:solidFill>
          </a:ln>
        </p:spPr>
        <p:txBody>
          <a:bodyPr wrap="square" lIns="0" tIns="0" rIns="0" bIns="0" rtlCol="0"/>
          <a:lstStyle/>
          <a:p>
            <a:endParaRPr/>
          </a:p>
        </p:txBody>
      </p:sp>
      <p:sp>
        <p:nvSpPr>
          <p:cNvPr id="479" name="object 480">
            <a:extLst>
              <a:ext uri="{FF2B5EF4-FFF2-40B4-BE49-F238E27FC236}">
                <a16:creationId xmlns:a16="http://schemas.microsoft.com/office/drawing/2014/main" id="{2C3BE243-DE4B-FA7C-2E71-53597927FA09}"/>
              </a:ext>
            </a:extLst>
          </p:cNvPr>
          <p:cNvSpPr txBox="1"/>
          <p:nvPr/>
        </p:nvSpPr>
        <p:spPr>
          <a:xfrm>
            <a:off x="7224737" y="2109821"/>
            <a:ext cx="431800" cy="180340"/>
          </a:xfrm>
          <a:prstGeom prst="rect">
            <a:avLst/>
          </a:prstGeom>
          <a:solidFill>
            <a:srgbClr val="FFFFFF"/>
          </a:solidFill>
          <a:ln w="6350">
            <a:solidFill>
              <a:srgbClr val="585656"/>
            </a:solidFill>
          </a:ln>
        </p:spPr>
        <p:txBody>
          <a:bodyPr vert="horz" wrap="square" lIns="0" tIns="37465" rIns="0" bIns="0" rtlCol="0">
            <a:spAutoFit/>
          </a:bodyPr>
          <a:lstStyle/>
          <a:p>
            <a:pPr marL="37465">
              <a:lnSpc>
                <a:spcPct val="100000"/>
              </a:lnSpc>
              <a:spcBef>
                <a:spcPts val="295"/>
              </a:spcBef>
            </a:pPr>
            <a:r>
              <a:rPr sz="700" spc="-20" dirty="0">
                <a:latin typeface="Meiryo UI"/>
                <a:cs typeface="Meiryo UI"/>
              </a:rPr>
              <a:t>発電機能</a:t>
            </a:r>
            <a:endParaRPr sz="700">
              <a:latin typeface="Meiryo UI"/>
              <a:cs typeface="Meiryo UI"/>
            </a:endParaRPr>
          </a:p>
        </p:txBody>
      </p:sp>
      <p:sp>
        <p:nvSpPr>
          <p:cNvPr id="480" name="object 481">
            <a:extLst>
              <a:ext uri="{FF2B5EF4-FFF2-40B4-BE49-F238E27FC236}">
                <a16:creationId xmlns:a16="http://schemas.microsoft.com/office/drawing/2014/main" id="{70863B74-B1EA-54A4-79CB-950E8BB707B5}"/>
              </a:ext>
            </a:extLst>
          </p:cNvPr>
          <p:cNvSpPr txBox="1"/>
          <p:nvPr/>
        </p:nvSpPr>
        <p:spPr>
          <a:xfrm>
            <a:off x="6612736" y="2109821"/>
            <a:ext cx="432434" cy="180340"/>
          </a:xfrm>
          <a:prstGeom prst="rect">
            <a:avLst/>
          </a:prstGeom>
          <a:solidFill>
            <a:srgbClr val="FFFFFF"/>
          </a:solidFill>
          <a:ln w="6350">
            <a:solidFill>
              <a:srgbClr val="585656"/>
            </a:solidFill>
          </a:ln>
        </p:spPr>
        <p:txBody>
          <a:bodyPr vert="horz" wrap="square" lIns="0" tIns="37465" rIns="0" bIns="0" rtlCol="0">
            <a:spAutoFit/>
          </a:bodyPr>
          <a:lstStyle/>
          <a:p>
            <a:pPr marL="38100">
              <a:lnSpc>
                <a:spcPct val="100000"/>
              </a:lnSpc>
              <a:spcBef>
                <a:spcPts val="295"/>
              </a:spcBef>
            </a:pPr>
            <a:r>
              <a:rPr sz="700" spc="-20" dirty="0">
                <a:latin typeface="Meiryo UI"/>
                <a:cs typeface="Meiryo UI"/>
              </a:rPr>
              <a:t>蓄電機能</a:t>
            </a:r>
            <a:endParaRPr sz="700">
              <a:latin typeface="Meiryo UI"/>
              <a:cs typeface="Meiryo UI"/>
            </a:endParaRPr>
          </a:p>
        </p:txBody>
      </p:sp>
      <p:grpSp>
        <p:nvGrpSpPr>
          <p:cNvPr id="481" name="object 482">
            <a:extLst>
              <a:ext uri="{FF2B5EF4-FFF2-40B4-BE49-F238E27FC236}">
                <a16:creationId xmlns:a16="http://schemas.microsoft.com/office/drawing/2014/main" id="{C9847B1A-B93F-4F5A-7B96-2C81A700CDFE}"/>
              </a:ext>
            </a:extLst>
          </p:cNvPr>
          <p:cNvGrpSpPr/>
          <p:nvPr/>
        </p:nvGrpSpPr>
        <p:grpSpPr>
          <a:xfrm>
            <a:off x="6393561" y="2430636"/>
            <a:ext cx="1266825" cy="258445"/>
            <a:chOff x="5130369" y="2477770"/>
            <a:chExt cx="1266825" cy="258445"/>
          </a:xfrm>
        </p:grpSpPr>
        <p:sp>
          <p:nvSpPr>
            <p:cNvPr id="482" name="object 483">
              <a:extLst>
                <a:ext uri="{FF2B5EF4-FFF2-40B4-BE49-F238E27FC236}">
                  <a16:creationId xmlns:a16="http://schemas.microsoft.com/office/drawing/2014/main" id="{0892B59D-327B-4812-6626-5B563FAE0C49}"/>
                </a:ext>
              </a:extLst>
            </p:cNvPr>
            <p:cNvSpPr/>
            <p:nvPr/>
          </p:nvSpPr>
          <p:spPr>
            <a:xfrm>
              <a:off x="6249545" y="2624951"/>
              <a:ext cx="144145" cy="0"/>
            </a:xfrm>
            <a:custGeom>
              <a:avLst/>
              <a:gdLst/>
              <a:ahLst/>
              <a:cxnLst/>
              <a:rect l="l" t="t" r="r" b="b"/>
              <a:pathLst>
                <a:path w="144145">
                  <a:moveTo>
                    <a:pt x="0" y="0"/>
                  </a:moveTo>
                  <a:lnTo>
                    <a:pt x="144005" y="0"/>
                  </a:lnTo>
                </a:path>
              </a:pathLst>
            </a:custGeom>
            <a:ln w="6350">
              <a:solidFill>
                <a:srgbClr val="585656"/>
              </a:solidFill>
            </a:ln>
          </p:spPr>
          <p:txBody>
            <a:bodyPr wrap="square" lIns="0" tIns="0" rIns="0" bIns="0" rtlCol="0"/>
            <a:lstStyle/>
            <a:p>
              <a:endParaRPr/>
            </a:p>
          </p:txBody>
        </p:sp>
        <p:sp>
          <p:nvSpPr>
            <p:cNvPr id="483" name="object 484">
              <a:extLst>
                <a:ext uri="{FF2B5EF4-FFF2-40B4-BE49-F238E27FC236}">
                  <a16:creationId xmlns:a16="http://schemas.microsoft.com/office/drawing/2014/main" id="{E0021A67-BB5B-1EA6-D4D1-874C28E661CD}"/>
                </a:ext>
              </a:extLst>
            </p:cNvPr>
            <p:cNvSpPr/>
            <p:nvPr/>
          </p:nvSpPr>
          <p:spPr>
            <a:xfrm>
              <a:off x="5133544" y="2732951"/>
              <a:ext cx="756285" cy="0"/>
            </a:xfrm>
            <a:custGeom>
              <a:avLst/>
              <a:gdLst/>
              <a:ahLst/>
              <a:cxnLst/>
              <a:rect l="l" t="t" r="r" b="b"/>
              <a:pathLst>
                <a:path w="756285">
                  <a:moveTo>
                    <a:pt x="0" y="0"/>
                  </a:moveTo>
                  <a:lnTo>
                    <a:pt x="756005" y="0"/>
                  </a:lnTo>
                </a:path>
              </a:pathLst>
            </a:custGeom>
            <a:ln w="6350">
              <a:solidFill>
                <a:srgbClr val="585656"/>
              </a:solidFill>
            </a:ln>
          </p:spPr>
          <p:txBody>
            <a:bodyPr wrap="square" lIns="0" tIns="0" rIns="0" bIns="0" rtlCol="0"/>
            <a:lstStyle/>
            <a:p>
              <a:endParaRPr/>
            </a:p>
          </p:txBody>
        </p:sp>
        <p:sp>
          <p:nvSpPr>
            <p:cNvPr id="484" name="object 485">
              <a:extLst>
                <a:ext uri="{FF2B5EF4-FFF2-40B4-BE49-F238E27FC236}">
                  <a16:creationId xmlns:a16="http://schemas.microsoft.com/office/drawing/2014/main" id="{8D91A081-3C96-33B1-E28C-5F9543ED5E70}"/>
                </a:ext>
              </a:extLst>
            </p:cNvPr>
            <p:cNvSpPr/>
            <p:nvPr/>
          </p:nvSpPr>
          <p:spPr>
            <a:xfrm>
              <a:off x="5889544" y="2660954"/>
              <a:ext cx="0" cy="72390"/>
            </a:xfrm>
            <a:custGeom>
              <a:avLst/>
              <a:gdLst/>
              <a:ahLst/>
              <a:cxnLst/>
              <a:rect l="l" t="t" r="r" b="b"/>
              <a:pathLst>
                <a:path h="72389">
                  <a:moveTo>
                    <a:pt x="0" y="71996"/>
                  </a:moveTo>
                  <a:lnTo>
                    <a:pt x="0" y="0"/>
                  </a:lnTo>
                </a:path>
              </a:pathLst>
            </a:custGeom>
            <a:ln w="6350">
              <a:solidFill>
                <a:srgbClr val="585656"/>
              </a:solidFill>
            </a:ln>
          </p:spPr>
          <p:txBody>
            <a:bodyPr wrap="square" lIns="0" tIns="0" rIns="0" bIns="0" rtlCol="0"/>
            <a:lstStyle/>
            <a:p>
              <a:endParaRPr/>
            </a:p>
          </p:txBody>
        </p:sp>
        <p:sp>
          <p:nvSpPr>
            <p:cNvPr id="485" name="object 486">
              <a:extLst>
                <a:ext uri="{FF2B5EF4-FFF2-40B4-BE49-F238E27FC236}">
                  <a16:creationId xmlns:a16="http://schemas.microsoft.com/office/drawing/2014/main" id="{59037D34-5ADB-EB6C-3521-7CA01399D244}"/>
                </a:ext>
              </a:extLst>
            </p:cNvPr>
            <p:cNvSpPr/>
            <p:nvPr/>
          </p:nvSpPr>
          <p:spPr>
            <a:xfrm>
              <a:off x="5565546" y="2480945"/>
              <a:ext cx="684530" cy="180975"/>
            </a:xfrm>
            <a:custGeom>
              <a:avLst/>
              <a:gdLst/>
              <a:ahLst/>
              <a:cxnLst/>
              <a:rect l="l" t="t" r="r" b="b"/>
              <a:pathLst>
                <a:path w="684529" h="180975">
                  <a:moveTo>
                    <a:pt x="683996" y="0"/>
                  </a:moveTo>
                  <a:lnTo>
                    <a:pt x="0" y="0"/>
                  </a:lnTo>
                  <a:lnTo>
                    <a:pt x="0" y="180428"/>
                  </a:lnTo>
                  <a:lnTo>
                    <a:pt x="683996" y="180428"/>
                  </a:lnTo>
                  <a:lnTo>
                    <a:pt x="683996" y="0"/>
                  </a:lnTo>
                  <a:close/>
                </a:path>
              </a:pathLst>
            </a:custGeom>
            <a:solidFill>
              <a:srgbClr val="FFFFFF"/>
            </a:solidFill>
          </p:spPr>
          <p:txBody>
            <a:bodyPr wrap="square" lIns="0" tIns="0" rIns="0" bIns="0" rtlCol="0"/>
            <a:lstStyle/>
            <a:p>
              <a:endParaRPr/>
            </a:p>
          </p:txBody>
        </p:sp>
        <p:sp>
          <p:nvSpPr>
            <p:cNvPr id="486" name="object 487">
              <a:extLst>
                <a:ext uri="{FF2B5EF4-FFF2-40B4-BE49-F238E27FC236}">
                  <a16:creationId xmlns:a16="http://schemas.microsoft.com/office/drawing/2014/main" id="{9C448F09-74A9-E938-3090-72AC4965B662}"/>
                </a:ext>
              </a:extLst>
            </p:cNvPr>
            <p:cNvSpPr/>
            <p:nvPr/>
          </p:nvSpPr>
          <p:spPr>
            <a:xfrm>
              <a:off x="5565546" y="2480945"/>
              <a:ext cx="684530" cy="180975"/>
            </a:xfrm>
            <a:custGeom>
              <a:avLst/>
              <a:gdLst/>
              <a:ahLst/>
              <a:cxnLst/>
              <a:rect l="l" t="t" r="r" b="b"/>
              <a:pathLst>
                <a:path w="684529" h="180975">
                  <a:moveTo>
                    <a:pt x="0" y="0"/>
                  </a:moveTo>
                  <a:lnTo>
                    <a:pt x="683996" y="0"/>
                  </a:lnTo>
                  <a:lnTo>
                    <a:pt x="683996"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487" name="object 488">
            <a:extLst>
              <a:ext uri="{FF2B5EF4-FFF2-40B4-BE49-F238E27FC236}">
                <a16:creationId xmlns:a16="http://schemas.microsoft.com/office/drawing/2014/main" id="{1B22F2A6-7064-58C2-1A56-55CCAAF4388A}"/>
              </a:ext>
            </a:extLst>
          </p:cNvPr>
          <p:cNvSpPr txBox="1"/>
          <p:nvPr/>
        </p:nvSpPr>
        <p:spPr>
          <a:xfrm>
            <a:off x="6910386" y="2459513"/>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送電する機能</a:t>
            </a:r>
            <a:endParaRPr sz="700">
              <a:latin typeface="Meiryo UI"/>
              <a:cs typeface="Meiryo UI"/>
            </a:endParaRPr>
          </a:p>
        </p:txBody>
      </p:sp>
      <p:grpSp>
        <p:nvGrpSpPr>
          <p:cNvPr id="488" name="object 489">
            <a:extLst>
              <a:ext uri="{FF2B5EF4-FFF2-40B4-BE49-F238E27FC236}">
                <a16:creationId xmlns:a16="http://schemas.microsoft.com/office/drawing/2014/main" id="{8D6EA393-C9B5-7F82-89AE-E2936E06B031}"/>
              </a:ext>
            </a:extLst>
          </p:cNvPr>
          <p:cNvGrpSpPr/>
          <p:nvPr/>
        </p:nvGrpSpPr>
        <p:grpSpPr>
          <a:xfrm>
            <a:off x="2577561" y="4194640"/>
            <a:ext cx="5586730" cy="1986914"/>
            <a:chOff x="1314369" y="4241774"/>
            <a:chExt cx="5586730" cy="1986914"/>
          </a:xfrm>
        </p:grpSpPr>
        <p:sp>
          <p:nvSpPr>
            <p:cNvPr id="489" name="object 490">
              <a:extLst>
                <a:ext uri="{FF2B5EF4-FFF2-40B4-BE49-F238E27FC236}">
                  <a16:creationId xmlns:a16="http://schemas.microsoft.com/office/drawing/2014/main" id="{52CA957F-B832-19DE-510D-0C94AFBDBFF3}"/>
                </a:ext>
              </a:extLst>
            </p:cNvPr>
            <p:cNvSpPr/>
            <p:nvPr/>
          </p:nvSpPr>
          <p:spPr>
            <a:xfrm>
              <a:off x="4935545" y="5684950"/>
              <a:ext cx="720090" cy="72390"/>
            </a:xfrm>
            <a:custGeom>
              <a:avLst/>
              <a:gdLst/>
              <a:ahLst/>
              <a:cxnLst/>
              <a:rect l="l" t="t" r="r" b="b"/>
              <a:pathLst>
                <a:path w="720089" h="72389">
                  <a:moveTo>
                    <a:pt x="288002" y="72000"/>
                  </a:moveTo>
                  <a:lnTo>
                    <a:pt x="449999" y="72000"/>
                  </a:lnTo>
                </a:path>
                <a:path w="720089" h="72389">
                  <a:moveTo>
                    <a:pt x="0" y="72000"/>
                  </a:moveTo>
                  <a:lnTo>
                    <a:pt x="180002" y="72000"/>
                  </a:lnTo>
                </a:path>
                <a:path w="720089" h="72389">
                  <a:moveTo>
                    <a:pt x="288002" y="0"/>
                  </a:moveTo>
                  <a:lnTo>
                    <a:pt x="502048" y="0"/>
                  </a:lnTo>
                </a:path>
                <a:path w="720089" h="72389">
                  <a:moveTo>
                    <a:pt x="0" y="0"/>
                  </a:moveTo>
                  <a:lnTo>
                    <a:pt x="180002" y="0"/>
                  </a:lnTo>
                </a:path>
                <a:path w="720089" h="72389">
                  <a:moveTo>
                    <a:pt x="538053" y="0"/>
                  </a:moveTo>
                  <a:lnTo>
                    <a:pt x="720001" y="0"/>
                  </a:lnTo>
                </a:path>
              </a:pathLst>
            </a:custGeom>
            <a:ln w="6350">
              <a:solidFill>
                <a:srgbClr val="585656"/>
              </a:solidFill>
            </a:ln>
          </p:spPr>
          <p:txBody>
            <a:bodyPr wrap="square" lIns="0" tIns="0" rIns="0" bIns="0" rtlCol="0"/>
            <a:lstStyle/>
            <a:p>
              <a:endParaRPr/>
            </a:p>
          </p:txBody>
        </p:sp>
        <p:sp>
          <p:nvSpPr>
            <p:cNvPr id="490" name="object 491">
              <a:extLst>
                <a:ext uri="{FF2B5EF4-FFF2-40B4-BE49-F238E27FC236}">
                  <a16:creationId xmlns:a16="http://schemas.microsoft.com/office/drawing/2014/main" id="{39DDE216-7B2F-94A3-D384-3B71F49056C9}"/>
                </a:ext>
              </a:extLst>
            </p:cNvPr>
            <p:cNvSpPr/>
            <p:nvPr/>
          </p:nvSpPr>
          <p:spPr>
            <a:xfrm>
              <a:off x="5151907" y="5681775"/>
              <a:ext cx="0" cy="6350"/>
            </a:xfrm>
            <a:custGeom>
              <a:avLst/>
              <a:gdLst/>
              <a:ahLst/>
              <a:cxnLst/>
              <a:rect l="l" t="t" r="r" b="b"/>
              <a:pathLst>
                <a:path h="6350">
                  <a:moveTo>
                    <a:pt x="0" y="0"/>
                  </a:moveTo>
                  <a:lnTo>
                    <a:pt x="0" y="6350"/>
                  </a:lnTo>
                </a:path>
              </a:pathLst>
            </a:custGeom>
            <a:ln w="3175">
              <a:solidFill>
                <a:srgbClr val="585656"/>
              </a:solidFill>
            </a:ln>
          </p:spPr>
          <p:txBody>
            <a:bodyPr wrap="square" lIns="0" tIns="0" rIns="0" bIns="0" rtlCol="0"/>
            <a:lstStyle/>
            <a:p>
              <a:endParaRPr/>
            </a:p>
          </p:txBody>
        </p:sp>
        <p:sp>
          <p:nvSpPr>
            <p:cNvPr id="491" name="object 492">
              <a:extLst>
                <a:ext uri="{FF2B5EF4-FFF2-40B4-BE49-F238E27FC236}">
                  <a16:creationId xmlns:a16="http://schemas.microsoft.com/office/drawing/2014/main" id="{A9ECCD16-CA0E-2B96-42C8-E741CE3CA702}"/>
                </a:ext>
              </a:extLst>
            </p:cNvPr>
            <p:cNvSpPr/>
            <p:nvPr/>
          </p:nvSpPr>
          <p:spPr>
            <a:xfrm>
              <a:off x="1317544" y="4604949"/>
              <a:ext cx="5580380" cy="1620520"/>
            </a:xfrm>
            <a:custGeom>
              <a:avLst/>
              <a:gdLst/>
              <a:ahLst/>
              <a:cxnLst/>
              <a:rect l="l" t="t" r="r" b="b"/>
              <a:pathLst>
                <a:path w="5580380" h="1620520">
                  <a:moveTo>
                    <a:pt x="3834006" y="1116001"/>
                  </a:moveTo>
                  <a:lnTo>
                    <a:pt x="3851997" y="1116001"/>
                  </a:lnTo>
                </a:path>
                <a:path w="5580380" h="1620520">
                  <a:moveTo>
                    <a:pt x="3618000" y="1116001"/>
                  </a:moveTo>
                  <a:lnTo>
                    <a:pt x="3798002" y="1116001"/>
                  </a:lnTo>
                </a:path>
                <a:path w="5580380" h="1620520">
                  <a:moveTo>
                    <a:pt x="3834006" y="1620000"/>
                  </a:moveTo>
                  <a:lnTo>
                    <a:pt x="3851997" y="1620000"/>
                  </a:lnTo>
                </a:path>
                <a:path w="5580380" h="1620520">
                  <a:moveTo>
                    <a:pt x="3618000" y="1620000"/>
                  </a:moveTo>
                  <a:lnTo>
                    <a:pt x="3798002" y="1620000"/>
                  </a:lnTo>
                </a:path>
                <a:path w="5580380" h="1620520">
                  <a:moveTo>
                    <a:pt x="3618000" y="1584001"/>
                  </a:moveTo>
                  <a:lnTo>
                    <a:pt x="3798002" y="1584001"/>
                  </a:lnTo>
                </a:path>
                <a:path w="5580380" h="1620520">
                  <a:moveTo>
                    <a:pt x="3869998" y="1584001"/>
                  </a:moveTo>
                  <a:lnTo>
                    <a:pt x="3888002" y="1584001"/>
                  </a:lnTo>
                </a:path>
                <a:path w="5580380" h="1620520">
                  <a:moveTo>
                    <a:pt x="4904312" y="1187999"/>
                  </a:moveTo>
                  <a:lnTo>
                    <a:pt x="5018980" y="1187999"/>
                  </a:lnTo>
                </a:path>
                <a:path w="5580380" h="1620520">
                  <a:moveTo>
                    <a:pt x="4410002" y="1187999"/>
                  </a:moveTo>
                  <a:lnTo>
                    <a:pt x="4464003" y="1187999"/>
                  </a:lnTo>
                </a:path>
                <a:path w="5580380" h="1620520">
                  <a:moveTo>
                    <a:pt x="3906003" y="1187999"/>
                  </a:moveTo>
                  <a:lnTo>
                    <a:pt x="4049995" y="1187999"/>
                  </a:lnTo>
                </a:path>
                <a:path w="5580380" h="1620520">
                  <a:moveTo>
                    <a:pt x="4086000" y="1187999"/>
                  </a:moveTo>
                  <a:lnTo>
                    <a:pt x="4120048" y="1187999"/>
                  </a:lnTo>
                </a:path>
                <a:path w="5580380" h="1620520">
                  <a:moveTo>
                    <a:pt x="3618000" y="1187999"/>
                  </a:moveTo>
                  <a:lnTo>
                    <a:pt x="3798002" y="1187999"/>
                  </a:lnTo>
                </a:path>
                <a:path w="5580380" h="1620520">
                  <a:moveTo>
                    <a:pt x="4156053" y="1187999"/>
                  </a:moveTo>
                  <a:lnTo>
                    <a:pt x="4373998" y="1187999"/>
                  </a:lnTo>
                </a:path>
                <a:path w="5580380" h="1620520">
                  <a:moveTo>
                    <a:pt x="5416249" y="1187999"/>
                  </a:moveTo>
                  <a:lnTo>
                    <a:pt x="5579997" y="1187999"/>
                  </a:lnTo>
                </a:path>
                <a:path w="5580380" h="1620520">
                  <a:moveTo>
                    <a:pt x="5165157" y="1187999"/>
                  </a:moveTo>
                  <a:lnTo>
                    <a:pt x="5380244" y="1187999"/>
                  </a:lnTo>
                </a:path>
                <a:path w="5580380" h="1620520">
                  <a:moveTo>
                    <a:pt x="5114204" y="1187999"/>
                  </a:moveTo>
                  <a:lnTo>
                    <a:pt x="5129152" y="1187999"/>
                  </a:lnTo>
                </a:path>
                <a:path w="5580380" h="1620520">
                  <a:moveTo>
                    <a:pt x="5054984" y="1187999"/>
                  </a:moveTo>
                  <a:lnTo>
                    <a:pt x="5078200" y="1187999"/>
                  </a:lnTo>
                </a:path>
                <a:path w="5580380" h="1620520">
                  <a:moveTo>
                    <a:pt x="1962001" y="0"/>
                  </a:moveTo>
                  <a:lnTo>
                    <a:pt x="2608799" y="0"/>
                  </a:lnTo>
                </a:path>
                <a:path w="5580380" h="1620520">
                  <a:moveTo>
                    <a:pt x="1616421" y="0"/>
                  </a:moveTo>
                  <a:lnTo>
                    <a:pt x="1854000" y="0"/>
                  </a:lnTo>
                </a:path>
                <a:path w="5580380" h="1620520">
                  <a:moveTo>
                    <a:pt x="309604" y="0"/>
                  </a:moveTo>
                  <a:lnTo>
                    <a:pt x="1580417" y="0"/>
                  </a:lnTo>
                </a:path>
                <a:path w="5580380" h="1620520">
                  <a:moveTo>
                    <a:pt x="233048" y="0"/>
                  </a:moveTo>
                  <a:lnTo>
                    <a:pt x="273599" y="0"/>
                  </a:lnTo>
                </a:path>
                <a:path w="5580380" h="1620520">
                  <a:moveTo>
                    <a:pt x="1890005" y="0"/>
                  </a:moveTo>
                  <a:lnTo>
                    <a:pt x="1925996" y="0"/>
                  </a:lnTo>
                </a:path>
                <a:path w="5580380" h="1620520">
                  <a:moveTo>
                    <a:pt x="0" y="0"/>
                  </a:moveTo>
                  <a:lnTo>
                    <a:pt x="197044" y="0"/>
                  </a:lnTo>
                </a:path>
                <a:path w="5580380" h="1620520">
                  <a:moveTo>
                    <a:pt x="3402714" y="0"/>
                  </a:moveTo>
                  <a:lnTo>
                    <a:pt x="3815994" y="0"/>
                  </a:lnTo>
                </a:path>
                <a:path w="5580380" h="1620520">
                  <a:moveTo>
                    <a:pt x="2790663" y="0"/>
                  </a:moveTo>
                  <a:lnTo>
                    <a:pt x="3366710" y="0"/>
                  </a:lnTo>
                </a:path>
                <a:path w="5580380" h="1620520">
                  <a:moveTo>
                    <a:pt x="2644804" y="0"/>
                  </a:moveTo>
                  <a:lnTo>
                    <a:pt x="2754659" y="0"/>
                  </a:lnTo>
                </a:path>
              </a:pathLst>
            </a:custGeom>
            <a:ln w="6350">
              <a:solidFill>
                <a:srgbClr val="585656"/>
              </a:solidFill>
            </a:ln>
          </p:spPr>
          <p:txBody>
            <a:bodyPr wrap="square" lIns="0" tIns="0" rIns="0" bIns="0" rtlCol="0"/>
            <a:lstStyle/>
            <a:p>
              <a:endParaRPr/>
            </a:p>
          </p:txBody>
        </p:sp>
        <p:sp>
          <p:nvSpPr>
            <p:cNvPr id="492" name="object 493">
              <a:extLst>
                <a:ext uri="{FF2B5EF4-FFF2-40B4-BE49-F238E27FC236}">
                  <a16:creationId xmlns:a16="http://schemas.microsoft.com/office/drawing/2014/main" id="{DDB712F7-36FC-EBAB-3248-1309895F053E}"/>
                </a:ext>
              </a:extLst>
            </p:cNvPr>
            <p:cNvSpPr/>
            <p:nvPr/>
          </p:nvSpPr>
          <p:spPr>
            <a:xfrm>
              <a:off x="5637542" y="4244949"/>
              <a:ext cx="540385" cy="288290"/>
            </a:xfrm>
            <a:custGeom>
              <a:avLst/>
              <a:gdLst/>
              <a:ahLst/>
              <a:cxnLst/>
              <a:rect l="l" t="t" r="r" b="b"/>
              <a:pathLst>
                <a:path w="540385" h="288289">
                  <a:moveTo>
                    <a:pt x="540003" y="0"/>
                  </a:moveTo>
                  <a:lnTo>
                    <a:pt x="0" y="0"/>
                  </a:lnTo>
                  <a:lnTo>
                    <a:pt x="0" y="288150"/>
                  </a:lnTo>
                  <a:lnTo>
                    <a:pt x="540003" y="288150"/>
                  </a:lnTo>
                  <a:lnTo>
                    <a:pt x="540003" y="0"/>
                  </a:lnTo>
                  <a:close/>
                </a:path>
              </a:pathLst>
            </a:custGeom>
            <a:solidFill>
              <a:srgbClr val="FFFFFF"/>
            </a:solidFill>
          </p:spPr>
          <p:txBody>
            <a:bodyPr wrap="square" lIns="0" tIns="0" rIns="0" bIns="0" rtlCol="0"/>
            <a:lstStyle/>
            <a:p>
              <a:endParaRPr/>
            </a:p>
          </p:txBody>
        </p:sp>
        <p:sp>
          <p:nvSpPr>
            <p:cNvPr id="493" name="object 494">
              <a:extLst>
                <a:ext uri="{FF2B5EF4-FFF2-40B4-BE49-F238E27FC236}">
                  <a16:creationId xmlns:a16="http://schemas.microsoft.com/office/drawing/2014/main" id="{1AFEE9B3-5051-CE4F-7870-CA89CA1F6BC2}"/>
                </a:ext>
              </a:extLst>
            </p:cNvPr>
            <p:cNvSpPr/>
            <p:nvPr/>
          </p:nvSpPr>
          <p:spPr>
            <a:xfrm>
              <a:off x="5637542" y="4244949"/>
              <a:ext cx="540385" cy="288290"/>
            </a:xfrm>
            <a:custGeom>
              <a:avLst/>
              <a:gdLst/>
              <a:ahLst/>
              <a:cxnLst/>
              <a:rect l="l" t="t" r="r" b="b"/>
              <a:pathLst>
                <a:path w="540385" h="288289">
                  <a:moveTo>
                    <a:pt x="0" y="0"/>
                  </a:moveTo>
                  <a:lnTo>
                    <a:pt x="540003" y="0"/>
                  </a:lnTo>
                  <a:lnTo>
                    <a:pt x="540003"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494" name="object 495">
            <a:extLst>
              <a:ext uri="{FF2B5EF4-FFF2-40B4-BE49-F238E27FC236}">
                <a16:creationId xmlns:a16="http://schemas.microsoft.com/office/drawing/2014/main" id="{52BAD121-3269-97D3-3546-BA9D041C6899}"/>
              </a:ext>
            </a:extLst>
          </p:cNvPr>
          <p:cNvSpPr txBox="1"/>
          <p:nvPr/>
        </p:nvSpPr>
        <p:spPr>
          <a:xfrm>
            <a:off x="6944486" y="4222641"/>
            <a:ext cx="1016635" cy="238760"/>
          </a:xfrm>
          <a:prstGeom prst="rect">
            <a:avLst/>
          </a:prstGeom>
        </p:spPr>
        <p:txBody>
          <a:bodyPr vert="horz" wrap="square" lIns="0" tIns="12065" rIns="0" bIns="0" rtlCol="0">
            <a:spAutoFit/>
          </a:bodyPr>
          <a:lstStyle/>
          <a:p>
            <a:pPr marL="32384" marR="5080" indent="-20320">
              <a:lnSpc>
                <a:spcPct val="100000"/>
              </a:lnSpc>
              <a:spcBef>
                <a:spcPts val="95"/>
              </a:spcBef>
              <a:tabLst>
                <a:tab pos="598805" algn="l"/>
                <a:tab pos="713105" algn="l"/>
              </a:tabLst>
            </a:pPr>
            <a:r>
              <a:rPr sz="700" spc="-20" dirty="0">
                <a:latin typeface="Meiryo UI"/>
                <a:cs typeface="Meiryo UI"/>
              </a:rPr>
              <a:t>月面へ</a:t>
            </a:r>
            <a:r>
              <a:rPr sz="700" spc="-10" dirty="0">
                <a:latin typeface="Meiryo UI"/>
                <a:cs typeface="Meiryo UI"/>
              </a:rPr>
              <a:t>着</a:t>
            </a:r>
            <a:r>
              <a:rPr sz="700" spc="-50" dirty="0">
                <a:latin typeface="Meiryo UI"/>
                <a:cs typeface="Meiryo UI"/>
              </a:rPr>
              <a:t>陸</a:t>
            </a:r>
            <a:r>
              <a:rPr sz="700" dirty="0">
                <a:latin typeface="Meiryo UI"/>
                <a:cs typeface="Meiryo UI"/>
              </a:rPr>
              <a:t>	</a:t>
            </a:r>
            <a:r>
              <a:rPr sz="700" spc="-10" dirty="0">
                <a:latin typeface="Meiryo UI"/>
                <a:cs typeface="Meiryo UI"/>
              </a:rPr>
              <a:t>貨物を</a:t>
            </a:r>
            <a:r>
              <a:rPr sz="700" spc="-20" dirty="0">
                <a:latin typeface="Meiryo UI"/>
                <a:cs typeface="Meiryo UI"/>
              </a:rPr>
              <a:t>積</a:t>
            </a:r>
            <a:r>
              <a:rPr sz="700" spc="-50" dirty="0">
                <a:latin typeface="Meiryo UI"/>
                <a:cs typeface="Meiryo UI"/>
              </a:rPr>
              <a:t>む</a:t>
            </a:r>
            <a:r>
              <a:rPr sz="700" spc="-10" dirty="0">
                <a:latin typeface="Meiryo UI"/>
                <a:cs typeface="Meiryo UI"/>
              </a:rPr>
              <a:t>を</a:t>
            </a:r>
            <a:r>
              <a:rPr sz="700" spc="-20" dirty="0">
                <a:latin typeface="Meiryo UI"/>
                <a:cs typeface="Meiryo UI"/>
              </a:rPr>
              <a:t>する</a:t>
            </a:r>
            <a:r>
              <a:rPr sz="700" spc="-10" dirty="0">
                <a:latin typeface="Meiryo UI"/>
                <a:cs typeface="Meiryo UI"/>
              </a:rPr>
              <a:t>機</a:t>
            </a:r>
            <a:r>
              <a:rPr sz="700" spc="-50" dirty="0">
                <a:latin typeface="Meiryo UI"/>
                <a:cs typeface="Meiryo UI"/>
              </a:rPr>
              <a:t>能</a:t>
            </a:r>
            <a:r>
              <a:rPr sz="700" dirty="0">
                <a:latin typeface="Meiryo UI"/>
                <a:cs typeface="Meiryo UI"/>
              </a:rPr>
              <a:t>		</a:t>
            </a:r>
            <a:r>
              <a:rPr sz="700" spc="-10" dirty="0">
                <a:latin typeface="Meiryo UI"/>
                <a:cs typeface="Meiryo UI"/>
              </a:rPr>
              <a:t>機</a:t>
            </a:r>
            <a:r>
              <a:rPr sz="700" spc="-50" dirty="0">
                <a:latin typeface="Meiryo UI"/>
                <a:cs typeface="Meiryo UI"/>
              </a:rPr>
              <a:t>能</a:t>
            </a:r>
            <a:endParaRPr sz="700">
              <a:latin typeface="Meiryo UI"/>
              <a:cs typeface="Meiryo UI"/>
            </a:endParaRPr>
          </a:p>
        </p:txBody>
      </p:sp>
      <p:grpSp>
        <p:nvGrpSpPr>
          <p:cNvPr id="495" name="object 496">
            <a:extLst>
              <a:ext uri="{FF2B5EF4-FFF2-40B4-BE49-F238E27FC236}">
                <a16:creationId xmlns:a16="http://schemas.microsoft.com/office/drawing/2014/main" id="{DE756C3C-AC13-5075-C8F2-678013CC5314}"/>
              </a:ext>
            </a:extLst>
          </p:cNvPr>
          <p:cNvGrpSpPr/>
          <p:nvPr/>
        </p:nvGrpSpPr>
        <p:grpSpPr>
          <a:xfrm>
            <a:off x="4809565" y="4734643"/>
            <a:ext cx="618490" cy="582930"/>
            <a:chOff x="3546373" y="4781777"/>
            <a:chExt cx="618490" cy="582930"/>
          </a:xfrm>
        </p:grpSpPr>
        <p:sp>
          <p:nvSpPr>
            <p:cNvPr id="496" name="object 497">
              <a:extLst>
                <a:ext uri="{FF2B5EF4-FFF2-40B4-BE49-F238E27FC236}">
                  <a16:creationId xmlns:a16="http://schemas.microsoft.com/office/drawing/2014/main" id="{660CD0E7-E587-84E6-240E-0192904BDA9A}"/>
                </a:ext>
              </a:extLst>
            </p:cNvPr>
            <p:cNvSpPr/>
            <p:nvPr/>
          </p:nvSpPr>
          <p:spPr>
            <a:xfrm>
              <a:off x="4119040" y="4784952"/>
              <a:ext cx="0" cy="288290"/>
            </a:xfrm>
            <a:custGeom>
              <a:avLst/>
              <a:gdLst/>
              <a:ahLst/>
              <a:cxnLst/>
              <a:rect l="l" t="t" r="r" b="b"/>
              <a:pathLst>
                <a:path h="288289">
                  <a:moveTo>
                    <a:pt x="0" y="287997"/>
                  </a:moveTo>
                  <a:lnTo>
                    <a:pt x="0" y="0"/>
                  </a:lnTo>
                </a:path>
              </a:pathLst>
            </a:custGeom>
            <a:ln w="6350">
              <a:solidFill>
                <a:srgbClr val="585656"/>
              </a:solidFill>
            </a:ln>
          </p:spPr>
          <p:txBody>
            <a:bodyPr wrap="square" lIns="0" tIns="0" rIns="0" bIns="0" rtlCol="0"/>
            <a:lstStyle/>
            <a:p>
              <a:endParaRPr/>
            </a:p>
          </p:txBody>
        </p:sp>
        <p:sp>
          <p:nvSpPr>
            <p:cNvPr id="497" name="object 498">
              <a:extLst>
                <a:ext uri="{FF2B5EF4-FFF2-40B4-BE49-F238E27FC236}">
                  <a16:creationId xmlns:a16="http://schemas.microsoft.com/office/drawing/2014/main" id="{1F48377E-CD71-A024-F903-25A1D6A0FDA5}"/>
                </a:ext>
              </a:extLst>
            </p:cNvPr>
            <p:cNvSpPr/>
            <p:nvPr/>
          </p:nvSpPr>
          <p:spPr>
            <a:xfrm>
              <a:off x="3549548" y="5072951"/>
              <a:ext cx="612140" cy="288290"/>
            </a:xfrm>
            <a:custGeom>
              <a:avLst/>
              <a:gdLst/>
              <a:ahLst/>
              <a:cxnLst/>
              <a:rect l="l" t="t" r="r" b="b"/>
              <a:pathLst>
                <a:path w="612139"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498" name="object 499">
              <a:extLst>
                <a:ext uri="{FF2B5EF4-FFF2-40B4-BE49-F238E27FC236}">
                  <a16:creationId xmlns:a16="http://schemas.microsoft.com/office/drawing/2014/main" id="{87F03105-7529-FA55-1212-FA65385BF719}"/>
                </a:ext>
              </a:extLst>
            </p:cNvPr>
            <p:cNvSpPr/>
            <p:nvPr/>
          </p:nvSpPr>
          <p:spPr>
            <a:xfrm>
              <a:off x="3549548" y="5072951"/>
              <a:ext cx="612140" cy="288290"/>
            </a:xfrm>
            <a:custGeom>
              <a:avLst/>
              <a:gdLst/>
              <a:ahLst/>
              <a:cxnLst/>
              <a:rect l="l" t="t" r="r" b="b"/>
              <a:pathLst>
                <a:path w="612139"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499" name="object 500">
            <a:extLst>
              <a:ext uri="{FF2B5EF4-FFF2-40B4-BE49-F238E27FC236}">
                <a16:creationId xmlns:a16="http://schemas.microsoft.com/office/drawing/2014/main" id="{0DBA80D3-3A34-D146-396F-B7E7B0742128}"/>
              </a:ext>
            </a:extLst>
          </p:cNvPr>
          <p:cNvSpPr txBox="1"/>
          <p:nvPr/>
        </p:nvSpPr>
        <p:spPr>
          <a:xfrm>
            <a:off x="4895597" y="5050640"/>
            <a:ext cx="445770" cy="132080"/>
          </a:xfrm>
          <a:prstGeom prst="rect">
            <a:avLst/>
          </a:prstGeom>
        </p:spPr>
        <p:txBody>
          <a:bodyPr vert="horz" wrap="square" lIns="0" tIns="12065" rIns="0" bIns="0" rtlCol="0">
            <a:spAutoFit/>
          </a:bodyPr>
          <a:lstStyle/>
          <a:p>
            <a:pPr marL="12700">
              <a:lnSpc>
                <a:spcPct val="100000"/>
              </a:lnSpc>
              <a:spcBef>
                <a:spcPts val="95"/>
              </a:spcBef>
            </a:pPr>
            <a:r>
              <a:rPr sz="700" spc="-20" dirty="0">
                <a:latin typeface="Meiryo UI"/>
                <a:cs typeface="Meiryo UI"/>
              </a:rPr>
              <a:t>金属資材を</a:t>
            </a:r>
            <a:endParaRPr sz="700">
              <a:latin typeface="Meiryo UI"/>
              <a:cs typeface="Meiryo UI"/>
            </a:endParaRPr>
          </a:p>
        </p:txBody>
      </p:sp>
      <p:sp>
        <p:nvSpPr>
          <p:cNvPr id="500" name="object 501">
            <a:extLst>
              <a:ext uri="{FF2B5EF4-FFF2-40B4-BE49-F238E27FC236}">
                <a16:creationId xmlns:a16="http://schemas.microsoft.com/office/drawing/2014/main" id="{09111E1E-6E91-A4ED-77F5-A1B2C9CAF324}"/>
              </a:ext>
            </a:extLst>
          </p:cNvPr>
          <p:cNvSpPr txBox="1"/>
          <p:nvPr/>
        </p:nvSpPr>
        <p:spPr>
          <a:xfrm>
            <a:off x="4857500" y="5157330"/>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生成する機能</a:t>
            </a:r>
            <a:endParaRPr sz="700">
              <a:latin typeface="Meiryo UI"/>
              <a:cs typeface="Meiryo UI"/>
            </a:endParaRPr>
          </a:p>
        </p:txBody>
      </p:sp>
      <p:grpSp>
        <p:nvGrpSpPr>
          <p:cNvPr id="501" name="object 502">
            <a:extLst>
              <a:ext uri="{FF2B5EF4-FFF2-40B4-BE49-F238E27FC236}">
                <a16:creationId xmlns:a16="http://schemas.microsoft.com/office/drawing/2014/main" id="{28C0D059-4B16-F147-8FD1-093FC701954F}"/>
              </a:ext>
            </a:extLst>
          </p:cNvPr>
          <p:cNvGrpSpPr/>
          <p:nvPr/>
        </p:nvGrpSpPr>
        <p:grpSpPr>
          <a:xfrm>
            <a:off x="5385562" y="3978641"/>
            <a:ext cx="5154295" cy="2022475"/>
            <a:chOff x="4122370" y="4025775"/>
            <a:chExt cx="5154295" cy="2022475"/>
          </a:xfrm>
        </p:grpSpPr>
        <p:sp>
          <p:nvSpPr>
            <p:cNvPr id="502" name="object 503">
              <a:extLst>
                <a:ext uri="{FF2B5EF4-FFF2-40B4-BE49-F238E27FC236}">
                  <a16:creationId xmlns:a16="http://schemas.microsoft.com/office/drawing/2014/main" id="{8D391D3D-8F4F-08CC-5CA7-BF3731F2793B}"/>
                </a:ext>
              </a:extLst>
            </p:cNvPr>
            <p:cNvSpPr/>
            <p:nvPr/>
          </p:nvSpPr>
          <p:spPr>
            <a:xfrm>
              <a:off x="4125545" y="4784951"/>
              <a:ext cx="4716145" cy="0"/>
            </a:xfrm>
            <a:custGeom>
              <a:avLst/>
              <a:gdLst/>
              <a:ahLst/>
              <a:cxnLst/>
              <a:rect l="l" t="t" r="r" b="b"/>
              <a:pathLst>
                <a:path w="4716145">
                  <a:moveTo>
                    <a:pt x="4555564" y="0"/>
                  </a:moveTo>
                  <a:lnTo>
                    <a:pt x="4624437" y="0"/>
                  </a:lnTo>
                </a:path>
                <a:path w="4716145">
                  <a:moveTo>
                    <a:pt x="4482006" y="0"/>
                  </a:moveTo>
                  <a:lnTo>
                    <a:pt x="4519560" y="0"/>
                  </a:lnTo>
                </a:path>
                <a:path w="4716145">
                  <a:moveTo>
                    <a:pt x="4696433" y="0"/>
                  </a:moveTo>
                  <a:lnTo>
                    <a:pt x="4716005" y="0"/>
                  </a:lnTo>
                </a:path>
                <a:path w="4716145">
                  <a:moveTo>
                    <a:pt x="1097862" y="0"/>
                  </a:moveTo>
                  <a:lnTo>
                    <a:pt x="2141993" y="0"/>
                  </a:lnTo>
                </a:path>
                <a:path w="4716145">
                  <a:moveTo>
                    <a:pt x="2177997" y="0"/>
                  </a:moveTo>
                  <a:lnTo>
                    <a:pt x="2322003" y="0"/>
                  </a:lnTo>
                </a:path>
                <a:path w="4716145">
                  <a:moveTo>
                    <a:pt x="2358007" y="0"/>
                  </a:moveTo>
                  <a:lnTo>
                    <a:pt x="2447999" y="0"/>
                  </a:lnTo>
                </a:path>
                <a:path w="4716145">
                  <a:moveTo>
                    <a:pt x="2484004" y="0"/>
                  </a:moveTo>
                  <a:lnTo>
                    <a:pt x="3582795" y="0"/>
                  </a:lnTo>
                </a:path>
                <a:path w="4716145">
                  <a:moveTo>
                    <a:pt x="3618800" y="0"/>
                  </a:moveTo>
                  <a:lnTo>
                    <a:pt x="3940846" y="0"/>
                  </a:lnTo>
                </a:path>
                <a:path w="4716145">
                  <a:moveTo>
                    <a:pt x="4050003" y="0"/>
                  </a:moveTo>
                  <a:lnTo>
                    <a:pt x="4446002" y="0"/>
                  </a:lnTo>
                </a:path>
                <a:path w="4716145">
                  <a:moveTo>
                    <a:pt x="3976851" y="0"/>
                  </a:moveTo>
                  <a:lnTo>
                    <a:pt x="4013998" y="0"/>
                  </a:lnTo>
                </a:path>
                <a:path w="4716145">
                  <a:moveTo>
                    <a:pt x="0" y="0"/>
                  </a:moveTo>
                  <a:lnTo>
                    <a:pt x="1029079" y="0"/>
                  </a:lnTo>
                </a:path>
              </a:pathLst>
            </a:custGeom>
            <a:ln w="6350">
              <a:solidFill>
                <a:srgbClr val="585656"/>
              </a:solidFill>
            </a:ln>
          </p:spPr>
          <p:txBody>
            <a:bodyPr wrap="square" lIns="0" tIns="0" rIns="0" bIns="0" rtlCol="0"/>
            <a:lstStyle/>
            <a:p>
              <a:endParaRPr/>
            </a:p>
          </p:txBody>
        </p:sp>
        <p:sp>
          <p:nvSpPr>
            <p:cNvPr id="503" name="object 504">
              <a:extLst>
                <a:ext uri="{FF2B5EF4-FFF2-40B4-BE49-F238E27FC236}">
                  <a16:creationId xmlns:a16="http://schemas.microsoft.com/office/drawing/2014/main" id="{A5CD78C5-D1EF-4F65-BFC3-6CC54F88F996}"/>
                </a:ext>
              </a:extLst>
            </p:cNvPr>
            <p:cNvSpPr/>
            <p:nvPr/>
          </p:nvSpPr>
          <p:spPr>
            <a:xfrm>
              <a:off x="8769543" y="5252951"/>
              <a:ext cx="635" cy="792480"/>
            </a:xfrm>
            <a:custGeom>
              <a:avLst/>
              <a:gdLst/>
              <a:ahLst/>
              <a:cxnLst/>
              <a:rect l="l" t="t" r="r" b="b"/>
              <a:pathLst>
                <a:path w="634" h="792479">
                  <a:moveTo>
                    <a:pt x="139" y="0"/>
                  </a:moveTo>
                  <a:lnTo>
                    <a:pt x="0" y="791997"/>
                  </a:lnTo>
                </a:path>
              </a:pathLst>
            </a:custGeom>
            <a:ln w="6350">
              <a:solidFill>
                <a:srgbClr val="585656"/>
              </a:solidFill>
            </a:ln>
          </p:spPr>
          <p:txBody>
            <a:bodyPr wrap="square" lIns="0" tIns="0" rIns="0" bIns="0" rtlCol="0"/>
            <a:lstStyle/>
            <a:p>
              <a:endParaRPr/>
            </a:p>
          </p:txBody>
        </p:sp>
        <p:sp>
          <p:nvSpPr>
            <p:cNvPr id="504" name="object 505">
              <a:extLst>
                <a:ext uri="{FF2B5EF4-FFF2-40B4-BE49-F238E27FC236}">
                  <a16:creationId xmlns:a16="http://schemas.microsoft.com/office/drawing/2014/main" id="{2D4C5038-A84C-8D05-D30F-CFAB12C6F3DC}"/>
                </a:ext>
              </a:extLst>
            </p:cNvPr>
            <p:cNvSpPr/>
            <p:nvPr/>
          </p:nvSpPr>
          <p:spPr>
            <a:xfrm>
              <a:off x="8805545" y="4028950"/>
              <a:ext cx="216535" cy="0"/>
            </a:xfrm>
            <a:custGeom>
              <a:avLst/>
              <a:gdLst/>
              <a:ahLst/>
              <a:cxnLst/>
              <a:rect l="l" t="t" r="r" b="b"/>
              <a:pathLst>
                <a:path w="216534">
                  <a:moveTo>
                    <a:pt x="0" y="0"/>
                  </a:moveTo>
                  <a:lnTo>
                    <a:pt x="216001" y="0"/>
                  </a:lnTo>
                </a:path>
              </a:pathLst>
            </a:custGeom>
            <a:ln w="6350">
              <a:solidFill>
                <a:srgbClr val="585656"/>
              </a:solidFill>
            </a:ln>
          </p:spPr>
          <p:txBody>
            <a:bodyPr wrap="square" lIns="0" tIns="0" rIns="0" bIns="0" rtlCol="0"/>
            <a:lstStyle/>
            <a:p>
              <a:endParaRPr/>
            </a:p>
          </p:txBody>
        </p:sp>
        <p:sp>
          <p:nvSpPr>
            <p:cNvPr id="505" name="object 506">
              <a:extLst>
                <a:ext uri="{FF2B5EF4-FFF2-40B4-BE49-F238E27FC236}">
                  <a16:creationId xmlns:a16="http://schemas.microsoft.com/office/drawing/2014/main" id="{50BBC512-51FF-2193-A1BC-93B1D8EF09D8}"/>
                </a:ext>
              </a:extLst>
            </p:cNvPr>
            <p:cNvSpPr/>
            <p:nvPr/>
          </p:nvSpPr>
          <p:spPr>
            <a:xfrm>
              <a:off x="9165405" y="4208951"/>
              <a:ext cx="108585" cy="828040"/>
            </a:xfrm>
            <a:custGeom>
              <a:avLst/>
              <a:gdLst/>
              <a:ahLst/>
              <a:cxnLst/>
              <a:rect l="l" t="t" r="r" b="b"/>
              <a:pathLst>
                <a:path w="108584" h="828039">
                  <a:moveTo>
                    <a:pt x="108000" y="359886"/>
                  </a:moveTo>
                  <a:lnTo>
                    <a:pt x="108000" y="828001"/>
                  </a:lnTo>
                </a:path>
                <a:path w="108584" h="828039">
                  <a:moveTo>
                    <a:pt x="108000" y="0"/>
                  </a:moveTo>
                  <a:lnTo>
                    <a:pt x="108000" y="143998"/>
                  </a:lnTo>
                </a:path>
                <a:path w="108584" h="828039">
                  <a:moveTo>
                    <a:pt x="0" y="0"/>
                  </a:moveTo>
                  <a:lnTo>
                    <a:pt x="0" y="143998"/>
                  </a:lnTo>
                </a:path>
                <a:path w="108584" h="828039">
                  <a:moveTo>
                    <a:pt x="0" y="629189"/>
                  </a:moveTo>
                  <a:lnTo>
                    <a:pt x="0" y="828001"/>
                  </a:lnTo>
                </a:path>
              </a:pathLst>
            </a:custGeom>
            <a:ln w="6350">
              <a:solidFill>
                <a:srgbClr val="585656"/>
              </a:solidFill>
            </a:ln>
          </p:spPr>
          <p:txBody>
            <a:bodyPr wrap="square" lIns="0" tIns="0" rIns="0" bIns="0" rtlCol="0"/>
            <a:lstStyle/>
            <a:p>
              <a:endParaRPr/>
            </a:p>
          </p:txBody>
        </p:sp>
      </p:grpSp>
      <p:sp>
        <p:nvSpPr>
          <p:cNvPr id="506" name="object 507">
            <a:extLst>
              <a:ext uri="{FF2B5EF4-FFF2-40B4-BE49-F238E27FC236}">
                <a16:creationId xmlns:a16="http://schemas.microsoft.com/office/drawing/2014/main" id="{D8314861-9674-CA93-D10E-0813F70342C9}"/>
              </a:ext>
            </a:extLst>
          </p:cNvPr>
          <p:cNvSpPr txBox="1"/>
          <p:nvPr/>
        </p:nvSpPr>
        <p:spPr>
          <a:xfrm>
            <a:off x="9858533" y="595092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移動</a:t>
            </a:r>
            <a:endParaRPr sz="700">
              <a:latin typeface="Meiryo UI"/>
              <a:cs typeface="Meiryo UI"/>
            </a:endParaRPr>
          </a:p>
        </p:txBody>
      </p:sp>
      <p:sp>
        <p:nvSpPr>
          <p:cNvPr id="507" name="object 508">
            <a:extLst>
              <a:ext uri="{FF2B5EF4-FFF2-40B4-BE49-F238E27FC236}">
                <a16:creationId xmlns:a16="http://schemas.microsoft.com/office/drawing/2014/main" id="{3349D6BC-BB50-76C4-2346-BD796BDC85E6}"/>
              </a:ext>
            </a:extLst>
          </p:cNvPr>
          <p:cNvSpPr txBox="1"/>
          <p:nvPr/>
        </p:nvSpPr>
        <p:spPr>
          <a:xfrm>
            <a:off x="10362532" y="4312923"/>
            <a:ext cx="222250" cy="469900"/>
          </a:xfrm>
          <a:prstGeom prst="rect">
            <a:avLst/>
          </a:prstGeom>
        </p:spPr>
        <p:txBody>
          <a:bodyPr vert="eaVert" wrap="square" lIns="0" tIns="0" rIns="0" bIns="0" rtlCol="0">
            <a:spAutoFit/>
          </a:bodyPr>
          <a:lstStyle/>
          <a:p>
            <a:pPr marL="12700">
              <a:lnSpc>
                <a:spcPct val="70000"/>
              </a:lnSpc>
            </a:pPr>
            <a:r>
              <a:rPr sz="700" dirty="0">
                <a:latin typeface="Meiryo UI"/>
                <a:cs typeface="Meiryo UI"/>
              </a:rPr>
              <a:t>食料</a:t>
            </a:r>
            <a:endParaRPr sz="700">
              <a:latin typeface="Meiryo UI"/>
              <a:cs typeface="Meiryo UI"/>
            </a:endParaRPr>
          </a:p>
          <a:p>
            <a:pPr marL="14604">
              <a:lnSpc>
                <a:spcPct val="100000"/>
              </a:lnSpc>
              <a:spcBef>
                <a:spcPts val="10"/>
              </a:spcBef>
            </a:pPr>
            <a:r>
              <a:rPr sz="700" dirty="0">
                <a:latin typeface="Meiryo UI"/>
                <a:cs typeface="Meiryo UI"/>
              </a:rPr>
              <a:t>二酸化炭素</a:t>
            </a:r>
            <a:endParaRPr sz="700">
              <a:latin typeface="Meiryo UI"/>
              <a:cs typeface="Meiryo UI"/>
            </a:endParaRPr>
          </a:p>
        </p:txBody>
      </p:sp>
      <p:grpSp>
        <p:nvGrpSpPr>
          <p:cNvPr id="508" name="object 509">
            <a:extLst>
              <a:ext uri="{FF2B5EF4-FFF2-40B4-BE49-F238E27FC236}">
                <a16:creationId xmlns:a16="http://schemas.microsoft.com/office/drawing/2014/main" id="{D9D37BB3-9433-AE27-A79D-7FC745F6365C}"/>
              </a:ext>
            </a:extLst>
          </p:cNvPr>
          <p:cNvGrpSpPr/>
          <p:nvPr/>
        </p:nvGrpSpPr>
        <p:grpSpPr>
          <a:xfrm>
            <a:off x="10028136" y="3942642"/>
            <a:ext cx="909955" cy="1736089"/>
            <a:chOff x="8764944" y="3989776"/>
            <a:chExt cx="909955" cy="1736089"/>
          </a:xfrm>
        </p:grpSpPr>
        <p:sp>
          <p:nvSpPr>
            <p:cNvPr id="509" name="object 510">
              <a:extLst>
                <a:ext uri="{FF2B5EF4-FFF2-40B4-BE49-F238E27FC236}">
                  <a16:creationId xmlns:a16="http://schemas.microsoft.com/office/drawing/2014/main" id="{07589576-4383-3299-5AA5-0B83A0AB260B}"/>
                </a:ext>
              </a:extLst>
            </p:cNvPr>
            <p:cNvSpPr/>
            <p:nvPr/>
          </p:nvSpPr>
          <p:spPr>
            <a:xfrm>
              <a:off x="8768119" y="3992951"/>
              <a:ext cx="252095" cy="0"/>
            </a:xfrm>
            <a:custGeom>
              <a:avLst/>
              <a:gdLst/>
              <a:ahLst/>
              <a:cxnLst/>
              <a:rect l="l" t="t" r="r" b="b"/>
              <a:pathLst>
                <a:path w="252095">
                  <a:moveTo>
                    <a:pt x="0" y="0"/>
                  </a:moveTo>
                  <a:lnTo>
                    <a:pt x="252006" y="0"/>
                  </a:lnTo>
                </a:path>
              </a:pathLst>
            </a:custGeom>
            <a:ln w="6350">
              <a:solidFill>
                <a:srgbClr val="585656"/>
              </a:solidFill>
            </a:ln>
          </p:spPr>
          <p:txBody>
            <a:bodyPr wrap="square" lIns="0" tIns="0" rIns="0" bIns="0" rtlCol="0"/>
            <a:lstStyle/>
            <a:p>
              <a:endParaRPr/>
            </a:p>
          </p:txBody>
        </p:sp>
        <p:sp>
          <p:nvSpPr>
            <p:cNvPr id="510" name="object 511">
              <a:extLst>
                <a:ext uri="{FF2B5EF4-FFF2-40B4-BE49-F238E27FC236}">
                  <a16:creationId xmlns:a16="http://schemas.microsoft.com/office/drawing/2014/main" id="{7921B6B8-EC06-39C4-B1FC-D3785AEF3E79}"/>
                </a:ext>
              </a:extLst>
            </p:cNvPr>
            <p:cNvSpPr/>
            <p:nvPr/>
          </p:nvSpPr>
          <p:spPr>
            <a:xfrm>
              <a:off x="9273544" y="5576953"/>
              <a:ext cx="396240" cy="144145"/>
            </a:xfrm>
            <a:custGeom>
              <a:avLst/>
              <a:gdLst/>
              <a:ahLst/>
              <a:cxnLst/>
              <a:rect l="l" t="t" r="r" b="b"/>
              <a:pathLst>
                <a:path w="396240" h="144145">
                  <a:moveTo>
                    <a:pt x="372033" y="0"/>
                  </a:moveTo>
                  <a:lnTo>
                    <a:pt x="23964" y="0"/>
                  </a:lnTo>
                  <a:lnTo>
                    <a:pt x="14637" y="1883"/>
                  </a:lnTo>
                  <a:lnTo>
                    <a:pt x="7019" y="7019"/>
                  </a:lnTo>
                  <a:lnTo>
                    <a:pt x="1883" y="14637"/>
                  </a:lnTo>
                  <a:lnTo>
                    <a:pt x="0" y="23964"/>
                  </a:lnTo>
                  <a:lnTo>
                    <a:pt x="0" y="119824"/>
                  </a:lnTo>
                  <a:lnTo>
                    <a:pt x="1883" y="129159"/>
                  </a:lnTo>
                  <a:lnTo>
                    <a:pt x="7019" y="136780"/>
                  </a:lnTo>
                  <a:lnTo>
                    <a:pt x="14637" y="141918"/>
                  </a:lnTo>
                  <a:lnTo>
                    <a:pt x="23964" y="143802"/>
                  </a:lnTo>
                  <a:lnTo>
                    <a:pt x="372033" y="143802"/>
                  </a:lnTo>
                  <a:lnTo>
                    <a:pt x="381361" y="141918"/>
                  </a:lnTo>
                  <a:lnTo>
                    <a:pt x="388978" y="136780"/>
                  </a:lnTo>
                  <a:lnTo>
                    <a:pt x="394115" y="129159"/>
                  </a:lnTo>
                  <a:lnTo>
                    <a:pt x="395998" y="119824"/>
                  </a:lnTo>
                  <a:lnTo>
                    <a:pt x="395998" y="23964"/>
                  </a:lnTo>
                  <a:lnTo>
                    <a:pt x="394115" y="14637"/>
                  </a:lnTo>
                  <a:lnTo>
                    <a:pt x="388978" y="7019"/>
                  </a:lnTo>
                  <a:lnTo>
                    <a:pt x="381361" y="1883"/>
                  </a:lnTo>
                  <a:lnTo>
                    <a:pt x="372033" y="0"/>
                  </a:lnTo>
                  <a:close/>
                </a:path>
              </a:pathLst>
            </a:custGeom>
            <a:solidFill>
              <a:srgbClr val="EB7393"/>
            </a:solidFill>
          </p:spPr>
          <p:txBody>
            <a:bodyPr wrap="square" lIns="0" tIns="0" rIns="0" bIns="0" rtlCol="0"/>
            <a:lstStyle/>
            <a:p>
              <a:endParaRPr/>
            </a:p>
          </p:txBody>
        </p:sp>
        <p:sp>
          <p:nvSpPr>
            <p:cNvPr id="511" name="object 512">
              <a:extLst>
                <a:ext uri="{FF2B5EF4-FFF2-40B4-BE49-F238E27FC236}">
                  <a16:creationId xmlns:a16="http://schemas.microsoft.com/office/drawing/2014/main" id="{825BF234-C215-44EF-17B9-6899C08009E8}"/>
                </a:ext>
              </a:extLst>
            </p:cNvPr>
            <p:cNvSpPr/>
            <p:nvPr/>
          </p:nvSpPr>
          <p:spPr>
            <a:xfrm>
              <a:off x="9273544" y="5576953"/>
              <a:ext cx="396240" cy="144145"/>
            </a:xfrm>
            <a:custGeom>
              <a:avLst/>
              <a:gdLst/>
              <a:ahLst/>
              <a:cxnLst/>
              <a:rect l="l" t="t" r="r" b="b"/>
              <a:pathLst>
                <a:path w="396240" h="144145">
                  <a:moveTo>
                    <a:pt x="0" y="23964"/>
                  </a:moveTo>
                  <a:lnTo>
                    <a:pt x="1883" y="14637"/>
                  </a:lnTo>
                  <a:lnTo>
                    <a:pt x="7019" y="7019"/>
                  </a:lnTo>
                  <a:lnTo>
                    <a:pt x="14637" y="1883"/>
                  </a:lnTo>
                  <a:lnTo>
                    <a:pt x="23964" y="0"/>
                  </a:lnTo>
                  <a:lnTo>
                    <a:pt x="372033" y="0"/>
                  </a:lnTo>
                  <a:lnTo>
                    <a:pt x="381361" y="1883"/>
                  </a:lnTo>
                  <a:lnTo>
                    <a:pt x="388978" y="7019"/>
                  </a:lnTo>
                  <a:lnTo>
                    <a:pt x="394115" y="14637"/>
                  </a:lnTo>
                  <a:lnTo>
                    <a:pt x="395998" y="23964"/>
                  </a:lnTo>
                  <a:lnTo>
                    <a:pt x="395998" y="119824"/>
                  </a:lnTo>
                  <a:lnTo>
                    <a:pt x="394115" y="129159"/>
                  </a:lnTo>
                  <a:lnTo>
                    <a:pt x="388978" y="136780"/>
                  </a:lnTo>
                  <a:lnTo>
                    <a:pt x="381361" y="141918"/>
                  </a:lnTo>
                  <a:lnTo>
                    <a:pt x="372033" y="143802"/>
                  </a:lnTo>
                  <a:lnTo>
                    <a:pt x="23964" y="143802"/>
                  </a:lnTo>
                  <a:lnTo>
                    <a:pt x="14637" y="141918"/>
                  </a:lnTo>
                  <a:lnTo>
                    <a:pt x="7019" y="136780"/>
                  </a:lnTo>
                  <a:lnTo>
                    <a:pt x="1883" y="129159"/>
                  </a:lnTo>
                  <a:lnTo>
                    <a:pt x="0" y="119824"/>
                  </a:lnTo>
                  <a:lnTo>
                    <a:pt x="0" y="23964"/>
                  </a:lnTo>
                  <a:close/>
                </a:path>
              </a:pathLst>
            </a:custGeom>
            <a:ln w="9524">
              <a:solidFill>
                <a:srgbClr val="EB7393"/>
              </a:solidFill>
            </a:ln>
          </p:spPr>
          <p:txBody>
            <a:bodyPr wrap="square" lIns="0" tIns="0" rIns="0" bIns="0" rtlCol="0"/>
            <a:lstStyle/>
            <a:p>
              <a:endParaRPr/>
            </a:p>
          </p:txBody>
        </p:sp>
      </p:grpSp>
      <p:sp>
        <p:nvSpPr>
          <p:cNvPr id="512" name="object 513">
            <a:extLst>
              <a:ext uri="{FF2B5EF4-FFF2-40B4-BE49-F238E27FC236}">
                <a16:creationId xmlns:a16="http://schemas.microsoft.com/office/drawing/2014/main" id="{5A53986D-0200-4695-38B7-B0D5975FB7C0}"/>
              </a:ext>
            </a:extLst>
          </p:cNvPr>
          <p:cNvSpPr txBox="1"/>
          <p:nvPr/>
        </p:nvSpPr>
        <p:spPr>
          <a:xfrm>
            <a:off x="10568810" y="5529580"/>
            <a:ext cx="332105" cy="147955"/>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FFFFFF"/>
                </a:solidFill>
                <a:latin typeface="Meiryo UI"/>
                <a:cs typeface="Meiryo UI"/>
              </a:rPr>
              <a:t>中長期</a:t>
            </a:r>
            <a:endParaRPr sz="800">
              <a:latin typeface="Meiryo UI"/>
              <a:cs typeface="Meiryo UI"/>
            </a:endParaRPr>
          </a:p>
        </p:txBody>
      </p:sp>
      <p:grpSp>
        <p:nvGrpSpPr>
          <p:cNvPr id="513" name="object 514">
            <a:extLst>
              <a:ext uri="{FF2B5EF4-FFF2-40B4-BE49-F238E27FC236}">
                <a16:creationId xmlns:a16="http://schemas.microsoft.com/office/drawing/2014/main" id="{DDF3B827-9A0D-0414-7A9B-2F7FAB02536B}"/>
              </a:ext>
            </a:extLst>
          </p:cNvPr>
          <p:cNvGrpSpPr/>
          <p:nvPr/>
        </p:nvGrpSpPr>
        <p:grpSpPr>
          <a:xfrm>
            <a:off x="10028136" y="4014638"/>
            <a:ext cx="260350" cy="1194435"/>
            <a:chOff x="8764944" y="4061772"/>
            <a:chExt cx="260350" cy="1194435"/>
          </a:xfrm>
        </p:grpSpPr>
        <p:sp>
          <p:nvSpPr>
            <p:cNvPr id="514" name="object 515">
              <a:extLst>
                <a:ext uri="{FF2B5EF4-FFF2-40B4-BE49-F238E27FC236}">
                  <a16:creationId xmlns:a16="http://schemas.microsoft.com/office/drawing/2014/main" id="{66E22AA0-7B68-2F6E-F49B-719CC213AE7F}"/>
                </a:ext>
              </a:extLst>
            </p:cNvPr>
            <p:cNvSpPr/>
            <p:nvPr/>
          </p:nvSpPr>
          <p:spPr>
            <a:xfrm>
              <a:off x="8841544" y="4064947"/>
              <a:ext cx="0" cy="1044575"/>
            </a:xfrm>
            <a:custGeom>
              <a:avLst/>
              <a:gdLst/>
              <a:ahLst/>
              <a:cxnLst/>
              <a:rect l="l" t="t" r="r" b="b"/>
              <a:pathLst>
                <a:path h="1044575">
                  <a:moveTo>
                    <a:pt x="0" y="575886"/>
                  </a:moveTo>
                  <a:lnTo>
                    <a:pt x="0" y="1044003"/>
                  </a:lnTo>
                </a:path>
                <a:path h="1044575">
                  <a:moveTo>
                    <a:pt x="0" y="0"/>
                  </a:moveTo>
                  <a:lnTo>
                    <a:pt x="0" y="359999"/>
                  </a:lnTo>
                </a:path>
              </a:pathLst>
            </a:custGeom>
            <a:ln w="6350">
              <a:solidFill>
                <a:srgbClr val="585656"/>
              </a:solidFill>
            </a:ln>
          </p:spPr>
          <p:txBody>
            <a:bodyPr wrap="square" lIns="0" tIns="0" rIns="0" bIns="0" rtlCol="0"/>
            <a:lstStyle/>
            <a:p>
              <a:endParaRPr/>
            </a:p>
          </p:txBody>
        </p:sp>
        <p:sp>
          <p:nvSpPr>
            <p:cNvPr id="515" name="object 516">
              <a:extLst>
                <a:ext uri="{FF2B5EF4-FFF2-40B4-BE49-F238E27FC236}">
                  <a16:creationId xmlns:a16="http://schemas.microsoft.com/office/drawing/2014/main" id="{C6D2C5BF-6236-587D-86DA-1B52CFB7CBC3}"/>
                </a:ext>
              </a:extLst>
            </p:cNvPr>
            <p:cNvSpPr/>
            <p:nvPr/>
          </p:nvSpPr>
          <p:spPr>
            <a:xfrm>
              <a:off x="8769544" y="5252950"/>
              <a:ext cx="252095" cy="0"/>
            </a:xfrm>
            <a:custGeom>
              <a:avLst/>
              <a:gdLst/>
              <a:ahLst/>
              <a:cxnLst/>
              <a:rect l="l" t="t" r="r" b="b"/>
              <a:pathLst>
                <a:path w="252095">
                  <a:moveTo>
                    <a:pt x="0" y="0"/>
                  </a:moveTo>
                  <a:lnTo>
                    <a:pt x="252006" y="0"/>
                  </a:lnTo>
                </a:path>
              </a:pathLst>
            </a:custGeom>
            <a:ln w="6350">
              <a:solidFill>
                <a:srgbClr val="585656"/>
              </a:solidFill>
            </a:ln>
          </p:spPr>
          <p:txBody>
            <a:bodyPr wrap="square" lIns="0" tIns="0" rIns="0" bIns="0" rtlCol="0"/>
            <a:lstStyle/>
            <a:p>
              <a:endParaRPr/>
            </a:p>
          </p:txBody>
        </p:sp>
        <p:sp>
          <p:nvSpPr>
            <p:cNvPr id="516" name="object 517">
              <a:extLst>
                <a:ext uri="{FF2B5EF4-FFF2-40B4-BE49-F238E27FC236}">
                  <a16:creationId xmlns:a16="http://schemas.microsoft.com/office/drawing/2014/main" id="{D3D185D2-0E77-A2A9-767C-93D662FC2D56}"/>
                </a:ext>
              </a:extLst>
            </p:cNvPr>
            <p:cNvSpPr/>
            <p:nvPr/>
          </p:nvSpPr>
          <p:spPr>
            <a:xfrm>
              <a:off x="8768119" y="5180950"/>
              <a:ext cx="252095" cy="0"/>
            </a:xfrm>
            <a:custGeom>
              <a:avLst/>
              <a:gdLst/>
              <a:ahLst/>
              <a:cxnLst/>
              <a:rect l="l" t="t" r="r" b="b"/>
              <a:pathLst>
                <a:path w="252095">
                  <a:moveTo>
                    <a:pt x="0" y="0"/>
                  </a:moveTo>
                  <a:lnTo>
                    <a:pt x="252006" y="0"/>
                  </a:lnTo>
                </a:path>
              </a:pathLst>
            </a:custGeom>
            <a:ln w="6350">
              <a:solidFill>
                <a:srgbClr val="585656"/>
              </a:solidFill>
            </a:ln>
          </p:spPr>
          <p:txBody>
            <a:bodyPr wrap="square" lIns="0" tIns="0" rIns="0" bIns="0" rtlCol="0"/>
            <a:lstStyle/>
            <a:p>
              <a:endParaRPr/>
            </a:p>
          </p:txBody>
        </p:sp>
        <p:sp>
          <p:nvSpPr>
            <p:cNvPr id="517" name="object 518">
              <a:extLst>
                <a:ext uri="{FF2B5EF4-FFF2-40B4-BE49-F238E27FC236}">
                  <a16:creationId xmlns:a16="http://schemas.microsoft.com/office/drawing/2014/main" id="{833931FF-2695-10CC-9A59-97E758F67109}"/>
                </a:ext>
              </a:extLst>
            </p:cNvPr>
            <p:cNvSpPr/>
            <p:nvPr/>
          </p:nvSpPr>
          <p:spPr>
            <a:xfrm>
              <a:off x="8841544" y="4064951"/>
              <a:ext cx="180340" cy="0"/>
            </a:xfrm>
            <a:custGeom>
              <a:avLst/>
              <a:gdLst/>
              <a:ahLst/>
              <a:cxnLst/>
              <a:rect l="l" t="t" r="r" b="b"/>
              <a:pathLst>
                <a:path w="180340">
                  <a:moveTo>
                    <a:pt x="0" y="0"/>
                  </a:moveTo>
                  <a:lnTo>
                    <a:pt x="179997" y="0"/>
                  </a:lnTo>
                </a:path>
              </a:pathLst>
            </a:custGeom>
            <a:ln w="6350">
              <a:solidFill>
                <a:srgbClr val="585656"/>
              </a:solidFill>
            </a:ln>
          </p:spPr>
          <p:txBody>
            <a:bodyPr wrap="square" lIns="0" tIns="0" rIns="0" bIns="0" rtlCol="0"/>
            <a:lstStyle/>
            <a:p>
              <a:endParaRPr/>
            </a:p>
          </p:txBody>
        </p:sp>
      </p:grpSp>
      <p:sp>
        <p:nvSpPr>
          <p:cNvPr id="518" name="object 519">
            <a:extLst>
              <a:ext uri="{FF2B5EF4-FFF2-40B4-BE49-F238E27FC236}">
                <a16:creationId xmlns:a16="http://schemas.microsoft.com/office/drawing/2014/main" id="{B55D24AC-EDF7-4C24-286C-E343ABFBEA84}"/>
              </a:ext>
            </a:extLst>
          </p:cNvPr>
          <p:cNvSpPr txBox="1"/>
          <p:nvPr/>
        </p:nvSpPr>
        <p:spPr>
          <a:xfrm>
            <a:off x="10074531" y="4384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sp>
        <p:nvSpPr>
          <p:cNvPr id="519" name="object 520">
            <a:extLst>
              <a:ext uri="{FF2B5EF4-FFF2-40B4-BE49-F238E27FC236}">
                <a16:creationId xmlns:a16="http://schemas.microsoft.com/office/drawing/2014/main" id="{9F48A082-7FDC-2967-EE03-10B689905AC9}"/>
              </a:ext>
            </a:extLst>
          </p:cNvPr>
          <p:cNvSpPr/>
          <p:nvPr/>
        </p:nvSpPr>
        <p:spPr>
          <a:xfrm>
            <a:off x="2184737" y="5277812"/>
            <a:ext cx="396240" cy="648335"/>
          </a:xfrm>
          <a:custGeom>
            <a:avLst/>
            <a:gdLst/>
            <a:ahLst/>
            <a:cxnLst/>
            <a:rect l="l" t="t" r="r" b="b"/>
            <a:pathLst>
              <a:path w="396240" h="648335">
                <a:moveTo>
                  <a:pt x="342003" y="5"/>
                </a:moveTo>
                <a:lnTo>
                  <a:pt x="395998" y="5"/>
                </a:lnTo>
              </a:path>
              <a:path w="396240" h="648335">
                <a:moveTo>
                  <a:pt x="0" y="5"/>
                </a:moveTo>
                <a:lnTo>
                  <a:pt x="305998" y="5"/>
                </a:lnTo>
              </a:path>
              <a:path w="396240" h="648335">
                <a:moveTo>
                  <a:pt x="0" y="0"/>
                </a:moveTo>
                <a:lnTo>
                  <a:pt x="0" y="232688"/>
                </a:lnTo>
              </a:path>
              <a:path w="396240" h="648335">
                <a:moveTo>
                  <a:pt x="0" y="448575"/>
                </a:moveTo>
                <a:lnTo>
                  <a:pt x="0" y="648004"/>
                </a:lnTo>
              </a:path>
            </a:pathLst>
          </a:custGeom>
          <a:ln w="6350">
            <a:solidFill>
              <a:srgbClr val="585656"/>
            </a:solidFill>
          </a:ln>
        </p:spPr>
        <p:txBody>
          <a:bodyPr wrap="square" lIns="0" tIns="0" rIns="0" bIns="0" rtlCol="0"/>
          <a:lstStyle/>
          <a:p>
            <a:endParaRPr/>
          </a:p>
        </p:txBody>
      </p:sp>
      <p:sp>
        <p:nvSpPr>
          <p:cNvPr id="520" name="object 521">
            <a:extLst>
              <a:ext uri="{FF2B5EF4-FFF2-40B4-BE49-F238E27FC236}">
                <a16:creationId xmlns:a16="http://schemas.microsoft.com/office/drawing/2014/main" id="{2C30E03B-282D-09D1-2FD1-B3A5B305931D}"/>
              </a:ext>
            </a:extLst>
          </p:cNvPr>
          <p:cNvSpPr txBox="1"/>
          <p:nvPr/>
        </p:nvSpPr>
        <p:spPr>
          <a:xfrm>
            <a:off x="2100532" y="5517607"/>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grpSp>
        <p:nvGrpSpPr>
          <p:cNvPr id="521" name="object 522">
            <a:extLst>
              <a:ext uri="{FF2B5EF4-FFF2-40B4-BE49-F238E27FC236}">
                <a16:creationId xmlns:a16="http://schemas.microsoft.com/office/drawing/2014/main" id="{9B9D1685-9874-A519-EAF4-C1492FFEE49F}"/>
              </a:ext>
            </a:extLst>
          </p:cNvPr>
          <p:cNvGrpSpPr/>
          <p:nvPr/>
        </p:nvGrpSpPr>
        <p:grpSpPr>
          <a:xfrm>
            <a:off x="1281562" y="5166641"/>
            <a:ext cx="8142605" cy="1410970"/>
            <a:chOff x="18370" y="5213775"/>
            <a:chExt cx="8142605" cy="1410970"/>
          </a:xfrm>
        </p:grpSpPr>
        <p:sp>
          <p:nvSpPr>
            <p:cNvPr id="522" name="object 523">
              <a:extLst>
                <a:ext uri="{FF2B5EF4-FFF2-40B4-BE49-F238E27FC236}">
                  <a16:creationId xmlns:a16="http://schemas.microsoft.com/office/drawing/2014/main" id="{85F0B541-ADE1-361E-4350-17ECA9E2FEAD}"/>
                </a:ext>
              </a:extLst>
            </p:cNvPr>
            <p:cNvSpPr/>
            <p:nvPr/>
          </p:nvSpPr>
          <p:spPr>
            <a:xfrm>
              <a:off x="21545" y="5216950"/>
              <a:ext cx="1584325" cy="0"/>
            </a:xfrm>
            <a:custGeom>
              <a:avLst/>
              <a:gdLst/>
              <a:ahLst/>
              <a:cxnLst/>
              <a:rect l="l" t="t" r="r" b="b"/>
              <a:pathLst>
                <a:path w="1584325">
                  <a:moveTo>
                    <a:pt x="0" y="0"/>
                  </a:moveTo>
                  <a:lnTo>
                    <a:pt x="511359" y="0"/>
                  </a:lnTo>
                </a:path>
                <a:path w="1584325">
                  <a:moveTo>
                    <a:pt x="948455" y="0"/>
                  </a:moveTo>
                  <a:lnTo>
                    <a:pt x="1205998" y="0"/>
                  </a:lnTo>
                </a:path>
                <a:path w="1584325">
                  <a:moveTo>
                    <a:pt x="1242002" y="0"/>
                  </a:moveTo>
                  <a:lnTo>
                    <a:pt x="1277994" y="0"/>
                  </a:lnTo>
                </a:path>
                <a:path w="1584325">
                  <a:moveTo>
                    <a:pt x="1313999" y="0"/>
                  </a:moveTo>
                  <a:lnTo>
                    <a:pt x="1493043" y="0"/>
                  </a:lnTo>
                </a:path>
                <a:path w="1584325">
                  <a:moveTo>
                    <a:pt x="1529048" y="0"/>
                  </a:moveTo>
                  <a:lnTo>
                    <a:pt x="1583994" y="0"/>
                  </a:lnTo>
                </a:path>
              </a:pathLst>
            </a:custGeom>
            <a:ln w="6350">
              <a:solidFill>
                <a:srgbClr val="585656"/>
              </a:solidFill>
            </a:ln>
          </p:spPr>
          <p:txBody>
            <a:bodyPr wrap="square" lIns="0" tIns="0" rIns="0" bIns="0" rtlCol="0"/>
            <a:lstStyle/>
            <a:p>
              <a:endParaRPr/>
            </a:p>
          </p:txBody>
        </p:sp>
        <p:sp>
          <p:nvSpPr>
            <p:cNvPr id="523" name="object 524">
              <a:extLst>
                <a:ext uri="{FF2B5EF4-FFF2-40B4-BE49-F238E27FC236}">
                  <a16:creationId xmlns:a16="http://schemas.microsoft.com/office/drawing/2014/main" id="{13E8A9E7-D266-F925-B123-BC8A3544691F}"/>
                </a:ext>
              </a:extLst>
            </p:cNvPr>
            <p:cNvSpPr/>
            <p:nvPr/>
          </p:nvSpPr>
          <p:spPr>
            <a:xfrm>
              <a:off x="21545" y="6620950"/>
              <a:ext cx="6948170" cy="0"/>
            </a:xfrm>
            <a:custGeom>
              <a:avLst/>
              <a:gdLst/>
              <a:ahLst/>
              <a:cxnLst/>
              <a:rect l="l" t="t" r="r" b="b"/>
              <a:pathLst>
                <a:path w="6948170">
                  <a:moveTo>
                    <a:pt x="0" y="0"/>
                  </a:moveTo>
                  <a:lnTo>
                    <a:pt x="6948004" y="0"/>
                  </a:lnTo>
                </a:path>
              </a:pathLst>
            </a:custGeom>
            <a:ln w="6350">
              <a:solidFill>
                <a:srgbClr val="585656"/>
              </a:solidFill>
            </a:ln>
          </p:spPr>
          <p:txBody>
            <a:bodyPr wrap="square" lIns="0" tIns="0" rIns="0" bIns="0" rtlCol="0"/>
            <a:lstStyle/>
            <a:p>
              <a:endParaRPr/>
            </a:p>
          </p:txBody>
        </p:sp>
        <p:sp>
          <p:nvSpPr>
            <p:cNvPr id="524" name="object 525">
              <a:extLst>
                <a:ext uri="{FF2B5EF4-FFF2-40B4-BE49-F238E27FC236}">
                  <a16:creationId xmlns:a16="http://schemas.microsoft.com/office/drawing/2014/main" id="{9684B92F-DBAA-61CA-BE4B-5BBBEE27043F}"/>
                </a:ext>
              </a:extLst>
            </p:cNvPr>
            <p:cNvSpPr/>
            <p:nvPr/>
          </p:nvSpPr>
          <p:spPr>
            <a:xfrm>
              <a:off x="7041545" y="5468951"/>
              <a:ext cx="144145" cy="0"/>
            </a:xfrm>
            <a:custGeom>
              <a:avLst/>
              <a:gdLst/>
              <a:ahLst/>
              <a:cxnLst/>
              <a:rect l="l" t="t" r="r" b="b"/>
              <a:pathLst>
                <a:path w="144145">
                  <a:moveTo>
                    <a:pt x="0" y="0"/>
                  </a:moveTo>
                  <a:lnTo>
                    <a:pt x="144005" y="0"/>
                  </a:lnTo>
                </a:path>
              </a:pathLst>
            </a:custGeom>
            <a:ln w="6350">
              <a:solidFill>
                <a:srgbClr val="585656"/>
              </a:solidFill>
            </a:ln>
          </p:spPr>
          <p:txBody>
            <a:bodyPr wrap="square" lIns="0" tIns="0" rIns="0" bIns="0" rtlCol="0"/>
            <a:lstStyle/>
            <a:p>
              <a:endParaRPr/>
            </a:p>
          </p:txBody>
        </p:sp>
        <p:sp>
          <p:nvSpPr>
            <p:cNvPr id="525" name="object 526">
              <a:extLst>
                <a:ext uri="{FF2B5EF4-FFF2-40B4-BE49-F238E27FC236}">
                  <a16:creationId xmlns:a16="http://schemas.microsoft.com/office/drawing/2014/main" id="{037BEA55-E08E-543C-F3DA-1B89622FC15C}"/>
                </a:ext>
              </a:extLst>
            </p:cNvPr>
            <p:cNvSpPr/>
            <p:nvPr/>
          </p:nvSpPr>
          <p:spPr>
            <a:xfrm>
              <a:off x="7545539" y="6008954"/>
              <a:ext cx="612140" cy="288290"/>
            </a:xfrm>
            <a:custGeom>
              <a:avLst/>
              <a:gdLst/>
              <a:ahLst/>
              <a:cxnLst/>
              <a:rect l="l" t="t" r="r" b="b"/>
              <a:pathLst>
                <a:path w="612140"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526" name="object 527">
              <a:extLst>
                <a:ext uri="{FF2B5EF4-FFF2-40B4-BE49-F238E27FC236}">
                  <a16:creationId xmlns:a16="http://schemas.microsoft.com/office/drawing/2014/main" id="{1A6FBD27-798E-6A18-3D0D-298A02A96450}"/>
                </a:ext>
              </a:extLst>
            </p:cNvPr>
            <p:cNvSpPr/>
            <p:nvPr/>
          </p:nvSpPr>
          <p:spPr>
            <a:xfrm>
              <a:off x="7545539" y="6008954"/>
              <a:ext cx="612140" cy="288290"/>
            </a:xfrm>
            <a:custGeom>
              <a:avLst/>
              <a:gdLst/>
              <a:ahLst/>
              <a:cxnLst/>
              <a:rect l="l" t="t" r="r" b="b"/>
              <a:pathLst>
                <a:path w="612140" h="288289">
                  <a:moveTo>
                    <a:pt x="0" y="0"/>
                  </a:moveTo>
                  <a:lnTo>
                    <a:pt x="612000" y="0"/>
                  </a:lnTo>
                  <a:lnTo>
                    <a:pt x="612000" y="287997"/>
                  </a:lnTo>
                  <a:lnTo>
                    <a:pt x="0" y="287997"/>
                  </a:lnTo>
                  <a:lnTo>
                    <a:pt x="0" y="0"/>
                  </a:lnTo>
                  <a:close/>
                </a:path>
              </a:pathLst>
            </a:custGeom>
            <a:ln w="6349">
              <a:solidFill>
                <a:srgbClr val="585656"/>
              </a:solidFill>
            </a:ln>
          </p:spPr>
          <p:txBody>
            <a:bodyPr wrap="square" lIns="0" tIns="0" rIns="0" bIns="0" rtlCol="0"/>
            <a:lstStyle/>
            <a:p>
              <a:endParaRPr/>
            </a:p>
          </p:txBody>
        </p:sp>
      </p:grpSp>
      <p:sp>
        <p:nvSpPr>
          <p:cNvPr id="527" name="object 528">
            <a:extLst>
              <a:ext uri="{FF2B5EF4-FFF2-40B4-BE49-F238E27FC236}">
                <a16:creationId xmlns:a16="http://schemas.microsoft.com/office/drawing/2014/main" id="{524F6240-3380-0969-CC6F-C5256F818C4F}"/>
              </a:ext>
            </a:extLst>
          </p:cNvPr>
          <p:cNvSpPr txBox="1"/>
          <p:nvPr/>
        </p:nvSpPr>
        <p:spPr>
          <a:xfrm>
            <a:off x="8853500" y="5987960"/>
            <a:ext cx="521334" cy="238760"/>
          </a:xfrm>
          <a:prstGeom prst="rect">
            <a:avLst/>
          </a:prstGeom>
        </p:spPr>
        <p:txBody>
          <a:bodyPr vert="horz" wrap="square" lIns="0" tIns="12065" rIns="0" bIns="0" rtlCol="0">
            <a:spAutoFit/>
          </a:bodyPr>
          <a:lstStyle/>
          <a:p>
            <a:pPr marL="12700" marR="5080" indent="38100">
              <a:lnSpc>
                <a:spcPct val="100000"/>
              </a:lnSpc>
              <a:spcBef>
                <a:spcPts val="95"/>
              </a:spcBef>
            </a:pPr>
            <a:r>
              <a:rPr sz="700" spc="-20" dirty="0">
                <a:latin typeface="Meiryo UI"/>
                <a:cs typeface="Meiryo UI"/>
              </a:rPr>
              <a:t>人を長時間</a:t>
            </a:r>
            <a:r>
              <a:rPr sz="700" spc="-25" dirty="0">
                <a:latin typeface="Meiryo UI"/>
                <a:cs typeface="Meiryo UI"/>
              </a:rPr>
              <a:t>輸送する機能</a:t>
            </a:r>
            <a:endParaRPr sz="700">
              <a:latin typeface="Meiryo UI"/>
              <a:cs typeface="Meiryo UI"/>
            </a:endParaRPr>
          </a:p>
        </p:txBody>
      </p:sp>
      <p:sp>
        <p:nvSpPr>
          <p:cNvPr id="528" name="object 529">
            <a:extLst>
              <a:ext uri="{FF2B5EF4-FFF2-40B4-BE49-F238E27FC236}">
                <a16:creationId xmlns:a16="http://schemas.microsoft.com/office/drawing/2014/main" id="{5166B8DB-728C-E822-45BA-065F8E5EA542}"/>
              </a:ext>
            </a:extLst>
          </p:cNvPr>
          <p:cNvSpPr txBox="1"/>
          <p:nvPr/>
        </p:nvSpPr>
        <p:spPr>
          <a:xfrm>
            <a:off x="1803451" y="5105483"/>
            <a:ext cx="42354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資材・機器</a:t>
            </a:r>
            <a:endParaRPr sz="700">
              <a:latin typeface="Meiryo UI"/>
              <a:cs typeface="Meiryo UI"/>
            </a:endParaRPr>
          </a:p>
        </p:txBody>
      </p:sp>
      <p:grpSp>
        <p:nvGrpSpPr>
          <p:cNvPr id="529" name="object 530">
            <a:extLst>
              <a:ext uri="{FF2B5EF4-FFF2-40B4-BE49-F238E27FC236}">
                <a16:creationId xmlns:a16="http://schemas.microsoft.com/office/drawing/2014/main" id="{9A44EF4A-15E8-8254-2B10-DF209580ADAF}"/>
              </a:ext>
            </a:extLst>
          </p:cNvPr>
          <p:cNvGrpSpPr/>
          <p:nvPr/>
        </p:nvGrpSpPr>
        <p:grpSpPr>
          <a:xfrm>
            <a:off x="1422386" y="2970642"/>
            <a:ext cx="7713980" cy="2742565"/>
            <a:chOff x="159194" y="3017776"/>
            <a:chExt cx="7713980" cy="2742565"/>
          </a:xfrm>
        </p:grpSpPr>
        <p:sp>
          <p:nvSpPr>
            <p:cNvPr id="530" name="object 531">
              <a:extLst>
                <a:ext uri="{FF2B5EF4-FFF2-40B4-BE49-F238E27FC236}">
                  <a16:creationId xmlns:a16="http://schemas.microsoft.com/office/drawing/2014/main" id="{3BDAEFB2-1DDE-F85E-BFC0-B61E87DB692E}"/>
                </a:ext>
              </a:extLst>
            </p:cNvPr>
            <p:cNvSpPr/>
            <p:nvPr/>
          </p:nvSpPr>
          <p:spPr>
            <a:xfrm>
              <a:off x="1353545" y="3308950"/>
              <a:ext cx="252095" cy="0"/>
            </a:xfrm>
            <a:custGeom>
              <a:avLst/>
              <a:gdLst/>
              <a:ahLst/>
              <a:cxnLst/>
              <a:rect l="l" t="t" r="r" b="b"/>
              <a:pathLst>
                <a:path w="252094">
                  <a:moveTo>
                    <a:pt x="0" y="0"/>
                  </a:moveTo>
                  <a:lnTo>
                    <a:pt x="252006" y="0"/>
                  </a:lnTo>
                </a:path>
              </a:pathLst>
            </a:custGeom>
            <a:ln w="6350">
              <a:solidFill>
                <a:srgbClr val="585656"/>
              </a:solidFill>
            </a:ln>
          </p:spPr>
          <p:txBody>
            <a:bodyPr wrap="square" lIns="0" tIns="0" rIns="0" bIns="0" rtlCol="0"/>
            <a:lstStyle/>
            <a:p>
              <a:endParaRPr/>
            </a:p>
          </p:txBody>
        </p:sp>
        <p:sp>
          <p:nvSpPr>
            <p:cNvPr id="531" name="object 532">
              <a:extLst>
                <a:ext uri="{FF2B5EF4-FFF2-40B4-BE49-F238E27FC236}">
                  <a16:creationId xmlns:a16="http://schemas.microsoft.com/office/drawing/2014/main" id="{47DFCC7B-8475-A63C-AA29-00FB687C2AC2}"/>
                </a:ext>
              </a:extLst>
            </p:cNvPr>
            <p:cNvSpPr/>
            <p:nvPr/>
          </p:nvSpPr>
          <p:spPr>
            <a:xfrm>
              <a:off x="1353545" y="3020951"/>
              <a:ext cx="252095" cy="0"/>
            </a:xfrm>
            <a:custGeom>
              <a:avLst/>
              <a:gdLst/>
              <a:ahLst/>
              <a:cxnLst/>
              <a:rect l="l" t="t" r="r" b="b"/>
              <a:pathLst>
                <a:path w="252094">
                  <a:moveTo>
                    <a:pt x="0" y="0"/>
                  </a:moveTo>
                  <a:lnTo>
                    <a:pt x="252006" y="0"/>
                  </a:lnTo>
                </a:path>
              </a:pathLst>
            </a:custGeom>
            <a:ln w="6350">
              <a:solidFill>
                <a:srgbClr val="585656"/>
              </a:solidFill>
            </a:ln>
          </p:spPr>
          <p:txBody>
            <a:bodyPr wrap="square" lIns="0" tIns="0" rIns="0" bIns="0" rtlCol="0"/>
            <a:lstStyle/>
            <a:p>
              <a:endParaRPr/>
            </a:p>
          </p:txBody>
        </p:sp>
        <p:sp>
          <p:nvSpPr>
            <p:cNvPr id="532" name="object 533">
              <a:extLst>
                <a:ext uri="{FF2B5EF4-FFF2-40B4-BE49-F238E27FC236}">
                  <a16:creationId xmlns:a16="http://schemas.microsoft.com/office/drawing/2014/main" id="{8A76B518-EB60-6FEE-531A-35E7F1EAEB47}"/>
                </a:ext>
              </a:extLst>
            </p:cNvPr>
            <p:cNvSpPr/>
            <p:nvPr/>
          </p:nvSpPr>
          <p:spPr>
            <a:xfrm>
              <a:off x="7869544" y="5648949"/>
              <a:ext cx="0" cy="108585"/>
            </a:xfrm>
            <a:custGeom>
              <a:avLst/>
              <a:gdLst/>
              <a:ahLst/>
              <a:cxnLst/>
              <a:rect l="l" t="t" r="r" b="b"/>
              <a:pathLst>
                <a:path h="108585">
                  <a:moveTo>
                    <a:pt x="0" y="108000"/>
                  </a:moveTo>
                  <a:lnTo>
                    <a:pt x="0" y="0"/>
                  </a:lnTo>
                </a:path>
              </a:pathLst>
            </a:custGeom>
            <a:ln w="6350">
              <a:solidFill>
                <a:srgbClr val="585656"/>
              </a:solidFill>
            </a:ln>
          </p:spPr>
          <p:txBody>
            <a:bodyPr wrap="square" lIns="0" tIns="0" rIns="0" bIns="0" rtlCol="0"/>
            <a:lstStyle/>
            <a:p>
              <a:endParaRPr/>
            </a:p>
          </p:txBody>
        </p:sp>
        <p:sp>
          <p:nvSpPr>
            <p:cNvPr id="533" name="object 534">
              <a:extLst>
                <a:ext uri="{FF2B5EF4-FFF2-40B4-BE49-F238E27FC236}">
                  <a16:creationId xmlns:a16="http://schemas.microsoft.com/office/drawing/2014/main" id="{B14EC5B2-3551-A9E8-18CF-BBB4692A0377}"/>
                </a:ext>
              </a:extLst>
            </p:cNvPr>
            <p:cNvSpPr/>
            <p:nvPr/>
          </p:nvSpPr>
          <p:spPr>
            <a:xfrm>
              <a:off x="7797544" y="5648950"/>
              <a:ext cx="72390" cy="0"/>
            </a:xfrm>
            <a:custGeom>
              <a:avLst/>
              <a:gdLst/>
              <a:ahLst/>
              <a:cxnLst/>
              <a:rect l="l" t="t" r="r" b="b"/>
              <a:pathLst>
                <a:path w="72390">
                  <a:moveTo>
                    <a:pt x="0" y="0"/>
                  </a:moveTo>
                  <a:lnTo>
                    <a:pt x="71996" y="0"/>
                  </a:lnTo>
                </a:path>
              </a:pathLst>
            </a:custGeom>
            <a:ln w="6350">
              <a:solidFill>
                <a:srgbClr val="585656"/>
              </a:solidFill>
            </a:ln>
          </p:spPr>
          <p:txBody>
            <a:bodyPr wrap="square" lIns="0" tIns="0" rIns="0" bIns="0" rtlCol="0"/>
            <a:lstStyle/>
            <a:p>
              <a:endParaRPr/>
            </a:p>
          </p:txBody>
        </p:sp>
        <p:sp>
          <p:nvSpPr>
            <p:cNvPr id="534" name="object 535">
              <a:extLst>
                <a:ext uri="{FF2B5EF4-FFF2-40B4-BE49-F238E27FC236}">
                  <a16:creationId xmlns:a16="http://schemas.microsoft.com/office/drawing/2014/main" id="{BA88C15F-8A2C-C6D8-3F04-A23DCADE61C9}"/>
                </a:ext>
              </a:extLst>
            </p:cNvPr>
            <p:cNvSpPr/>
            <p:nvPr/>
          </p:nvSpPr>
          <p:spPr>
            <a:xfrm>
              <a:off x="165544" y="4568951"/>
              <a:ext cx="1008380" cy="504190"/>
            </a:xfrm>
            <a:custGeom>
              <a:avLst/>
              <a:gdLst/>
              <a:ahLst/>
              <a:cxnLst/>
              <a:rect l="l" t="t" r="r" b="b"/>
              <a:pathLst>
                <a:path w="1008380" h="504189">
                  <a:moveTo>
                    <a:pt x="1007999" y="0"/>
                  </a:moveTo>
                  <a:lnTo>
                    <a:pt x="0" y="0"/>
                  </a:lnTo>
                  <a:lnTo>
                    <a:pt x="0" y="503999"/>
                  </a:lnTo>
                  <a:lnTo>
                    <a:pt x="1007999" y="503999"/>
                  </a:lnTo>
                  <a:lnTo>
                    <a:pt x="1007999" y="0"/>
                  </a:lnTo>
                  <a:close/>
                </a:path>
              </a:pathLst>
            </a:custGeom>
            <a:solidFill>
              <a:srgbClr val="F9D9E1"/>
            </a:solidFill>
          </p:spPr>
          <p:txBody>
            <a:bodyPr wrap="square" lIns="0" tIns="0" rIns="0" bIns="0" rtlCol="0"/>
            <a:lstStyle/>
            <a:p>
              <a:endParaRPr/>
            </a:p>
          </p:txBody>
        </p:sp>
        <p:sp>
          <p:nvSpPr>
            <p:cNvPr id="535" name="object 536">
              <a:extLst>
                <a:ext uri="{FF2B5EF4-FFF2-40B4-BE49-F238E27FC236}">
                  <a16:creationId xmlns:a16="http://schemas.microsoft.com/office/drawing/2014/main" id="{70FB62D0-DE87-4275-4788-A33C6F077E00}"/>
                </a:ext>
              </a:extLst>
            </p:cNvPr>
            <p:cNvSpPr/>
            <p:nvPr/>
          </p:nvSpPr>
          <p:spPr>
            <a:xfrm>
              <a:off x="165544" y="4568951"/>
              <a:ext cx="1008380" cy="504190"/>
            </a:xfrm>
            <a:custGeom>
              <a:avLst/>
              <a:gdLst/>
              <a:ahLst/>
              <a:cxnLst/>
              <a:rect l="l" t="t" r="r" b="b"/>
              <a:pathLst>
                <a:path w="1008380" h="504189">
                  <a:moveTo>
                    <a:pt x="0" y="0"/>
                  </a:moveTo>
                  <a:lnTo>
                    <a:pt x="1007999" y="0"/>
                  </a:lnTo>
                  <a:lnTo>
                    <a:pt x="1007999" y="503999"/>
                  </a:lnTo>
                  <a:lnTo>
                    <a:pt x="0" y="503999"/>
                  </a:lnTo>
                  <a:lnTo>
                    <a:pt x="0" y="0"/>
                  </a:lnTo>
                  <a:close/>
                </a:path>
              </a:pathLst>
            </a:custGeom>
            <a:ln w="12700">
              <a:solidFill>
                <a:srgbClr val="DC003B"/>
              </a:solidFill>
            </a:ln>
          </p:spPr>
          <p:txBody>
            <a:bodyPr wrap="square" lIns="0" tIns="0" rIns="0" bIns="0" rtlCol="0"/>
            <a:lstStyle/>
            <a:p>
              <a:endParaRPr/>
            </a:p>
          </p:txBody>
        </p:sp>
      </p:grpSp>
      <p:sp>
        <p:nvSpPr>
          <p:cNvPr id="536" name="object 537">
            <a:extLst>
              <a:ext uri="{FF2B5EF4-FFF2-40B4-BE49-F238E27FC236}">
                <a16:creationId xmlns:a16="http://schemas.microsoft.com/office/drawing/2014/main" id="{6B3E6122-1176-9E81-CB93-194D0E42299C}"/>
              </a:ext>
            </a:extLst>
          </p:cNvPr>
          <p:cNvSpPr txBox="1"/>
          <p:nvPr/>
        </p:nvSpPr>
        <p:spPr>
          <a:xfrm>
            <a:off x="1452035" y="4546640"/>
            <a:ext cx="760730" cy="147955"/>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DC003B"/>
                </a:solidFill>
                <a:latin typeface="Meiryo UI"/>
                <a:cs typeface="Meiryo UI"/>
              </a:rPr>
              <a:t>その他科学・探査</a:t>
            </a:r>
            <a:endParaRPr sz="800">
              <a:latin typeface="Meiryo UI"/>
              <a:cs typeface="Meiryo UI"/>
            </a:endParaRPr>
          </a:p>
        </p:txBody>
      </p:sp>
      <p:grpSp>
        <p:nvGrpSpPr>
          <p:cNvPr id="537" name="object 538">
            <a:extLst>
              <a:ext uri="{FF2B5EF4-FFF2-40B4-BE49-F238E27FC236}">
                <a16:creationId xmlns:a16="http://schemas.microsoft.com/office/drawing/2014/main" id="{62F245DA-D960-3B29-1070-2AD98A38F74D}"/>
              </a:ext>
            </a:extLst>
          </p:cNvPr>
          <p:cNvGrpSpPr/>
          <p:nvPr/>
        </p:nvGrpSpPr>
        <p:grpSpPr>
          <a:xfrm>
            <a:off x="1497557" y="4698640"/>
            <a:ext cx="870585" cy="472440"/>
            <a:chOff x="234365" y="4745774"/>
            <a:chExt cx="870585" cy="472440"/>
          </a:xfrm>
        </p:grpSpPr>
        <p:sp>
          <p:nvSpPr>
            <p:cNvPr id="538" name="object 539">
              <a:extLst>
                <a:ext uri="{FF2B5EF4-FFF2-40B4-BE49-F238E27FC236}">
                  <a16:creationId xmlns:a16="http://schemas.microsoft.com/office/drawing/2014/main" id="{E667BC85-81C1-322C-81B6-10CD94A931A1}"/>
                </a:ext>
              </a:extLst>
            </p:cNvPr>
            <p:cNvSpPr/>
            <p:nvPr/>
          </p:nvSpPr>
          <p:spPr>
            <a:xfrm>
              <a:off x="413019" y="5000954"/>
              <a:ext cx="0" cy="213995"/>
            </a:xfrm>
            <a:custGeom>
              <a:avLst/>
              <a:gdLst/>
              <a:ahLst/>
              <a:cxnLst/>
              <a:rect l="l" t="t" r="r" b="b"/>
              <a:pathLst>
                <a:path h="213995">
                  <a:moveTo>
                    <a:pt x="0" y="213461"/>
                  </a:moveTo>
                  <a:lnTo>
                    <a:pt x="0" y="0"/>
                  </a:lnTo>
                </a:path>
              </a:pathLst>
            </a:custGeom>
            <a:ln w="6350">
              <a:solidFill>
                <a:srgbClr val="585656"/>
              </a:solidFill>
            </a:ln>
          </p:spPr>
          <p:txBody>
            <a:bodyPr wrap="square" lIns="0" tIns="0" rIns="0" bIns="0" rtlCol="0"/>
            <a:lstStyle/>
            <a:p>
              <a:endParaRPr/>
            </a:p>
          </p:txBody>
        </p:sp>
        <p:sp>
          <p:nvSpPr>
            <p:cNvPr id="539" name="object 540">
              <a:extLst>
                <a:ext uri="{FF2B5EF4-FFF2-40B4-BE49-F238E27FC236}">
                  <a16:creationId xmlns:a16="http://schemas.microsoft.com/office/drawing/2014/main" id="{1D529A7D-DA11-47E5-4A80-C0C42367AF17}"/>
                </a:ext>
              </a:extLst>
            </p:cNvPr>
            <p:cNvSpPr/>
            <p:nvPr/>
          </p:nvSpPr>
          <p:spPr>
            <a:xfrm>
              <a:off x="237540" y="4748949"/>
              <a:ext cx="864235" cy="252095"/>
            </a:xfrm>
            <a:custGeom>
              <a:avLst/>
              <a:gdLst/>
              <a:ahLst/>
              <a:cxnLst/>
              <a:rect l="l" t="t" r="r" b="b"/>
              <a:pathLst>
                <a:path w="864235" h="252095">
                  <a:moveTo>
                    <a:pt x="863993" y="0"/>
                  </a:moveTo>
                  <a:lnTo>
                    <a:pt x="0" y="0"/>
                  </a:lnTo>
                  <a:lnTo>
                    <a:pt x="0" y="252006"/>
                  </a:lnTo>
                  <a:lnTo>
                    <a:pt x="863993" y="252006"/>
                  </a:lnTo>
                  <a:lnTo>
                    <a:pt x="863993" y="0"/>
                  </a:lnTo>
                  <a:close/>
                </a:path>
              </a:pathLst>
            </a:custGeom>
            <a:solidFill>
              <a:srgbClr val="FFFFFF"/>
            </a:solidFill>
          </p:spPr>
          <p:txBody>
            <a:bodyPr wrap="square" lIns="0" tIns="0" rIns="0" bIns="0" rtlCol="0"/>
            <a:lstStyle/>
            <a:p>
              <a:endParaRPr/>
            </a:p>
          </p:txBody>
        </p:sp>
        <p:sp>
          <p:nvSpPr>
            <p:cNvPr id="540" name="object 541">
              <a:extLst>
                <a:ext uri="{FF2B5EF4-FFF2-40B4-BE49-F238E27FC236}">
                  <a16:creationId xmlns:a16="http://schemas.microsoft.com/office/drawing/2014/main" id="{3B420086-0D08-9B4B-50FC-A623FB9758D0}"/>
                </a:ext>
              </a:extLst>
            </p:cNvPr>
            <p:cNvSpPr/>
            <p:nvPr/>
          </p:nvSpPr>
          <p:spPr>
            <a:xfrm>
              <a:off x="237540" y="4748949"/>
              <a:ext cx="864235" cy="252095"/>
            </a:xfrm>
            <a:custGeom>
              <a:avLst/>
              <a:gdLst/>
              <a:ahLst/>
              <a:cxnLst/>
              <a:rect l="l" t="t" r="r" b="b"/>
              <a:pathLst>
                <a:path w="864235" h="252095">
                  <a:moveTo>
                    <a:pt x="0" y="0"/>
                  </a:moveTo>
                  <a:lnTo>
                    <a:pt x="863993" y="0"/>
                  </a:lnTo>
                  <a:lnTo>
                    <a:pt x="863993" y="252006"/>
                  </a:lnTo>
                  <a:lnTo>
                    <a:pt x="0" y="252006"/>
                  </a:lnTo>
                  <a:lnTo>
                    <a:pt x="0" y="0"/>
                  </a:lnTo>
                  <a:close/>
                </a:path>
              </a:pathLst>
            </a:custGeom>
            <a:ln w="6350">
              <a:solidFill>
                <a:srgbClr val="585656"/>
              </a:solidFill>
            </a:ln>
          </p:spPr>
          <p:txBody>
            <a:bodyPr wrap="square" lIns="0" tIns="0" rIns="0" bIns="0" rtlCol="0"/>
            <a:lstStyle/>
            <a:p>
              <a:endParaRPr/>
            </a:p>
          </p:txBody>
        </p:sp>
      </p:grpSp>
      <p:sp>
        <p:nvSpPr>
          <p:cNvPr id="541" name="object 542">
            <a:extLst>
              <a:ext uri="{FF2B5EF4-FFF2-40B4-BE49-F238E27FC236}">
                <a16:creationId xmlns:a16="http://schemas.microsoft.com/office/drawing/2014/main" id="{D488652B-9FF5-740D-FCF9-58A5FEF287D2}"/>
              </a:ext>
            </a:extLst>
          </p:cNvPr>
          <p:cNvSpPr txBox="1"/>
          <p:nvPr/>
        </p:nvSpPr>
        <p:spPr>
          <a:xfrm>
            <a:off x="1550724" y="4709960"/>
            <a:ext cx="765175" cy="238760"/>
          </a:xfrm>
          <a:prstGeom prst="rect">
            <a:avLst/>
          </a:prstGeom>
        </p:spPr>
        <p:txBody>
          <a:bodyPr vert="horz" wrap="square" lIns="0" tIns="12065" rIns="0" bIns="0" rtlCol="0">
            <a:spAutoFit/>
          </a:bodyPr>
          <a:lstStyle/>
          <a:p>
            <a:pPr marL="12700" marR="5080" indent="81915">
              <a:lnSpc>
                <a:spcPct val="100000"/>
              </a:lnSpc>
              <a:spcBef>
                <a:spcPts val="95"/>
              </a:spcBef>
            </a:pPr>
            <a:r>
              <a:rPr sz="700" spc="-15" dirty="0">
                <a:latin typeface="Meiryo UI"/>
                <a:cs typeface="Meiryo UI"/>
              </a:rPr>
              <a:t>月面環境調査・技術実証をする機能</a:t>
            </a:r>
            <a:endParaRPr sz="700">
              <a:latin typeface="Meiryo UI"/>
              <a:cs typeface="Meiryo UI"/>
            </a:endParaRPr>
          </a:p>
        </p:txBody>
      </p:sp>
      <p:grpSp>
        <p:nvGrpSpPr>
          <p:cNvPr id="542" name="object 543">
            <a:extLst>
              <a:ext uri="{FF2B5EF4-FFF2-40B4-BE49-F238E27FC236}">
                <a16:creationId xmlns:a16="http://schemas.microsoft.com/office/drawing/2014/main" id="{7E2A1A04-E26F-E68D-0AD2-832B5C294BC2}"/>
              </a:ext>
            </a:extLst>
          </p:cNvPr>
          <p:cNvGrpSpPr/>
          <p:nvPr/>
        </p:nvGrpSpPr>
        <p:grpSpPr>
          <a:xfrm>
            <a:off x="8229562" y="2898644"/>
            <a:ext cx="2346960" cy="2634615"/>
            <a:chOff x="6966370" y="2945778"/>
            <a:chExt cx="2346960" cy="2634615"/>
          </a:xfrm>
        </p:grpSpPr>
        <p:sp>
          <p:nvSpPr>
            <p:cNvPr id="543" name="object 544">
              <a:extLst>
                <a:ext uri="{FF2B5EF4-FFF2-40B4-BE49-F238E27FC236}">
                  <a16:creationId xmlns:a16="http://schemas.microsoft.com/office/drawing/2014/main" id="{73C5C1ED-22BF-16DE-1DE3-B46D88EBC011}"/>
                </a:ext>
              </a:extLst>
            </p:cNvPr>
            <p:cNvSpPr/>
            <p:nvPr/>
          </p:nvSpPr>
          <p:spPr>
            <a:xfrm>
              <a:off x="6969545" y="5576950"/>
              <a:ext cx="216535" cy="0"/>
            </a:xfrm>
            <a:custGeom>
              <a:avLst/>
              <a:gdLst/>
              <a:ahLst/>
              <a:cxnLst/>
              <a:rect l="l" t="t" r="r" b="b"/>
              <a:pathLst>
                <a:path w="216534">
                  <a:moveTo>
                    <a:pt x="0" y="0"/>
                  </a:moveTo>
                  <a:lnTo>
                    <a:pt x="216001" y="0"/>
                  </a:lnTo>
                </a:path>
              </a:pathLst>
            </a:custGeom>
            <a:ln w="6350">
              <a:solidFill>
                <a:srgbClr val="585656"/>
              </a:solidFill>
            </a:ln>
          </p:spPr>
          <p:txBody>
            <a:bodyPr wrap="square" lIns="0" tIns="0" rIns="0" bIns="0" rtlCol="0"/>
            <a:lstStyle/>
            <a:p>
              <a:endParaRPr/>
            </a:p>
          </p:txBody>
        </p:sp>
        <p:sp>
          <p:nvSpPr>
            <p:cNvPr id="544" name="object 545">
              <a:extLst>
                <a:ext uri="{FF2B5EF4-FFF2-40B4-BE49-F238E27FC236}">
                  <a16:creationId xmlns:a16="http://schemas.microsoft.com/office/drawing/2014/main" id="{F794B23F-ACCA-6558-7840-13D38E7B2E15}"/>
                </a:ext>
              </a:extLst>
            </p:cNvPr>
            <p:cNvSpPr/>
            <p:nvPr/>
          </p:nvSpPr>
          <p:spPr>
            <a:xfrm>
              <a:off x="7041545" y="3128949"/>
              <a:ext cx="1692275" cy="1800225"/>
            </a:xfrm>
            <a:custGeom>
              <a:avLst/>
              <a:gdLst/>
              <a:ahLst/>
              <a:cxnLst/>
              <a:rect l="l" t="t" r="r" b="b"/>
              <a:pathLst>
                <a:path w="1692275" h="1800225">
                  <a:moveTo>
                    <a:pt x="1132631" y="1800001"/>
                  </a:moveTo>
                  <a:lnTo>
                    <a:pt x="1548002" y="1800001"/>
                  </a:lnTo>
                </a:path>
                <a:path w="1692275" h="1800225">
                  <a:moveTo>
                    <a:pt x="702800" y="1800001"/>
                  </a:moveTo>
                  <a:lnTo>
                    <a:pt x="1096627" y="1800001"/>
                  </a:lnTo>
                </a:path>
                <a:path w="1692275" h="1800225">
                  <a:moveTo>
                    <a:pt x="0" y="1800001"/>
                  </a:moveTo>
                  <a:lnTo>
                    <a:pt x="666795" y="1800001"/>
                  </a:lnTo>
                </a:path>
                <a:path w="1692275" h="1800225">
                  <a:moveTo>
                    <a:pt x="1691999" y="0"/>
                  </a:moveTo>
                  <a:lnTo>
                    <a:pt x="1691999" y="278383"/>
                  </a:lnTo>
                </a:path>
                <a:path w="1692275" h="1800225">
                  <a:moveTo>
                    <a:pt x="1691999" y="673811"/>
                  </a:moveTo>
                  <a:lnTo>
                    <a:pt x="1691999" y="720001"/>
                  </a:lnTo>
                </a:path>
              </a:pathLst>
            </a:custGeom>
            <a:ln w="6350">
              <a:solidFill>
                <a:srgbClr val="585656"/>
              </a:solidFill>
            </a:ln>
          </p:spPr>
          <p:txBody>
            <a:bodyPr wrap="square" lIns="0" tIns="0" rIns="0" bIns="0" rtlCol="0"/>
            <a:lstStyle/>
            <a:p>
              <a:endParaRPr/>
            </a:p>
          </p:txBody>
        </p:sp>
        <p:sp>
          <p:nvSpPr>
            <p:cNvPr id="545" name="object 546">
              <a:extLst>
                <a:ext uri="{FF2B5EF4-FFF2-40B4-BE49-F238E27FC236}">
                  <a16:creationId xmlns:a16="http://schemas.microsoft.com/office/drawing/2014/main" id="{1ACE5027-A16A-2C31-7171-5D8C3EF5C153}"/>
                </a:ext>
              </a:extLst>
            </p:cNvPr>
            <p:cNvSpPr/>
            <p:nvPr/>
          </p:nvSpPr>
          <p:spPr>
            <a:xfrm>
              <a:off x="8733544" y="3128951"/>
              <a:ext cx="576580" cy="0"/>
            </a:xfrm>
            <a:custGeom>
              <a:avLst/>
              <a:gdLst/>
              <a:ahLst/>
              <a:cxnLst/>
              <a:rect l="l" t="t" r="r" b="b"/>
              <a:pathLst>
                <a:path w="576579">
                  <a:moveTo>
                    <a:pt x="0" y="0"/>
                  </a:moveTo>
                  <a:lnTo>
                    <a:pt x="575995" y="0"/>
                  </a:lnTo>
                </a:path>
              </a:pathLst>
            </a:custGeom>
            <a:ln w="6350">
              <a:solidFill>
                <a:srgbClr val="585656"/>
              </a:solidFill>
            </a:ln>
          </p:spPr>
          <p:txBody>
            <a:bodyPr wrap="square" lIns="0" tIns="0" rIns="0" bIns="0" rtlCol="0"/>
            <a:lstStyle/>
            <a:p>
              <a:endParaRPr/>
            </a:p>
          </p:txBody>
        </p:sp>
        <p:sp>
          <p:nvSpPr>
            <p:cNvPr id="546" name="object 547">
              <a:extLst>
                <a:ext uri="{FF2B5EF4-FFF2-40B4-BE49-F238E27FC236}">
                  <a16:creationId xmlns:a16="http://schemas.microsoft.com/office/drawing/2014/main" id="{AAAE507E-29A9-4B03-5A98-9BF15176127E}"/>
                </a:ext>
              </a:extLst>
            </p:cNvPr>
            <p:cNvSpPr/>
            <p:nvPr/>
          </p:nvSpPr>
          <p:spPr>
            <a:xfrm>
              <a:off x="9309544" y="2948953"/>
              <a:ext cx="0" cy="180340"/>
            </a:xfrm>
            <a:custGeom>
              <a:avLst/>
              <a:gdLst/>
              <a:ahLst/>
              <a:cxnLst/>
              <a:rect l="l" t="t" r="r" b="b"/>
              <a:pathLst>
                <a:path h="180339">
                  <a:moveTo>
                    <a:pt x="0" y="179997"/>
                  </a:moveTo>
                  <a:lnTo>
                    <a:pt x="0" y="0"/>
                  </a:lnTo>
                </a:path>
              </a:pathLst>
            </a:custGeom>
            <a:ln w="6350">
              <a:solidFill>
                <a:srgbClr val="585656"/>
              </a:solidFill>
            </a:ln>
          </p:spPr>
          <p:txBody>
            <a:bodyPr wrap="square" lIns="0" tIns="0" rIns="0" bIns="0" rtlCol="0"/>
            <a:lstStyle/>
            <a:p>
              <a:endParaRPr/>
            </a:p>
          </p:txBody>
        </p:sp>
      </p:grpSp>
      <p:sp>
        <p:nvSpPr>
          <p:cNvPr id="547" name="object 548">
            <a:extLst>
              <a:ext uri="{FF2B5EF4-FFF2-40B4-BE49-F238E27FC236}">
                <a16:creationId xmlns:a16="http://schemas.microsoft.com/office/drawing/2014/main" id="{D9798C77-4CB9-A399-1012-711264F88BE5}"/>
              </a:ext>
            </a:extLst>
          </p:cNvPr>
          <p:cNvSpPr txBox="1"/>
          <p:nvPr/>
        </p:nvSpPr>
        <p:spPr>
          <a:xfrm>
            <a:off x="9948532" y="3367347"/>
            <a:ext cx="114300" cy="379095"/>
          </a:xfrm>
          <a:prstGeom prst="rect">
            <a:avLst/>
          </a:prstGeom>
        </p:spPr>
        <p:txBody>
          <a:bodyPr vert="eaVert" wrap="square" lIns="0" tIns="0" rIns="0" bIns="0" rtlCol="0">
            <a:spAutoFit/>
          </a:bodyPr>
          <a:lstStyle/>
          <a:p>
            <a:pPr marL="12700">
              <a:lnSpc>
                <a:spcPct val="70000"/>
              </a:lnSpc>
            </a:pPr>
            <a:r>
              <a:rPr sz="700" dirty="0">
                <a:latin typeface="Meiryo UI"/>
                <a:cs typeface="Meiryo UI"/>
              </a:rPr>
              <a:t>サンプル</a:t>
            </a:r>
            <a:endParaRPr sz="700">
              <a:latin typeface="Meiryo UI"/>
              <a:cs typeface="Meiryo UI"/>
            </a:endParaRPr>
          </a:p>
        </p:txBody>
      </p:sp>
      <p:grpSp>
        <p:nvGrpSpPr>
          <p:cNvPr id="548" name="object 549">
            <a:extLst>
              <a:ext uri="{FF2B5EF4-FFF2-40B4-BE49-F238E27FC236}">
                <a16:creationId xmlns:a16="http://schemas.microsoft.com/office/drawing/2014/main" id="{DD5B7318-8B20-CE8C-6332-6223177B5A5E}"/>
              </a:ext>
            </a:extLst>
          </p:cNvPr>
          <p:cNvGrpSpPr/>
          <p:nvPr/>
        </p:nvGrpSpPr>
        <p:grpSpPr>
          <a:xfrm>
            <a:off x="8445562" y="5382636"/>
            <a:ext cx="1374775" cy="510540"/>
            <a:chOff x="7182370" y="5429770"/>
            <a:chExt cx="1374775" cy="510540"/>
          </a:xfrm>
        </p:grpSpPr>
        <p:sp>
          <p:nvSpPr>
            <p:cNvPr id="549" name="object 550">
              <a:extLst>
                <a:ext uri="{FF2B5EF4-FFF2-40B4-BE49-F238E27FC236}">
                  <a16:creationId xmlns:a16="http://schemas.microsoft.com/office/drawing/2014/main" id="{2B65F924-F41C-2EF6-153D-E710A10D6796}"/>
                </a:ext>
              </a:extLst>
            </p:cNvPr>
            <p:cNvSpPr/>
            <p:nvPr/>
          </p:nvSpPr>
          <p:spPr>
            <a:xfrm>
              <a:off x="7941538" y="5432945"/>
              <a:ext cx="612140" cy="288290"/>
            </a:xfrm>
            <a:custGeom>
              <a:avLst/>
              <a:gdLst/>
              <a:ahLst/>
              <a:cxnLst/>
              <a:rect l="l" t="t" r="r" b="b"/>
              <a:pathLst>
                <a:path w="612140"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550" name="object 551">
              <a:extLst>
                <a:ext uri="{FF2B5EF4-FFF2-40B4-BE49-F238E27FC236}">
                  <a16:creationId xmlns:a16="http://schemas.microsoft.com/office/drawing/2014/main" id="{7EBC5F2B-6C9B-18CA-3681-A192E570F050}"/>
                </a:ext>
              </a:extLst>
            </p:cNvPr>
            <p:cNvSpPr/>
            <p:nvPr/>
          </p:nvSpPr>
          <p:spPr>
            <a:xfrm>
              <a:off x="7941538" y="5432945"/>
              <a:ext cx="612140" cy="288290"/>
            </a:xfrm>
            <a:custGeom>
              <a:avLst/>
              <a:gdLst/>
              <a:ahLst/>
              <a:cxnLst/>
              <a:rect l="l" t="t" r="r" b="b"/>
              <a:pathLst>
                <a:path w="612140"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sp>
          <p:nvSpPr>
            <p:cNvPr id="551" name="object 552">
              <a:extLst>
                <a:ext uri="{FF2B5EF4-FFF2-40B4-BE49-F238E27FC236}">
                  <a16:creationId xmlns:a16="http://schemas.microsoft.com/office/drawing/2014/main" id="{F2FCFEEB-0EF3-1BAB-198D-43713E68BD8F}"/>
                </a:ext>
              </a:extLst>
            </p:cNvPr>
            <p:cNvSpPr/>
            <p:nvPr/>
          </p:nvSpPr>
          <p:spPr>
            <a:xfrm>
              <a:off x="7185545" y="5756947"/>
              <a:ext cx="1368425" cy="180340"/>
            </a:xfrm>
            <a:custGeom>
              <a:avLst/>
              <a:gdLst/>
              <a:ahLst/>
              <a:cxnLst/>
              <a:rect l="l" t="t" r="r" b="b"/>
              <a:pathLst>
                <a:path w="1368425" h="180339">
                  <a:moveTo>
                    <a:pt x="1368005" y="0"/>
                  </a:moveTo>
                  <a:lnTo>
                    <a:pt x="0" y="0"/>
                  </a:lnTo>
                  <a:lnTo>
                    <a:pt x="0" y="179997"/>
                  </a:lnTo>
                  <a:lnTo>
                    <a:pt x="1368005" y="179997"/>
                  </a:lnTo>
                  <a:lnTo>
                    <a:pt x="1368005" y="0"/>
                  </a:lnTo>
                  <a:close/>
                </a:path>
              </a:pathLst>
            </a:custGeom>
            <a:solidFill>
              <a:srgbClr val="FFFFFF"/>
            </a:solidFill>
          </p:spPr>
          <p:txBody>
            <a:bodyPr wrap="square" lIns="0" tIns="0" rIns="0" bIns="0" rtlCol="0"/>
            <a:lstStyle/>
            <a:p>
              <a:endParaRPr/>
            </a:p>
          </p:txBody>
        </p:sp>
        <p:sp>
          <p:nvSpPr>
            <p:cNvPr id="552" name="object 553">
              <a:extLst>
                <a:ext uri="{FF2B5EF4-FFF2-40B4-BE49-F238E27FC236}">
                  <a16:creationId xmlns:a16="http://schemas.microsoft.com/office/drawing/2014/main" id="{DA98612D-3318-76D0-F0B7-953EFB49DC77}"/>
                </a:ext>
              </a:extLst>
            </p:cNvPr>
            <p:cNvSpPr/>
            <p:nvPr/>
          </p:nvSpPr>
          <p:spPr>
            <a:xfrm>
              <a:off x="7185545" y="5756947"/>
              <a:ext cx="1368425" cy="180340"/>
            </a:xfrm>
            <a:custGeom>
              <a:avLst/>
              <a:gdLst/>
              <a:ahLst/>
              <a:cxnLst/>
              <a:rect l="l" t="t" r="r" b="b"/>
              <a:pathLst>
                <a:path w="1368425" h="180339">
                  <a:moveTo>
                    <a:pt x="0" y="0"/>
                  </a:moveTo>
                  <a:lnTo>
                    <a:pt x="1368005" y="0"/>
                  </a:lnTo>
                  <a:lnTo>
                    <a:pt x="1368005" y="179997"/>
                  </a:lnTo>
                  <a:lnTo>
                    <a:pt x="0" y="179997"/>
                  </a:lnTo>
                  <a:lnTo>
                    <a:pt x="0" y="0"/>
                  </a:lnTo>
                  <a:close/>
                </a:path>
              </a:pathLst>
            </a:custGeom>
            <a:ln w="6350">
              <a:solidFill>
                <a:srgbClr val="585656"/>
              </a:solidFill>
            </a:ln>
          </p:spPr>
          <p:txBody>
            <a:bodyPr wrap="square" lIns="0" tIns="0" rIns="0" bIns="0" rtlCol="0"/>
            <a:lstStyle/>
            <a:p>
              <a:endParaRPr/>
            </a:p>
          </p:txBody>
        </p:sp>
      </p:grpSp>
      <p:sp>
        <p:nvSpPr>
          <p:cNvPr id="553" name="object 554">
            <a:extLst>
              <a:ext uri="{FF2B5EF4-FFF2-40B4-BE49-F238E27FC236}">
                <a16:creationId xmlns:a16="http://schemas.microsoft.com/office/drawing/2014/main" id="{8D76C69A-CB21-F18C-E7C8-527EE97765E3}"/>
              </a:ext>
            </a:extLst>
          </p:cNvPr>
          <p:cNvSpPr txBox="1"/>
          <p:nvPr/>
        </p:nvSpPr>
        <p:spPr>
          <a:xfrm>
            <a:off x="8536344" y="5735300"/>
            <a:ext cx="1193165" cy="132080"/>
          </a:xfrm>
          <a:prstGeom prst="rect">
            <a:avLst/>
          </a:prstGeom>
        </p:spPr>
        <p:txBody>
          <a:bodyPr vert="horz" wrap="square" lIns="0" tIns="12065" rIns="0" bIns="0" rtlCol="0">
            <a:spAutoFit/>
          </a:bodyPr>
          <a:lstStyle/>
          <a:p>
            <a:pPr marL="12700">
              <a:lnSpc>
                <a:spcPct val="100000"/>
              </a:lnSpc>
              <a:spcBef>
                <a:spcPts val="95"/>
              </a:spcBef>
            </a:pPr>
            <a:r>
              <a:rPr sz="700" spc="-10" dirty="0">
                <a:latin typeface="Meiryo UI"/>
                <a:cs typeface="Meiryo UI"/>
              </a:rPr>
              <a:t>作業支援機能（</a:t>
            </a:r>
            <a:r>
              <a:rPr sz="700" spc="-25" dirty="0">
                <a:latin typeface="Meiryo UI"/>
                <a:cs typeface="Meiryo UI"/>
              </a:rPr>
              <a:t>ロボットアーム</a:t>
            </a:r>
            <a:r>
              <a:rPr sz="700" spc="-50" dirty="0">
                <a:latin typeface="Meiryo UI"/>
                <a:cs typeface="Meiryo UI"/>
              </a:rPr>
              <a:t>）</a:t>
            </a:r>
            <a:endParaRPr sz="700">
              <a:latin typeface="Meiryo UI"/>
              <a:cs typeface="Meiryo UI"/>
            </a:endParaRPr>
          </a:p>
        </p:txBody>
      </p:sp>
      <p:grpSp>
        <p:nvGrpSpPr>
          <p:cNvPr id="554" name="object 555">
            <a:extLst>
              <a:ext uri="{FF2B5EF4-FFF2-40B4-BE49-F238E27FC236}">
                <a16:creationId xmlns:a16="http://schemas.microsoft.com/office/drawing/2014/main" id="{949AD51B-9B3F-F0F5-53AA-FCEAB73F3339}"/>
              </a:ext>
            </a:extLst>
          </p:cNvPr>
          <p:cNvGrpSpPr/>
          <p:nvPr/>
        </p:nvGrpSpPr>
        <p:grpSpPr>
          <a:xfrm>
            <a:off x="1281562" y="3222642"/>
            <a:ext cx="7782559" cy="2454910"/>
            <a:chOff x="18370" y="3269776"/>
            <a:chExt cx="7782559" cy="2454910"/>
          </a:xfrm>
        </p:grpSpPr>
        <p:sp>
          <p:nvSpPr>
            <p:cNvPr id="555" name="object 556">
              <a:extLst>
                <a:ext uri="{FF2B5EF4-FFF2-40B4-BE49-F238E27FC236}">
                  <a16:creationId xmlns:a16="http://schemas.microsoft.com/office/drawing/2014/main" id="{583F8E71-AEAC-D5E6-79FB-FCA6547B3305}"/>
                </a:ext>
              </a:extLst>
            </p:cNvPr>
            <p:cNvSpPr/>
            <p:nvPr/>
          </p:nvSpPr>
          <p:spPr>
            <a:xfrm>
              <a:off x="21545" y="3272951"/>
              <a:ext cx="216535" cy="0"/>
            </a:xfrm>
            <a:custGeom>
              <a:avLst/>
              <a:gdLst/>
              <a:ahLst/>
              <a:cxnLst/>
              <a:rect l="l" t="t" r="r" b="b"/>
              <a:pathLst>
                <a:path w="216535">
                  <a:moveTo>
                    <a:pt x="0" y="0"/>
                  </a:moveTo>
                  <a:lnTo>
                    <a:pt x="216001" y="0"/>
                  </a:lnTo>
                </a:path>
              </a:pathLst>
            </a:custGeom>
            <a:ln w="6350">
              <a:solidFill>
                <a:srgbClr val="585656"/>
              </a:solidFill>
            </a:ln>
          </p:spPr>
          <p:txBody>
            <a:bodyPr wrap="square" lIns="0" tIns="0" rIns="0" bIns="0" rtlCol="0"/>
            <a:lstStyle/>
            <a:p>
              <a:endParaRPr/>
            </a:p>
          </p:txBody>
        </p:sp>
        <p:sp>
          <p:nvSpPr>
            <p:cNvPr id="556" name="object 557">
              <a:extLst>
                <a:ext uri="{FF2B5EF4-FFF2-40B4-BE49-F238E27FC236}">
                  <a16:creationId xmlns:a16="http://schemas.microsoft.com/office/drawing/2014/main" id="{01D40940-175C-C1A2-25A5-66A4F813174B}"/>
                </a:ext>
              </a:extLst>
            </p:cNvPr>
            <p:cNvSpPr/>
            <p:nvPr/>
          </p:nvSpPr>
          <p:spPr>
            <a:xfrm>
              <a:off x="6969545" y="5000951"/>
              <a:ext cx="756285" cy="0"/>
            </a:xfrm>
            <a:custGeom>
              <a:avLst/>
              <a:gdLst/>
              <a:ahLst/>
              <a:cxnLst/>
              <a:rect l="l" t="t" r="r" b="b"/>
              <a:pathLst>
                <a:path w="756284">
                  <a:moveTo>
                    <a:pt x="0" y="0"/>
                  </a:moveTo>
                  <a:lnTo>
                    <a:pt x="53719" y="0"/>
                  </a:lnTo>
                </a:path>
                <a:path w="756284">
                  <a:moveTo>
                    <a:pt x="89724" y="0"/>
                  </a:moveTo>
                  <a:lnTo>
                    <a:pt x="756005" y="0"/>
                  </a:lnTo>
                </a:path>
              </a:pathLst>
            </a:custGeom>
            <a:ln w="6350">
              <a:solidFill>
                <a:srgbClr val="585656"/>
              </a:solidFill>
            </a:ln>
          </p:spPr>
          <p:txBody>
            <a:bodyPr wrap="square" lIns="0" tIns="0" rIns="0" bIns="0" rtlCol="0"/>
            <a:lstStyle/>
            <a:p>
              <a:endParaRPr/>
            </a:p>
          </p:txBody>
        </p:sp>
        <p:sp>
          <p:nvSpPr>
            <p:cNvPr id="557" name="object 558">
              <a:extLst>
                <a:ext uri="{FF2B5EF4-FFF2-40B4-BE49-F238E27FC236}">
                  <a16:creationId xmlns:a16="http://schemas.microsoft.com/office/drawing/2014/main" id="{1BF240E9-806B-B21D-2214-4ABA78036577}"/>
                </a:ext>
              </a:extLst>
            </p:cNvPr>
            <p:cNvSpPr/>
            <p:nvPr/>
          </p:nvSpPr>
          <p:spPr>
            <a:xfrm>
              <a:off x="7185545" y="5432945"/>
              <a:ext cx="612140" cy="288290"/>
            </a:xfrm>
            <a:custGeom>
              <a:avLst/>
              <a:gdLst/>
              <a:ahLst/>
              <a:cxnLst/>
              <a:rect l="l" t="t" r="r" b="b"/>
              <a:pathLst>
                <a:path w="612140" h="288289">
                  <a:moveTo>
                    <a:pt x="612000" y="0"/>
                  </a:moveTo>
                  <a:lnTo>
                    <a:pt x="0" y="0"/>
                  </a:lnTo>
                  <a:lnTo>
                    <a:pt x="0" y="287997"/>
                  </a:lnTo>
                  <a:lnTo>
                    <a:pt x="612000" y="287997"/>
                  </a:lnTo>
                  <a:lnTo>
                    <a:pt x="612000" y="0"/>
                  </a:lnTo>
                  <a:close/>
                </a:path>
              </a:pathLst>
            </a:custGeom>
            <a:solidFill>
              <a:srgbClr val="FFFFFF"/>
            </a:solidFill>
          </p:spPr>
          <p:txBody>
            <a:bodyPr wrap="square" lIns="0" tIns="0" rIns="0" bIns="0" rtlCol="0"/>
            <a:lstStyle/>
            <a:p>
              <a:endParaRPr/>
            </a:p>
          </p:txBody>
        </p:sp>
        <p:sp>
          <p:nvSpPr>
            <p:cNvPr id="558" name="object 559">
              <a:extLst>
                <a:ext uri="{FF2B5EF4-FFF2-40B4-BE49-F238E27FC236}">
                  <a16:creationId xmlns:a16="http://schemas.microsoft.com/office/drawing/2014/main" id="{998E2A4B-84DE-5F8C-0FE8-695539FA4DF0}"/>
                </a:ext>
              </a:extLst>
            </p:cNvPr>
            <p:cNvSpPr/>
            <p:nvPr/>
          </p:nvSpPr>
          <p:spPr>
            <a:xfrm>
              <a:off x="7185545" y="5432945"/>
              <a:ext cx="612140" cy="288290"/>
            </a:xfrm>
            <a:custGeom>
              <a:avLst/>
              <a:gdLst/>
              <a:ahLst/>
              <a:cxnLst/>
              <a:rect l="l" t="t" r="r" b="b"/>
              <a:pathLst>
                <a:path w="612140" h="288289">
                  <a:moveTo>
                    <a:pt x="0" y="0"/>
                  </a:moveTo>
                  <a:lnTo>
                    <a:pt x="612000" y="0"/>
                  </a:lnTo>
                  <a:lnTo>
                    <a:pt x="612000"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559" name="object 560">
            <a:extLst>
              <a:ext uri="{FF2B5EF4-FFF2-40B4-BE49-F238E27FC236}">
                <a16:creationId xmlns:a16="http://schemas.microsoft.com/office/drawing/2014/main" id="{BC355735-7489-FC90-CC63-F5A1C4A14E1C}"/>
              </a:ext>
            </a:extLst>
          </p:cNvPr>
          <p:cNvSpPr txBox="1"/>
          <p:nvPr/>
        </p:nvSpPr>
        <p:spPr>
          <a:xfrm>
            <a:off x="8487401" y="5411961"/>
            <a:ext cx="1283335" cy="238760"/>
          </a:xfrm>
          <a:prstGeom prst="rect">
            <a:avLst/>
          </a:prstGeom>
        </p:spPr>
        <p:txBody>
          <a:bodyPr vert="horz" wrap="square" lIns="0" tIns="12065" rIns="0" bIns="0" rtlCol="0">
            <a:spAutoFit/>
          </a:bodyPr>
          <a:lstStyle/>
          <a:p>
            <a:pPr marL="12700">
              <a:lnSpc>
                <a:spcPct val="100000"/>
              </a:lnSpc>
              <a:spcBef>
                <a:spcPts val="95"/>
              </a:spcBef>
              <a:tabLst>
                <a:tab pos="812800" algn="l"/>
              </a:tabLst>
            </a:pPr>
            <a:r>
              <a:rPr sz="700" spc="-10" dirty="0">
                <a:latin typeface="Meiryo UI"/>
                <a:cs typeface="Meiryo UI"/>
              </a:rPr>
              <a:t>月面上を貨</a:t>
            </a:r>
            <a:r>
              <a:rPr sz="700" spc="-50" dirty="0">
                <a:latin typeface="Meiryo UI"/>
                <a:cs typeface="Meiryo UI"/>
              </a:rPr>
              <a:t>物</a:t>
            </a:r>
            <a:r>
              <a:rPr sz="700" dirty="0">
                <a:latin typeface="Meiryo UI"/>
                <a:cs typeface="Meiryo UI"/>
              </a:rPr>
              <a:t>	</a:t>
            </a:r>
            <a:r>
              <a:rPr sz="700" spc="-10" dirty="0">
                <a:latin typeface="Meiryo UI"/>
                <a:cs typeface="Meiryo UI"/>
              </a:rPr>
              <a:t>人を短時</a:t>
            </a:r>
            <a:r>
              <a:rPr sz="700" spc="-50" dirty="0">
                <a:latin typeface="Meiryo UI"/>
                <a:cs typeface="Meiryo UI"/>
              </a:rPr>
              <a:t>間</a:t>
            </a:r>
            <a:endParaRPr sz="700">
              <a:latin typeface="Meiryo UI"/>
              <a:cs typeface="Meiryo UI"/>
            </a:endParaRPr>
          </a:p>
          <a:p>
            <a:pPr marL="18415">
              <a:lnSpc>
                <a:spcPct val="100000"/>
              </a:lnSpc>
              <a:tabLst>
                <a:tab pos="774700" algn="l"/>
              </a:tabLst>
            </a:pPr>
            <a:r>
              <a:rPr sz="700" spc="-10" dirty="0">
                <a:latin typeface="Meiryo UI"/>
                <a:cs typeface="Meiryo UI"/>
              </a:rPr>
              <a:t>輸送</a:t>
            </a:r>
            <a:r>
              <a:rPr sz="700" spc="-20" dirty="0">
                <a:latin typeface="Meiryo UI"/>
                <a:cs typeface="Meiryo UI"/>
              </a:rPr>
              <a:t>す</a:t>
            </a:r>
            <a:r>
              <a:rPr sz="700" spc="-25" dirty="0">
                <a:latin typeface="Meiryo UI"/>
                <a:cs typeface="Meiryo UI"/>
              </a:rPr>
              <a:t>る</a:t>
            </a:r>
            <a:r>
              <a:rPr sz="700" spc="-10" dirty="0">
                <a:latin typeface="Meiryo UI"/>
                <a:cs typeface="Meiryo UI"/>
              </a:rPr>
              <a:t>機</a:t>
            </a:r>
            <a:r>
              <a:rPr sz="700" spc="-50" dirty="0">
                <a:latin typeface="Meiryo UI"/>
                <a:cs typeface="Meiryo UI"/>
              </a:rPr>
              <a:t>能</a:t>
            </a:r>
            <a:r>
              <a:rPr sz="700" dirty="0">
                <a:latin typeface="Meiryo UI"/>
                <a:cs typeface="Meiryo UI"/>
              </a:rPr>
              <a:t>	</a:t>
            </a:r>
            <a:r>
              <a:rPr sz="700" spc="-10" dirty="0">
                <a:latin typeface="Meiryo UI"/>
                <a:cs typeface="Meiryo UI"/>
              </a:rPr>
              <a:t>輸送</a:t>
            </a:r>
            <a:r>
              <a:rPr sz="700" spc="-20" dirty="0">
                <a:latin typeface="Meiryo UI"/>
                <a:cs typeface="Meiryo UI"/>
              </a:rPr>
              <a:t>す</a:t>
            </a:r>
            <a:r>
              <a:rPr sz="700" spc="-25" dirty="0">
                <a:latin typeface="Meiryo UI"/>
                <a:cs typeface="Meiryo UI"/>
              </a:rPr>
              <a:t>る</a:t>
            </a:r>
            <a:r>
              <a:rPr sz="700" spc="-10" dirty="0">
                <a:latin typeface="Meiryo UI"/>
                <a:cs typeface="Meiryo UI"/>
              </a:rPr>
              <a:t>機</a:t>
            </a:r>
            <a:r>
              <a:rPr sz="700" spc="-50" dirty="0">
                <a:latin typeface="Meiryo UI"/>
                <a:cs typeface="Meiryo UI"/>
              </a:rPr>
              <a:t>能</a:t>
            </a:r>
            <a:endParaRPr sz="700">
              <a:latin typeface="Meiryo UI"/>
              <a:cs typeface="Meiryo UI"/>
            </a:endParaRPr>
          </a:p>
        </p:txBody>
      </p:sp>
      <p:grpSp>
        <p:nvGrpSpPr>
          <p:cNvPr id="560" name="object 561">
            <a:extLst>
              <a:ext uri="{FF2B5EF4-FFF2-40B4-BE49-F238E27FC236}">
                <a16:creationId xmlns:a16="http://schemas.microsoft.com/office/drawing/2014/main" id="{038359F1-9781-820D-447B-305BF8DCB7B5}"/>
              </a:ext>
            </a:extLst>
          </p:cNvPr>
          <p:cNvGrpSpPr/>
          <p:nvPr/>
        </p:nvGrpSpPr>
        <p:grpSpPr>
          <a:xfrm>
            <a:off x="8298382" y="3435472"/>
            <a:ext cx="1489075" cy="1165225"/>
            <a:chOff x="7035190" y="3482606"/>
            <a:chExt cx="1489075" cy="1165225"/>
          </a:xfrm>
        </p:grpSpPr>
        <p:sp>
          <p:nvSpPr>
            <p:cNvPr id="561" name="object 562">
              <a:extLst>
                <a:ext uri="{FF2B5EF4-FFF2-40B4-BE49-F238E27FC236}">
                  <a16:creationId xmlns:a16="http://schemas.microsoft.com/office/drawing/2014/main" id="{78402C65-356E-7BCC-4815-01A865CA385B}"/>
                </a:ext>
              </a:extLst>
            </p:cNvPr>
            <p:cNvSpPr/>
            <p:nvPr/>
          </p:nvSpPr>
          <p:spPr>
            <a:xfrm>
              <a:off x="7041540" y="3488956"/>
              <a:ext cx="1476375" cy="1152525"/>
            </a:xfrm>
            <a:custGeom>
              <a:avLst/>
              <a:gdLst/>
              <a:ahLst/>
              <a:cxnLst/>
              <a:rect l="l" t="t" r="r" b="b"/>
              <a:pathLst>
                <a:path w="1476375" h="1152525">
                  <a:moveTo>
                    <a:pt x="1475994" y="0"/>
                  </a:moveTo>
                  <a:lnTo>
                    <a:pt x="0" y="0"/>
                  </a:lnTo>
                  <a:lnTo>
                    <a:pt x="0" y="1152004"/>
                  </a:lnTo>
                  <a:lnTo>
                    <a:pt x="1475994" y="1152004"/>
                  </a:lnTo>
                  <a:lnTo>
                    <a:pt x="1475994" y="0"/>
                  </a:lnTo>
                  <a:close/>
                </a:path>
              </a:pathLst>
            </a:custGeom>
            <a:solidFill>
              <a:srgbClr val="D1EFE3"/>
            </a:solidFill>
          </p:spPr>
          <p:txBody>
            <a:bodyPr wrap="square" lIns="0" tIns="0" rIns="0" bIns="0" rtlCol="0"/>
            <a:lstStyle/>
            <a:p>
              <a:endParaRPr/>
            </a:p>
          </p:txBody>
        </p:sp>
        <p:sp>
          <p:nvSpPr>
            <p:cNvPr id="562" name="object 563">
              <a:extLst>
                <a:ext uri="{FF2B5EF4-FFF2-40B4-BE49-F238E27FC236}">
                  <a16:creationId xmlns:a16="http://schemas.microsoft.com/office/drawing/2014/main" id="{76021117-1FED-CEEA-ADFF-0132C84227D7}"/>
                </a:ext>
              </a:extLst>
            </p:cNvPr>
            <p:cNvSpPr/>
            <p:nvPr/>
          </p:nvSpPr>
          <p:spPr>
            <a:xfrm>
              <a:off x="7041540" y="3488956"/>
              <a:ext cx="1476375" cy="1152525"/>
            </a:xfrm>
            <a:custGeom>
              <a:avLst/>
              <a:gdLst/>
              <a:ahLst/>
              <a:cxnLst/>
              <a:rect l="l" t="t" r="r" b="b"/>
              <a:pathLst>
                <a:path w="1476375" h="1152525">
                  <a:moveTo>
                    <a:pt x="0" y="0"/>
                  </a:moveTo>
                  <a:lnTo>
                    <a:pt x="1475994" y="0"/>
                  </a:lnTo>
                  <a:lnTo>
                    <a:pt x="1475994" y="1152004"/>
                  </a:lnTo>
                  <a:lnTo>
                    <a:pt x="0" y="1152004"/>
                  </a:lnTo>
                  <a:lnTo>
                    <a:pt x="0" y="0"/>
                  </a:lnTo>
                  <a:close/>
                </a:path>
              </a:pathLst>
            </a:custGeom>
            <a:ln w="12700">
              <a:solidFill>
                <a:srgbClr val="319B73"/>
              </a:solidFill>
              <a:prstDash val="sysDash"/>
            </a:ln>
          </p:spPr>
          <p:txBody>
            <a:bodyPr wrap="square" lIns="0" tIns="0" rIns="0" bIns="0" rtlCol="0"/>
            <a:lstStyle/>
            <a:p>
              <a:endParaRPr/>
            </a:p>
          </p:txBody>
        </p:sp>
        <p:sp>
          <p:nvSpPr>
            <p:cNvPr id="563" name="object 564">
              <a:extLst>
                <a:ext uri="{FF2B5EF4-FFF2-40B4-BE49-F238E27FC236}">
                  <a16:creationId xmlns:a16="http://schemas.microsoft.com/office/drawing/2014/main" id="{2B47C6CB-1852-2E43-1B89-4F7EF0C60C68}"/>
                </a:ext>
              </a:extLst>
            </p:cNvPr>
            <p:cNvSpPr/>
            <p:nvPr/>
          </p:nvSpPr>
          <p:spPr>
            <a:xfrm>
              <a:off x="7077545" y="3524948"/>
              <a:ext cx="1404620" cy="1080135"/>
            </a:xfrm>
            <a:custGeom>
              <a:avLst/>
              <a:gdLst/>
              <a:ahLst/>
              <a:cxnLst/>
              <a:rect l="l" t="t" r="r" b="b"/>
              <a:pathLst>
                <a:path w="1404620" h="1080135">
                  <a:moveTo>
                    <a:pt x="1403997" y="0"/>
                  </a:moveTo>
                  <a:lnTo>
                    <a:pt x="0" y="0"/>
                  </a:lnTo>
                  <a:lnTo>
                    <a:pt x="0" y="1079995"/>
                  </a:lnTo>
                  <a:lnTo>
                    <a:pt x="1403997" y="1079995"/>
                  </a:lnTo>
                  <a:lnTo>
                    <a:pt x="1403997" y="0"/>
                  </a:lnTo>
                  <a:close/>
                </a:path>
              </a:pathLst>
            </a:custGeom>
            <a:solidFill>
              <a:srgbClr val="F9D9E1"/>
            </a:solidFill>
          </p:spPr>
          <p:txBody>
            <a:bodyPr wrap="square" lIns="0" tIns="0" rIns="0" bIns="0" rtlCol="0"/>
            <a:lstStyle/>
            <a:p>
              <a:endParaRPr/>
            </a:p>
          </p:txBody>
        </p:sp>
        <p:sp>
          <p:nvSpPr>
            <p:cNvPr id="564" name="object 565">
              <a:extLst>
                <a:ext uri="{FF2B5EF4-FFF2-40B4-BE49-F238E27FC236}">
                  <a16:creationId xmlns:a16="http://schemas.microsoft.com/office/drawing/2014/main" id="{D3A3DF31-E673-28E7-58E3-1F4E5F00E1B7}"/>
                </a:ext>
              </a:extLst>
            </p:cNvPr>
            <p:cNvSpPr/>
            <p:nvPr/>
          </p:nvSpPr>
          <p:spPr>
            <a:xfrm>
              <a:off x="7077545" y="3524948"/>
              <a:ext cx="1404620" cy="1080135"/>
            </a:xfrm>
            <a:custGeom>
              <a:avLst/>
              <a:gdLst/>
              <a:ahLst/>
              <a:cxnLst/>
              <a:rect l="l" t="t" r="r" b="b"/>
              <a:pathLst>
                <a:path w="1404620" h="1080135">
                  <a:moveTo>
                    <a:pt x="0" y="0"/>
                  </a:moveTo>
                  <a:lnTo>
                    <a:pt x="1403997" y="0"/>
                  </a:lnTo>
                  <a:lnTo>
                    <a:pt x="1403997" y="1079995"/>
                  </a:lnTo>
                  <a:lnTo>
                    <a:pt x="0" y="1079995"/>
                  </a:lnTo>
                  <a:lnTo>
                    <a:pt x="0" y="0"/>
                  </a:lnTo>
                  <a:close/>
                </a:path>
              </a:pathLst>
            </a:custGeom>
            <a:ln w="12700">
              <a:solidFill>
                <a:srgbClr val="DC003B"/>
              </a:solidFill>
            </a:ln>
          </p:spPr>
          <p:txBody>
            <a:bodyPr wrap="square" lIns="0" tIns="0" rIns="0" bIns="0" rtlCol="0"/>
            <a:lstStyle/>
            <a:p>
              <a:endParaRPr/>
            </a:p>
          </p:txBody>
        </p:sp>
      </p:grpSp>
      <p:sp>
        <p:nvSpPr>
          <p:cNvPr id="565" name="object 566">
            <a:extLst>
              <a:ext uri="{FF2B5EF4-FFF2-40B4-BE49-F238E27FC236}">
                <a16:creationId xmlns:a16="http://schemas.microsoft.com/office/drawing/2014/main" id="{FD1F38D8-023A-8DE9-E05E-6E27120F3341}"/>
              </a:ext>
            </a:extLst>
          </p:cNvPr>
          <p:cNvSpPr txBox="1"/>
          <p:nvPr/>
        </p:nvSpPr>
        <p:spPr>
          <a:xfrm>
            <a:off x="8364036" y="3502640"/>
            <a:ext cx="1015365" cy="147955"/>
          </a:xfrm>
          <a:prstGeom prst="rect">
            <a:avLst/>
          </a:prstGeom>
        </p:spPr>
        <p:txBody>
          <a:bodyPr vert="horz" wrap="square" lIns="0" tIns="13335" rIns="0" bIns="0" rtlCol="0">
            <a:spAutoFit/>
          </a:bodyPr>
          <a:lstStyle/>
          <a:p>
            <a:pPr marL="12700">
              <a:lnSpc>
                <a:spcPct val="100000"/>
              </a:lnSpc>
              <a:spcBef>
                <a:spcPts val="105"/>
              </a:spcBef>
            </a:pPr>
            <a:r>
              <a:rPr sz="800" b="1" spc="-15" dirty="0">
                <a:solidFill>
                  <a:srgbClr val="DC003B"/>
                </a:solidFill>
                <a:latin typeface="Meiryo UI"/>
                <a:cs typeface="Meiryo UI"/>
              </a:rPr>
              <a:t>サンプルリターンシステム</a:t>
            </a:r>
            <a:endParaRPr sz="800">
              <a:latin typeface="Meiryo UI"/>
              <a:cs typeface="Meiryo UI"/>
            </a:endParaRPr>
          </a:p>
        </p:txBody>
      </p:sp>
      <p:pic>
        <p:nvPicPr>
          <p:cNvPr id="566" name="object 567">
            <a:extLst>
              <a:ext uri="{FF2B5EF4-FFF2-40B4-BE49-F238E27FC236}">
                <a16:creationId xmlns:a16="http://schemas.microsoft.com/office/drawing/2014/main" id="{A7C02479-817D-FFF7-6C33-600AFDEC50A9}"/>
              </a:ext>
            </a:extLst>
          </p:cNvPr>
          <p:cNvPicPr/>
          <p:nvPr/>
        </p:nvPicPr>
        <p:blipFill>
          <a:blip r:embed="rId47" cstate="print"/>
          <a:stretch>
            <a:fillRect/>
          </a:stretch>
        </p:blipFill>
        <p:spPr>
          <a:xfrm>
            <a:off x="8838995" y="3298045"/>
            <a:ext cx="405383" cy="280415"/>
          </a:xfrm>
          <a:prstGeom prst="rect">
            <a:avLst/>
          </a:prstGeom>
        </p:spPr>
      </p:pic>
      <p:sp>
        <p:nvSpPr>
          <p:cNvPr id="567" name="object 568">
            <a:extLst>
              <a:ext uri="{FF2B5EF4-FFF2-40B4-BE49-F238E27FC236}">
                <a16:creationId xmlns:a16="http://schemas.microsoft.com/office/drawing/2014/main" id="{BC27ADE7-E762-DBD5-0F7D-8D5D5B8D7E22}"/>
              </a:ext>
            </a:extLst>
          </p:cNvPr>
          <p:cNvSpPr txBox="1"/>
          <p:nvPr/>
        </p:nvSpPr>
        <p:spPr>
          <a:xfrm>
            <a:off x="8914975" y="3342835"/>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科学</a:t>
            </a:r>
            <a:endParaRPr sz="900">
              <a:latin typeface="Meiryo UI"/>
              <a:cs typeface="Meiryo UI"/>
            </a:endParaRPr>
          </a:p>
        </p:txBody>
      </p:sp>
      <p:grpSp>
        <p:nvGrpSpPr>
          <p:cNvPr id="568" name="object 569">
            <a:extLst>
              <a:ext uri="{FF2B5EF4-FFF2-40B4-BE49-F238E27FC236}">
                <a16:creationId xmlns:a16="http://schemas.microsoft.com/office/drawing/2014/main" id="{00AB1373-1E31-CA49-6BD2-CA5B515A8745}"/>
              </a:ext>
            </a:extLst>
          </p:cNvPr>
          <p:cNvGrpSpPr/>
          <p:nvPr/>
        </p:nvGrpSpPr>
        <p:grpSpPr>
          <a:xfrm>
            <a:off x="8409558" y="3657379"/>
            <a:ext cx="618490" cy="544195"/>
            <a:chOff x="7146366" y="3704513"/>
            <a:chExt cx="618490" cy="544195"/>
          </a:xfrm>
        </p:grpSpPr>
        <p:sp>
          <p:nvSpPr>
            <p:cNvPr id="569" name="object 570">
              <a:extLst>
                <a:ext uri="{FF2B5EF4-FFF2-40B4-BE49-F238E27FC236}">
                  <a16:creationId xmlns:a16="http://schemas.microsoft.com/office/drawing/2014/main" id="{9492C54B-D7FA-7572-AAC4-C7716B9C5BD3}"/>
                </a:ext>
              </a:extLst>
            </p:cNvPr>
            <p:cNvSpPr/>
            <p:nvPr/>
          </p:nvSpPr>
          <p:spPr>
            <a:xfrm>
              <a:off x="7455545" y="4103560"/>
              <a:ext cx="0" cy="141605"/>
            </a:xfrm>
            <a:custGeom>
              <a:avLst/>
              <a:gdLst/>
              <a:ahLst/>
              <a:cxnLst/>
              <a:rect l="l" t="t" r="r" b="b"/>
              <a:pathLst>
                <a:path h="141604">
                  <a:moveTo>
                    <a:pt x="0" y="0"/>
                  </a:moveTo>
                  <a:lnTo>
                    <a:pt x="0" y="141389"/>
                  </a:lnTo>
                </a:path>
              </a:pathLst>
            </a:custGeom>
            <a:ln w="6350">
              <a:solidFill>
                <a:srgbClr val="585656"/>
              </a:solidFill>
            </a:ln>
          </p:spPr>
          <p:txBody>
            <a:bodyPr wrap="square" lIns="0" tIns="0" rIns="0" bIns="0" rtlCol="0"/>
            <a:lstStyle/>
            <a:p>
              <a:endParaRPr/>
            </a:p>
          </p:txBody>
        </p:sp>
        <p:sp>
          <p:nvSpPr>
            <p:cNvPr id="570" name="object 571">
              <a:extLst>
                <a:ext uri="{FF2B5EF4-FFF2-40B4-BE49-F238E27FC236}">
                  <a16:creationId xmlns:a16="http://schemas.microsoft.com/office/drawing/2014/main" id="{D8530A57-7C5C-6133-F455-9F241EC6A902}"/>
                </a:ext>
              </a:extLst>
            </p:cNvPr>
            <p:cNvSpPr/>
            <p:nvPr/>
          </p:nvSpPr>
          <p:spPr>
            <a:xfrm>
              <a:off x="7149541" y="3707688"/>
              <a:ext cx="612140" cy="396240"/>
            </a:xfrm>
            <a:custGeom>
              <a:avLst/>
              <a:gdLst/>
              <a:ahLst/>
              <a:cxnLst/>
              <a:rect l="l" t="t" r="r" b="b"/>
              <a:pathLst>
                <a:path w="612140" h="396239">
                  <a:moveTo>
                    <a:pt x="612000" y="0"/>
                  </a:moveTo>
                  <a:lnTo>
                    <a:pt x="0" y="0"/>
                  </a:lnTo>
                  <a:lnTo>
                    <a:pt x="0" y="395871"/>
                  </a:lnTo>
                  <a:lnTo>
                    <a:pt x="612000" y="395871"/>
                  </a:lnTo>
                  <a:lnTo>
                    <a:pt x="612000" y="0"/>
                  </a:lnTo>
                  <a:close/>
                </a:path>
              </a:pathLst>
            </a:custGeom>
            <a:solidFill>
              <a:srgbClr val="FFFFFF"/>
            </a:solidFill>
          </p:spPr>
          <p:txBody>
            <a:bodyPr wrap="square" lIns="0" tIns="0" rIns="0" bIns="0" rtlCol="0"/>
            <a:lstStyle/>
            <a:p>
              <a:endParaRPr/>
            </a:p>
          </p:txBody>
        </p:sp>
        <p:sp>
          <p:nvSpPr>
            <p:cNvPr id="571" name="object 572">
              <a:extLst>
                <a:ext uri="{FF2B5EF4-FFF2-40B4-BE49-F238E27FC236}">
                  <a16:creationId xmlns:a16="http://schemas.microsoft.com/office/drawing/2014/main" id="{9AD57C32-4752-65EF-CF8E-182766C5F626}"/>
                </a:ext>
              </a:extLst>
            </p:cNvPr>
            <p:cNvSpPr/>
            <p:nvPr/>
          </p:nvSpPr>
          <p:spPr>
            <a:xfrm>
              <a:off x="7149541" y="3707688"/>
              <a:ext cx="612140" cy="396240"/>
            </a:xfrm>
            <a:custGeom>
              <a:avLst/>
              <a:gdLst/>
              <a:ahLst/>
              <a:cxnLst/>
              <a:rect l="l" t="t" r="r" b="b"/>
              <a:pathLst>
                <a:path w="612140" h="396239">
                  <a:moveTo>
                    <a:pt x="0" y="0"/>
                  </a:moveTo>
                  <a:lnTo>
                    <a:pt x="612000" y="0"/>
                  </a:lnTo>
                  <a:lnTo>
                    <a:pt x="612000" y="395871"/>
                  </a:lnTo>
                  <a:lnTo>
                    <a:pt x="0" y="395871"/>
                  </a:lnTo>
                  <a:lnTo>
                    <a:pt x="0" y="0"/>
                  </a:lnTo>
                  <a:close/>
                </a:path>
              </a:pathLst>
            </a:custGeom>
            <a:ln w="6350">
              <a:solidFill>
                <a:srgbClr val="585656"/>
              </a:solidFill>
            </a:ln>
          </p:spPr>
          <p:txBody>
            <a:bodyPr wrap="square" lIns="0" tIns="0" rIns="0" bIns="0" rtlCol="0"/>
            <a:lstStyle/>
            <a:p>
              <a:endParaRPr/>
            </a:p>
          </p:txBody>
        </p:sp>
      </p:grpSp>
      <p:sp>
        <p:nvSpPr>
          <p:cNvPr id="572" name="object 573">
            <a:extLst>
              <a:ext uri="{FF2B5EF4-FFF2-40B4-BE49-F238E27FC236}">
                <a16:creationId xmlns:a16="http://schemas.microsoft.com/office/drawing/2014/main" id="{FCDF3D5E-5C31-EBFD-2D4E-B94B77C8FC35}"/>
              </a:ext>
            </a:extLst>
          </p:cNvPr>
          <p:cNvSpPr txBox="1"/>
          <p:nvPr/>
        </p:nvSpPr>
        <p:spPr>
          <a:xfrm>
            <a:off x="8457480" y="3685378"/>
            <a:ext cx="521334" cy="238760"/>
          </a:xfrm>
          <a:prstGeom prst="rect">
            <a:avLst/>
          </a:prstGeom>
        </p:spPr>
        <p:txBody>
          <a:bodyPr vert="horz" wrap="square" lIns="0" tIns="12065" rIns="0" bIns="0" rtlCol="0">
            <a:spAutoFit/>
          </a:bodyPr>
          <a:lstStyle/>
          <a:p>
            <a:pPr marL="12700" marR="5080" indent="36195">
              <a:lnSpc>
                <a:spcPct val="100000"/>
              </a:lnSpc>
              <a:spcBef>
                <a:spcPts val="95"/>
              </a:spcBef>
            </a:pPr>
            <a:r>
              <a:rPr sz="700" spc="-30" dirty="0">
                <a:latin typeface="Meiryo UI"/>
                <a:cs typeface="Meiryo UI"/>
              </a:rPr>
              <a:t>目標地点に</a:t>
            </a:r>
            <a:r>
              <a:rPr sz="700" spc="-25" dirty="0">
                <a:latin typeface="Meiryo UI"/>
                <a:cs typeface="Meiryo UI"/>
              </a:rPr>
              <a:t>着陸する機能</a:t>
            </a:r>
            <a:endParaRPr sz="700">
              <a:latin typeface="Meiryo UI"/>
              <a:cs typeface="Meiryo UI"/>
            </a:endParaRPr>
          </a:p>
        </p:txBody>
      </p:sp>
      <p:sp>
        <p:nvSpPr>
          <p:cNvPr id="573" name="object 574">
            <a:extLst>
              <a:ext uri="{FF2B5EF4-FFF2-40B4-BE49-F238E27FC236}">
                <a16:creationId xmlns:a16="http://schemas.microsoft.com/office/drawing/2014/main" id="{0173C20C-3717-240F-0972-141633BCD7C7}"/>
              </a:ext>
            </a:extLst>
          </p:cNvPr>
          <p:cNvSpPr txBox="1"/>
          <p:nvPr/>
        </p:nvSpPr>
        <p:spPr>
          <a:xfrm>
            <a:off x="8535176" y="3898756"/>
            <a:ext cx="366395" cy="132080"/>
          </a:xfrm>
          <a:prstGeom prst="rect">
            <a:avLst/>
          </a:prstGeom>
        </p:spPr>
        <p:txBody>
          <a:bodyPr vert="horz" wrap="square" lIns="0" tIns="12065" rIns="0" bIns="0" rtlCol="0">
            <a:spAutoFit/>
          </a:bodyPr>
          <a:lstStyle/>
          <a:p>
            <a:pPr marL="12700">
              <a:lnSpc>
                <a:spcPct val="100000"/>
              </a:lnSpc>
              <a:spcBef>
                <a:spcPts val="95"/>
              </a:spcBef>
            </a:pPr>
            <a:r>
              <a:rPr sz="700" spc="-10" dirty="0">
                <a:latin typeface="Meiryo UI"/>
                <a:cs typeface="Meiryo UI"/>
              </a:rPr>
              <a:t>（SLIM)</a:t>
            </a:r>
            <a:endParaRPr sz="700">
              <a:latin typeface="Meiryo UI"/>
              <a:cs typeface="Meiryo UI"/>
            </a:endParaRPr>
          </a:p>
        </p:txBody>
      </p:sp>
      <p:grpSp>
        <p:nvGrpSpPr>
          <p:cNvPr id="574" name="object 575">
            <a:extLst>
              <a:ext uri="{FF2B5EF4-FFF2-40B4-BE49-F238E27FC236}">
                <a16:creationId xmlns:a16="http://schemas.microsoft.com/office/drawing/2014/main" id="{87E93E99-27DD-F9BE-021D-5101196F5BC5}"/>
              </a:ext>
            </a:extLst>
          </p:cNvPr>
          <p:cNvGrpSpPr/>
          <p:nvPr/>
        </p:nvGrpSpPr>
        <p:grpSpPr>
          <a:xfrm>
            <a:off x="8409558" y="4194640"/>
            <a:ext cx="474345" cy="294640"/>
            <a:chOff x="7146366" y="4241774"/>
            <a:chExt cx="474345" cy="294640"/>
          </a:xfrm>
        </p:grpSpPr>
        <p:sp>
          <p:nvSpPr>
            <p:cNvPr id="575" name="object 576">
              <a:extLst>
                <a:ext uri="{FF2B5EF4-FFF2-40B4-BE49-F238E27FC236}">
                  <a16:creationId xmlns:a16="http://schemas.microsoft.com/office/drawing/2014/main" id="{DDE24A0C-D6DD-5917-8DB7-5C328C9A04C9}"/>
                </a:ext>
              </a:extLst>
            </p:cNvPr>
            <p:cNvSpPr/>
            <p:nvPr/>
          </p:nvSpPr>
          <p:spPr>
            <a:xfrm>
              <a:off x="7149541" y="4244949"/>
              <a:ext cx="467995" cy="288290"/>
            </a:xfrm>
            <a:custGeom>
              <a:avLst/>
              <a:gdLst/>
              <a:ahLst/>
              <a:cxnLst/>
              <a:rect l="l" t="t" r="r" b="b"/>
              <a:pathLst>
                <a:path w="467995" h="288289">
                  <a:moveTo>
                    <a:pt x="467995" y="0"/>
                  </a:moveTo>
                  <a:lnTo>
                    <a:pt x="0" y="0"/>
                  </a:lnTo>
                  <a:lnTo>
                    <a:pt x="0" y="287997"/>
                  </a:lnTo>
                  <a:lnTo>
                    <a:pt x="467995" y="287997"/>
                  </a:lnTo>
                  <a:lnTo>
                    <a:pt x="467995" y="0"/>
                  </a:lnTo>
                  <a:close/>
                </a:path>
              </a:pathLst>
            </a:custGeom>
            <a:solidFill>
              <a:srgbClr val="FFFFFF"/>
            </a:solidFill>
          </p:spPr>
          <p:txBody>
            <a:bodyPr wrap="square" lIns="0" tIns="0" rIns="0" bIns="0" rtlCol="0"/>
            <a:lstStyle/>
            <a:p>
              <a:endParaRPr/>
            </a:p>
          </p:txBody>
        </p:sp>
        <p:sp>
          <p:nvSpPr>
            <p:cNvPr id="576" name="object 577">
              <a:extLst>
                <a:ext uri="{FF2B5EF4-FFF2-40B4-BE49-F238E27FC236}">
                  <a16:creationId xmlns:a16="http://schemas.microsoft.com/office/drawing/2014/main" id="{53581441-61F7-5A86-1CC1-D45DE34E5DDD}"/>
                </a:ext>
              </a:extLst>
            </p:cNvPr>
            <p:cNvSpPr/>
            <p:nvPr/>
          </p:nvSpPr>
          <p:spPr>
            <a:xfrm>
              <a:off x="7149541" y="4244949"/>
              <a:ext cx="467995" cy="288290"/>
            </a:xfrm>
            <a:custGeom>
              <a:avLst/>
              <a:gdLst/>
              <a:ahLst/>
              <a:cxnLst/>
              <a:rect l="l" t="t" r="r" b="b"/>
              <a:pathLst>
                <a:path w="467995" h="288289">
                  <a:moveTo>
                    <a:pt x="0" y="0"/>
                  </a:moveTo>
                  <a:lnTo>
                    <a:pt x="467995" y="0"/>
                  </a:lnTo>
                  <a:lnTo>
                    <a:pt x="467995"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577" name="object 578">
            <a:extLst>
              <a:ext uri="{FF2B5EF4-FFF2-40B4-BE49-F238E27FC236}">
                <a16:creationId xmlns:a16="http://schemas.microsoft.com/office/drawing/2014/main" id="{FBA626EA-6CDB-90F2-A5D3-B1561C862DAF}"/>
              </a:ext>
            </a:extLst>
          </p:cNvPr>
          <p:cNvSpPr txBox="1"/>
          <p:nvPr/>
        </p:nvSpPr>
        <p:spPr>
          <a:xfrm>
            <a:off x="8474523" y="4222641"/>
            <a:ext cx="344805" cy="238760"/>
          </a:xfrm>
          <a:prstGeom prst="rect">
            <a:avLst/>
          </a:prstGeom>
        </p:spPr>
        <p:txBody>
          <a:bodyPr vert="horz" wrap="square" lIns="0" tIns="12065" rIns="0" bIns="0" rtlCol="0">
            <a:spAutoFit/>
          </a:bodyPr>
          <a:lstStyle/>
          <a:p>
            <a:pPr marL="82550" marR="5080" indent="-70485">
              <a:lnSpc>
                <a:spcPct val="100000"/>
              </a:lnSpc>
              <a:spcBef>
                <a:spcPts val="95"/>
              </a:spcBef>
            </a:pPr>
            <a:r>
              <a:rPr sz="700" spc="-25" dirty="0">
                <a:latin typeface="Meiryo UI"/>
                <a:cs typeface="Meiryo UI"/>
              </a:rPr>
              <a:t>離陸する</a:t>
            </a:r>
            <a:r>
              <a:rPr sz="700" spc="-30" dirty="0">
                <a:latin typeface="Meiryo UI"/>
                <a:cs typeface="Meiryo UI"/>
              </a:rPr>
              <a:t>機能</a:t>
            </a:r>
            <a:endParaRPr sz="700">
              <a:latin typeface="Meiryo UI"/>
              <a:cs typeface="Meiryo UI"/>
            </a:endParaRPr>
          </a:p>
        </p:txBody>
      </p:sp>
      <p:grpSp>
        <p:nvGrpSpPr>
          <p:cNvPr id="578" name="object 579">
            <a:extLst>
              <a:ext uri="{FF2B5EF4-FFF2-40B4-BE49-F238E27FC236}">
                <a16:creationId xmlns:a16="http://schemas.microsoft.com/office/drawing/2014/main" id="{2BC5CFEE-2CCB-5359-26A1-826A74A43844}"/>
              </a:ext>
            </a:extLst>
          </p:cNvPr>
          <p:cNvGrpSpPr/>
          <p:nvPr/>
        </p:nvGrpSpPr>
        <p:grpSpPr>
          <a:xfrm>
            <a:off x="9057562" y="4338645"/>
            <a:ext cx="618490" cy="186690"/>
            <a:chOff x="7794370" y="4385779"/>
            <a:chExt cx="618490" cy="186690"/>
          </a:xfrm>
        </p:grpSpPr>
        <p:sp>
          <p:nvSpPr>
            <p:cNvPr id="579" name="object 580">
              <a:extLst>
                <a:ext uri="{FF2B5EF4-FFF2-40B4-BE49-F238E27FC236}">
                  <a16:creationId xmlns:a16="http://schemas.microsoft.com/office/drawing/2014/main" id="{5CD38A27-1EE7-16E7-AEA3-ABE55730125B}"/>
                </a:ext>
              </a:extLst>
            </p:cNvPr>
            <p:cNvSpPr/>
            <p:nvPr/>
          </p:nvSpPr>
          <p:spPr>
            <a:xfrm>
              <a:off x="7797545" y="4388954"/>
              <a:ext cx="612140" cy="180340"/>
            </a:xfrm>
            <a:custGeom>
              <a:avLst/>
              <a:gdLst/>
              <a:ahLst/>
              <a:cxnLst/>
              <a:rect l="l" t="t" r="r" b="b"/>
              <a:pathLst>
                <a:path w="612140" h="180339">
                  <a:moveTo>
                    <a:pt x="612000" y="0"/>
                  </a:moveTo>
                  <a:lnTo>
                    <a:pt x="0" y="0"/>
                  </a:lnTo>
                  <a:lnTo>
                    <a:pt x="0" y="179997"/>
                  </a:lnTo>
                  <a:lnTo>
                    <a:pt x="612000" y="179997"/>
                  </a:lnTo>
                  <a:lnTo>
                    <a:pt x="612000" y="0"/>
                  </a:lnTo>
                  <a:close/>
                </a:path>
              </a:pathLst>
            </a:custGeom>
            <a:solidFill>
              <a:srgbClr val="FFFFFF"/>
            </a:solidFill>
          </p:spPr>
          <p:txBody>
            <a:bodyPr wrap="square" lIns="0" tIns="0" rIns="0" bIns="0" rtlCol="0"/>
            <a:lstStyle/>
            <a:p>
              <a:endParaRPr/>
            </a:p>
          </p:txBody>
        </p:sp>
        <p:sp>
          <p:nvSpPr>
            <p:cNvPr id="580" name="object 581">
              <a:extLst>
                <a:ext uri="{FF2B5EF4-FFF2-40B4-BE49-F238E27FC236}">
                  <a16:creationId xmlns:a16="http://schemas.microsoft.com/office/drawing/2014/main" id="{82708D58-1AD5-B5C8-6541-86174200948A}"/>
                </a:ext>
              </a:extLst>
            </p:cNvPr>
            <p:cNvSpPr/>
            <p:nvPr/>
          </p:nvSpPr>
          <p:spPr>
            <a:xfrm>
              <a:off x="7797545" y="4388954"/>
              <a:ext cx="612140" cy="180340"/>
            </a:xfrm>
            <a:custGeom>
              <a:avLst/>
              <a:gdLst/>
              <a:ahLst/>
              <a:cxnLst/>
              <a:rect l="l" t="t" r="r" b="b"/>
              <a:pathLst>
                <a:path w="612140" h="180339">
                  <a:moveTo>
                    <a:pt x="0" y="0"/>
                  </a:moveTo>
                  <a:lnTo>
                    <a:pt x="612000" y="0"/>
                  </a:lnTo>
                  <a:lnTo>
                    <a:pt x="612000" y="179997"/>
                  </a:lnTo>
                  <a:lnTo>
                    <a:pt x="0" y="179997"/>
                  </a:lnTo>
                  <a:lnTo>
                    <a:pt x="0" y="0"/>
                  </a:lnTo>
                  <a:close/>
                </a:path>
              </a:pathLst>
            </a:custGeom>
            <a:ln w="6350">
              <a:solidFill>
                <a:srgbClr val="585656"/>
              </a:solidFill>
            </a:ln>
          </p:spPr>
          <p:txBody>
            <a:bodyPr wrap="square" lIns="0" tIns="0" rIns="0" bIns="0" rtlCol="0"/>
            <a:lstStyle/>
            <a:p>
              <a:endParaRPr/>
            </a:p>
          </p:txBody>
        </p:sp>
      </p:grpSp>
      <p:sp>
        <p:nvSpPr>
          <p:cNvPr id="581" name="object 582">
            <a:extLst>
              <a:ext uri="{FF2B5EF4-FFF2-40B4-BE49-F238E27FC236}">
                <a16:creationId xmlns:a16="http://schemas.microsoft.com/office/drawing/2014/main" id="{453E8510-6902-EE31-8510-DC486F0C4B6B}"/>
              </a:ext>
            </a:extLst>
          </p:cNvPr>
          <p:cNvSpPr txBox="1"/>
          <p:nvPr/>
        </p:nvSpPr>
        <p:spPr>
          <a:xfrm>
            <a:off x="9105496" y="4366640"/>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帰還する機能</a:t>
            </a:r>
            <a:endParaRPr sz="700">
              <a:latin typeface="Meiryo UI"/>
              <a:cs typeface="Meiryo UI"/>
            </a:endParaRPr>
          </a:p>
        </p:txBody>
      </p:sp>
      <p:grpSp>
        <p:nvGrpSpPr>
          <p:cNvPr id="582" name="object 583">
            <a:extLst>
              <a:ext uri="{FF2B5EF4-FFF2-40B4-BE49-F238E27FC236}">
                <a16:creationId xmlns:a16="http://schemas.microsoft.com/office/drawing/2014/main" id="{A9C3AFB5-5EAA-467F-D535-9FC5088E91D6}"/>
              </a:ext>
            </a:extLst>
          </p:cNvPr>
          <p:cNvGrpSpPr/>
          <p:nvPr/>
        </p:nvGrpSpPr>
        <p:grpSpPr>
          <a:xfrm>
            <a:off x="9057562" y="3654636"/>
            <a:ext cx="618490" cy="258445"/>
            <a:chOff x="7794370" y="3701770"/>
            <a:chExt cx="618490" cy="258445"/>
          </a:xfrm>
        </p:grpSpPr>
        <p:sp>
          <p:nvSpPr>
            <p:cNvPr id="583" name="object 584">
              <a:extLst>
                <a:ext uri="{FF2B5EF4-FFF2-40B4-BE49-F238E27FC236}">
                  <a16:creationId xmlns:a16="http://schemas.microsoft.com/office/drawing/2014/main" id="{39A282C6-6C71-AC90-C516-F7CE0F8B7456}"/>
                </a:ext>
              </a:extLst>
            </p:cNvPr>
            <p:cNvSpPr/>
            <p:nvPr/>
          </p:nvSpPr>
          <p:spPr>
            <a:xfrm>
              <a:off x="7797545" y="3704945"/>
              <a:ext cx="612140" cy="252095"/>
            </a:xfrm>
            <a:custGeom>
              <a:avLst/>
              <a:gdLst/>
              <a:ahLst/>
              <a:cxnLst/>
              <a:rect l="l" t="t" r="r" b="b"/>
              <a:pathLst>
                <a:path w="612140" h="252095">
                  <a:moveTo>
                    <a:pt x="612000" y="0"/>
                  </a:moveTo>
                  <a:lnTo>
                    <a:pt x="0" y="0"/>
                  </a:lnTo>
                  <a:lnTo>
                    <a:pt x="0" y="252006"/>
                  </a:lnTo>
                  <a:lnTo>
                    <a:pt x="612000" y="252006"/>
                  </a:lnTo>
                  <a:lnTo>
                    <a:pt x="612000" y="0"/>
                  </a:lnTo>
                  <a:close/>
                </a:path>
              </a:pathLst>
            </a:custGeom>
            <a:solidFill>
              <a:srgbClr val="FFFFFF"/>
            </a:solidFill>
          </p:spPr>
          <p:txBody>
            <a:bodyPr wrap="square" lIns="0" tIns="0" rIns="0" bIns="0" rtlCol="0"/>
            <a:lstStyle/>
            <a:p>
              <a:endParaRPr/>
            </a:p>
          </p:txBody>
        </p:sp>
        <p:sp>
          <p:nvSpPr>
            <p:cNvPr id="584" name="object 585">
              <a:extLst>
                <a:ext uri="{FF2B5EF4-FFF2-40B4-BE49-F238E27FC236}">
                  <a16:creationId xmlns:a16="http://schemas.microsoft.com/office/drawing/2014/main" id="{F684FE97-05B5-4934-8F54-4C49893EB617}"/>
                </a:ext>
              </a:extLst>
            </p:cNvPr>
            <p:cNvSpPr/>
            <p:nvPr/>
          </p:nvSpPr>
          <p:spPr>
            <a:xfrm>
              <a:off x="7797545" y="3704945"/>
              <a:ext cx="612140" cy="252095"/>
            </a:xfrm>
            <a:custGeom>
              <a:avLst/>
              <a:gdLst/>
              <a:ahLst/>
              <a:cxnLst/>
              <a:rect l="l" t="t" r="r" b="b"/>
              <a:pathLst>
                <a:path w="612140" h="252095">
                  <a:moveTo>
                    <a:pt x="0" y="0"/>
                  </a:moveTo>
                  <a:lnTo>
                    <a:pt x="612000" y="0"/>
                  </a:lnTo>
                  <a:lnTo>
                    <a:pt x="612000" y="252006"/>
                  </a:lnTo>
                  <a:lnTo>
                    <a:pt x="0" y="252006"/>
                  </a:lnTo>
                  <a:lnTo>
                    <a:pt x="0" y="0"/>
                  </a:lnTo>
                  <a:close/>
                </a:path>
              </a:pathLst>
            </a:custGeom>
            <a:ln w="6349">
              <a:solidFill>
                <a:srgbClr val="585656"/>
              </a:solidFill>
            </a:ln>
          </p:spPr>
          <p:txBody>
            <a:bodyPr wrap="square" lIns="0" tIns="0" rIns="0" bIns="0" rtlCol="0"/>
            <a:lstStyle/>
            <a:p>
              <a:endParaRPr/>
            </a:p>
          </p:txBody>
        </p:sp>
      </p:grpSp>
      <p:sp>
        <p:nvSpPr>
          <p:cNvPr id="585" name="object 586">
            <a:extLst>
              <a:ext uri="{FF2B5EF4-FFF2-40B4-BE49-F238E27FC236}">
                <a16:creationId xmlns:a16="http://schemas.microsoft.com/office/drawing/2014/main" id="{5D97AC57-2903-CDF1-686D-4520ECF4B7E6}"/>
              </a:ext>
            </a:extLst>
          </p:cNvPr>
          <p:cNvSpPr txBox="1"/>
          <p:nvPr/>
        </p:nvSpPr>
        <p:spPr>
          <a:xfrm>
            <a:off x="9105502" y="3665961"/>
            <a:ext cx="521334" cy="238760"/>
          </a:xfrm>
          <a:prstGeom prst="rect">
            <a:avLst/>
          </a:prstGeom>
        </p:spPr>
        <p:txBody>
          <a:bodyPr vert="horz" wrap="square" lIns="0" tIns="12065" rIns="0" bIns="0" rtlCol="0">
            <a:spAutoFit/>
          </a:bodyPr>
          <a:lstStyle/>
          <a:p>
            <a:pPr marL="12700" marR="5080" indent="76200">
              <a:lnSpc>
                <a:spcPct val="100000"/>
              </a:lnSpc>
              <a:spcBef>
                <a:spcPts val="95"/>
              </a:spcBef>
            </a:pPr>
            <a:r>
              <a:rPr sz="700" spc="-20" dirty="0">
                <a:latin typeface="Meiryo UI"/>
                <a:cs typeface="Meiryo UI"/>
              </a:rPr>
              <a:t>サンプルを採取する機能</a:t>
            </a:r>
            <a:endParaRPr sz="700">
              <a:latin typeface="Meiryo UI"/>
              <a:cs typeface="Meiryo UI"/>
            </a:endParaRPr>
          </a:p>
        </p:txBody>
      </p:sp>
      <p:grpSp>
        <p:nvGrpSpPr>
          <p:cNvPr id="586" name="object 587">
            <a:extLst>
              <a:ext uri="{FF2B5EF4-FFF2-40B4-BE49-F238E27FC236}">
                <a16:creationId xmlns:a16="http://schemas.microsoft.com/office/drawing/2014/main" id="{83357973-5A0F-F66E-EA79-B5814CE52CEA}"/>
              </a:ext>
            </a:extLst>
          </p:cNvPr>
          <p:cNvGrpSpPr/>
          <p:nvPr/>
        </p:nvGrpSpPr>
        <p:grpSpPr>
          <a:xfrm>
            <a:off x="9057562" y="3942634"/>
            <a:ext cx="618490" cy="366395"/>
            <a:chOff x="7794370" y="3989768"/>
            <a:chExt cx="618490" cy="366395"/>
          </a:xfrm>
        </p:grpSpPr>
        <p:sp>
          <p:nvSpPr>
            <p:cNvPr id="587" name="object 588">
              <a:extLst>
                <a:ext uri="{FF2B5EF4-FFF2-40B4-BE49-F238E27FC236}">
                  <a16:creationId xmlns:a16="http://schemas.microsoft.com/office/drawing/2014/main" id="{3F8FA5A0-5A6B-A753-CE4C-C971F7117562}"/>
                </a:ext>
              </a:extLst>
            </p:cNvPr>
            <p:cNvSpPr/>
            <p:nvPr/>
          </p:nvSpPr>
          <p:spPr>
            <a:xfrm>
              <a:off x="7797545" y="3992943"/>
              <a:ext cx="612140" cy="360045"/>
            </a:xfrm>
            <a:custGeom>
              <a:avLst/>
              <a:gdLst/>
              <a:ahLst/>
              <a:cxnLst/>
              <a:rect l="l" t="t" r="r" b="b"/>
              <a:pathLst>
                <a:path w="612140" h="360045">
                  <a:moveTo>
                    <a:pt x="612000" y="0"/>
                  </a:moveTo>
                  <a:lnTo>
                    <a:pt x="0" y="0"/>
                  </a:lnTo>
                  <a:lnTo>
                    <a:pt x="0" y="359994"/>
                  </a:lnTo>
                  <a:lnTo>
                    <a:pt x="612000" y="359994"/>
                  </a:lnTo>
                  <a:lnTo>
                    <a:pt x="612000" y="0"/>
                  </a:lnTo>
                  <a:close/>
                </a:path>
              </a:pathLst>
            </a:custGeom>
            <a:solidFill>
              <a:srgbClr val="FFFFFF"/>
            </a:solidFill>
          </p:spPr>
          <p:txBody>
            <a:bodyPr wrap="square" lIns="0" tIns="0" rIns="0" bIns="0" rtlCol="0"/>
            <a:lstStyle/>
            <a:p>
              <a:endParaRPr/>
            </a:p>
          </p:txBody>
        </p:sp>
        <p:sp>
          <p:nvSpPr>
            <p:cNvPr id="588" name="object 589">
              <a:extLst>
                <a:ext uri="{FF2B5EF4-FFF2-40B4-BE49-F238E27FC236}">
                  <a16:creationId xmlns:a16="http://schemas.microsoft.com/office/drawing/2014/main" id="{BBC9062F-FAF3-8897-6DFF-66BBDD592CC6}"/>
                </a:ext>
              </a:extLst>
            </p:cNvPr>
            <p:cNvSpPr/>
            <p:nvPr/>
          </p:nvSpPr>
          <p:spPr>
            <a:xfrm>
              <a:off x="7797545" y="3992943"/>
              <a:ext cx="612140" cy="360045"/>
            </a:xfrm>
            <a:custGeom>
              <a:avLst/>
              <a:gdLst/>
              <a:ahLst/>
              <a:cxnLst/>
              <a:rect l="l" t="t" r="r" b="b"/>
              <a:pathLst>
                <a:path w="612140" h="360045">
                  <a:moveTo>
                    <a:pt x="0" y="0"/>
                  </a:moveTo>
                  <a:lnTo>
                    <a:pt x="612000" y="0"/>
                  </a:lnTo>
                  <a:lnTo>
                    <a:pt x="612000" y="359994"/>
                  </a:lnTo>
                  <a:lnTo>
                    <a:pt x="0" y="359994"/>
                  </a:lnTo>
                  <a:lnTo>
                    <a:pt x="0" y="0"/>
                  </a:lnTo>
                  <a:close/>
                </a:path>
              </a:pathLst>
            </a:custGeom>
            <a:ln w="6350">
              <a:solidFill>
                <a:srgbClr val="585656"/>
              </a:solidFill>
            </a:ln>
          </p:spPr>
          <p:txBody>
            <a:bodyPr wrap="square" lIns="0" tIns="0" rIns="0" bIns="0" rtlCol="0"/>
            <a:lstStyle/>
            <a:p>
              <a:endParaRPr/>
            </a:p>
          </p:txBody>
        </p:sp>
      </p:grpSp>
      <p:sp>
        <p:nvSpPr>
          <p:cNvPr id="589" name="object 590">
            <a:extLst>
              <a:ext uri="{FF2B5EF4-FFF2-40B4-BE49-F238E27FC236}">
                <a16:creationId xmlns:a16="http://schemas.microsoft.com/office/drawing/2014/main" id="{0182C603-9ACD-DEFA-64FE-AA85A8CCA23A}"/>
              </a:ext>
            </a:extLst>
          </p:cNvPr>
          <p:cNvSpPr txBox="1"/>
          <p:nvPr/>
        </p:nvSpPr>
        <p:spPr>
          <a:xfrm>
            <a:off x="9088098" y="3954619"/>
            <a:ext cx="556260" cy="345440"/>
          </a:xfrm>
          <a:prstGeom prst="rect">
            <a:avLst/>
          </a:prstGeom>
        </p:spPr>
        <p:txBody>
          <a:bodyPr vert="horz" wrap="square" lIns="0" tIns="12065" rIns="0" bIns="0" rtlCol="0">
            <a:spAutoFit/>
          </a:bodyPr>
          <a:lstStyle/>
          <a:p>
            <a:pPr algn="ctr">
              <a:lnSpc>
                <a:spcPct val="100000"/>
              </a:lnSpc>
              <a:spcBef>
                <a:spcPts val="95"/>
              </a:spcBef>
            </a:pPr>
            <a:r>
              <a:rPr sz="700" spc="-20" dirty="0">
                <a:latin typeface="Meiryo UI"/>
                <a:cs typeface="Meiryo UI"/>
              </a:rPr>
              <a:t>月面環境調査</a:t>
            </a:r>
            <a:endParaRPr sz="700">
              <a:latin typeface="Meiryo UI"/>
              <a:cs typeface="Meiryo UI"/>
            </a:endParaRPr>
          </a:p>
          <a:p>
            <a:pPr marL="79375" marR="70485" algn="ctr">
              <a:lnSpc>
                <a:spcPct val="100000"/>
              </a:lnSpc>
            </a:pPr>
            <a:r>
              <a:rPr sz="700" spc="-30" dirty="0">
                <a:latin typeface="Meiryo UI"/>
                <a:cs typeface="Meiryo UI"/>
              </a:rPr>
              <a:t>・技術実証をする機能</a:t>
            </a:r>
            <a:endParaRPr sz="700">
              <a:latin typeface="Meiryo UI"/>
              <a:cs typeface="Meiryo UI"/>
            </a:endParaRPr>
          </a:p>
        </p:txBody>
      </p:sp>
      <p:grpSp>
        <p:nvGrpSpPr>
          <p:cNvPr id="590" name="object 591">
            <a:extLst>
              <a:ext uri="{FF2B5EF4-FFF2-40B4-BE49-F238E27FC236}">
                <a16:creationId xmlns:a16="http://schemas.microsoft.com/office/drawing/2014/main" id="{73FB6B14-B294-CBE2-EEF6-13A6D0352418}"/>
              </a:ext>
            </a:extLst>
          </p:cNvPr>
          <p:cNvGrpSpPr/>
          <p:nvPr/>
        </p:nvGrpSpPr>
        <p:grpSpPr>
          <a:xfrm>
            <a:off x="1422386" y="3615469"/>
            <a:ext cx="1273175" cy="840740"/>
            <a:chOff x="159194" y="3662603"/>
            <a:chExt cx="1273175" cy="840740"/>
          </a:xfrm>
        </p:grpSpPr>
        <p:sp>
          <p:nvSpPr>
            <p:cNvPr id="591" name="object 592">
              <a:extLst>
                <a:ext uri="{FF2B5EF4-FFF2-40B4-BE49-F238E27FC236}">
                  <a16:creationId xmlns:a16="http://schemas.microsoft.com/office/drawing/2014/main" id="{D66291A0-FCAD-E249-F5B8-F7CFFC2B66B3}"/>
                </a:ext>
              </a:extLst>
            </p:cNvPr>
            <p:cNvSpPr/>
            <p:nvPr/>
          </p:nvSpPr>
          <p:spPr>
            <a:xfrm>
              <a:off x="165544" y="3668953"/>
              <a:ext cx="1260475" cy="828040"/>
            </a:xfrm>
            <a:custGeom>
              <a:avLst/>
              <a:gdLst/>
              <a:ahLst/>
              <a:cxnLst/>
              <a:rect l="l" t="t" r="r" b="b"/>
              <a:pathLst>
                <a:path w="1260475" h="828039">
                  <a:moveTo>
                    <a:pt x="1260005" y="0"/>
                  </a:moveTo>
                  <a:lnTo>
                    <a:pt x="0" y="0"/>
                  </a:lnTo>
                  <a:lnTo>
                    <a:pt x="0" y="828001"/>
                  </a:lnTo>
                  <a:lnTo>
                    <a:pt x="1260005" y="828001"/>
                  </a:lnTo>
                  <a:lnTo>
                    <a:pt x="1260005" y="0"/>
                  </a:lnTo>
                  <a:close/>
                </a:path>
              </a:pathLst>
            </a:custGeom>
            <a:solidFill>
              <a:srgbClr val="F9D9E1"/>
            </a:solidFill>
          </p:spPr>
          <p:txBody>
            <a:bodyPr wrap="square" lIns="0" tIns="0" rIns="0" bIns="0" rtlCol="0"/>
            <a:lstStyle/>
            <a:p>
              <a:endParaRPr/>
            </a:p>
          </p:txBody>
        </p:sp>
        <p:sp>
          <p:nvSpPr>
            <p:cNvPr id="592" name="object 593">
              <a:extLst>
                <a:ext uri="{FF2B5EF4-FFF2-40B4-BE49-F238E27FC236}">
                  <a16:creationId xmlns:a16="http://schemas.microsoft.com/office/drawing/2014/main" id="{AAD3C5B7-63C7-DD86-51F0-C410CAEA4A9A}"/>
                </a:ext>
              </a:extLst>
            </p:cNvPr>
            <p:cNvSpPr/>
            <p:nvPr/>
          </p:nvSpPr>
          <p:spPr>
            <a:xfrm>
              <a:off x="165544" y="3668953"/>
              <a:ext cx="1260475" cy="828040"/>
            </a:xfrm>
            <a:custGeom>
              <a:avLst/>
              <a:gdLst/>
              <a:ahLst/>
              <a:cxnLst/>
              <a:rect l="l" t="t" r="r" b="b"/>
              <a:pathLst>
                <a:path w="1260475" h="828039">
                  <a:moveTo>
                    <a:pt x="0" y="0"/>
                  </a:moveTo>
                  <a:lnTo>
                    <a:pt x="1260005" y="0"/>
                  </a:lnTo>
                  <a:lnTo>
                    <a:pt x="1260005" y="828001"/>
                  </a:lnTo>
                  <a:lnTo>
                    <a:pt x="0" y="828001"/>
                  </a:lnTo>
                  <a:lnTo>
                    <a:pt x="0" y="0"/>
                  </a:lnTo>
                  <a:close/>
                </a:path>
              </a:pathLst>
            </a:custGeom>
            <a:ln w="12700">
              <a:solidFill>
                <a:srgbClr val="DC003B"/>
              </a:solidFill>
            </a:ln>
          </p:spPr>
          <p:txBody>
            <a:bodyPr wrap="square" lIns="0" tIns="0" rIns="0" bIns="0" rtlCol="0"/>
            <a:lstStyle/>
            <a:p>
              <a:endParaRPr/>
            </a:p>
          </p:txBody>
        </p:sp>
      </p:grpSp>
      <p:sp>
        <p:nvSpPr>
          <p:cNvPr id="593" name="object 594">
            <a:extLst>
              <a:ext uri="{FF2B5EF4-FFF2-40B4-BE49-F238E27FC236}">
                <a16:creationId xmlns:a16="http://schemas.microsoft.com/office/drawing/2014/main" id="{EBEDC716-3E2D-E21F-E32B-7FEE4557AD7D}"/>
              </a:ext>
            </a:extLst>
          </p:cNvPr>
          <p:cNvSpPr txBox="1"/>
          <p:nvPr/>
        </p:nvSpPr>
        <p:spPr>
          <a:xfrm>
            <a:off x="1797985" y="3646640"/>
            <a:ext cx="867410" cy="147955"/>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DC003B"/>
                </a:solidFill>
                <a:latin typeface="Meiryo UI"/>
                <a:cs typeface="Meiryo UI"/>
              </a:rPr>
              <a:t>月面天文台システム</a:t>
            </a:r>
            <a:endParaRPr sz="800">
              <a:latin typeface="Meiryo UI"/>
              <a:cs typeface="Meiryo UI"/>
            </a:endParaRPr>
          </a:p>
        </p:txBody>
      </p:sp>
      <p:grpSp>
        <p:nvGrpSpPr>
          <p:cNvPr id="594" name="object 595">
            <a:extLst>
              <a:ext uri="{FF2B5EF4-FFF2-40B4-BE49-F238E27FC236}">
                <a16:creationId xmlns:a16="http://schemas.microsoft.com/office/drawing/2014/main" id="{F2607D5F-FCB2-CED7-96F9-57235B3CEBB8}"/>
              </a:ext>
            </a:extLst>
          </p:cNvPr>
          <p:cNvGrpSpPr/>
          <p:nvPr/>
        </p:nvGrpSpPr>
        <p:grpSpPr>
          <a:xfrm>
            <a:off x="1281562" y="3675655"/>
            <a:ext cx="1122680" cy="705485"/>
            <a:chOff x="18370" y="3722789"/>
            <a:chExt cx="1122680" cy="705485"/>
          </a:xfrm>
        </p:grpSpPr>
        <p:pic>
          <p:nvPicPr>
            <p:cNvPr id="595" name="object 596">
              <a:extLst>
                <a:ext uri="{FF2B5EF4-FFF2-40B4-BE49-F238E27FC236}">
                  <a16:creationId xmlns:a16="http://schemas.microsoft.com/office/drawing/2014/main" id="{AFA11F8C-0B0F-5BB2-4448-7788EB636CC1}"/>
                </a:ext>
              </a:extLst>
            </p:cNvPr>
            <p:cNvPicPr/>
            <p:nvPr/>
          </p:nvPicPr>
          <p:blipFill>
            <a:blip r:embed="rId48" cstate="print"/>
            <a:stretch>
              <a:fillRect/>
            </a:stretch>
          </p:blipFill>
          <p:spPr>
            <a:xfrm>
              <a:off x="237687" y="3722789"/>
              <a:ext cx="271051" cy="343416"/>
            </a:xfrm>
            <a:prstGeom prst="rect">
              <a:avLst/>
            </a:prstGeom>
          </p:spPr>
        </p:pic>
        <p:sp>
          <p:nvSpPr>
            <p:cNvPr id="596" name="object 597">
              <a:extLst>
                <a:ext uri="{FF2B5EF4-FFF2-40B4-BE49-F238E27FC236}">
                  <a16:creationId xmlns:a16="http://schemas.microsoft.com/office/drawing/2014/main" id="{A834836C-8676-E44F-6B8F-83A48F4C6EF8}"/>
                </a:ext>
              </a:extLst>
            </p:cNvPr>
            <p:cNvSpPr/>
            <p:nvPr/>
          </p:nvSpPr>
          <p:spPr>
            <a:xfrm>
              <a:off x="21545" y="4287408"/>
              <a:ext cx="216535" cy="0"/>
            </a:xfrm>
            <a:custGeom>
              <a:avLst/>
              <a:gdLst/>
              <a:ahLst/>
              <a:cxnLst/>
              <a:rect l="l" t="t" r="r" b="b"/>
              <a:pathLst>
                <a:path w="216535">
                  <a:moveTo>
                    <a:pt x="0" y="0"/>
                  </a:moveTo>
                  <a:lnTo>
                    <a:pt x="215995" y="0"/>
                  </a:lnTo>
                </a:path>
              </a:pathLst>
            </a:custGeom>
            <a:ln w="6350">
              <a:solidFill>
                <a:srgbClr val="585656"/>
              </a:solidFill>
            </a:ln>
          </p:spPr>
          <p:txBody>
            <a:bodyPr wrap="square" lIns="0" tIns="0" rIns="0" bIns="0" rtlCol="0"/>
            <a:lstStyle/>
            <a:p>
              <a:endParaRPr/>
            </a:p>
          </p:txBody>
        </p:sp>
        <p:sp>
          <p:nvSpPr>
            <p:cNvPr id="597" name="object 598">
              <a:extLst>
                <a:ext uri="{FF2B5EF4-FFF2-40B4-BE49-F238E27FC236}">
                  <a16:creationId xmlns:a16="http://schemas.microsoft.com/office/drawing/2014/main" id="{AAADAAE3-F6F6-AA06-F1D0-C98479F1D9D3}"/>
                </a:ext>
              </a:extLst>
            </p:cNvPr>
            <p:cNvSpPr/>
            <p:nvPr/>
          </p:nvSpPr>
          <p:spPr>
            <a:xfrm>
              <a:off x="237540" y="4172635"/>
              <a:ext cx="900430" cy="252095"/>
            </a:xfrm>
            <a:custGeom>
              <a:avLst/>
              <a:gdLst/>
              <a:ahLst/>
              <a:cxnLst/>
              <a:rect l="l" t="t" r="r" b="b"/>
              <a:pathLst>
                <a:path w="900430" h="252095">
                  <a:moveTo>
                    <a:pt x="899998" y="0"/>
                  </a:moveTo>
                  <a:lnTo>
                    <a:pt x="0" y="0"/>
                  </a:lnTo>
                  <a:lnTo>
                    <a:pt x="0" y="252006"/>
                  </a:lnTo>
                  <a:lnTo>
                    <a:pt x="899998" y="252006"/>
                  </a:lnTo>
                  <a:lnTo>
                    <a:pt x="899998" y="0"/>
                  </a:lnTo>
                  <a:close/>
                </a:path>
              </a:pathLst>
            </a:custGeom>
            <a:solidFill>
              <a:srgbClr val="FFFFFF"/>
            </a:solidFill>
          </p:spPr>
          <p:txBody>
            <a:bodyPr wrap="square" lIns="0" tIns="0" rIns="0" bIns="0" rtlCol="0"/>
            <a:lstStyle/>
            <a:p>
              <a:endParaRPr/>
            </a:p>
          </p:txBody>
        </p:sp>
        <p:sp>
          <p:nvSpPr>
            <p:cNvPr id="598" name="object 599">
              <a:extLst>
                <a:ext uri="{FF2B5EF4-FFF2-40B4-BE49-F238E27FC236}">
                  <a16:creationId xmlns:a16="http://schemas.microsoft.com/office/drawing/2014/main" id="{DCA17240-7269-03E0-948F-279FE9270644}"/>
                </a:ext>
              </a:extLst>
            </p:cNvPr>
            <p:cNvSpPr/>
            <p:nvPr/>
          </p:nvSpPr>
          <p:spPr>
            <a:xfrm>
              <a:off x="237540" y="4172635"/>
              <a:ext cx="900430" cy="252095"/>
            </a:xfrm>
            <a:custGeom>
              <a:avLst/>
              <a:gdLst/>
              <a:ahLst/>
              <a:cxnLst/>
              <a:rect l="l" t="t" r="r" b="b"/>
              <a:pathLst>
                <a:path w="900430" h="252095">
                  <a:moveTo>
                    <a:pt x="0" y="0"/>
                  </a:moveTo>
                  <a:lnTo>
                    <a:pt x="899998" y="0"/>
                  </a:lnTo>
                  <a:lnTo>
                    <a:pt x="899998" y="252006"/>
                  </a:lnTo>
                  <a:lnTo>
                    <a:pt x="0" y="252006"/>
                  </a:lnTo>
                  <a:lnTo>
                    <a:pt x="0" y="0"/>
                  </a:lnTo>
                  <a:close/>
                </a:path>
              </a:pathLst>
            </a:custGeom>
            <a:ln w="6350">
              <a:solidFill>
                <a:srgbClr val="585656"/>
              </a:solidFill>
            </a:ln>
          </p:spPr>
          <p:txBody>
            <a:bodyPr wrap="square" lIns="0" tIns="0" rIns="0" bIns="0" rtlCol="0"/>
            <a:lstStyle/>
            <a:p>
              <a:endParaRPr/>
            </a:p>
          </p:txBody>
        </p:sp>
      </p:grpSp>
      <p:sp>
        <p:nvSpPr>
          <p:cNvPr id="599" name="object 600">
            <a:extLst>
              <a:ext uri="{FF2B5EF4-FFF2-40B4-BE49-F238E27FC236}">
                <a16:creationId xmlns:a16="http://schemas.microsoft.com/office/drawing/2014/main" id="{6D157333-60C7-8C07-F781-3DE1B9DF23FA}"/>
              </a:ext>
            </a:extLst>
          </p:cNvPr>
          <p:cNvSpPr txBox="1"/>
          <p:nvPr/>
        </p:nvSpPr>
        <p:spPr>
          <a:xfrm>
            <a:off x="1568025" y="4133639"/>
            <a:ext cx="765175" cy="238760"/>
          </a:xfrm>
          <a:prstGeom prst="rect">
            <a:avLst/>
          </a:prstGeom>
        </p:spPr>
        <p:txBody>
          <a:bodyPr vert="horz" wrap="square" lIns="0" tIns="12065" rIns="0" bIns="0" rtlCol="0">
            <a:spAutoFit/>
          </a:bodyPr>
          <a:lstStyle/>
          <a:p>
            <a:pPr marL="12700" marR="5080" indent="81915">
              <a:lnSpc>
                <a:spcPct val="100000"/>
              </a:lnSpc>
              <a:spcBef>
                <a:spcPts val="95"/>
              </a:spcBef>
            </a:pPr>
            <a:r>
              <a:rPr sz="700" spc="-15" dirty="0">
                <a:latin typeface="Meiryo UI"/>
                <a:cs typeface="Meiryo UI"/>
              </a:rPr>
              <a:t>月面環境調査・技術実証をする機能</a:t>
            </a:r>
            <a:endParaRPr sz="700">
              <a:latin typeface="Meiryo UI"/>
              <a:cs typeface="Meiryo UI"/>
            </a:endParaRPr>
          </a:p>
        </p:txBody>
      </p:sp>
      <p:grpSp>
        <p:nvGrpSpPr>
          <p:cNvPr id="600" name="object 601">
            <a:extLst>
              <a:ext uri="{FF2B5EF4-FFF2-40B4-BE49-F238E27FC236}">
                <a16:creationId xmlns:a16="http://schemas.microsoft.com/office/drawing/2014/main" id="{EEA2F784-A489-E54B-AED0-284A6211B47F}"/>
              </a:ext>
            </a:extLst>
          </p:cNvPr>
          <p:cNvGrpSpPr/>
          <p:nvPr/>
        </p:nvGrpSpPr>
        <p:grpSpPr>
          <a:xfrm>
            <a:off x="1965561" y="3798324"/>
            <a:ext cx="654685" cy="330835"/>
            <a:chOff x="702369" y="3845458"/>
            <a:chExt cx="654685" cy="330835"/>
          </a:xfrm>
        </p:grpSpPr>
        <p:sp>
          <p:nvSpPr>
            <p:cNvPr id="601" name="object 602">
              <a:extLst>
                <a:ext uri="{FF2B5EF4-FFF2-40B4-BE49-F238E27FC236}">
                  <a16:creationId xmlns:a16="http://schemas.microsoft.com/office/drawing/2014/main" id="{7E82D3D6-A6CA-1AC3-767C-1FD3735A98A6}"/>
                </a:ext>
              </a:extLst>
            </p:cNvPr>
            <p:cNvSpPr/>
            <p:nvPr/>
          </p:nvSpPr>
          <p:spPr>
            <a:xfrm>
              <a:off x="705544" y="3956949"/>
              <a:ext cx="0" cy="216535"/>
            </a:xfrm>
            <a:custGeom>
              <a:avLst/>
              <a:gdLst/>
              <a:ahLst/>
              <a:cxnLst/>
              <a:rect l="l" t="t" r="r" b="b"/>
              <a:pathLst>
                <a:path h="216535">
                  <a:moveTo>
                    <a:pt x="0" y="216001"/>
                  </a:moveTo>
                  <a:lnTo>
                    <a:pt x="0" y="0"/>
                  </a:lnTo>
                </a:path>
              </a:pathLst>
            </a:custGeom>
            <a:ln w="6350">
              <a:solidFill>
                <a:srgbClr val="585656"/>
              </a:solidFill>
            </a:ln>
          </p:spPr>
          <p:txBody>
            <a:bodyPr wrap="square" lIns="0" tIns="0" rIns="0" bIns="0" rtlCol="0"/>
            <a:lstStyle/>
            <a:p>
              <a:endParaRPr/>
            </a:p>
          </p:txBody>
        </p:sp>
        <p:sp>
          <p:nvSpPr>
            <p:cNvPr id="602" name="object 603">
              <a:extLst>
                <a:ext uri="{FF2B5EF4-FFF2-40B4-BE49-F238E27FC236}">
                  <a16:creationId xmlns:a16="http://schemas.microsoft.com/office/drawing/2014/main" id="{61C73D80-2034-141B-8679-B7AAFA455168}"/>
                </a:ext>
              </a:extLst>
            </p:cNvPr>
            <p:cNvSpPr/>
            <p:nvPr/>
          </p:nvSpPr>
          <p:spPr>
            <a:xfrm>
              <a:off x="705544" y="3956951"/>
              <a:ext cx="108585" cy="0"/>
            </a:xfrm>
            <a:custGeom>
              <a:avLst/>
              <a:gdLst/>
              <a:ahLst/>
              <a:cxnLst/>
              <a:rect l="l" t="t" r="r" b="b"/>
              <a:pathLst>
                <a:path w="108584">
                  <a:moveTo>
                    <a:pt x="0" y="0"/>
                  </a:moveTo>
                  <a:lnTo>
                    <a:pt x="108004" y="0"/>
                  </a:lnTo>
                </a:path>
              </a:pathLst>
            </a:custGeom>
            <a:ln w="6350">
              <a:solidFill>
                <a:srgbClr val="585656"/>
              </a:solidFill>
            </a:ln>
          </p:spPr>
          <p:txBody>
            <a:bodyPr wrap="square" lIns="0" tIns="0" rIns="0" bIns="0" rtlCol="0"/>
            <a:lstStyle/>
            <a:p>
              <a:endParaRPr/>
            </a:p>
          </p:txBody>
        </p:sp>
        <p:sp>
          <p:nvSpPr>
            <p:cNvPr id="603" name="object 604">
              <a:extLst>
                <a:ext uri="{FF2B5EF4-FFF2-40B4-BE49-F238E27FC236}">
                  <a16:creationId xmlns:a16="http://schemas.microsoft.com/office/drawing/2014/main" id="{E90EB10C-9A48-FB3D-FDE1-780116F155F2}"/>
                </a:ext>
              </a:extLst>
            </p:cNvPr>
            <p:cNvSpPr/>
            <p:nvPr/>
          </p:nvSpPr>
          <p:spPr>
            <a:xfrm>
              <a:off x="813549" y="3848633"/>
              <a:ext cx="540385" cy="288290"/>
            </a:xfrm>
            <a:custGeom>
              <a:avLst/>
              <a:gdLst/>
              <a:ahLst/>
              <a:cxnLst/>
              <a:rect l="l" t="t" r="r" b="b"/>
              <a:pathLst>
                <a:path w="540385" h="288289">
                  <a:moveTo>
                    <a:pt x="540004" y="0"/>
                  </a:moveTo>
                  <a:lnTo>
                    <a:pt x="0" y="0"/>
                  </a:lnTo>
                  <a:lnTo>
                    <a:pt x="0" y="287997"/>
                  </a:lnTo>
                  <a:lnTo>
                    <a:pt x="540004" y="287997"/>
                  </a:lnTo>
                  <a:lnTo>
                    <a:pt x="540004" y="0"/>
                  </a:lnTo>
                  <a:close/>
                </a:path>
              </a:pathLst>
            </a:custGeom>
            <a:solidFill>
              <a:srgbClr val="FFFFFF"/>
            </a:solidFill>
          </p:spPr>
          <p:txBody>
            <a:bodyPr wrap="square" lIns="0" tIns="0" rIns="0" bIns="0" rtlCol="0"/>
            <a:lstStyle/>
            <a:p>
              <a:endParaRPr/>
            </a:p>
          </p:txBody>
        </p:sp>
        <p:sp>
          <p:nvSpPr>
            <p:cNvPr id="604" name="object 605">
              <a:extLst>
                <a:ext uri="{FF2B5EF4-FFF2-40B4-BE49-F238E27FC236}">
                  <a16:creationId xmlns:a16="http://schemas.microsoft.com/office/drawing/2014/main" id="{015FC40B-9EC3-0845-6FF4-4CE8EDD76EF8}"/>
                </a:ext>
              </a:extLst>
            </p:cNvPr>
            <p:cNvSpPr/>
            <p:nvPr/>
          </p:nvSpPr>
          <p:spPr>
            <a:xfrm>
              <a:off x="813549" y="3848633"/>
              <a:ext cx="540385" cy="288290"/>
            </a:xfrm>
            <a:custGeom>
              <a:avLst/>
              <a:gdLst/>
              <a:ahLst/>
              <a:cxnLst/>
              <a:rect l="l" t="t" r="r" b="b"/>
              <a:pathLst>
                <a:path w="540385" h="288289">
                  <a:moveTo>
                    <a:pt x="0" y="0"/>
                  </a:moveTo>
                  <a:lnTo>
                    <a:pt x="540004" y="0"/>
                  </a:lnTo>
                  <a:lnTo>
                    <a:pt x="540004" y="287997"/>
                  </a:lnTo>
                  <a:lnTo>
                    <a:pt x="0" y="287997"/>
                  </a:lnTo>
                  <a:lnTo>
                    <a:pt x="0" y="0"/>
                  </a:lnTo>
                  <a:close/>
                </a:path>
              </a:pathLst>
            </a:custGeom>
            <a:ln w="6350">
              <a:solidFill>
                <a:srgbClr val="585656"/>
              </a:solidFill>
            </a:ln>
          </p:spPr>
          <p:txBody>
            <a:bodyPr wrap="square" lIns="0" tIns="0" rIns="0" bIns="0" rtlCol="0"/>
            <a:lstStyle/>
            <a:p>
              <a:endParaRPr/>
            </a:p>
          </p:txBody>
        </p:sp>
      </p:grpSp>
      <p:sp>
        <p:nvSpPr>
          <p:cNvPr id="605" name="object 606">
            <a:extLst>
              <a:ext uri="{FF2B5EF4-FFF2-40B4-BE49-F238E27FC236}">
                <a16:creationId xmlns:a16="http://schemas.microsoft.com/office/drawing/2014/main" id="{0FB27D91-4D05-0703-FB14-1EDDBF7AC706}"/>
              </a:ext>
            </a:extLst>
          </p:cNvPr>
          <p:cNvSpPr txBox="1"/>
          <p:nvPr/>
        </p:nvSpPr>
        <p:spPr>
          <a:xfrm>
            <a:off x="2157062" y="3827639"/>
            <a:ext cx="379095" cy="238760"/>
          </a:xfrm>
          <a:prstGeom prst="rect">
            <a:avLst/>
          </a:prstGeom>
        </p:spPr>
        <p:txBody>
          <a:bodyPr vert="horz" wrap="square" lIns="0" tIns="12065" rIns="0" bIns="0" rtlCol="0">
            <a:spAutoFit/>
          </a:bodyPr>
          <a:lstStyle/>
          <a:p>
            <a:pPr marL="29209" marR="5080" indent="-17145">
              <a:lnSpc>
                <a:spcPct val="100000"/>
              </a:lnSpc>
              <a:spcBef>
                <a:spcPts val="95"/>
              </a:spcBef>
            </a:pPr>
            <a:r>
              <a:rPr sz="700" spc="-20" dirty="0">
                <a:latin typeface="Meiryo UI"/>
                <a:cs typeface="Meiryo UI"/>
              </a:rPr>
              <a:t>天体観測</a:t>
            </a:r>
            <a:r>
              <a:rPr sz="700" spc="-30" dirty="0">
                <a:latin typeface="Meiryo UI"/>
                <a:cs typeface="Meiryo UI"/>
              </a:rPr>
              <a:t>する機能</a:t>
            </a:r>
            <a:endParaRPr sz="700">
              <a:latin typeface="Meiryo UI"/>
              <a:cs typeface="Meiryo UI"/>
            </a:endParaRPr>
          </a:p>
        </p:txBody>
      </p:sp>
      <p:grpSp>
        <p:nvGrpSpPr>
          <p:cNvPr id="606" name="object 607">
            <a:extLst>
              <a:ext uri="{FF2B5EF4-FFF2-40B4-BE49-F238E27FC236}">
                <a16:creationId xmlns:a16="http://schemas.microsoft.com/office/drawing/2014/main" id="{0735D9D8-8575-CE6D-79EF-43015807FF7B}"/>
              </a:ext>
            </a:extLst>
          </p:cNvPr>
          <p:cNvGrpSpPr/>
          <p:nvPr/>
        </p:nvGrpSpPr>
        <p:grpSpPr>
          <a:xfrm>
            <a:off x="3369563" y="6030641"/>
            <a:ext cx="618490" cy="294640"/>
            <a:chOff x="2106371" y="6077775"/>
            <a:chExt cx="618490" cy="294640"/>
          </a:xfrm>
        </p:grpSpPr>
        <p:sp>
          <p:nvSpPr>
            <p:cNvPr id="607" name="object 608">
              <a:extLst>
                <a:ext uri="{FF2B5EF4-FFF2-40B4-BE49-F238E27FC236}">
                  <a16:creationId xmlns:a16="http://schemas.microsoft.com/office/drawing/2014/main" id="{6E97585F-7E0A-D46E-A0D5-7B8A7E853458}"/>
                </a:ext>
              </a:extLst>
            </p:cNvPr>
            <p:cNvSpPr/>
            <p:nvPr/>
          </p:nvSpPr>
          <p:spPr>
            <a:xfrm>
              <a:off x="2109546" y="6080950"/>
              <a:ext cx="612140" cy="288290"/>
            </a:xfrm>
            <a:custGeom>
              <a:avLst/>
              <a:gdLst/>
              <a:ahLst/>
              <a:cxnLst/>
              <a:rect l="l" t="t" r="r" b="b"/>
              <a:pathLst>
                <a:path w="612139"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608" name="object 609">
              <a:extLst>
                <a:ext uri="{FF2B5EF4-FFF2-40B4-BE49-F238E27FC236}">
                  <a16:creationId xmlns:a16="http://schemas.microsoft.com/office/drawing/2014/main" id="{53B424A0-4DB7-AE27-4A52-DFF285207993}"/>
                </a:ext>
              </a:extLst>
            </p:cNvPr>
            <p:cNvSpPr/>
            <p:nvPr/>
          </p:nvSpPr>
          <p:spPr>
            <a:xfrm>
              <a:off x="2109546" y="6080950"/>
              <a:ext cx="612140" cy="288290"/>
            </a:xfrm>
            <a:custGeom>
              <a:avLst/>
              <a:gdLst/>
              <a:ahLst/>
              <a:cxnLst/>
              <a:rect l="l" t="t" r="r" b="b"/>
              <a:pathLst>
                <a:path w="612139"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609" name="object 610">
            <a:extLst>
              <a:ext uri="{FF2B5EF4-FFF2-40B4-BE49-F238E27FC236}">
                <a16:creationId xmlns:a16="http://schemas.microsoft.com/office/drawing/2014/main" id="{AAB1C612-F941-DC33-7E19-244C8CEAA585}"/>
              </a:ext>
            </a:extLst>
          </p:cNvPr>
          <p:cNvSpPr txBox="1"/>
          <p:nvPr/>
        </p:nvSpPr>
        <p:spPr>
          <a:xfrm>
            <a:off x="3455598" y="6058640"/>
            <a:ext cx="446405" cy="238760"/>
          </a:xfrm>
          <a:prstGeom prst="rect">
            <a:avLst/>
          </a:prstGeom>
        </p:spPr>
        <p:txBody>
          <a:bodyPr vert="horz" wrap="square" lIns="0" tIns="12065" rIns="0" bIns="0" rtlCol="0">
            <a:spAutoFit/>
          </a:bodyPr>
          <a:lstStyle/>
          <a:p>
            <a:pPr marL="62865" marR="5080" indent="-50800">
              <a:lnSpc>
                <a:spcPct val="100000"/>
              </a:lnSpc>
              <a:spcBef>
                <a:spcPts val="95"/>
              </a:spcBef>
            </a:pPr>
            <a:r>
              <a:rPr sz="700" spc="-20" dirty="0">
                <a:latin typeface="Meiryo UI"/>
                <a:cs typeface="Meiryo UI"/>
              </a:rPr>
              <a:t>建材を加工</a:t>
            </a:r>
            <a:r>
              <a:rPr sz="700" spc="-30" dirty="0">
                <a:latin typeface="Meiryo UI"/>
                <a:cs typeface="Meiryo UI"/>
              </a:rPr>
              <a:t>する機能</a:t>
            </a:r>
            <a:endParaRPr sz="700">
              <a:latin typeface="Meiryo UI"/>
              <a:cs typeface="Meiryo UI"/>
            </a:endParaRPr>
          </a:p>
        </p:txBody>
      </p:sp>
      <p:grpSp>
        <p:nvGrpSpPr>
          <p:cNvPr id="610" name="object 611">
            <a:extLst>
              <a:ext uri="{FF2B5EF4-FFF2-40B4-BE49-F238E27FC236}">
                <a16:creationId xmlns:a16="http://schemas.microsoft.com/office/drawing/2014/main" id="{9FC2829A-E661-D0EC-6EE7-A8670FBA7D26}"/>
              </a:ext>
            </a:extLst>
          </p:cNvPr>
          <p:cNvGrpSpPr/>
          <p:nvPr/>
        </p:nvGrpSpPr>
        <p:grpSpPr>
          <a:xfrm>
            <a:off x="2613561" y="1746641"/>
            <a:ext cx="2292350" cy="2598420"/>
            <a:chOff x="1350369" y="1793775"/>
            <a:chExt cx="2292350" cy="2598420"/>
          </a:xfrm>
        </p:grpSpPr>
        <p:sp>
          <p:nvSpPr>
            <p:cNvPr id="611" name="object 612">
              <a:extLst>
                <a:ext uri="{FF2B5EF4-FFF2-40B4-BE49-F238E27FC236}">
                  <a16:creationId xmlns:a16="http://schemas.microsoft.com/office/drawing/2014/main" id="{F721E56C-E204-13AC-D18E-41125D493879}"/>
                </a:ext>
              </a:extLst>
            </p:cNvPr>
            <p:cNvSpPr/>
            <p:nvPr/>
          </p:nvSpPr>
          <p:spPr>
            <a:xfrm>
              <a:off x="1515545" y="1796950"/>
              <a:ext cx="2124075" cy="54610"/>
            </a:xfrm>
            <a:custGeom>
              <a:avLst/>
              <a:gdLst/>
              <a:ahLst/>
              <a:cxnLst/>
              <a:rect l="l" t="t" r="r" b="b"/>
              <a:pathLst>
                <a:path w="2124075" h="54610">
                  <a:moveTo>
                    <a:pt x="179999" y="0"/>
                  </a:moveTo>
                  <a:lnTo>
                    <a:pt x="2051998" y="0"/>
                  </a:lnTo>
                </a:path>
                <a:path w="2124075" h="54610">
                  <a:moveTo>
                    <a:pt x="2088003" y="0"/>
                  </a:moveTo>
                  <a:lnTo>
                    <a:pt x="2124001" y="0"/>
                  </a:lnTo>
                </a:path>
                <a:path w="2124075" h="54610">
                  <a:moveTo>
                    <a:pt x="197138" y="54000"/>
                  </a:moveTo>
                  <a:lnTo>
                    <a:pt x="2069998" y="54000"/>
                  </a:lnTo>
                </a:path>
                <a:path w="2124075" h="54610">
                  <a:moveTo>
                    <a:pt x="0" y="54000"/>
                  </a:moveTo>
                  <a:lnTo>
                    <a:pt x="161133" y="54000"/>
                  </a:lnTo>
                </a:path>
              </a:pathLst>
            </a:custGeom>
            <a:ln w="6350">
              <a:solidFill>
                <a:srgbClr val="585656"/>
              </a:solidFill>
            </a:ln>
          </p:spPr>
          <p:txBody>
            <a:bodyPr wrap="square" lIns="0" tIns="0" rIns="0" bIns="0" rtlCol="0"/>
            <a:lstStyle/>
            <a:p>
              <a:endParaRPr/>
            </a:p>
          </p:txBody>
        </p:sp>
        <p:sp>
          <p:nvSpPr>
            <p:cNvPr id="612" name="object 613">
              <a:extLst>
                <a:ext uri="{FF2B5EF4-FFF2-40B4-BE49-F238E27FC236}">
                  <a16:creationId xmlns:a16="http://schemas.microsoft.com/office/drawing/2014/main" id="{0E3C3DE8-F8F3-6486-4D88-06BB16340613}"/>
                </a:ext>
              </a:extLst>
            </p:cNvPr>
            <p:cNvSpPr/>
            <p:nvPr/>
          </p:nvSpPr>
          <p:spPr>
            <a:xfrm>
              <a:off x="1353545" y="3416950"/>
              <a:ext cx="180340" cy="0"/>
            </a:xfrm>
            <a:custGeom>
              <a:avLst/>
              <a:gdLst/>
              <a:ahLst/>
              <a:cxnLst/>
              <a:rect l="l" t="t" r="r" b="b"/>
              <a:pathLst>
                <a:path w="180340">
                  <a:moveTo>
                    <a:pt x="0" y="0"/>
                  </a:moveTo>
                  <a:lnTo>
                    <a:pt x="179997" y="0"/>
                  </a:lnTo>
                </a:path>
              </a:pathLst>
            </a:custGeom>
            <a:ln w="6350">
              <a:solidFill>
                <a:srgbClr val="585656"/>
              </a:solidFill>
            </a:ln>
          </p:spPr>
          <p:txBody>
            <a:bodyPr wrap="square" lIns="0" tIns="0" rIns="0" bIns="0" rtlCol="0"/>
            <a:lstStyle/>
            <a:p>
              <a:endParaRPr/>
            </a:p>
          </p:txBody>
        </p:sp>
        <p:sp>
          <p:nvSpPr>
            <p:cNvPr id="613" name="object 614">
              <a:extLst>
                <a:ext uri="{FF2B5EF4-FFF2-40B4-BE49-F238E27FC236}">
                  <a16:creationId xmlns:a16="http://schemas.microsoft.com/office/drawing/2014/main" id="{5E70CAF9-18FF-D794-A93A-441C6145E437}"/>
                </a:ext>
              </a:extLst>
            </p:cNvPr>
            <p:cNvSpPr/>
            <p:nvPr/>
          </p:nvSpPr>
          <p:spPr>
            <a:xfrm>
              <a:off x="1533545" y="3416950"/>
              <a:ext cx="0" cy="522605"/>
            </a:xfrm>
            <a:custGeom>
              <a:avLst/>
              <a:gdLst/>
              <a:ahLst/>
              <a:cxnLst/>
              <a:rect l="l" t="t" r="r" b="b"/>
              <a:pathLst>
                <a:path h="522604">
                  <a:moveTo>
                    <a:pt x="0" y="0"/>
                  </a:moveTo>
                  <a:lnTo>
                    <a:pt x="0" y="521995"/>
                  </a:lnTo>
                </a:path>
              </a:pathLst>
            </a:custGeom>
            <a:ln w="6350">
              <a:solidFill>
                <a:srgbClr val="585656"/>
              </a:solidFill>
            </a:ln>
          </p:spPr>
          <p:txBody>
            <a:bodyPr wrap="square" lIns="0" tIns="0" rIns="0" bIns="0" rtlCol="0"/>
            <a:lstStyle/>
            <a:p>
              <a:endParaRPr/>
            </a:p>
          </p:txBody>
        </p:sp>
        <p:sp>
          <p:nvSpPr>
            <p:cNvPr id="614" name="object 615">
              <a:extLst>
                <a:ext uri="{FF2B5EF4-FFF2-40B4-BE49-F238E27FC236}">
                  <a16:creationId xmlns:a16="http://schemas.microsoft.com/office/drawing/2014/main" id="{86DD5738-E378-0506-52C9-3102CDC943FD}"/>
                </a:ext>
              </a:extLst>
            </p:cNvPr>
            <p:cNvSpPr/>
            <p:nvPr/>
          </p:nvSpPr>
          <p:spPr>
            <a:xfrm>
              <a:off x="1353545" y="3938950"/>
              <a:ext cx="504190" cy="0"/>
            </a:xfrm>
            <a:custGeom>
              <a:avLst/>
              <a:gdLst/>
              <a:ahLst/>
              <a:cxnLst/>
              <a:rect l="l" t="t" r="r" b="b"/>
              <a:pathLst>
                <a:path w="504189">
                  <a:moveTo>
                    <a:pt x="448508" y="0"/>
                  </a:moveTo>
                  <a:lnTo>
                    <a:pt x="503999" y="0"/>
                  </a:lnTo>
                </a:path>
                <a:path w="504189">
                  <a:moveTo>
                    <a:pt x="268345" y="0"/>
                  </a:moveTo>
                  <a:lnTo>
                    <a:pt x="412503" y="0"/>
                  </a:lnTo>
                </a:path>
                <a:path w="504189">
                  <a:moveTo>
                    <a:pt x="0" y="0"/>
                  </a:moveTo>
                  <a:lnTo>
                    <a:pt x="232341" y="0"/>
                  </a:lnTo>
                </a:path>
              </a:pathLst>
            </a:custGeom>
            <a:ln w="6350">
              <a:solidFill>
                <a:srgbClr val="585656"/>
              </a:solidFill>
            </a:ln>
          </p:spPr>
          <p:txBody>
            <a:bodyPr wrap="square" lIns="0" tIns="0" rIns="0" bIns="0" rtlCol="0"/>
            <a:lstStyle/>
            <a:p>
              <a:endParaRPr/>
            </a:p>
          </p:txBody>
        </p:sp>
        <p:sp>
          <p:nvSpPr>
            <p:cNvPr id="615" name="object 616">
              <a:extLst>
                <a:ext uri="{FF2B5EF4-FFF2-40B4-BE49-F238E27FC236}">
                  <a16:creationId xmlns:a16="http://schemas.microsoft.com/office/drawing/2014/main" id="{CAA00B47-9AAB-1E20-F32B-C2B7E2897F3E}"/>
                </a:ext>
              </a:extLst>
            </p:cNvPr>
            <p:cNvSpPr/>
            <p:nvPr/>
          </p:nvSpPr>
          <p:spPr>
            <a:xfrm>
              <a:off x="1353544" y="3992951"/>
              <a:ext cx="252095" cy="0"/>
            </a:xfrm>
            <a:custGeom>
              <a:avLst/>
              <a:gdLst/>
              <a:ahLst/>
              <a:cxnLst/>
              <a:rect l="l" t="t" r="r" b="b"/>
              <a:pathLst>
                <a:path w="252094">
                  <a:moveTo>
                    <a:pt x="0" y="0"/>
                  </a:moveTo>
                  <a:lnTo>
                    <a:pt x="252006" y="0"/>
                  </a:lnTo>
                </a:path>
              </a:pathLst>
            </a:custGeom>
            <a:ln w="6350">
              <a:solidFill>
                <a:srgbClr val="585656"/>
              </a:solidFill>
            </a:ln>
          </p:spPr>
          <p:txBody>
            <a:bodyPr wrap="square" lIns="0" tIns="0" rIns="0" bIns="0" rtlCol="0"/>
            <a:lstStyle/>
            <a:p>
              <a:endParaRPr/>
            </a:p>
          </p:txBody>
        </p:sp>
        <p:sp>
          <p:nvSpPr>
            <p:cNvPr id="616" name="object 617">
              <a:extLst>
                <a:ext uri="{FF2B5EF4-FFF2-40B4-BE49-F238E27FC236}">
                  <a16:creationId xmlns:a16="http://schemas.microsoft.com/office/drawing/2014/main" id="{AC78A748-426F-D1BC-49AD-CC9C0940CE04}"/>
                </a:ext>
              </a:extLst>
            </p:cNvPr>
            <p:cNvSpPr/>
            <p:nvPr/>
          </p:nvSpPr>
          <p:spPr>
            <a:xfrm>
              <a:off x="1353545" y="4046951"/>
              <a:ext cx="324485" cy="0"/>
            </a:xfrm>
            <a:custGeom>
              <a:avLst/>
              <a:gdLst/>
              <a:ahLst/>
              <a:cxnLst/>
              <a:rect l="l" t="t" r="r" b="b"/>
              <a:pathLst>
                <a:path w="324485">
                  <a:moveTo>
                    <a:pt x="268345" y="0"/>
                  </a:moveTo>
                  <a:lnTo>
                    <a:pt x="324002" y="0"/>
                  </a:lnTo>
                </a:path>
                <a:path w="324485">
                  <a:moveTo>
                    <a:pt x="0" y="0"/>
                  </a:moveTo>
                  <a:lnTo>
                    <a:pt x="232341" y="0"/>
                  </a:lnTo>
                </a:path>
              </a:pathLst>
            </a:custGeom>
            <a:ln w="6350">
              <a:solidFill>
                <a:srgbClr val="585656"/>
              </a:solidFill>
            </a:ln>
          </p:spPr>
          <p:txBody>
            <a:bodyPr wrap="square" lIns="0" tIns="0" rIns="0" bIns="0" rtlCol="0"/>
            <a:lstStyle/>
            <a:p>
              <a:endParaRPr/>
            </a:p>
          </p:txBody>
        </p:sp>
        <p:sp>
          <p:nvSpPr>
            <p:cNvPr id="617" name="object 618">
              <a:extLst>
                <a:ext uri="{FF2B5EF4-FFF2-40B4-BE49-F238E27FC236}">
                  <a16:creationId xmlns:a16="http://schemas.microsoft.com/office/drawing/2014/main" id="{7CDBE636-3375-4B4A-605E-347E09C05BFC}"/>
                </a:ext>
              </a:extLst>
            </p:cNvPr>
            <p:cNvSpPr/>
            <p:nvPr/>
          </p:nvSpPr>
          <p:spPr>
            <a:xfrm>
              <a:off x="1677545" y="4046951"/>
              <a:ext cx="0" cy="342265"/>
            </a:xfrm>
            <a:custGeom>
              <a:avLst/>
              <a:gdLst/>
              <a:ahLst/>
              <a:cxnLst/>
              <a:rect l="l" t="t" r="r" b="b"/>
              <a:pathLst>
                <a:path h="342264">
                  <a:moveTo>
                    <a:pt x="0" y="0"/>
                  </a:moveTo>
                  <a:lnTo>
                    <a:pt x="0" y="341998"/>
                  </a:lnTo>
                </a:path>
              </a:pathLst>
            </a:custGeom>
            <a:ln w="6350">
              <a:solidFill>
                <a:srgbClr val="585656"/>
              </a:solidFill>
            </a:ln>
          </p:spPr>
          <p:txBody>
            <a:bodyPr wrap="square" lIns="0" tIns="0" rIns="0" bIns="0" rtlCol="0"/>
            <a:lstStyle/>
            <a:p>
              <a:endParaRPr/>
            </a:p>
          </p:txBody>
        </p:sp>
        <p:sp>
          <p:nvSpPr>
            <p:cNvPr id="618" name="object 619">
              <a:extLst>
                <a:ext uri="{FF2B5EF4-FFF2-40B4-BE49-F238E27FC236}">
                  <a16:creationId xmlns:a16="http://schemas.microsoft.com/office/drawing/2014/main" id="{E5785036-28E1-4E48-E93A-A1CD8899D4A2}"/>
                </a:ext>
              </a:extLst>
            </p:cNvPr>
            <p:cNvSpPr/>
            <p:nvPr/>
          </p:nvSpPr>
          <p:spPr>
            <a:xfrm>
              <a:off x="1695545" y="1796950"/>
              <a:ext cx="1562735" cy="1944370"/>
            </a:xfrm>
            <a:custGeom>
              <a:avLst/>
              <a:gdLst/>
              <a:ahLst/>
              <a:cxnLst/>
              <a:rect l="l" t="t" r="r" b="b"/>
              <a:pathLst>
                <a:path w="1562735" h="1944370">
                  <a:moveTo>
                    <a:pt x="914364" y="899999"/>
                  </a:moveTo>
                  <a:lnTo>
                    <a:pt x="1043997" y="899999"/>
                  </a:lnTo>
                </a:path>
                <a:path w="1562735" h="1944370">
                  <a:moveTo>
                    <a:pt x="1080001" y="899999"/>
                  </a:moveTo>
                  <a:lnTo>
                    <a:pt x="1562369" y="899999"/>
                  </a:lnTo>
                </a:path>
                <a:path w="1562735" h="1944370">
                  <a:moveTo>
                    <a:pt x="0" y="863889"/>
                  </a:moveTo>
                  <a:lnTo>
                    <a:pt x="0" y="1944001"/>
                  </a:lnTo>
                </a:path>
                <a:path w="1562735" h="1944370">
                  <a:moveTo>
                    <a:pt x="0" y="0"/>
                  </a:moveTo>
                  <a:lnTo>
                    <a:pt x="0" y="648002"/>
                  </a:lnTo>
                </a:path>
              </a:pathLst>
            </a:custGeom>
            <a:ln w="6350">
              <a:solidFill>
                <a:srgbClr val="585656"/>
              </a:solidFill>
            </a:ln>
          </p:spPr>
          <p:txBody>
            <a:bodyPr wrap="square" lIns="0" tIns="0" rIns="0" bIns="0" rtlCol="0"/>
            <a:lstStyle/>
            <a:p>
              <a:endParaRPr/>
            </a:p>
          </p:txBody>
        </p:sp>
      </p:grpSp>
      <p:sp>
        <p:nvSpPr>
          <p:cNvPr id="619" name="object 620">
            <a:extLst>
              <a:ext uri="{FF2B5EF4-FFF2-40B4-BE49-F238E27FC236}">
                <a16:creationId xmlns:a16="http://schemas.microsoft.com/office/drawing/2014/main" id="{C138EA12-832C-6C72-27D2-04C6115461EC}"/>
              </a:ext>
            </a:extLst>
          </p:cNvPr>
          <p:cNvSpPr txBox="1"/>
          <p:nvPr/>
        </p:nvSpPr>
        <p:spPr>
          <a:xfrm>
            <a:off x="2892532" y="2404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通信</a:t>
            </a:r>
            <a:endParaRPr sz="700">
              <a:latin typeface="Meiryo UI"/>
              <a:cs typeface="Meiryo UI"/>
            </a:endParaRPr>
          </a:p>
        </p:txBody>
      </p:sp>
      <p:grpSp>
        <p:nvGrpSpPr>
          <p:cNvPr id="620" name="object 621">
            <a:extLst>
              <a:ext uri="{FF2B5EF4-FFF2-40B4-BE49-F238E27FC236}">
                <a16:creationId xmlns:a16="http://schemas.microsoft.com/office/drawing/2014/main" id="{24ABD948-278B-DF79-B932-C5837171EFC1}"/>
              </a:ext>
            </a:extLst>
          </p:cNvPr>
          <p:cNvGrpSpPr/>
          <p:nvPr/>
        </p:nvGrpSpPr>
        <p:grpSpPr>
          <a:xfrm>
            <a:off x="3117562" y="3024640"/>
            <a:ext cx="758825" cy="1212850"/>
            <a:chOff x="1854370" y="3071774"/>
            <a:chExt cx="758825" cy="1212850"/>
          </a:xfrm>
        </p:grpSpPr>
        <p:sp>
          <p:nvSpPr>
            <p:cNvPr id="621" name="object 622">
              <a:extLst>
                <a:ext uri="{FF2B5EF4-FFF2-40B4-BE49-F238E27FC236}">
                  <a16:creationId xmlns:a16="http://schemas.microsoft.com/office/drawing/2014/main" id="{CF32F36D-20D5-689A-14B4-C43DFC2757ED}"/>
                </a:ext>
              </a:extLst>
            </p:cNvPr>
            <p:cNvSpPr/>
            <p:nvPr/>
          </p:nvSpPr>
          <p:spPr>
            <a:xfrm>
              <a:off x="1857545" y="3938950"/>
              <a:ext cx="0" cy="342265"/>
            </a:xfrm>
            <a:custGeom>
              <a:avLst/>
              <a:gdLst/>
              <a:ahLst/>
              <a:cxnLst/>
              <a:rect l="l" t="t" r="r" b="b"/>
              <a:pathLst>
                <a:path h="342264">
                  <a:moveTo>
                    <a:pt x="0" y="0"/>
                  </a:moveTo>
                  <a:lnTo>
                    <a:pt x="0" y="341998"/>
                  </a:lnTo>
                </a:path>
              </a:pathLst>
            </a:custGeom>
            <a:ln w="6350">
              <a:solidFill>
                <a:srgbClr val="585656"/>
              </a:solidFill>
            </a:ln>
          </p:spPr>
          <p:txBody>
            <a:bodyPr wrap="square" lIns="0" tIns="0" rIns="0" bIns="0" rtlCol="0"/>
            <a:lstStyle/>
            <a:p>
              <a:endParaRPr/>
            </a:p>
          </p:txBody>
        </p:sp>
        <p:sp>
          <p:nvSpPr>
            <p:cNvPr id="622" name="object 623">
              <a:extLst>
                <a:ext uri="{FF2B5EF4-FFF2-40B4-BE49-F238E27FC236}">
                  <a16:creationId xmlns:a16="http://schemas.microsoft.com/office/drawing/2014/main" id="{ADDE0FB6-A7AB-87D4-A27B-6DB2B2066AFA}"/>
                </a:ext>
              </a:extLst>
            </p:cNvPr>
            <p:cNvSpPr/>
            <p:nvPr/>
          </p:nvSpPr>
          <p:spPr>
            <a:xfrm>
              <a:off x="1997913" y="3074949"/>
              <a:ext cx="612140" cy="288290"/>
            </a:xfrm>
            <a:custGeom>
              <a:avLst/>
              <a:gdLst/>
              <a:ahLst/>
              <a:cxnLst/>
              <a:rect l="l" t="t" r="r" b="b"/>
              <a:pathLst>
                <a:path w="612139" h="288289">
                  <a:moveTo>
                    <a:pt x="612000" y="0"/>
                  </a:moveTo>
                  <a:lnTo>
                    <a:pt x="0" y="0"/>
                  </a:lnTo>
                  <a:lnTo>
                    <a:pt x="0" y="288150"/>
                  </a:lnTo>
                  <a:lnTo>
                    <a:pt x="612000" y="288150"/>
                  </a:lnTo>
                  <a:lnTo>
                    <a:pt x="612000" y="0"/>
                  </a:lnTo>
                  <a:close/>
                </a:path>
              </a:pathLst>
            </a:custGeom>
            <a:solidFill>
              <a:srgbClr val="FFFFFF"/>
            </a:solidFill>
          </p:spPr>
          <p:txBody>
            <a:bodyPr wrap="square" lIns="0" tIns="0" rIns="0" bIns="0" rtlCol="0"/>
            <a:lstStyle/>
            <a:p>
              <a:endParaRPr/>
            </a:p>
          </p:txBody>
        </p:sp>
        <p:sp>
          <p:nvSpPr>
            <p:cNvPr id="623" name="object 624">
              <a:extLst>
                <a:ext uri="{FF2B5EF4-FFF2-40B4-BE49-F238E27FC236}">
                  <a16:creationId xmlns:a16="http://schemas.microsoft.com/office/drawing/2014/main" id="{8BCFEAFC-B6D6-794A-679D-B1F4637DB43C}"/>
                </a:ext>
              </a:extLst>
            </p:cNvPr>
            <p:cNvSpPr/>
            <p:nvPr/>
          </p:nvSpPr>
          <p:spPr>
            <a:xfrm>
              <a:off x="1997913" y="3074949"/>
              <a:ext cx="612140" cy="288290"/>
            </a:xfrm>
            <a:custGeom>
              <a:avLst/>
              <a:gdLst/>
              <a:ahLst/>
              <a:cxnLst/>
              <a:rect l="l" t="t" r="r" b="b"/>
              <a:pathLst>
                <a:path w="612139" h="288289">
                  <a:moveTo>
                    <a:pt x="0" y="0"/>
                  </a:moveTo>
                  <a:lnTo>
                    <a:pt x="612000" y="0"/>
                  </a:lnTo>
                  <a:lnTo>
                    <a:pt x="612000" y="288150"/>
                  </a:lnTo>
                  <a:lnTo>
                    <a:pt x="0" y="288150"/>
                  </a:lnTo>
                  <a:lnTo>
                    <a:pt x="0" y="0"/>
                  </a:lnTo>
                  <a:close/>
                </a:path>
              </a:pathLst>
            </a:custGeom>
            <a:ln w="6350">
              <a:solidFill>
                <a:srgbClr val="585656"/>
              </a:solidFill>
            </a:ln>
          </p:spPr>
          <p:txBody>
            <a:bodyPr wrap="square" lIns="0" tIns="0" rIns="0" bIns="0" rtlCol="0"/>
            <a:lstStyle/>
            <a:p>
              <a:endParaRPr/>
            </a:p>
          </p:txBody>
        </p:sp>
      </p:grpSp>
      <p:sp>
        <p:nvSpPr>
          <p:cNvPr id="624" name="object 625">
            <a:extLst>
              <a:ext uri="{FF2B5EF4-FFF2-40B4-BE49-F238E27FC236}">
                <a16:creationId xmlns:a16="http://schemas.microsoft.com/office/drawing/2014/main" id="{33B10A09-0748-3084-4B81-8C1F193051B0}"/>
              </a:ext>
            </a:extLst>
          </p:cNvPr>
          <p:cNvSpPr txBox="1"/>
          <p:nvPr/>
        </p:nvSpPr>
        <p:spPr>
          <a:xfrm>
            <a:off x="3305863" y="3052640"/>
            <a:ext cx="521334" cy="238760"/>
          </a:xfrm>
          <a:prstGeom prst="rect">
            <a:avLst/>
          </a:prstGeom>
        </p:spPr>
        <p:txBody>
          <a:bodyPr vert="horz" wrap="square" lIns="0" tIns="12065" rIns="0" bIns="0" rtlCol="0">
            <a:spAutoFit/>
          </a:bodyPr>
          <a:lstStyle/>
          <a:p>
            <a:pPr marL="12700" marR="5080" indent="43815">
              <a:lnSpc>
                <a:spcPct val="100000"/>
              </a:lnSpc>
              <a:spcBef>
                <a:spcPts val="95"/>
              </a:spcBef>
            </a:pPr>
            <a:r>
              <a:rPr sz="700" spc="-25" dirty="0">
                <a:latin typeface="Meiryo UI"/>
                <a:cs typeface="Meiryo UI"/>
              </a:rPr>
              <a:t>月面と直接通信する機能</a:t>
            </a:r>
            <a:endParaRPr sz="700">
              <a:latin typeface="Meiryo UI"/>
              <a:cs typeface="Meiryo UI"/>
            </a:endParaRPr>
          </a:p>
        </p:txBody>
      </p:sp>
      <p:sp>
        <p:nvSpPr>
          <p:cNvPr id="625" name="object 626">
            <a:extLst>
              <a:ext uri="{FF2B5EF4-FFF2-40B4-BE49-F238E27FC236}">
                <a16:creationId xmlns:a16="http://schemas.microsoft.com/office/drawing/2014/main" id="{794B5BF3-85F6-8287-6618-58FB970C3A57}"/>
              </a:ext>
            </a:extLst>
          </p:cNvPr>
          <p:cNvSpPr/>
          <p:nvPr/>
        </p:nvSpPr>
        <p:spPr>
          <a:xfrm>
            <a:off x="3047312" y="3262138"/>
            <a:ext cx="0" cy="1152525"/>
          </a:xfrm>
          <a:custGeom>
            <a:avLst/>
            <a:gdLst/>
            <a:ahLst/>
            <a:cxnLst/>
            <a:rect l="l" t="t" r="r" b="b"/>
            <a:pathLst>
              <a:path h="1152525">
                <a:moveTo>
                  <a:pt x="0" y="899571"/>
                </a:moveTo>
                <a:lnTo>
                  <a:pt x="0" y="1152004"/>
                </a:lnTo>
              </a:path>
              <a:path h="1152525">
                <a:moveTo>
                  <a:pt x="0" y="0"/>
                </a:moveTo>
                <a:lnTo>
                  <a:pt x="0" y="683684"/>
                </a:lnTo>
              </a:path>
            </a:pathLst>
          </a:custGeom>
          <a:ln w="6350">
            <a:solidFill>
              <a:srgbClr val="585656"/>
            </a:solidFill>
          </a:ln>
        </p:spPr>
        <p:txBody>
          <a:bodyPr wrap="square" lIns="0" tIns="0" rIns="0" bIns="0" rtlCol="0"/>
          <a:lstStyle/>
          <a:p>
            <a:endParaRPr/>
          </a:p>
        </p:txBody>
      </p:sp>
      <p:sp>
        <p:nvSpPr>
          <p:cNvPr id="626" name="object 627">
            <a:extLst>
              <a:ext uri="{FF2B5EF4-FFF2-40B4-BE49-F238E27FC236}">
                <a16:creationId xmlns:a16="http://schemas.microsoft.com/office/drawing/2014/main" id="{7AFFB58C-5294-00F4-B0B7-8C6594D6C2E8}"/>
              </a:ext>
            </a:extLst>
          </p:cNvPr>
          <p:cNvSpPr txBox="1"/>
          <p:nvPr/>
        </p:nvSpPr>
        <p:spPr>
          <a:xfrm>
            <a:off x="2981107" y="395292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通信</a:t>
            </a:r>
            <a:endParaRPr sz="700">
              <a:latin typeface="Meiryo UI"/>
              <a:cs typeface="Meiryo UI"/>
            </a:endParaRPr>
          </a:p>
        </p:txBody>
      </p:sp>
      <p:grpSp>
        <p:nvGrpSpPr>
          <p:cNvPr id="627" name="object 628">
            <a:extLst>
              <a:ext uri="{FF2B5EF4-FFF2-40B4-BE49-F238E27FC236}">
                <a16:creationId xmlns:a16="http://schemas.microsoft.com/office/drawing/2014/main" id="{62CA9E62-EBEB-0FF3-B045-EE027DC94F76}"/>
              </a:ext>
            </a:extLst>
          </p:cNvPr>
          <p:cNvGrpSpPr/>
          <p:nvPr/>
        </p:nvGrpSpPr>
        <p:grpSpPr>
          <a:xfrm>
            <a:off x="2504136" y="2970645"/>
            <a:ext cx="386715" cy="2958465"/>
            <a:chOff x="1240944" y="3017779"/>
            <a:chExt cx="386715" cy="2958465"/>
          </a:xfrm>
        </p:grpSpPr>
        <p:sp>
          <p:nvSpPr>
            <p:cNvPr id="628" name="object 629">
              <a:extLst>
                <a:ext uri="{FF2B5EF4-FFF2-40B4-BE49-F238E27FC236}">
                  <a16:creationId xmlns:a16="http://schemas.microsoft.com/office/drawing/2014/main" id="{1758C296-ABF1-9E13-A674-04CAE03A1D0F}"/>
                </a:ext>
              </a:extLst>
            </p:cNvPr>
            <p:cNvSpPr/>
            <p:nvPr/>
          </p:nvSpPr>
          <p:spPr>
            <a:xfrm>
              <a:off x="1591144" y="4586948"/>
              <a:ext cx="36195" cy="36195"/>
            </a:xfrm>
            <a:custGeom>
              <a:avLst/>
              <a:gdLst/>
              <a:ahLst/>
              <a:cxnLst/>
              <a:rect l="l" t="t" r="r" b="b"/>
              <a:pathLst>
                <a:path w="36194" h="36195">
                  <a:moveTo>
                    <a:pt x="36004" y="0"/>
                  </a:moveTo>
                  <a:lnTo>
                    <a:pt x="0" y="0"/>
                  </a:lnTo>
                  <a:lnTo>
                    <a:pt x="0" y="36004"/>
                  </a:lnTo>
                  <a:lnTo>
                    <a:pt x="36004" y="36004"/>
                  </a:lnTo>
                  <a:lnTo>
                    <a:pt x="36004" y="0"/>
                  </a:lnTo>
                  <a:close/>
                </a:path>
              </a:pathLst>
            </a:custGeom>
            <a:solidFill>
              <a:srgbClr val="FFFFFF"/>
            </a:solidFill>
          </p:spPr>
          <p:txBody>
            <a:bodyPr wrap="square" lIns="0" tIns="0" rIns="0" bIns="0" rtlCol="0"/>
            <a:lstStyle/>
            <a:p>
              <a:endParaRPr/>
            </a:p>
          </p:txBody>
        </p:sp>
        <p:sp>
          <p:nvSpPr>
            <p:cNvPr id="629" name="object 630">
              <a:extLst>
                <a:ext uri="{FF2B5EF4-FFF2-40B4-BE49-F238E27FC236}">
                  <a16:creationId xmlns:a16="http://schemas.microsoft.com/office/drawing/2014/main" id="{BF107612-34DB-2122-159D-F9076AE1ADAB}"/>
                </a:ext>
              </a:extLst>
            </p:cNvPr>
            <p:cNvSpPr/>
            <p:nvPr/>
          </p:nvSpPr>
          <p:spPr>
            <a:xfrm>
              <a:off x="1605545" y="3020954"/>
              <a:ext cx="0" cy="2196465"/>
            </a:xfrm>
            <a:custGeom>
              <a:avLst/>
              <a:gdLst/>
              <a:ahLst/>
              <a:cxnLst/>
              <a:rect l="l" t="t" r="r" b="b"/>
              <a:pathLst>
                <a:path h="2196465">
                  <a:moveTo>
                    <a:pt x="0" y="2195995"/>
                  </a:moveTo>
                  <a:lnTo>
                    <a:pt x="0" y="0"/>
                  </a:lnTo>
                </a:path>
              </a:pathLst>
            </a:custGeom>
            <a:ln w="6350">
              <a:solidFill>
                <a:srgbClr val="585656"/>
              </a:solidFill>
            </a:ln>
          </p:spPr>
          <p:txBody>
            <a:bodyPr wrap="square" lIns="0" tIns="0" rIns="0" bIns="0" rtlCol="0"/>
            <a:lstStyle/>
            <a:p>
              <a:endParaRPr/>
            </a:p>
          </p:txBody>
        </p:sp>
        <p:sp>
          <p:nvSpPr>
            <p:cNvPr id="630" name="object 631">
              <a:extLst>
                <a:ext uri="{FF2B5EF4-FFF2-40B4-BE49-F238E27FC236}">
                  <a16:creationId xmlns:a16="http://schemas.microsoft.com/office/drawing/2014/main" id="{01FAA7B4-C627-569C-9FB9-19F4D4155473}"/>
                </a:ext>
              </a:extLst>
            </p:cNvPr>
            <p:cNvSpPr/>
            <p:nvPr/>
          </p:nvSpPr>
          <p:spPr>
            <a:xfrm>
              <a:off x="1317544" y="4136955"/>
              <a:ext cx="0" cy="1188085"/>
            </a:xfrm>
            <a:custGeom>
              <a:avLst/>
              <a:gdLst/>
              <a:ahLst/>
              <a:cxnLst/>
              <a:rect l="l" t="t" r="r" b="b"/>
              <a:pathLst>
                <a:path h="1188085">
                  <a:moveTo>
                    <a:pt x="0" y="1187996"/>
                  </a:moveTo>
                  <a:lnTo>
                    <a:pt x="0" y="0"/>
                  </a:lnTo>
                </a:path>
              </a:pathLst>
            </a:custGeom>
            <a:ln w="6350">
              <a:solidFill>
                <a:srgbClr val="585656"/>
              </a:solidFill>
            </a:ln>
          </p:spPr>
          <p:txBody>
            <a:bodyPr wrap="square" lIns="0" tIns="0" rIns="0" bIns="0" rtlCol="0"/>
            <a:lstStyle/>
            <a:p>
              <a:endParaRPr/>
            </a:p>
          </p:txBody>
        </p:sp>
        <p:sp>
          <p:nvSpPr>
            <p:cNvPr id="631" name="object 632">
              <a:extLst>
                <a:ext uri="{FF2B5EF4-FFF2-40B4-BE49-F238E27FC236}">
                  <a16:creationId xmlns:a16="http://schemas.microsoft.com/office/drawing/2014/main" id="{946FFAD2-9E86-B704-B9BB-D31B309B54D8}"/>
                </a:ext>
              </a:extLst>
            </p:cNvPr>
            <p:cNvSpPr/>
            <p:nvPr/>
          </p:nvSpPr>
          <p:spPr>
            <a:xfrm>
              <a:off x="1244119" y="4136950"/>
              <a:ext cx="0" cy="1836420"/>
            </a:xfrm>
            <a:custGeom>
              <a:avLst/>
              <a:gdLst/>
              <a:ahLst/>
              <a:cxnLst/>
              <a:rect l="l" t="t" r="r" b="b"/>
              <a:pathLst>
                <a:path h="1836420">
                  <a:moveTo>
                    <a:pt x="0" y="1650706"/>
                  </a:moveTo>
                  <a:lnTo>
                    <a:pt x="0" y="1836000"/>
                  </a:lnTo>
                </a:path>
                <a:path h="1836420">
                  <a:moveTo>
                    <a:pt x="0" y="0"/>
                  </a:moveTo>
                  <a:lnTo>
                    <a:pt x="0" y="1434819"/>
                  </a:lnTo>
                </a:path>
              </a:pathLst>
            </a:custGeom>
            <a:ln w="6350">
              <a:solidFill>
                <a:srgbClr val="585656"/>
              </a:solidFill>
            </a:ln>
          </p:spPr>
          <p:txBody>
            <a:bodyPr wrap="square" lIns="0" tIns="0" rIns="0" bIns="0" rtlCol="0"/>
            <a:lstStyle/>
            <a:p>
              <a:endParaRPr/>
            </a:p>
          </p:txBody>
        </p:sp>
      </p:grpSp>
      <p:sp>
        <p:nvSpPr>
          <p:cNvPr id="632" name="object 633">
            <a:extLst>
              <a:ext uri="{FF2B5EF4-FFF2-40B4-BE49-F238E27FC236}">
                <a16:creationId xmlns:a16="http://schemas.microsoft.com/office/drawing/2014/main" id="{07331862-9697-15EF-478D-E59442BDF9C5}"/>
              </a:ext>
            </a:extLst>
          </p:cNvPr>
          <p:cNvSpPr txBox="1"/>
          <p:nvPr/>
        </p:nvSpPr>
        <p:spPr>
          <a:xfrm>
            <a:off x="4476533" y="6075116"/>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資材</a:t>
            </a:r>
            <a:endParaRPr sz="700">
              <a:latin typeface="Meiryo UI"/>
              <a:cs typeface="Meiryo UI"/>
            </a:endParaRPr>
          </a:p>
        </p:txBody>
      </p:sp>
      <p:sp>
        <p:nvSpPr>
          <p:cNvPr id="633" name="object 634">
            <a:extLst>
              <a:ext uri="{FF2B5EF4-FFF2-40B4-BE49-F238E27FC236}">
                <a16:creationId xmlns:a16="http://schemas.microsoft.com/office/drawing/2014/main" id="{D428E39A-5D2A-608F-D6DA-F124909EFA42}"/>
              </a:ext>
            </a:extLst>
          </p:cNvPr>
          <p:cNvSpPr txBox="1"/>
          <p:nvPr/>
        </p:nvSpPr>
        <p:spPr>
          <a:xfrm>
            <a:off x="2440744" y="553174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資材</a:t>
            </a:r>
            <a:endParaRPr sz="700">
              <a:latin typeface="Meiryo UI"/>
              <a:cs typeface="Meiryo UI"/>
            </a:endParaRPr>
          </a:p>
        </p:txBody>
      </p:sp>
      <p:grpSp>
        <p:nvGrpSpPr>
          <p:cNvPr id="634" name="object 635">
            <a:extLst>
              <a:ext uri="{FF2B5EF4-FFF2-40B4-BE49-F238E27FC236}">
                <a16:creationId xmlns:a16="http://schemas.microsoft.com/office/drawing/2014/main" id="{FA276771-F27D-2A85-445A-E99649F1D5D7}"/>
              </a:ext>
            </a:extLst>
          </p:cNvPr>
          <p:cNvGrpSpPr/>
          <p:nvPr/>
        </p:nvGrpSpPr>
        <p:grpSpPr>
          <a:xfrm>
            <a:off x="2738208" y="4482642"/>
            <a:ext cx="107950" cy="906780"/>
            <a:chOff x="1475016" y="4529776"/>
            <a:chExt cx="107950" cy="906780"/>
          </a:xfrm>
        </p:grpSpPr>
        <p:sp>
          <p:nvSpPr>
            <p:cNvPr id="635" name="object 636">
              <a:extLst>
                <a:ext uri="{FF2B5EF4-FFF2-40B4-BE49-F238E27FC236}">
                  <a16:creationId xmlns:a16="http://schemas.microsoft.com/office/drawing/2014/main" id="{A2E6E588-B606-7500-D8F3-F3C427BEA70E}"/>
                </a:ext>
              </a:extLst>
            </p:cNvPr>
            <p:cNvSpPr/>
            <p:nvPr/>
          </p:nvSpPr>
          <p:spPr>
            <a:xfrm>
              <a:off x="1533545" y="4532951"/>
              <a:ext cx="0" cy="900430"/>
            </a:xfrm>
            <a:custGeom>
              <a:avLst/>
              <a:gdLst/>
              <a:ahLst/>
              <a:cxnLst/>
              <a:rect l="l" t="t" r="r" b="b"/>
              <a:pathLst>
                <a:path h="900429">
                  <a:moveTo>
                    <a:pt x="0" y="531072"/>
                  </a:moveTo>
                  <a:lnTo>
                    <a:pt x="0" y="899998"/>
                  </a:lnTo>
                </a:path>
                <a:path h="900429">
                  <a:moveTo>
                    <a:pt x="0" y="0"/>
                  </a:moveTo>
                  <a:lnTo>
                    <a:pt x="0" y="315184"/>
                  </a:lnTo>
                </a:path>
              </a:pathLst>
            </a:custGeom>
            <a:ln w="6350">
              <a:solidFill>
                <a:srgbClr val="585656"/>
              </a:solidFill>
            </a:ln>
          </p:spPr>
          <p:txBody>
            <a:bodyPr wrap="square" lIns="0" tIns="0" rIns="0" bIns="0" rtlCol="0"/>
            <a:lstStyle/>
            <a:p>
              <a:endParaRPr/>
            </a:p>
          </p:txBody>
        </p:sp>
        <p:sp>
          <p:nvSpPr>
            <p:cNvPr id="636" name="object 637">
              <a:extLst>
                <a:ext uri="{FF2B5EF4-FFF2-40B4-BE49-F238E27FC236}">
                  <a16:creationId xmlns:a16="http://schemas.microsoft.com/office/drawing/2014/main" id="{73CD6BCB-D15D-29C4-900A-3C1B25E56F90}"/>
                </a:ext>
              </a:extLst>
            </p:cNvPr>
            <p:cNvSpPr/>
            <p:nvPr/>
          </p:nvSpPr>
          <p:spPr>
            <a:xfrm>
              <a:off x="1475016" y="4848136"/>
              <a:ext cx="107950" cy="215900"/>
            </a:xfrm>
            <a:custGeom>
              <a:avLst/>
              <a:gdLst/>
              <a:ahLst/>
              <a:cxnLst/>
              <a:rect l="l" t="t" r="r" b="b"/>
              <a:pathLst>
                <a:path w="107950" h="215900">
                  <a:moveTo>
                    <a:pt x="107721" y="0"/>
                  </a:moveTo>
                  <a:lnTo>
                    <a:pt x="0" y="0"/>
                  </a:lnTo>
                  <a:lnTo>
                    <a:pt x="0" y="215887"/>
                  </a:lnTo>
                  <a:lnTo>
                    <a:pt x="107721" y="215887"/>
                  </a:lnTo>
                  <a:lnTo>
                    <a:pt x="107721" y="0"/>
                  </a:lnTo>
                  <a:close/>
                </a:path>
              </a:pathLst>
            </a:custGeom>
            <a:solidFill>
              <a:srgbClr val="FFFFFF"/>
            </a:solidFill>
          </p:spPr>
          <p:txBody>
            <a:bodyPr wrap="square" lIns="0" tIns="0" rIns="0" bIns="0" rtlCol="0"/>
            <a:lstStyle/>
            <a:p>
              <a:endParaRPr/>
            </a:p>
          </p:txBody>
        </p:sp>
      </p:grpSp>
      <p:sp>
        <p:nvSpPr>
          <p:cNvPr id="637" name="object 638">
            <a:extLst>
              <a:ext uri="{FF2B5EF4-FFF2-40B4-BE49-F238E27FC236}">
                <a16:creationId xmlns:a16="http://schemas.microsoft.com/office/drawing/2014/main" id="{2E03C1CB-5E81-91EA-5967-76572D9238D9}"/>
              </a:ext>
            </a:extLst>
          </p:cNvPr>
          <p:cNvSpPr txBox="1"/>
          <p:nvPr/>
        </p:nvSpPr>
        <p:spPr>
          <a:xfrm>
            <a:off x="2726007" y="480811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grpSp>
        <p:nvGrpSpPr>
          <p:cNvPr id="638" name="object 639">
            <a:extLst>
              <a:ext uri="{FF2B5EF4-FFF2-40B4-BE49-F238E27FC236}">
                <a16:creationId xmlns:a16="http://schemas.microsoft.com/office/drawing/2014/main" id="{E2ED7E0F-86BF-DF4A-09F5-295DAAB59265}"/>
              </a:ext>
            </a:extLst>
          </p:cNvPr>
          <p:cNvGrpSpPr/>
          <p:nvPr/>
        </p:nvGrpSpPr>
        <p:grpSpPr>
          <a:xfrm>
            <a:off x="5851975" y="1745051"/>
            <a:ext cx="1197610" cy="153670"/>
            <a:chOff x="4588783" y="1792185"/>
            <a:chExt cx="1197610" cy="153670"/>
          </a:xfrm>
        </p:grpSpPr>
        <p:sp>
          <p:nvSpPr>
            <p:cNvPr id="639" name="object 640">
              <a:extLst>
                <a:ext uri="{FF2B5EF4-FFF2-40B4-BE49-F238E27FC236}">
                  <a16:creationId xmlns:a16="http://schemas.microsoft.com/office/drawing/2014/main" id="{20D739EC-A2BE-5250-2DD9-AA2667ED628C}"/>
                </a:ext>
              </a:extLst>
            </p:cNvPr>
            <p:cNvSpPr/>
            <p:nvPr/>
          </p:nvSpPr>
          <p:spPr>
            <a:xfrm>
              <a:off x="4593544" y="1796948"/>
              <a:ext cx="1188085" cy="144145"/>
            </a:xfrm>
            <a:custGeom>
              <a:avLst/>
              <a:gdLst/>
              <a:ahLst/>
              <a:cxnLst/>
              <a:rect l="l" t="t" r="r" b="b"/>
              <a:pathLst>
                <a:path w="1188085" h="144144">
                  <a:moveTo>
                    <a:pt x="1164005" y="0"/>
                  </a:moveTo>
                  <a:lnTo>
                    <a:pt x="24003" y="0"/>
                  </a:lnTo>
                  <a:lnTo>
                    <a:pt x="14658" y="1885"/>
                  </a:lnTo>
                  <a:lnTo>
                    <a:pt x="7029" y="7029"/>
                  </a:lnTo>
                  <a:lnTo>
                    <a:pt x="1885" y="14658"/>
                  </a:lnTo>
                  <a:lnTo>
                    <a:pt x="0" y="24002"/>
                  </a:lnTo>
                  <a:lnTo>
                    <a:pt x="0" y="120002"/>
                  </a:lnTo>
                  <a:lnTo>
                    <a:pt x="1885" y="129346"/>
                  </a:lnTo>
                  <a:lnTo>
                    <a:pt x="7029" y="136975"/>
                  </a:lnTo>
                  <a:lnTo>
                    <a:pt x="14658" y="142119"/>
                  </a:lnTo>
                  <a:lnTo>
                    <a:pt x="24003" y="144005"/>
                  </a:lnTo>
                  <a:lnTo>
                    <a:pt x="1164005" y="144005"/>
                  </a:lnTo>
                  <a:lnTo>
                    <a:pt x="1173342" y="142119"/>
                  </a:lnTo>
                  <a:lnTo>
                    <a:pt x="1180968" y="136975"/>
                  </a:lnTo>
                  <a:lnTo>
                    <a:pt x="1186110" y="129346"/>
                  </a:lnTo>
                  <a:lnTo>
                    <a:pt x="1187996" y="120002"/>
                  </a:lnTo>
                  <a:lnTo>
                    <a:pt x="1187996" y="24002"/>
                  </a:lnTo>
                  <a:lnTo>
                    <a:pt x="1186110" y="14658"/>
                  </a:lnTo>
                  <a:lnTo>
                    <a:pt x="1180968" y="7029"/>
                  </a:lnTo>
                  <a:lnTo>
                    <a:pt x="1173342" y="1885"/>
                  </a:lnTo>
                  <a:lnTo>
                    <a:pt x="1164005" y="0"/>
                  </a:lnTo>
                  <a:close/>
                </a:path>
              </a:pathLst>
            </a:custGeom>
            <a:solidFill>
              <a:srgbClr val="FFFFFF"/>
            </a:solidFill>
          </p:spPr>
          <p:txBody>
            <a:bodyPr wrap="square" lIns="0" tIns="0" rIns="0" bIns="0" rtlCol="0"/>
            <a:lstStyle/>
            <a:p>
              <a:endParaRPr/>
            </a:p>
          </p:txBody>
        </p:sp>
        <p:sp>
          <p:nvSpPr>
            <p:cNvPr id="640" name="object 641">
              <a:extLst>
                <a:ext uri="{FF2B5EF4-FFF2-40B4-BE49-F238E27FC236}">
                  <a16:creationId xmlns:a16="http://schemas.microsoft.com/office/drawing/2014/main" id="{4122B97D-3461-EE75-4122-A4088575DAC7}"/>
                </a:ext>
              </a:extLst>
            </p:cNvPr>
            <p:cNvSpPr/>
            <p:nvPr/>
          </p:nvSpPr>
          <p:spPr>
            <a:xfrm>
              <a:off x="4593545" y="1796948"/>
              <a:ext cx="1188085" cy="144145"/>
            </a:xfrm>
            <a:custGeom>
              <a:avLst/>
              <a:gdLst/>
              <a:ahLst/>
              <a:cxnLst/>
              <a:rect l="l" t="t" r="r" b="b"/>
              <a:pathLst>
                <a:path w="1188085" h="144144">
                  <a:moveTo>
                    <a:pt x="0" y="24002"/>
                  </a:moveTo>
                  <a:lnTo>
                    <a:pt x="1885" y="14658"/>
                  </a:lnTo>
                  <a:lnTo>
                    <a:pt x="7029" y="7029"/>
                  </a:lnTo>
                  <a:lnTo>
                    <a:pt x="14658" y="1885"/>
                  </a:lnTo>
                  <a:lnTo>
                    <a:pt x="24003" y="0"/>
                  </a:lnTo>
                  <a:lnTo>
                    <a:pt x="1164005" y="0"/>
                  </a:lnTo>
                  <a:lnTo>
                    <a:pt x="1173342" y="1885"/>
                  </a:lnTo>
                  <a:lnTo>
                    <a:pt x="1180968" y="7029"/>
                  </a:lnTo>
                  <a:lnTo>
                    <a:pt x="1186110" y="14658"/>
                  </a:lnTo>
                  <a:lnTo>
                    <a:pt x="1187996" y="24002"/>
                  </a:lnTo>
                  <a:lnTo>
                    <a:pt x="1187996" y="120002"/>
                  </a:lnTo>
                  <a:lnTo>
                    <a:pt x="1186110" y="129346"/>
                  </a:lnTo>
                  <a:lnTo>
                    <a:pt x="1180968" y="136975"/>
                  </a:lnTo>
                  <a:lnTo>
                    <a:pt x="1173342" y="142119"/>
                  </a:lnTo>
                  <a:lnTo>
                    <a:pt x="1164005" y="144005"/>
                  </a:lnTo>
                  <a:lnTo>
                    <a:pt x="24003" y="144005"/>
                  </a:lnTo>
                  <a:lnTo>
                    <a:pt x="14658" y="142119"/>
                  </a:lnTo>
                  <a:lnTo>
                    <a:pt x="7029" y="136975"/>
                  </a:lnTo>
                  <a:lnTo>
                    <a:pt x="1885" y="129346"/>
                  </a:lnTo>
                  <a:lnTo>
                    <a:pt x="0" y="120002"/>
                  </a:lnTo>
                  <a:lnTo>
                    <a:pt x="0" y="24002"/>
                  </a:lnTo>
                  <a:close/>
                </a:path>
              </a:pathLst>
            </a:custGeom>
            <a:ln w="9524">
              <a:solidFill>
                <a:srgbClr val="DC003B"/>
              </a:solidFill>
            </a:ln>
          </p:spPr>
          <p:txBody>
            <a:bodyPr wrap="square" lIns="0" tIns="0" rIns="0" bIns="0" rtlCol="0"/>
            <a:lstStyle/>
            <a:p>
              <a:endParaRPr/>
            </a:p>
          </p:txBody>
        </p:sp>
      </p:grpSp>
      <p:sp>
        <p:nvSpPr>
          <p:cNvPr id="641" name="object 642">
            <a:extLst>
              <a:ext uri="{FF2B5EF4-FFF2-40B4-BE49-F238E27FC236}">
                <a16:creationId xmlns:a16="http://schemas.microsoft.com/office/drawing/2014/main" id="{362459AB-6CA0-8A2B-2FB4-91B8FCB9849A}"/>
              </a:ext>
            </a:extLst>
          </p:cNvPr>
          <p:cNvSpPr txBox="1"/>
          <p:nvPr/>
        </p:nvSpPr>
        <p:spPr>
          <a:xfrm>
            <a:off x="5923781" y="1740834"/>
            <a:ext cx="2000250" cy="361950"/>
          </a:xfrm>
          <a:prstGeom prst="rect">
            <a:avLst/>
          </a:prstGeom>
        </p:spPr>
        <p:txBody>
          <a:bodyPr vert="horz" wrap="square" lIns="0" tIns="12700" rIns="0" bIns="0" rtlCol="0">
            <a:spAutoFit/>
          </a:bodyPr>
          <a:lstStyle/>
          <a:p>
            <a:pPr marL="12700">
              <a:lnSpc>
                <a:spcPct val="100000"/>
              </a:lnSpc>
              <a:spcBef>
                <a:spcPts val="100"/>
              </a:spcBef>
              <a:tabLst>
                <a:tab pos="1301115" algn="l"/>
              </a:tabLst>
            </a:pPr>
            <a:r>
              <a:rPr sz="1200" b="1" baseline="3472" dirty="0">
                <a:solidFill>
                  <a:srgbClr val="DC003B"/>
                </a:solidFill>
                <a:latin typeface="Meiryo UI"/>
                <a:cs typeface="Meiryo UI"/>
              </a:rPr>
              <a:t>早期対応</a:t>
            </a:r>
            <a:r>
              <a:rPr sz="1200" b="1" spc="-30" baseline="3472" dirty="0">
                <a:solidFill>
                  <a:srgbClr val="DC003B"/>
                </a:solidFill>
                <a:latin typeface="Meiryo UI"/>
                <a:cs typeface="Meiryo UI"/>
              </a:rPr>
              <a:t>(</a:t>
            </a:r>
            <a:r>
              <a:rPr sz="1200" b="1" baseline="3472" dirty="0">
                <a:solidFill>
                  <a:srgbClr val="DC003B"/>
                </a:solidFill>
                <a:latin typeface="Meiryo UI"/>
                <a:cs typeface="Meiryo UI"/>
              </a:rPr>
              <a:t>基盤</a:t>
            </a:r>
            <a:r>
              <a:rPr sz="1200" b="1" spc="-15" baseline="3472" dirty="0">
                <a:solidFill>
                  <a:srgbClr val="DC003B"/>
                </a:solidFill>
                <a:latin typeface="Meiryo UI"/>
                <a:cs typeface="Meiryo UI"/>
              </a:rPr>
              <a:t>インフラ</a:t>
            </a:r>
            <a:r>
              <a:rPr sz="1200" b="1" spc="-75" baseline="3472" dirty="0">
                <a:solidFill>
                  <a:srgbClr val="DC003B"/>
                </a:solidFill>
                <a:latin typeface="Meiryo UI"/>
                <a:cs typeface="Meiryo UI"/>
              </a:rPr>
              <a:t>)</a:t>
            </a:r>
            <a:r>
              <a:rPr sz="1200" b="1" baseline="3472" dirty="0">
                <a:solidFill>
                  <a:srgbClr val="DC003B"/>
                </a:solidFill>
                <a:latin typeface="Meiryo UI"/>
                <a:cs typeface="Meiryo UI"/>
              </a:rPr>
              <a:t>	</a:t>
            </a:r>
            <a:r>
              <a:rPr sz="900" b="1" dirty="0">
                <a:solidFill>
                  <a:srgbClr val="319B73"/>
                </a:solidFill>
                <a:latin typeface="Meiryo UI"/>
                <a:cs typeface="Meiryo UI"/>
              </a:rPr>
              <a:t>電力</a:t>
            </a:r>
            <a:r>
              <a:rPr sz="900" b="1" spc="135" dirty="0">
                <a:solidFill>
                  <a:srgbClr val="319B73"/>
                </a:solidFill>
                <a:latin typeface="Meiryo UI"/>
                <a:cs typeface="Meiryo UI"/>
              </a:rPr>
              <a:t> </a:t>
            </a:r>
            <a:r>
              <a:rPr sz="700" b="1" spc="85" dirty="0">
                <a:latin typeface="Meiryo UI"/>
                <a:cs typeface="Meiryo UI"/>
              </a:rPr>
              <a:t>一部競</a:t>
            </a:r>
            <a:r>
              <a:rPr sz="700" b="1" spc="35" dirty="0">
                <a:latin typeface="Meiryo UI"/>
                <a:cs typeface="Meiryo UI"/>
              </a:rPr>
              <a:t>争</a:t>
            </a:r>
            <a:endParaRPr sz="700">
              <a:latin typeface="Meiryo UI"/>
              <a:cs typeface="Meiryo UI"/>
            </a:endParaRPr>
          </a:p>
          <a:p>
            <a:pPr marL="652780">
              <a:lnSpc>
                <a:spcPct val="100000"/>
              </a:lnSpc>
              <a:spcBef>
                <a:spcPts val="605"/>
              </a:spcBef>
              <a:tabLst>
                <a:tab pos="1264285" algn="l"/>
              </a:tabLst>
            </a:pPr>
            <a:r>
              <a:rPr sz="800" b="1" dirty="0">
                <a:solidFill>
                  <a:srgbClr val="3B82F5"/>
                </a:solidFill>
                <a:latin typeface="Meiryo UI"/>
                <a:cs typeface="Meiryo UI"/>
              </a:rPr>
              <a:t>蓄</a:t>
            </a:r>
            <a:r>
              <a:rPr sz="800" b="1" spc="-50" dirty="0">
                <a:solidFill>
                  <a:srgbClr val="3B82F5"/>
                </a:solidFill>
                <a:latin typeface="Meiryo UI"/>
                <a:cs typeface="Meiryo UI"/>
              </a:rPr>
              <a:t>電</a:t>
            </a:r>
            <a:r>
              <a:rPr sz="800" b="1" dirty="0">
                <a:solidFill>
                  <a:srgbClr val="3B82F5"/>
                </a:solidFill>
                <a:latin typeface="Meiryo UI"/>
                <a:cs typeface="Meiryo UI"/>
              </a:rPr>
              <a:t>	半永久電</a:t>
            </a:r>
            <a:r>
              <a:rPr sz="800" b="1" spc="-50" dirty="0">
                <a:solidFill>
                  <a:srgbClr val="3B82F5"/>
                </a:solidFill>
                <a:latin typeface="Meiryo UI"/>
                <a:cs typeface="Meiryo UI"/>
              </a:rPr>
              <a:t>源</a:t>
            </a:r>
            <a:endParaRPr sz="800">
              <a:latin typeface="Meiryo UI"/>
              <a:cs typeface="Meiryo UI"/>
            </a:endParaRPr>
          </a:p>
        </p:txBody>
      </p:sp>
      <p:grpSp>
        <p:nvGrpSpPr>
          <p:cNvPr id="642" name="object 643">
            <a:extLst>
              <a:ext uri="{FF2B5EF4-FFF2-40B4-BE49-F238E27FC236}">
                <a16:creationId xmlns:a16="http://schemas.microsoft.com/office/drawing/2014/main" id="{04314F86-CE20-F649-EA22-90819A6DE3DB}"/>
              </a:ext>
            </a:extLst>
          </p:cNvPr>
          <p:cNvGrpSpPr/>
          <p:nvPr/>
        </p:nvGrpSpPr>
        <p:grpSpPr>
          <a:xfrm>
            <a:off x="6462381" y="2715471"/>
            <a:ext cx="1381125" cy="913130"/>
            <a:chOff x="5199189" y="2762605"/>
            <a:chExt cx="1381125" cy="913130"/>
          </a:xfrm>
        </p:grpSpPr>
        <p:sp>
          <p:nvSpPr>
            <p:cNvPr id="643" name="object 644">
              <a:extLst>
                <a:ext uri="{FF2B5EF4-FFF2-40B4-BE49-F238E27FC236}">
                  <a16:creationId xmlns:a16="http://schemas.microsoft.com/office/drawing/2014/main" id="{5EDB6055-08D4-5A4D-0B68-CC2EE77E8E0B}"/>
                </a:ext>
              </a:extLst>
            </p:cNvPr>
            <p:cNvSpPr/>
            <p:nvPr/>
          </p:nvSpPr>
          <p:spPr>
            <a:xfrm>
              <a:off x="5205539" y="2768955"/>
              <a:ext cx="1368425" cy="900430"/>
            </a:xfrm>
            <a:custGeom>
              <a:avLst/>
              <a:gdLst/>
              <a:ahLst/>
              <a:cxnLst/>
              <a:rect l="l" t="t" r="r" b="b"/>
              <a:pathLst>
                <a:path w="1368425" h="900429">
                  <a:moveTo>
                    <a:pt x="1368005" y="0"/>
                  </a:moveTo>
                  <a:lnTo>
                    <a:pt x="0" y="0"/>
                  </a:lnTo>
                  <a:lnTo>
                    <a:pt x="0" y="899998"/>
                  </a:lnTo>
                  <a:lnTo>
                    <a:pt x="1368005" y="899998"/>
                  </a:lnTo>
                  <a:lnTo>
                    <a:pt x="1368005" y="0"/>
                  </a:lnTo>
                  <a:close/>
                </a:path>
              </a:pathLst>
            </a:custGeom>
            <a:solidFill>
              <a:srgbClr val="E6E6E6"/>
            </a:solidFill>
          </p:spPr>
          <p:txBody>
            <a:bodyPr wrap="square" lIns="0" tIns="0" rIns="0" bIns="0" rtlCol="0"/>
            <a:lstStyle/>
            <a:p>
              <a:endParaRPr/>
            </a:p>
          </p:txBody>
        </p:sp>
        <p:sp>
          <p:nvSpPr>
            <p:cNvPr id="644" name="object 645">
              <a:extLst>
                <a:ext uri="{FF2B5EF4-FFF2-40B4-BE49-F238E27FC236}">
                  <a16:creationId xmlns:a16="http://schemas.microsoft.com/office/drawing/2014/main" id="{796B3503-F060-EAC5-632A-78DCD96DBCF8}"/>
                </a:ext>
              </a:extLst>
            </p:cNvPr>
            <p:cNvSpPr/>
            <p:nvPr/>
          </p:nvSpPr>
          <p:spPr>
            <a:xfrm>
              <a:off x="5205539" y="2768955"/>
              <a:ext cx="1368425" cy="900430"/>
            </a:xfrm>
            <a:custGeom>
              <a:avLst/>
              <a:gdLst/>
              <a:ahLst/>
              <a:cxnLst/>
              <a:rect l="l" t="t" r="r" b="b"/>
              <a:pathLst>
                <a:path w="1368425" h="900429">
                  <a:moveTo>
                    <a:pt x="0" y="0"/>
                  </a:moveTo>
                  <a:lnTo>
                    <a:pt x="1368005" y="0"/>
                  </a:lnTo>
                  <a:lnTo>
                    <a:pt x="1368005" y="899998"/>
                  </a:lnTo>
                  <a:lnTo>
                    <a:pt x="0" y="899998"/>
                  </a:lnTo>
                  <a:lnTo>
                    <a:pt x="0" y="0"/>
                  </a:lnTo>
                  <a:close/>
                </a:path>
              </a:pathLst>
            </a:custGeom>
            <a:ln w="12700">
              <a:solidFill>
                <a:srgbClr val="003A83"/>
              </a:solidFill>
            </a:ln>
          </p:spPr>
          <p:txBody>
            <a:bodyPr wrap="square" lIns="0" tIns="0" rIns="0" bIns="0" rtlCol="0"/>
            <a:lstStyle/>
            <a:p>
              <a:endParaRPr/>
            </a:p>
          </p:txBody>
        </p:sp>
      </p:grpSp>
      <p:sp>
        <p:nvSpPr>
          <p:cNvPr id="645" name="object 646">
            <a:extLst>
              <a:ext uri="{FF2B5EF4-FFF2-40B4-BE49-F238E27FC236}">
                <a16:creationId xmlns:a16="http://schemas.microsoft.com/office/drawing/2014/main" id="{B559E0A0-0CF9-9631-2076-AE874A912BD6}"/>
              </a:ext>
            </a:extLst>
          </p:cNvPr>
          <p:cNvSpPr txBox="1"/>
          <p:nvPr/>
        </p:nvSpPr>
        <p:spPr>
          <a:xfrm>
            <a:off x="6492037" y="2746641"/>
            <a:ext cx="322580" cy="147955"/>
          </a:xfrm>
          <a:prstGeom prst="rect">
            <a:avLst/>
          </a:prstGeom>
        </p:spPr>
        <p:txBody>
          <a:bodyPr vert="horz" wrap="square" lIns="0" tIns="13335" rIns="0" bIns="0" rtlCol="0">
            <a:spAutoFit/>
          </a:bodyPr>
          <a:lstStyle/>
          <a:p>
            <a:pPr marL="12700">
              <a:lnSpc>
                <a:spcPct val="100000"/>
              </a:lnSpc>
              <a:spcBef>
                <a:spcPts val="105"/>
              </a:spcBef>
            </a:pPr>
            <a:r>
              <a:rPr sz="800" b="1" spc="-35" dirty="0">
                <a:solidFill>
                  <a:srgbClr val="003A83"/>
                </a:solidFill>
                <a:latin typeface="Meiryo UI"/>
                <a:cs typeface="Meiryo UI"/>
              </a:rPr>
              <a:t>太陽光</a:t>
            </a:r>
            <a:endParaRPr sz="800">
              <a:latin typeface="Meiryo UI"/>
              <a:cs typeface="Meiryo UI"/>
            </a:endParaRPr>
          </a:p>
        </p:txBody>
      </p:sp>
      <p:sp>
        <p:nvSpPr>
          <p:cNvPr id="646" name="object 647">
            <a:extLst>
              <a:ext uri="{FF2B5EF4-FFF2-40B4-BE49-F238E27FC236}">
                <a16:creationId xmlns:a16="http://schemas.microsoft.com/office/drawing/2014/main" id="{E4EB017F-9562-C3AC-F670-E91D0D2FFD42}"/>
              </a:ext>
            </a:extLst>
          </p:cNvPr>
          <p:cNvSpPr txBox="1"/>
          <p:nvPr/>
        </p:nvSpPr>
        <p:spPr>
          <a:xfrm>
            <a:off x="6492037" y="2868558"/>
            <a:ext cx="421640" cy="147955"/>
          </a:xfrm>
          <a:prstGeom prst="rect">
            <a:avLst/>
          </a:prstGeom>
        </p:spPr>
        <p:txBody>
          <a:bodyPr vert="horz" wrap="square" lIns="0" tIns="13335" rIns="0" bIns="0" rtlCol="0">
            <a:spAutoFit/>
          </a:bodyPr>
          <a:lstStyle/>
          <a:p>
            <a:pPr marL="12700">
              <a:lnSpc>
                <a:spcPct val="100000"/>
              </a:lnSpc>
              <a:spcBef>
                <a:spcPts val="105"/>
              </a:spcBef>
            </a:pPr>
            <a:r>
              <a:rPr sz="800" b="1" spc="-35" dirty="0">
                <a:solidFill>
                  <a:srgbClr val="003A83"/>
                </a:solidFill>
                <a:latin typeface="Meiryo UI"/>
                <a:cs typeface="Meiryo UI"/>
              </a:rPr>
              <a:t>電力発電</a:t>
            </a:r>
            <a:endParaRPr sz="800">
              <a:latin typeface="Meiryo UI"/>
              <a:cs typeface="Meiryo UI"/>
            </a:endParaRPr>
          </a:p>
        </p:txBody>
      </p:sp>
      <p:grpSp>
        <p:nvGrpSpPr>
          <p:cNvPr id="647" name="object 648">
            <a:extLst>
              <a:ext uri="{FF2B5EF4-FFF2-40B4-BE49-F238E27FC236}">
                <a16:creationId xmlns:a16="http://schemas.microsoft.com/office/drawing/2014/main" id="{76E4F549-465C-430B-7314-74D6556A5B66}"/>
              </a:ext>
            </a:extLst>
          </p:cNvPr>
          <p:cNvGrpSpPr/>
          <p:nvPr/>
        </p:nvGrpSpPr>
        <p:grpSpPr>
          <a:xfrm>
            <a:off x="7038389" y="2787467"/>
            <a:ext cx="732790" cy="521334"/>
            <a:chOff x="5775197" y="2834601"/>
            <a:chExt cx="732790" cy="521334"/>
          </a:xfrm>
        </p:grpSpPr>
        <p:sp>
          <p:nvSpPr>
            <p:cNvPr id="648" name="object 649">
              <a:extLst>
                <a:ext uri="{FF2B5EF4-FFF2-40B4-BE49-F238E27FC236}">
                  <a16:creationId xmlns:a16="http://schemas.microsoft.com/office/drawing/2014/main" id="{93D014BF-B130-6162-20A3-FDF4F627FE26}"/>
                </a:ext>
              </a:extLst>
            </p:cNvPr>
            <p:cNvSpPr/>
            <p:nvPr/>
          </p:nvSpPr>
          <p:spPr>
            <a:xfrm>
              <a:off x="5781547" y="2840951"/>
              <a:ext cx="720090" cy="508634"/>
            </a:xfrm>
            <a:custGeom>
              <a:avLst/>
              <a:gdLst/>
              <a:ahLst/>
              <a:cxnLst/>
              <a:rect l="l" t="t" r="r" b="b"/>
              <a:pathLst>
                <a:path w="720089" h="508635">
                  <a:moveTo>
                    <a:pt x="720001" y="0"/>
                  </a:moveTo>
                  <a:lnTo>
                    <a:pt x="0" y="0"/>
                  </a:lnTo>
                  <a:lnTo>
                    <a:pt x="0" y="508457"/>
                  </a:lnTo>
                  <a:lnTo>
                    <a:pt x="720001" y="508457"/>
                  </a:lnTo>
                  <a:lnTo>
                    <a:pt x="720001" y="0"/>
                  </a:lnTo>
                  <a:close/>
                </a:path>
              </a:pathLst>
            </a:custGeom>
            <a:solidFill>
              <a:srgbClr val="E1EBFC"/>
            </a:solidFill>
          </p:spPr>
          <p:txBody>
            <a:bodyPr wrap="square" lIns="0" tIns="0" rIns="0" bIns="0" rtlCol="0"/>
            <a:lstStyle/>
            <a:p>
              <a:endParaRPr/>
            </a:p>
          </p:txBody>
        </p:sp>
        <p:sp>
          <p:nvSpPr>
            <p:cNvPr id="649" name="object 650">
              <a:extLst>
                <a:ext uri="{FF2B5EF4-FFF2-40B4-BE49-F238E27FC236}">
                  <a16:creationId xmlns:a16="http://schemas.microsoft.com/office/drawing/2014/main" id="{AC6DFEEC-FF13-E3D8-6B78-34DCC58E32A5}"/>
                </a:ext>
              </a:extLst>
            </p:cNvPr>
            <p:cNvSpPr/>
            <p:nvPr/>
          </p:nvSpPr>
          <p:spPr>
            <a:xfrm>
              <a:off x="5781547" y="2840951"/>
              <a:ext cx="720090" cy="508634"/>
            </a:xfrm>
            <a:custGeom>
              <a:avLst/>
              <a:gdLst/>
              <a:ahLst/>
              <a:cxnLst/>
              <a:rect l="l" t="t" r="r" b="b"/>
              <a:pathLst>
                <a:path w="720089" h="508635">
                  <a:moveTo>
                    <a:pt x="0" y="0"/>
                  </a:moveTo>
                  <a:lnTo>
                    <a:pt x="720001" y="0"/>
                  </a:lnTo>
                  <a:lnTo>
                    <a:pt x="720001" y="508457"/>
                  </a:lnTo>
                  <a:lnTo>
                    <a:pt x="0" y="508457"/>
                  </a:lnTo>
                  <a:lnTo>
                    <a:pt x="0" y="0"/>
                  </a:lnTo>
                  <a:close/>
                </a:path>
              </a:pathLst>
            </a:custGeom>
            <a:ln w="12700">
              <a:solidFill>
                <a:srgbClr val="3B82F5"/>
              </a:solidFill>
            </a:ln>
          </p:spPr>
          <p:txBody>
            <a:bodyPr wrap="square" lIns="0" tIns="0" rIns="0" bIns="0" rtlCol="0"/>
            <a:lstStyle/>
            <a:p>
              <a:endParaRPr/>
            </a:p>
          </p:txBody>
        </p:sp>
      </p:grpSp>
      <p:sp>
        <p:nvSpPr>
          <p:cNvPr id="650" name="object 651">
            <a:extLst>
              <a:ext uri="{FF2B5EF4-FFF2-40B4-BE49-F238E27FC236}">
                <a16:creationId xmlns:a16="http://schemas.microsoft.com/office/drawing/2014/main" id="{444A3053-FEF0-DD59-D6B8-1615CD308688}"/>
              </a:ext>
            </a:extLst>
          </p:cNvPr>
          <p:cNvSpPr txBox="1"/>
          <p:nvPr/>
        </p:nvSpPr>
        <p:spPr>
          <a:xfrm>
            <a:off x="7068036" y="2818641"/>
            <a:ext cx="535940" cy="26987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3B82F5"/>
                </a:solidFill>
                <a:latin typeface="Meiryo UI"/>
                <a:cs typeface="Meiryo UI"/>
              </a:rPr>
              <a:t>太陽光発電</a:t>
            </a:r>
            <a:endParaRPr sz="800">
              <a:latin typeface="Meiryo UI"/>
              <a:cs typeface="Meiryo UI"/>
            </a:endParaRPr>
          </a:p>
          <a:p>
            <a:pPr marL="12700">
              <a:lnSpc>
                <a:spcPct val="100000"/>
              </a:lnSpc>
            </a:pPr>
            <a:r>
              <a:rPr sz="800" b="1" dirty="0">
                <a:solidFill>
                  <a:srgbClr val="3B82F5"/>
                </a:solidFill>
                <a:latin typeface="Meiryo UI"/>
                <a:cs typeface="Meiryo UI"/>
              </a:rPr>
              <a:t>（衛星</a:t>
            </a:r>
            <a:r>
              <a:rPr sz="800" b="1" spc="-50" dirty="0">
                <a:solidFill>
                  <a:srgbClr val="3B82F5"/>
                </a:solidFill>
                <a:latin typeface="Meiryo UI"/>
                <a:cs typeface="Meiryo UI"/>
              </a:rPr>
              <a:t>）</a:t>
            </a:r>
            <a:endParaRPr sz="800">
              <a:latin typeface="Meiryo UI"/>
              <a:cs typeface="Meiryo UI"/>
            </a:endParaRPr>
          </a:p>
        </p:txBody>
      </p:sp>
      <p:grpSp>
        <p:nvGrpSpPr>
          <p:cNvPr id="651" name="object 652">
            <a:extLst>
              <a:ext uri="{FF2B5EF4-FFF2-40B4-BE49-F238E27FC236}">
                <a16:creationId xmlns:a16="http://schemas.microsoft.com/office/drawing/2014/main" id="{FE01783D-5FFE-7DF6-E9EB-392261BB8F22}"/>
              </a:ext>
            </a:extLst>
          </p:cNvPr>
          <p:cNvGrpSpPr/>
          <p:nvPr/>
        </p:nvGrpSpPr>
        <p:grpSpPr>
          <a:xfrm>
            <a:off x="7113536" y="3078640"/>
            <a:ext cx="582930" cy="187325"/>
            <a:chOff x="5850344" y="3125774"/>
            <a:chExt cx="582930" cy="187325"/>
          </a:xfrm>
        </p:grpSpPr>
        <p:sp>
          <p:nvSpPr>
            <p:cNvPr id="652" name="object 653">
              <a:extLst>
                <a:ext uri="{FF2B5EF4-FFF2-40B4-BE49-F238E27FC236}">
                  <a16:creationId xmlns:a16="http://schemas.microsoft.com/office/drawing/2014/main" id="{E5556C76-6530-DCEE-A03E-726F5F9483CF}"/>
                </a:ext>
              </a:extLst>
            </p:cNvPr>
            <p:cNvSpPr/>
            <p:nvPr/>
          </p:nvSpPr>
          <p:spPr>
            <a:xfrm>
              <a:off x="5853519" y="3128949"/>
              <a:ext cx="576580" cy="180975"/>
            </a:xfrm>
            <a:custGeom>
              <a:avLst/>
              <a:gdLst/>
              <a:ahLst/>
              <a:cxnLst/>
              <a:rect l="l" t="t" r="r" b="b"/>
              <a:pathLst>
                <a:path w="576579" h="180975">
                  <a:moveTo>
                    <a:pt x="576046" y="0"/>
                  </a:moveTo>
                  <a:lnTo>
                    <a:pt x="0" y="0"/>
                  </a:lnTo>
                  <a:lnTo>
                    <a:pt x="0" y="180428"/>
                  </a:lnTo>
                  <a:lnTo>
                    <a:pt x="576046" y="180428"/>
                  </a:lnTo>
                  <a:lnTo>
                    <a:pt x="576046" y="0"/>
                  </a:lnTo>
                  <a:close/>
                </a:path>
              </a:pathLst>
            </a:custGeom>
            <a:solidFill>
              <a:srgbClr val="FFFFFF"/>
            </a:solidFill>
          </p:spPr>
          <p:txBody>
            <a:bodyPr wrap="square" lIns="0" tIns="0" rIns="0" bIns="0" rtlCol="0"/>
            <a:lstStyle/>
            <a:p>
              <a:endParaRPr/>
            </a:p>
          </p:txBody>
        </p:sp>
        <p:sp>
          <p:nvSpPr>
            <p:cNvPr id="653" name="object 654">
              <a:extLst>
                <a:ext uri="{FF2B5EF4-FFF2-40B4-BE49-F238E27FC236}">
                  <a16:creationId xmlns:a16="http://schemas.microsoft.com/office/drawing/2014/main" id="{8E83BADF-F4A0-51FB-3122-1474E0F539FF}"/>
                </a:ext>
              </a:extLst>
            </p:cNvPr>
            <p:cNvSpPr/>
            <p:nvPr/>
          </p:nvSpPr>
          <p:spPr>
            <a:xfrm>
              <a:off x="5853519" y="3128949"/>
              <a:ext cx="576580" cy="180975"/>
            </a:xfrm>
            <a:custGeom>
              <a:avLst/>
              <a:gdLst/>
              <a:ahLst/>
              <a:cxnLst/>
              <a:rect l="l" t="t" r="r" b="b"/>
              <a:pathLst>
                <a:path w="576579" h="180975">
                  <a:moveTo>
                    <a:pt x="0" y="0"/>
                  </a:moveTo>
                  <a:lnTo>
                    <a:pt x="576046" y="0"/>
                  </a:lnTo>
                  <a:lnTo>
                    <a:pt x="576046" y="180428"/>
                  </a:lnTo>
                  <a:lnTo>
                    <a:pt x="0" y="180428"/>
                  </a:lnTo>
                  <a:lnTo>
                    <a:pt x="0" y="0"/>
                  </a:lnTo>
                  <a:close/>
                </a:path>
              </a:pathLst>
            </a:custGeom>
            <a:ln w="6350">
              <a:solidFill>
                <a:srgbClr val="585656"/>
              </a:solidFill>
            </a:ln>
          </p:spPr>
          <p:txBody>
            <a:bodyPr wrap="square" lIns="0" tIns="0" rIns="0" bIns="0" rtlCol="0"/>
            <a:lstStyle/>
            <a:p>
              <a:endParaRPr/>
            </a:p>
          </p:txBody>
        </p:sp>
      </p:grpSp>
      <p:sp>
        <p:nvSpPr>
          <p:cNvPr id="654" name="object 655">
            <a:extLst>
              <a:ext uri="{FF2B5EF4-FFF2-40B4-BE49-F238E27FC236}">
                <a16:creationId xmlns:a16="http://schemas.microsoft.com/office/drawing/2014/main" id="{B0D0A5C8-A1AE-7C4A-A70E-0F77EEEEEB81}"/>
              </a:ext>
            </a:extLst>
          </p:cNvPr>
          <p:cNvSpPr txBox="1"/>
          <p:nvPr/>
        </p:nvSpPr>
        <p:spPr>
          <a:xfrm>
            <a:off x="7143497" y="3106640"/>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発電する機能</a:t>
            </a:r>
            <a:endParaRPr sz="700">
              <a:latin typeface="Meiryo UI"/>
              <a:cs typeface="Meiryo UI"/>
            </a:endParaRPr>
          </a:p>
        </p:txBody>
      </p:sp>
      <p:sp>
        <p:nvSpPr>
          <p:cNvPr id="655" name="object 656">
            <a:extLst>
              <a:ext uri="{FF2B5EF4-FFF2-40B4-BE49-F238E27FC236}">
                <a16:creationId xmlns:a16="http://schemas.microsoft.com/office/drawing/2014/main" id="{17B71392-5F1F-3FE0-40AC-56583035DC51}"/>
              </a:ext>
            </a:extLst>
          </p:cNvPr>
          <p:cNvSpPr txBox="1"/>
          <p:nvPr/>
        </p:nvSpPr>
        <p:spPr>
          <a:xfrm>
            <a:off x="7188732" y="3369813"/>
            <a:ext cx="576580" cy="181610"/>
          </a:xfrm>
          <a:prstGeom prst="rect">
            <a:avLst/>
          </a:prstGeom>
          <a:solidFill>
            <a:srgbClr val="FFFFFF"/>
          </a:solidFill>
          <a:ln w="6350">
            <a:solidFill>
              <a:srgbClr val="585656"/>
            </a:solidFill>
          </a:ln>
        </p:spPr>
        <p:txBody>
          <a:bodyPr vert="horz" wrap="square" lIns="0" tIns="36830" rIns="0" bIns="0" rtlCol="0">
            <a:spAutoFit/>
          </a:bodyPr>
          <a:lstStyle/>
          <a:p>
            <a:pPr marL="39370">
              <a:lnSpc>
                <a:spcPct val="100000"/>
              </a:lnSpc>
              <a:spcBef>
                <a:spcPts val="290"/>
              </a:spcBef>
            </a:pPr>
            <a:r>
              <a:rPr sz="700" spc="-25" dirty="0">
                <a:latin typeface="Meiryo UI"/>
                <a:cs typeface="Meiryo UI"/>
              </a:rPr>
              <a:t>発電する機能</a:t>
            </a:r>
            <a:endParaRPr sz="700">
              <a:latin typeface="Meiryo UI"/>
              <a:cs typeface="Meiryo UI"/>
            </a:endParaRPr>
          </a:p>
        </p:txBody>
      </p:sp>
      <p:grpSp>
        <p:nvGrpSpPr>
          <p:cNvPr id="656" name="object 657">
            <a:extLst>
              <a:ext uri="{FF2B5EF4-FFF2-40B4-BE49-F238E27FC236}">
                <a16:creationId xmlns:a16="http://schemas.microsoft.com/office/drawing/2014/main" id="{19744F09-EE42-1ECA-5E3B-1EDD813E7D84}"/>
              </a:ext>
            </a:extLst>
          </p:cNvPr>
          <p:cNvGrpSpPr/>
          <p:nvPr/>
        </p:nvGrpSpPr>
        <p:grpSpPr>
          <a:xfrm>
            <a:off x="4953557" y="2574642"/>
            <a:ext cx="2706370" cy="1230630"/>
            <a:chOff x="3690365" y="2621776"/>
            <a:chExt cx="2706370" cy="1230630"/>
          </a:xfrm>
        </p:grpSpPr>
        <p:sp>
          <p:nvSpPr>
            <p:cNvPr id="657" name="object 658">
              <a:extLst>
                <a:ext uri="{FF2B5EF4-FFF2-40B4-BE49-F238E27FC236}">
                  <a16:creationId xmlns:a16="http://schemas.microsoft.com/office/drawing/2014/main" id="{DAE3A00E-230B-CA15-1E7C-47EFADA517D4}"/>
                </a:ext>
              </a:extLst>
            </p:cNvPr>
            <p:cNvSpPr/>
            <p:nvPr/>
          </p:nvSpPr>
          <p:spPr>
            <a:xfrm>
              <a:off x="5853544" y="3488951"/>
              <a:ext cx="72390" cy="0"/>
            </a:xfrm>
            <a:custGeom>
              <a:avLst/>
              <a:gdLst/>
              <a:ahLst/>
              <a:cxnLst/>
              <a:rect l="l" t="t" r="r" b="b"/>
              <a:pathLst>
                <a:path w="72389">
                  <a:moveTo>
                    <a:pt x="0" y="0"/>
                  </a:moveTo>
                  <a:lnTo>
                    <a:pt x="71996" y="0"/>
                  </a:lnTo>
                </a:path>
              </a:pathLst>
            </a:custGeom>
            <a:ln w="6350">
              <a:solidFill>
                <a:srgbClr val="585656"/>
              </a:solidFill>
            </a:ln>
          </p:spPr>
          <p:txBody>
            <a:bodyPr wrap="square" lIns="0" tIns="0" rIns="0" bIns="0" rtlCol="0"/>
            <a:lstStyle/>
            <a:p>
              <a:endParaRPr/>
            </a:p>
          </p:txBody>
        </p:sp>
        <p:pic>
          <p:nvPicPr>
            <p:cNvPr id="658" name="object 659">
              <a:extLst>
                <a:ext uri="{FF2B5EF4-FFF2-40B4-BE49-F238E27FC236}">
                  <a16:creationId xmlns:a16="http://schemas.microsoft.com/office/drawing/2014/main" id="{CF2E20BC-DC8E-4190-C84D-D5F2B50A51C1}"/>
                </a:ext>
              </a:extLst>
            </p:cNvPr>
            <p:cNvPicPr/>
            <p:nvPr/>
          </p:nvPicPr>
          <p:blipFill>
            <a:blip r:embed="rId49" cstate="print"/>
            <a:stretch>
              <a:fillRect/>
            </a:stretch>
          </p:blipFill>
          <p:spPr>
            <a:xfrm>
              <a:off x="5300041" y="3092949"/>
              <a:ext cx="341847" cy="228691"/>
            </a:xfrm>
            <a:prstGeom prst="rect">
              <a:avLst/>
            </a:prstGeom>
          </p:spPr>
        </p:pic>
        <p:sp>
          <p:nvSpPr>
            <p:cNvPr id="659" name="object 660">
              <a:extLst>
                <a:ext uri="{FF2B5EF4-FFF2-40B4-BE49-F238E27FC236}">
                  <a16:creationId xmlns:a16="http://schemas.microsoft.com/office/drawing/2014/main" id="{E49154A1-015B-82E8-9A67-F111D086250A}"/>
                </a:ext>
              </a:extLst>
            </p:cNvPr>
            <p:cNvSpPr/>
            <p:nvPr/>
          </p:nvSpPr>
          <p:spPr>
            <a:xfrm>
              <a:off x="6393544" y="2624951"/>
              <a:ext cx="0" cy="504190"/>
            </a:xfrm>
            <a:custGeom>
              <a:avLst/>
              <a:gdLst/>
              <a:ahLst/>
              <a:cxnLst/>
              <a:rect l="l" t="t" r="r" b="b"/>
              <a:pathLst>
                <a:path h="504189">
                  <a:moveTo>
                    <a:pt x="0" y="503999"/>
                  </a:moveTo>
                  <a:lnTo>
                    <a:pt x="0" y="0"/>
                  </a:lnTo>
                </a:path>
              </a:pathLst>
            </a:custGeom>
            <a:ln w="6350">
              <a:solidFill>
                <a:srgbClr val="585656"/>
              </a:solidFill>
            </a:ln>
          </p:spPr>
          <p:txBody>
            <a:bodyPr wrap="square" lIns="0" tIns="0" rIns="0" bIns="0" rtlCol="0"/>
            <a:lstStyle/>
            <a:p>
              <a:endParaRPr/>
            </a:p>
          </p:txBody>
        </p:sp>
        <p:sp>
          <p:nvSpPr>
            <p:cNvPr id="660" name="object 661">
              <a:extLst>
                <a:ext uri="{FF2B5EF4-FFF2-40B4-BE49-F238E27FC236}">
                  <a16:creationId xmlns:a16="http://schemas.microsoft.com/office/drawing/2014/main" id="{FF1B6A03-43B0-559B-1DD6-4C5385B47BAE}"/>
                </a:ext>
              </a:extLst>
            </p:cNvPr>
            <p:cNvSpPr/>
            <p:nvPr/>
          </p:nvSpPr>
          <p:spPr>
            <a:xfrm>
              <a:off x="5528119" y="3596944"/>
              <a:ext cx="0" cy="198120"/>
            </a:xfrm>
            <a:custGeom>
              <a:avLst/>
              <a:gdLst/>
              <a:ahLst/>
              <a:cxnLst/>
              <a:rect l="l" t="t" r="r" b="b"/>
              <a:pathLst>
                <a:path h="198120">
                  <a:moveTo>
                    <a:pt x="0" y="198005"/>
                  </a:moveTo>
                  <a:lnTo>
                    <a:pt x="0" y="0"/>
                  </a:lnTo>
                </a:path>
              </a:pathLst>
            </a:custGeom>
            <a:ln w="6350">
              <a:solidFill>
                <a:srgbClr val="585656"/>
              </a:solidFill>
            </a:ln>
          </p:spPr>
          <p:txBody>
            <a:bodyPr wrap="square" lIns="0" tIns="0" rIns="0" bIns="0" rtlCol="0"/>
            <a:lstStyle/>
            <a:p>
              <a:endParaRPr/>
            </a:p>
          </p:txBody>
        </p:sp>
        <p:sp>
          <p:nvSpPr>
            <p:cNvPr id="661" name="object 662">
              <a:extLst>
                <a:ext uri="{FF2B5EF4-FFF2-40B4-BE49-F238E27FC236}">
                  <a16:creationId xmlns:a16="http://schemas.microsoft.com/office/drawing/2014/main" id="{4D0B4EF7-CCE2-B19D-6D46-850983DAEA1C}"/>
                </a:ext>
              </a:extLst>
            </p:cNvPr>
            <p:cNvSpPr/>
            <p:nvPr/>
          </p:nvSpPr>
          <p:spPr>
            <a:xfrm>
              <a:off x="5600119" y="3596944"/>
              <a:ext cx="0" cy="252095"/>
            </a:xfrm>
            <a:custGeom>
              <a:avLst/>
              <a:gdLst/>
              <a:ahLst/>
              <a:cxnLst/>
              <a:rect l="l" t="t" r="r" b="b"/>
              <a:pathLst>
                <a:path h="252095">
                  <a:moveTo>
                    <a:pt x="0" y="252006"/>
                  </a:moveTo>
                  <a:lnTo>
                    <a:pt x="0" y="0"/>
                  </a:lnTo>
                </a:path>
              </a:pathLst>
            </a:custGeom>
            <a:ln w="6350">
              <a:solidFill>
                <a:srgbClr val="585656"/>
              </a:solidFill>
            </a:ln>
          </p:spPr>
          <p:txBody>
            <a:bodyPr wrap="square" lIns="0" tIns="0" rIns="0" bIns="0" rtlCol="0"/>
            <a:lstStyle/>
            <a:p>
              <a:endParaRPr/>
            </a:p>
          </p:txBody>
        </p:sp>
        <p:sp>
          <p:nvSpPr>
            <p:cNvPr id="662" name="object 663">
              <a:extLst>
                <a:ext uri="{FF2B5EF4-FFF2-40B4-BE49-F238E27FC236}">
                  <a16:creationId xmlns:a16="http://schemas.microsoft.com/office/drawing/2014/main" id="{4E4E9DF1-44FE-BB6A-4D56-9855A8B494AB}"/>
                </a:ext>
              </a:extLst>
            </p:cNvPr>
            <p:cNvSpPr/>
            <p:nvPr/>
          </p:nvSpPr>
          <p:spPr>
            <a:xfrm>
              <a:off x="4160119" y="3596944"/>
              <a:ext cx="0" cy="198120"/>
            </a:xfrm>
            <a:custGeom>
              <a:avLst/>
              <a:gdLst/>
              <a:ahLst/>
              <a:cxnLst/>
              <a:rect l="l" t="t" r="r" b="b"/>
              <a:pathLst>
                <a:path h="198120">
                  <a:moveTo>
                    <a:pt x="0" y="198005"/>
                  </a:moveTo>
                  <a:lnTo>
                    <a:pt x="0" y="0"/>
                  </a:lnTo>
                </a:path>
              </a:pathLst>
            </a:custGeom>
            <a:ln w="6350">
              <a:solidFill>
                <a:srgbClr val="585656"/>
              </a:solidFill>
            </a:ln>
          </p:spPr>
          <p:txBody>
            <a:bodyPr wrap="square" lIns="0" tIns="0" rIns="0" bIns="0" rtlCol="0"/>
            <a:lstStyle/>
            <a:p>
              <a:endParaRPr/>
            </a:p>
          </p:txBody>
        </p:sp>
        <p:sp>
          <p:nvSpPr>
            <p:cNvPr id="663" name="object 664">
              <a:extLst>
                <a:ext uri="{FF2B5EF4-FFF2-40B4-BE49-F238E27FC236}">
                  <a16:creationId xmlns:a16="http://schemas.microsoft.com/office/drawing/2014/main" id="{136E4148-C9DB-4DED-6966-314FEB41C0EC}"/>
                </a:ext>
              </a:extLst>
            </p:cNvPr>
            <p:cNvSpPr/>
            <p:nvPr/>
          </p:nvSpPr>
          <p:spPr>
            <a:xfrm>
              <a:off x="3693540" y="3416947"/>
              <a:ext cx="612140" cy="180340"/>
            </a:xfrm>
            <a:custGeom>
              <a:avLst/>
              <a:gdLst/>
              <a:ahLst/>
              <a:cxnLst/>
              <a:rect l="l" t="t" r="r" b="b"/>
              <a:pathLst>
                <a:path w="612139" h="180339">
                  <a:moveTo>
                    <a:pt x="612000" y="0"/>
                  </a:moveTo>
                  <a:lnTo>
                    <a:pt x="0" y="0"/>
                  </a:lnTo>
                  <a:lnTo>
                    <a:pt x="0" y="179997"/>
                  </a:lnTo>
                  <a:lnTo>
                    <a:pt x="612000" y="179997"/>
                  </a:lnTo>
                  <a:lnTo>
                    <a:pt x="612000" y="0"/>
                  </a:lnTo>
                  <a:close/>
                </a:path>
              </a:pathLst>
            </a:custGeom>
            <a:solidFill>
              <a:srgbClr val="FFFFFF"/>
            </a:solidFill>
          </p:spPr>
          <p:txBody>
            <a:bodyPr wrap="square" lIns="0" tIns="0" rIns="0" bIns="0" rtlCol="0"/>
            <a:lstStyle/>
            <a:p>
              <a:endParaRPr/>
            </a:p>
          </p:txBody>
        </p:sp>
        <p:sp>
          <p:nvSpPr>
            <p:cNvPr id="664" name="object 665">
              <a:extLst>
                <a:ext uri="{FF2B5EF4-FFF2-40B4-BE49-F238E27FC236}">
                  <a16:creationId xmlns:a16="http://schemas.microsoft.com/office/drawing/2014/main" id="{51DB0127-EE82-866C-88E8-363DCDA5DBC4}"/>
                </a:ext>
              </a:extLst>
            </p:cNvPr>
            <p:cNvSpPr/>
            <p:nvPr/>
          </p:nvSpPr>
          <p:spPr>
            <a:xfrm>
              <a:off x="3693540" y="3416947"/>
              <a:ext cx="612140" cy="180340"/>
            </a:xfrm>
            <a:custGeom>
              <a:avLst/>
              <a:gdLst/>
              <a:ahLst/>
              <a:cxnLst/>
              <a:rect l="l" t="t" r="r" b="b"/>
              <a:pathLst>
                <a:path w="612139" h="180339">
                  <a:moveTo>
                    <a:pt x="0" y="0"/>
                  </a:moveTo>
                  <a:lnTo>
                    <a:pt x="612000" y="0"/>
                  </a:lnTo>
                  <a:lnTo>
                    <a:pt x="612000" y="179997"/>
                  </a:lnTo>
                  <a:lnTo>
                    <a:pt x="0" y="179997"/>
                  </a:lnTo>
                  <a:lnTo>
                    <a:pt x="0" y="0"/>
                  </a:lnTo>
                  <a:close/>
                </a:path>
              </a:pathLst>
            </a:custGeom>
            <a:ln w="6350">
              <a:solidFill>
                <a:srgbClr val="585656"/>
              </a:solidFill>
            </a:ln>
          </p:spPr>
          <p:txBody>
            <a:bodyPr wrap="square" lIns="0" tIns="0" rIns="0" bIns="0" rtlCol="0"/>
            <a:lstStyle/>
            <a:p>
              <a:endParaRPr/>
            </a:p>
          </p:txBody>
        </p:sp>
      </p:grpSp>
      <p:sp>
        <p:nvSpPr>
          <p:cNvPr id="665" name="object 666">
            <a:extLst>
              <a:ext uri="{FF2B5EF4-FFF2-40B4-BE49-F238E27FC236}">
                <a16:creationId xmlns:a16="http://schemas.microsoft.com/office/drawing/2014/main" id="{CD3E9F78-369F-91B6-04CB-BED06C727B61}"/>
              </a:ext>
            </a:extLst>
          </p:cNvPr>
          <p:cNvSpPr txBox="1"/>
          <p:nvPr/>
        </p:nvSpPr>
        <p:spPr>
          <a:xfrm>
            <a:off x="5001497" y="3395301"/>
            <a:ext cx="521334" cy="132080"/>
          </a:xfrm>
          <a:prstGeom prst="rect">
            <a:avLst/>
          </a:prstGeom>
        </p:spPr>
        <p:txBody>
          <a:bodyPr vert="horz" wrap="square" lIns="0" tIns="12065" rIns="0" bIns="0" rtlCol="0">
            <a:spAutoFit/>
          </a:bodyPr>
          <a:lstStyle/>
          <a:p>
            <a:pPr marL="12700">
              <a:lnSpc>
                <a:spcPct val="100000"/>
              </a:lnSpc>
              <a:spcBef>
                <a:spcPts val="95"/>
              </a:spcBef>
            </a:pPr>
            <a:r>
              <a:rPr sz="700" spc="-25" dirty="0">
                <a:latin typeface="Meiryo UI"/>
                <a:cs typeface="Meiryo UI"/>
              </a:rPr>
              <a:t>送電する機能</a:t>
            </a:r>
            <a:endParaRPr sz="700">
              <a:latin typeface="Meiryo UI"/>
              <a:cs typeface="Meiryo UI"/>
            </a:endParaRPr>
          </a:p>
        </p:txBody>
      </p:sp>
      <p:grpSp>
        <p:nvGrpSpPr>
          <p:cNvPr id="666" name="object 667">
            <a:extLst>
              <a:ext uri="{FF2B5EF4-FFF2-40B4-BE49-F238E27FC236}">
                <a16:creationId xmlns:a16="http://schemas.microsoft.com/office/drawing/2014/main" id="{15020707-64BF-D134-14DE-5EFCBD8461D7}"/>
              </a:ext>
            </a:extLst>
          </p:cNvPr>
          <p:cNvGrpSpPr/>
          <p:nvPr/>
        </p:nvGrpSpPr>
        <p:grpSpPr>
          <a:xfrm>
            <a:off x="7977562" y="2105052"/>
            <a:ext cx="2710180" cy="836294"/>
            <a:chOff x="6714370" y="2152186"/>
            <a:chExt cx="2710180" cy="836294"/>
          </a:xfrm>
        </p:grpSpPr>
        <p:sp>
          <p:nvSpPr>
            <p:cNvPr id="667" name="object 668">
              <a:extLst>
                <a:ext uri="{FF2B5EF4-FFF2-40B4-BE49-F238E27FC236}">
                  <a16:creationId xmlns:a16="http://schemas.microsoft.com/office/drawing/2014/main" id="{27BF4D1C-2B86-F97D-1A9C-2B086725D9EB}"/>
                </a:ext>
              </a:extLst>
            </p:cNvPr>
            <p:cNvSpPr/>
            <p:nvPr/>
          </p:nvSpPr>
          <p:spPr>
            <a:xfrm>
              <a:off x="8301431" y="2444950"/>
              <a:ext cx="540385" cy="0"/>
            </a:xfrm>
            <a:custGeom>
              <a:avLst/>
              <a:gdLst/>
              <a:ahLst/>
              <a:cxnLst/>
              <a:rect l="l" t="t" r="r" b="b"/>
              <a:pathLst>
                <a:path w="540384">
                  <a:moveTo>
                    <a:pt x="0" y="0"/>
                  </a:moveTo>
                  <a:lnTo>
                    <a:pt x="540113" y="0"/>
                  </a:lnTo>
                </a:path>
              </a:pathLst>
            </a:custGeom>
            <a:ln w="6350">
              <a:solidFill>
                <a:srgbClr val="585656"/>
              </a:solidFill>
            </a:ln>
          </p:spPr>
          <p:txBody>
            <a:bodyPr wrap="square" lIns="0" tIns="0" rIns="0" bIns="0" rtlCol="0"/>
            <a:lstStyle/>
            <a:p>
              <a:endParaRPr/>
            </a:p>
          </p:txBody>
        </p:sp>
        <p:sp>
          <p:nvSpPr>
            <p:cNvPr id="668" name="object 669">
              <a:extLst>
                <a:ext uri="{FF2B5EF4-FFF2-40B4-BE49-F238E27FC236}">
                  <a16:creationId xmlns:a16="http://schemas.microsoft.com/office/drawing/2014/main" id="{86A956AC-3EBA-0ED0-ED64-E695FDCF64B3}"/>
                </a:ext>
              </a:extLst>
            </p:cNvPr>
            <p:cNvSpPr/>
            <p:nvPr/>
          </p:nvSpPr>
          <p:spPr>
            <a:xfrm>
              <a:off x="6717545" y="2912950"/>
              <a:ext cx="216535" cy="0"/>
            </a:xfrm>
            <a:custGeom>
              <a:avLst/>
              <a:gdLst/>
              <a:ahLst/>
              <a:cxnLst/>
              <a:rect l="l" t="t" r="r" b="b"/>
              <a:pathLst>
                <a:path w="216534">
                  <a:moveTo>
                    <a:pt x="0" y="0"/>
                  </a:moveTo>
                  <a:lnTo>
                    <a:pt x="216001" y="0"/>
                  </a:lnTo>
                </a:path>
              </a:pathLst>
            </a:custGeom>
            <a:ln w="6350">
              <a:solidFill>
                <a:srgbClr val="585656"/>
              </a:solidFill>
            </a:ln>
          </p:spPr>
          <p:txBody>
            <a:bodyPr wrap="square" lIns="0" tIns="0" rIns="0" bIns="0" rtlCol="0"/>
            <a:lstStyle/>
            <a:p>
              <a:endParaRPr/>
            </a:p>
          </p:txBody>
        </p:sp>
        <p:sp>
          <p:nvSpPr>
            <p:cNvPr id="669" name="object 670">
              <a:extLst>
                <a:ext uri="{FF2B5EF4-FFF2-40B4-BE49-F238E27FC236}">
                  <a16:creationId xmlns:a16="http://schemas.microsoft.com/office/drawing/2014/main" id="{5BD2919D-04D8-54F5-3727-C1A2A8B8AD11}"/>
                </a:ext>
              </a:extLst>
            </p:cNvPr>
            <p:cNvSpPr/>
            <p:nvPr/>
          </p:nvSpPr>
          <p:spPr>
            <a:xfrm>
              <a:off x="8481545" y="2984950"/>
              <a:ext cx="180340" cy="0"/>
            </a:xfrm>
            <a:custGeom>
              <a:avLst/>
              <a:gdLst/>
              <a:ahLst/>
              <a:cxnLst/>
              <a:rect l="l" t="t" r="r" b="b"/>
              <a:pathLst>
                <a:path w="180340">
                  <a:moveTo>
                    <a:pt x="0" y="0"/>
                  </a:moveTo>
                  <a:lnTo>
                    <a:pt x="179997" y="0"/>
                  </a:lnTo>
                </a:path>
              </a:pathLst>
            </a:custGeom>
            <a:ln w="6350">
              <a:solidFill>
                <a:srgbClr val="585656"/>
              </a:solidFill>
            </a:ln>
          </p:spPr>
          <p:txBody>
            <a:bodyPr wrap="square" lIns="0" tIns="0" rIns="0" bIns="0" rtlCol="0"/>
            <a:lstStyle/>
            <a:p>
              <a:endParaRPr/>
            </a:p>
          </p:txBody>
        </p:sp>
        <p:sp>
          <p:nvSpPr>
            <p:cNvPr id="670" name="object 671">
              <a:extLst>
                <a:ext uri="{FF2B5EF4-FFF2-40B4-BE49-F238E27FC236}">
                  <a16:creationId xmlns:a16="http://schemas.microsoft.com/office/drawing/2014/main" id="{2BA0BB8D-32CA-585A-9C7C-27491BEBA728}"/>
                </a:ext>
              </a:extLst>
            </p:cNvPr>
            <p:cNvSpPr/>
            <p:nvPr/>
          </p:nvSpPr>
          <p:spPr>
            <a:xfrm>
              <a:off x="8805545" y="2156948"/>
              <a:ext cx="614045" cy="144145"/>
            </a:xfrm>
            <a:custGeom>
              <a:avLst/>
              <a:gdLst/>
              <a:ahLst/>
              <a:cxnLst/>
              <a:rect l="l" t="t" r="r" b="b"/>
              <a:pathLst>
                <a:path w="614045" h="144144">
                  <a:moveTo>
                    <a:pt x="590042" y="0"/>
                  </a:moveTo>
                  <a:lnTo>
                    <a:pt x="24003" y="0"/>
                  </a:lnTo>
                  <a:lnTo>
                    <a:pt x="14658" y="1885"/>
                  </a:lnTo>
                  <a:lnTo>
                    <a:pt x="7029" y="7029"/>
                  </a:lnTo>
                  <a:lnTo>
                    <a:pt x="1885" y="14658"/>
                  </a:lnTo>
                  <a:lnTo>
                    <a:pt x="0" y="24002"/>
                  </a:lnTo>
                  <a:lnTo>
                    <a:pt x="0" y="120002"/>
                  </a:lnTo>
                  <a:lnTo>
                    <a:pt x="1885" y="129346"/>
                  </a:lnTo>
                  <a:lnTo>
                    <a:pt x="7029" y="136975"/>
                  </a:lnTo>
                  <a:lnTo>
                    <a:pt x="14658" y="142119"/>
                  </a:lnTo>
                  <a:lnTo>
                    <a:pt x="24003" y="144005"/>
                  </a:lnTo>
                  <a:lnTo>
                    <a:pt x="590042" y="144005"/>
                  </a:lnTo>
                  <a:lnTo>
                    <a:pt x="599386" y="142119"/>
                  </a:lnTo>
                  <a:lnTo>
                    <a:pt x="607015" y="136975"/>
                  </a:lnTo>
                  <a:lnTo>
                    <a:pt x="612159" y="129346"/>
                  </a:lnTo>
                  <a:lnTo>
                    <a:pt x="614045" y="120002"/>
                  </a:lnTo>
                  <a:lnTo>
                    <a:pt x="614045" y="24002"/>
                  </a:lnTo>
                  <a:lnTo>
                    <a:pt x="612159" y="14658"/>
                  </a:lnTo>
                  <a:lnTo>
                    <a:pt x="607015" y="7029"/>
                  </a:lnTo>
                  <a:lnTo>
                    <a:pt x="599386" y="1885"/>
                  </a:lnTo>
                  <a:lnTo>
                    <a:pt x="590042" y="0"/>
                  </a:lnTo>
                  <a:close/>
                </a:path>
              </a:pathLst>
            </a:custGeom>
            <a:solidFill>
              <a:srgbClr val="DC003B"/>
            </a:solidFill>
          </p:spPr>
          <p:txBody>
            <a:bodyPr wrap="square" lIns="0" tIns="0" rIns="0" bIns="0" rtlCol="0"/>
            <a:lstStyle/>
            <a:p>
              <a:endParaRPr/>
            </a:p>
          </p:txBody>
        </p:sp>
        <p:sp>
          <p:nvSpPr>
            <p:cNvPr id="671" name="object 672">
              <a:extLst>
                <a:ext uri="{FF2B5EF4-FFF2-40B4-BE49-F238E27FC236}">
                  <a16:creationId xmlns:a16="http://schemas.microsoft.com/office/drawing/2014/main" id="{4361B945-8065-5FBE-7B8A-CB709E83E8B9}"/>
                </a:ext>
              </a:extLst>
            </p:cNvPr>
            <p:cNvSpPr/>
            <p:nvPr/>
          </p:nvSpPr>
          <p:spPr>
            <a:xfrm>
              <a:off x="8805543" y="2156948"/>
              <a:ext cx="614045" cy="144145"/>
            </a:xfrm>
            <a:custGeom>
              <a:avLst/>
              <a:gdLst/>
              <a:ahLst/>
              <a:cxnLst/>
              <a:rect l="l" t="t" r="r" b="b"/>
              <a:pathLst>
                <a:path w="614045" h="144144">
                  <a:moveTo>
                    <a:pt x="0" y="24002"/>
                  </a:moveTo>
                  <a:lnTo>
                    <a:pt x="1885" y="14658"/>
                  </a:lnTo>
                  <a:lnTo>
                    <a:pt x="7029" y="7029"/>
                  </a:lnTo>
                  <a:lnTo>
                    <a:pt x="14658" y="1885"/>
                  </a:lnTo>
                  <a:lnTo>
                    <a:pt x="24003" y="0"/>
                  </a:lnTo>
                  <a:lnTo>
                    <a:pt x="590042" y="0"/>
                  </a:lnTo>
                  <a:lnTo>
                    <a:pt x="599386" y="1885"/>
                  </a:lnTo>
                  <a:lnTo>
                    <a:pt x="607015" y="7029"/>
                  </a:lnTo>
                  <a:lnTo>
                    <a:pt x="612159" y="14658"/>
                  </a:lnTo>
                  <a:lnTo>
                    <a:pt x="614045" y="24002"/>
                  </a:lnTo>
                  <a:lnTo>
                    <a:pt x="614045" y="120002"/>
                  </a:lnTo>
                  <a:lnTo>
                    <a:pt x="612159" y="129346"/>
                  </a:lnTo>
                  <a:lnTo>
                    <a:pt x="607015" y="136975"/>
                  </a:lnTo>
                  <a:lnTo>
                    <a:pt x="599386" y="142119"/>
                  </a:lnTo>
                  <a:lnTo>
                    <a:pt x="590042" y="144005"/>
                  </a:lnTo>
                  <a:lnTo>
                    <a:pt x="24003" y="144005"/>
                  </a:lnTo>
                  <a:lnTo>
                    <a:pt x="14658" y="142119"/>
                  </a:lnTo>
                  <a:lnTo>
                    <a:pt x="7029" y="136975"/>
                  </a:lnTo>
                  <a:lnTo>
                    <a:pt x="1885" y="129346"/>
                  </a:lnTo>
                  <a:lnTo>
                    <a:pt x="0" y="120002"/>
                  </a:lnTo>
                  <a:lnTo>
                    <a:pt x="0" y="24002"/>
                  </a:lnTo>
                  <a:close/>
                </a:path>
              </a:pathLst>
            </a:custGeom>
            <a:ln w="9525">
              <a:solidFill>
                <a:srgbClr val="DC003B"/>
              </a:solidFill>
            </a:ln>
          </p:spPr>
          <p:txBody>
            <a:bodyPr wrap="square" lIns="0" tIns="0" rIns="0" bIns="0" rtlCol="0"/>
            <a:lstStyle/>
            <a:p>
              <a:endParaRPr/>
            </a:p>
          </p:txBody>
        </p:sp>
      </p:grpSp>
      <p:sp>
        <p:nvSpPr>
          <p:cNvPr id="672" name="object 673">
            <a:extLst>
              <a:ext uri="{FF2B5EF4-FFF2-40B4-BE49-F238E27FC236}">
                <a16:creationId xmlns:a16="http://schemas.microsoft.com/office/drawing/2014/main" id="{C513B182-A083-85DE-D031-A0AF6CB076D1}"/>
              </a:ext>
            </a:extLst>
          </p:cNvPr>
          <p:cNvSpPr txBox="1"/>
          <p:nvPr/>
        </p:nvSpPr>
        <p:spPr>
          <a:xfrm>
            <a:off x="10039082" y="2109681"/>
            <a:ext cx="601345" cy="147955"/>
          </a:xfrm>
          <a:prstGeom prst="rect">
            <a:avLst/>
          </a:prstGeom>
        </p:spPr>
        <p:txBody>
          <a:bodyPr vert="horz" wrap="square" lIns="0" tIns="13335" rIns="0" bIns="0" rtlCol="0">
            <a:spAutoFit/>
          </a:bodyPr>
          <a:lstStyle/>
          <a:p>
            <a:pPr marL="81280">
              <a:lnSpc>
                <a:spcPct val="100000"/>
              </a:lnSpc>
              <a:spcBef>
                <a:spcPts val="105"/>
              </a:spcBef>
            </a:pPr>
            <a:r>
              <a:rPr sz="800" b="1" spc="-10" dirty="0">
                <a:solidFill>
                  <a:srgbClr val="FFFFFF"/>
                </a:solidFill>
                <a:latin typeface="Meiryo UI"/>
                <a:cs typeface="Meiryo UI"/>
              </a:rPr>
              <a:t>最早期対応</a:t>
            </a:r>
            <a:endParaRPr sz="800">
              <a:latin typeface="Meiryo UI"/>
              <a:cs typeface="Meiryo UI"/>
            </a:endParaRPr>
          </a:p>
        </p:txBody>
      </p:sp>
      <p:grpSp>
        <p:nvGrpSpPr>
          <p:cNvPr id="673" name="object 674">
            <a:extLst>
              <a:ext uri="{FF2B5EF4-FFF2-40B4-BE49-F238E27FC236}">
                <a16:creationId xmlns:a16="http://schemas.microsoft.com/office/drawing/2014/main" id="{0DA6F60B-F3AF-FBE6-4065-519973E02AE0}"/>
              </a:ext>
            </a:extLst>
          </p:cNvPr>
          <p:cNvGrpSpPr/>
          <p:nvPr/>
        </p:nvGrpSpPr>
        <p:grpSpPr>
          <a:xfrm>
            <a:off x="8013562" y="1923011"/>
            <a:ext cx="1778000" cy="2494280"/>
            <a:chOff x="6750370" y="1970145"/>
            <a:chExt cx="1778000" cy="2494280"/>
          </a:xfrm>
        </p:grpSpPr>
        <p:pic>
          <p:nvPicPr>
            <p:cNvPr id="674" name="object 675">
              <a:extLst>
                <a:ext uri="{FF2B5EF4-FFF2-40B4-BE49-F238E27FC236}">
                  <a16:creationId xmlns:a16="http://schemas.microsoft.com/office/drawing/2014/main" id="{16831EB3-FA3B-E0A9-E47A-7D9B3BEA2115}"/>
                </a:ext>
              </a:extLst>
            </p:cNvPr>
            <p:cNvPicPr/>
            <p:nvPr/>
          </p:nvPicPr>
          <p:blipFill>
            <a:blip r:embed="rId50" cstate="print"/>
            <a:stretch>
              <a:fillRect/>
            </a:stretch>
          </p:blipFill>
          <p:spPr>
            <a:xfrm>
              <a:off x="8264714" y="1970145"/>
              <a:ext cx="263611" cy="305839"/>
            </a:xfrm>
            <a:prstGeom prst="rect">
              <a:avLst/>
            </a:prstGeom>
          </p:spPr>
        </p:pic>
        <p:sp>
          <p:nvSpPr>
            <p:cNvPr id="675" name="object 676">
              <a:extLst>
                <a:ext uri="{FF2B5EF4-FFF2-40B4-BE49-F238E27FC236}">
                  <a16:creationId xmlns:a16="http://schemas.microsoft.com/office/drawing/2014/main" id="{BF062AD1-C9EC-3279-DA98-6D54080336A6}"/>
                </a:ext>
              </a:extLst>
            </p:cNvPr>
            <p:cNvSpPr/>
            <p:nvPr/>
          </p:nvSpPr>
          <p:spPr>
            <a:xfrm>
              <a:off x="6753545" y="4460951"/>
              <a:ext cx="396240" cy="0"/>
            </a:xfrm>
            <a:custGeom>
              <a:avLst/>
              <a:gdLst/>
              <a:ahLst/>
              <a:cxnLst/>
              <a:rect l="l" t="t" r="r" b="b"/>
              <a:pathLst>
                <a:path w="396240">
                  <a:moveTo>
                    <a:pt x="252028" y="0"/>
                  </a:moveTo>
                  <a:lnTo>
                    <a:pt x="395998" y="0"/>
                  </a:lnTo>
                </a:path>
                <a:path w="396240">
                  <a:moveTo>
                    <a:pt x="0" y="0"/>
                  </a:moveTo>
                  <a:lnTo>
                    <a:pt x="107960" y="0"/>
                  </a:lnTo>
                </a:path>
              </a:pathLst>
            </a:custGeom>
            <a:ln w="6350">
              <a:solidFill>
                <a:srgbClr val="585656"/>
              </a:solidFill>
            </a:ln>
          </p:spPr>
          <p:txBody>
            <a:bodyPr wrap="square" lIns="0" tIns="0" rIns="0" bIns="0" rtlCol="0"/>
            <a:lstStyle/>
            <a:p>
              <a:endParaRPr/>
            </a:p>
          </p:txBody>
        </p:sp>
      </p:grpSp>
      <p:sp>
        <p:nvSpPr>
          <p:cNvPr id="676" name="object 677">
            <a:extLst>
              <a:ext uri="{FF2B5EF4-FFF2-40B4-BE49-F238E27FC236}">
                <a16:creationId xmlns:a16="http://schemas.microsoft.com/office/drawing/2014/main" id="{CCD30163-75D1-C509-E289-7020306C5563}"/>
              </a:ext>
            </a:extLst>
          </p:cNvPr>
          <p:cNvSpPr txBox="1"/>
          <p:nvPr/>
        </p:nvSpPr>
        <p:spPr>
          <a:xfrm>
            <a:off x="8130671" y="4330746"/>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貨物</a:t>
            </a:r>
            <a:endParaRPr sz="700">
              <a:latin typeface="Meiryo UI"/>
              <a:cs typeface="Meiryo UI"/>
            </a:endParaRPr>
          </a:p>
        </p:txBody>
      </p:sp>
      <p:grpSp>
        <p:nvGrpSpPr>
          <p:cNvPr id="677" name="object 678">
            <a:extLst>
              <a:ext uri="{FF2B5EF4-FFF2-40B4-BE49-F238E27FC236}">
                <a16:creationId xmlns:a16="http://schemas.microsoft.com/office/drawing/2014/main" id="{16731DB9-B8C1-A2DF-8FC8-7AB5DF54976B}"/>
              </a:ext>
            </a:extLst>
          </p:cNvPr>
          <p:cNvGrpSpPr/>
          <p:nvPr/>
        </p:nvGrpSpPr>
        <p:grpSpPr>
          <a:xfrm>
            <a:off x="4449562" y="2573051"/>
            <a:ext cx="5585460" cy="2096135"/>
            <a:chOff x="3186370" y="2620185"/>
            <a:chExt cx="5585460" cy="2096135"/>
          </a:xfrm>
        </p:grpSpPr>
        <p:sp>
          <p:nvSpPr>
            <p:cNvPr id="678" name="object 679">
              <a:extLst>
                <a:ext uri="{FF2B5EF4-FFF2-40B4-BE49-F238E27FC236}">
                  <a16:creationId xmlns:a16="http://schemas.microsoft.com/office/drawing/2014/main" id="{41A1F5E4-76F7-0C40-E471-85C402D745E4}"/>
                </a:ext>
              </a:extLst>
            </p:cNvPr>
            <p:cNvSpPr/>
            <p:nvPr/>
          </p:nvSpPr>
          <p:spPr>
            <a:xfrm>
              <a:off x="8406369" y="3849422"/>
              <a:ext cx="330835" cy="0"/>
            </a:xfrm>
            <a:custGeom>
              <a:avLst/>
              <a:gdLst/>
              <a:ahLst/>
              <a:cxnLst/>
              <a:rect l="l" t="t" r="r" b="b"/>
              <a:pathLst>
                <a:path w="330834">
                  <a:moveTo>
                    <a:pt x="272467" y="0"/>
                  </a:moveTo>
                  <a:lnTo>
                    <a:pt x="330352" y="0"/>
                  </a:lnTo>
                </a:path>
                <a:path w="330834">
                  <a:moveTo>
                    <a:pt x="0" y="0"/>
                  </a:moveTo>
                  <a:lnTo>
                    <a:pt x="236462" y="0"/>
                  </a:lnTo>
                </a:path>
              </a:pathLst>
            </a:custGeom>
            <a:ln w="7289">
              <a:solidFill>
                <a:srgbClr val="585656"/>
              </a:solidFill>
            </a:ln>
          </p:spPr>
          <p:txBody>
            <a:bodyPr wrap="square" lIns="0" tIns="0" rIns="0" bIns="0" rtlCol="0"/>
            <a:lstStyle/>
            <a:p>
              <a:endParaRPr/>
            </a:p>
          </p:txBody>
        </p:sp>
        <p:sp>
          <p:nvSpPr>
            <p:cNvPr id="679" name="object 680">
              <a:extLst>
                <a:ext uri="{FF2B5EF4-FFF2-40B4-BE49-F238E27FC236}">
                  <a16:creationId xmlns:a16="http://schemas.microsoft.com/office/drawing/2014/main" id="{5AABF902-DDA5-E0A6-071D-DA40D80F0C28}"/>
                </a:ext>
              </a:extLst>
            </p:cNvPr>
            <p:cNvSpPr/>
            <p:nvPr/>
          </p:nvSpPr>
          <p:spPr>
            <a:xfrm>
              <a:off x="3189545" y="4280950"/>
              <a:ext cx="216535" cy="0"/>
            </a:xfrm>
            <a:custGeom>
              <a:avLst/>
              <a:gdLst/>
              <a:ahLst/>
              <a:cxnLst/>
              <a:rect l="l" t="t" r="r" b="b"/>
              <a:pathLst>
                <a:path w="216535">
                  <a:moveTo>
                    <a:pt x="0" y="0"/>
                  </a:moveTo>
                  <a:lnTo>
                    <a:pt x="216001" y="0"/>
                  </a:lnTo>
                </a:path>
              </a:pathLst>
            </a:custGeom>
            <a:ln w="6350">
              <a:solidFill>
                <a:srgbClr val="585656"/>
              </a:solidFill>
            </a:ln>
          </p:spPr>
          <p:txBody>
            <a:bodyPr wrap="square" lIns="0" tIns="0" rIns="0" bIns="0" rtlCol="0"/>
            <a:lstStyle/>
            <a:p>
              <a:endParaRPr/>
            </a:p>
          </p:txBody>
        </p:sp>
        <p:sp>
          <p:nvSpPr>
            <p:cNvPr id="680" name="object 681">
              <a:extLst>
                <a:ext uri="{FF2B5EF4-FFF2-40B4-BE49-F238E27FC236}">
                  <a16:creationId xmlns:a16="http://schemas.microsoft.com/office/drawing/2014/main" id="{D8A795B6-B8C2-812A-3843-58C734F89CC4}"/>
                </a:ext>
              </a:extLst>
            </p:cNvPr>
            <p:cNvSpPr/>
            <p:nvPr/>
          </p:nvSpPr>
          <p:spPr>
            <a:xfrm>
              <a:off x="3405544" y="4100950"/>
              <a:ext cx="0" cy="180340"/>
            </a:xfrm>
            <a:custGeom>
              <a:avLst/>
              <a:gdLst/>
              <a:ahLst/>
              <a:cxnLst/>
              <a:rect l="l" t="t" r="r" b="b"/>
              <a:pathLst>
                <a:path h="180339">
                  <a:moveTo>
                    <a:pt x="0" y="0"/>
                  </a:moveTo>
                  <a:lnTo>
                    <a:pt x="0" y="179997"/>
                  </a:lnTo>
                </a:path>
              </a:pathLst>
            </a:custGeom>
            <a:ln w="6350">
              <a:solidFill>
                <a:srgbClr val="585656"/>
              </a:solidFill>
            </a:ln>
          </p:spPr>
          <p:txBody>
            <a:bodyPr wrap="square" lIns="0" tIns="0" rIns="0" bIns="0" rtlCol="0"/>
            <a:lstStyle/>
            <a:p>
              <a:endParaRPr/>
            </a:p>
          </p:txBody>
        </p:sp>
        <p:sp>
          <p:nvSpPr>
            <p:cNvPr id="681" name="object 682">
              <a:extLst>
                <a:ext uri="{FF2B5EF4-FFF2-40B4-BE49-F238E27FC236}">
                  <a16:creationId xmlns:a16="http://schemas.microsoft.com/office/drawing/2014/main" id="{070BF078-1E80-5295-D5D2-D7F55443AF8C}"/>
                </a:ext>
              </a:extLst>
            </p:cNvPr>
            <p:cNvSpPr/>
            <p:nvPr/>
          </p:nvSpPr>
          <p:spPr>
            <a:xfrm>
              <a:off x="3944119" y="4388951"/>
              <a:ext cx="4824095" cy="324485"/>
            </a:xfrm>
            <a:custGeom>
              <a:avLst/>
              <a:gdLst/>
              <a:ahLst/>
              <a:cxnLst/>
              <a:rect l="l" t="t" r="r" b="b"/>
              <a:pathLst>
                <a:path w="4824095" h="324485">
                  <a:moveTo>
                    <a:pt x="1117424" y="0"/>
                  </a:moveTo>
                  <a:lnTo>
                    <a:pt x="1171427" y="0"/>
                  </a:lnTo>
                </a:path>
                <a:path w="4824095" h="324485">
                  <a:moveTo>
                    <a:pt x="1207432" y="0"/>
                  </a:moveTo>
                  <a:lnTo>
                    <a:pt x="1243423" y="0"/>
                  </a:lnTo>
                </a:path>
                <a:path w="4824095" h="324485">
                  <a:moveTo>
                    <a:pt x="1279428" y="0"/>
                  </a:moveTo>
                  <a:lnTo>
                    <a:pt x="1693420" y="0"/>
                  </a:lnTo>
                </a:path>
                <a:path w="4824095" h="324485">
                  <a:moveTo>
                    <a:pt x="1208943" y="323999"/>
                  </a:moveTo>
                  <a:lnTo>
                    <a:pt x="1244173" y="323999"/>
                  </a:lnTo>
                </a:path>
                <a:path w="4824095" h="324485">
                  <a:moveTo>
                    <a:pt x="1280177" y="323999"/>
                  </a:moveTo>
                  <a:lnTo>
                    <a:pt x="2323419" y="323999"/>
                  </a:lnTo>
                </a:path>
                <a:path w="4824095" h="324485">
                  <a:moveTo>
                    <a:pt x="2359423" y="323999"/>
                  </a:moveTo>
                  <a:lnTo>
                    <a:pt x="2503429" y="323999"/>
                  </a:lnTo>
                </a:path>
                <a:path w="4824095" h="324485">
                  <a:moveTo>
                    <a:pt x="2539433" y="323999"/>
                  </a:moveTo>
                  <a:lnTo>
                    <a:pt x="2629425" y="323999"/>
                  </a:lnTo>
                </a:path>
                <a:path w="4824095" h="324485">
                  <a:moveTo>
                    <a:pt x="2665430" y="323999"/>
                  </a:moveTo>
                  <a:lnTo>
                    <a:pt x="3762710" y="323999"/>
                  </a:lnTo>
                </a:path>
                <a:path w="4824095" h="324485">
                  <a:moveTo>
                    <a:pt x="3798714" y="323999"/>
                  </a:moveTo>
                  <a:lnTo>
                    <a:pt x="4120570" y="323999"/>
                  </a:lnTo>
                </a:path>
                <a:path w="4824095" h="324485">
                  <a:moveTo>
                    <a:pt x="4156575" y="323999"/>
                  </a:moveTo>
                  <a:lnTo>
                    <a:pt x="4199425" y="323999"/>
                  </a:lnTo>
                </a:path>
                <a:path w="4824095" h="324485">
                  <a:moveTo>
                    <a:pt x="4235429" y="323999"/>
                  </a:moveTo>
                  <a:lnTo>
                    <a:pt x="4627427" y="323999"/>
                  </a:lnTo>
                </a:path>
                <a:path w="4824095" h="324485">
                  <a:moveTo>
                    <a:pt x="4663432" y="323999"/>
                  </a:moveTo>
                  <a:lnTo>
                    <a:pt x="4700986" y="323999"/>
                  </a:lnTo>
                </a:path>
                <a:path w="4824095" h="324485">
                  <a:moveTo>
                    <a:pt x="4736990" y="323999"/>
                  </a:moveTo>
                  <a:lnTo>
                    <a:pt x="4824006" y="323999"/>
                  </a:lnTo>
                </a:path>
                <a:path w="4824095" h="324485">
                  <a:moveTo>
                    <a:pt x="0" y="323999"/>
                  </a:moveTo>
                  <a:lnTo>
                    <a:pt x="128084" y="323999"/>
                  </a:lnTo>
                </a:path>
                <a:path w="4824095" h="324485">
                  <a:moveTo>
                    <a:pt x="164089" y="323999"/>
                  </a:moveTo>
                  <a:lnTo>
                    <a:pt x="1172938" y="323999"/>
                  </a:lnTo>
                </a:path>
              </a:pathLst>
            </a:custGeom>
            <a:ln w="6350">
              <a:solidFill>
                <a:srgbClr val="585656"/>
              </a:solidFill>
            </a:ln>
          </p:spPr>
          <p:txBody>
            <a:bodyPr wrap="square" lIns="0" tIns="0" rIns="0" bIns="0" rtlCol="0"/>
            <a:lstStyle/>
            <a:p>
              <a:endParaRPr/>
            </a:p>
          </p:txBody>
        </p:sp>
        <p:sp>
          <p:nvSpPr>
            <p:cNvPr id="682" name="object 683">
              <a:extLst>
                <a:ext uri="{FF2B5EF4-FFF2-40B4-BE49-F238E27FC236}">
                  <a16:creationId xmlns:a16="http://schemas.microsoft.com/office/drawing/2014/main" id="{107E8133-5D9B-EE9B-4904-B79D38DAEBFD}"/>
                </a:ext>
              </a:extLst>
            </p:cNvPr>
            <p:cNvSpPr/>
            <p:nvPr/>
          </p:nvSpPr>
          <p:spPr>
            <a:xfrm>
              <a:off x="6825545" y="2624947"/>
              <a:ext cx="612140" cy="144145"/>
            </a:xfrm>
            <a:custGeom>
              <a:avLst/>
              <a:gdLst/>
              <a:ahLst/>
              <a:cxnLst/>
              <a:rect l="l" t="t" r="r" b="b"/>
              <a:pathLst>
                <a:path w="612140" h="144144">
                  <a:moveTo>
                    <a:pt x="587997" y="0"/>
                  </a:moveTo>
                  <a:lnTo>
                    <a:pt x="24003" y="0"/>
                  </a:lnTo>
                  <a:lnTo>
                    <a:pt x="14658" y="1885"/>
                  </a:lnTo>
                  <a:lnTo>
                    <a:pt x="7029" y="7029"/>
                  </a:lnTo>
                  <a:lnTo>
                    <a:pt x="1885" y="14658"/>
                  </a:lnTo>
                  <a:lnTo>
                    <a:pt x="0" y="24002"/>
                  </a:lnTo>
                  <a:lnTo>
                    <a:pt x="0" y="120002"/>
                  </a:lnTo>
                  <a:lnTo>
                    <a:pt x="1885" y="129346"/>
                  </a:lnTo>
                  <a:lnTo>
                    <a:pt x="7029" y="136975"/>
                  </a:lnTo>
                  <a:lnTo>
                    <a:pt x="14658" y="142119"/>
                  </a:lnTo>
                  <a:lnTo>
                    <a:pt x="24003" y="144005"/>
                  </a:lnTo>
                  <a:lnTo>
                    <a:pt x="587997" y="144005"/>
                  </a:lnTo>
                  <a:lnTo>
                    <a:pt x="597341" y="142119"/>
                  </a:lnTo>
                  <a:lnTo>
                    <a:pt x="604970" y="136975"/>
                  </a:lnTo>
                  <a:lnTo>
                    <a:pt x="610114" y="129346"/>
                  </a:lnTo>
                  <a:lnTo>
                    <a:pt x="612000" y="120002"/>
                  </a:lnTo>
                  <a:lnTo>
                    <a:pt x="612000" y="24002"/>
                  </a:lnTo>
                  <a:lnTo>
                    <a:pt x="610114" y="14658"/>
                  </a:lnTo>
                  <a:lnTo>
                    <a:pt x="604970" y="7029"/>
                  </a:lnTo>
                  <a:lnTo>
                    <a:pt x="597341" y="1885"/>
                  </a:lnTo>
                  <a:lnTo>
                    <a:pt x="587997" y="0"/>
                  </a:lnTo>
                  <a:close/>
                </a:path>
              </a:pathLst>
            </a:custGeom>
            <a:solidFill>
              <a:srgbClr val="DC003B"/>
            </a:solidFill>
          </p:spPr>
          <p:txBody>
            <a:bodyPr wrap="square" lIns="0" tIns="0" rIns="0" bIns="0" rtlCol="0"/>
            <a:lstStyle/>
            <a:p>
              <a:endParaRPr/>
            </a:p>
          </p:txBody>
        </p:sp>
        <p:sp>
          <p:nvSpPr>
            <p:cNvPr id="683" name="object 684">
              <a:extLst>
                <a:ext uri="{FF2B5EF4-FFF2-40B4-BE49-F238E27FC236}">
                  <a16:creationId xmlns:a16="http://schemas.microsoft.com/office/drawing/2014/main" id="{8E3FAC58-FD6E-98D7-9C71-4A2A8DEE4FE0}"/>
                </a:ext>
              </a:extLst>
            </p:cNvPr>
            <p:cNvSpPr/>
            <p:nvPr/>
          </p:nvSpPr>
          <p:spPr>
            <a:xfrm>
              <a:off x="6825545" y="2624947"/>
              <a:ext cx="612140" cy="144145"/>
            </a:xfrm>
            <a:custGeom>
              <a:avLst/>
              <a:gdLst/>
              <a:ahLst/>
              <a:cxnLst/>
              <a:rect l="l" t="t" r="r" b="b"/>
              <a:pathLst>
                <a:path w="612140" h="144144">
                  <a:moveTo>
                    <a:pt x="0" y="24002"/>
                  </a:moveTo>
                  <a:lnTo>
                    <a:pt x="1885" y="14658"/>
                  </a:lnTo>
                  <a:lnTo>
                    <a:pt x="7029" y="7029"/>
                  </a:lnTo>
                  <a:lnTo>
                    <a:pt x="14658" y="1885"/>
                  </a:lnTo>
                  <a:lnTo>
                    <a:pt x="24003" y="0"/>
                  </a:lnTo>
                  <a:lnTo>
                    <a:pt x="587997" y="0"/>
                  </a:lnTo>
                  <a:lnTo>
                    <a:pt x="597341" y="1885"/>
                  </a:lnTo>
                  <a:lnTo>
                    <a:pt x="604970" y="7029"/>
                  </a:lnTo>
                  <a:lnTo>
                    <a:pt x="610114" y="14658"/>
                  </a:lnTo>
                  <a:lnTo>
                    <a:pt x="612000" y="24002"/>
                  </a:lnTo>
                  <a:lnTo>
                    <a:pt x="612000" y="120002"/>
                  </a:lnTo>
                  <a:lnTo>
                    <a:pt x="610114" y="129346"/>
                  </a:lnTo>
                  <a:lnTo>
                    <a:pt x="604970" y="136975"/>
                  </a:lnTo>
                  <a:lnTo>
                    <a:pt x="597341" y="142119"/>
                  </a:lnTo>
                  <a:lnTo>
                    <a:pt x="587997" y="144005"/>
                  </a:lnTo>
                  <a:lnTo>
                    <a:pt x="24003" y="144005"/>
                  </a:lnTo>
                  <a:lnTo>
                    <a:pt x="14658" y="142119"/>
                  </a:lnTo>
                  <a:lnTo>
                    <a:pt x="7029" y="136975"/>
                  </a:lnTo>
                  <a:lnTo>
                    <a:pt x="1885" y="129346"/>
                  </a:lnTo>
                  <a:lnTo>
                    <a:pt x="0" y="120002"/>
                  </a:lnTo>
                  <a:lnTo>
                    <a:pt x="0" y="24002"/>
                  </a:lnTo>
                  <a:close/>
                </a:path>
              </a:pathLst>
            </a:custGeom>
            <a:ln w="9525">
              <a:solidFill>
                <a:srgbClr val="DC003B"/>
              </a:solidFill>
            </a:ln>
          </p:spPr>
          <p:txBody>
            <a:bodyPr wrap="square" lIns="0" tIns="0" rIns="0" bIns="0" rtlCol="0"/>
            <a:lstStyle/>
            <a:p>
              <a:endParaRPr/>
            </a:p>
          </p:txBody>
        </p:sp>
      </p:grpSp>
      <p:sp>
        <p:nvSpPr>
          <p:cNvPr id="684" name="object 685">
            <a:extLst>
              <a:ext uri="{FF2B5EF4-FFF2-40B4-BE49-F238E27FC236}">
                <a16:creationId xmlns:a16="http://schemas.microsoft.com/office/drawing/2014/main" id="{BDFE4467-75C8-75A3-5B0A-A85922D1723A}"/>
              </a:ext>
            </a:extLst>
          </p:cNvPr>
          <p:cNvSpPr txBox="1"/>
          <p:nvPr/>
        </p:nvSpPr>
        <p:spPr>
          <a:xfrm>
            <a:off x="9354036" y="2351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移動</a:t>
            </a:r>
            <a:endParaRPr sz="700">
              <a:latin typeface="Meiryo UI"/>
              <a:cs typeface="Meiryo UI"/>
            </a:endParaRPr>
          </a:p>
        </p:txBody>
      </p:sp>
      <p:sp>
        <p:nvSpPr>
          <p:cNvPr id="685" name="object 686">
            <a:extLst>
              <a:ext uri="{FF2B5EF4-FFF2-40B4-BE49-F238E27FC236}">
                <a16:creationId xmlns:a16="http://schemas.microsoft.com/office/drawing/2014/main" id="{4AF18D3E-BF37-F6AD-9F82-D7492AB724B5}"/>
              </a:ext>
            </a:extLst>
          </p:cNvPr>
          <p:cNvSpPr txBox="1"/>
          <p:nvPr/>
        </p:nvSpPr>
        <p:spPr>
          <a:xfrm>
            <a:off x="8126956" y="2577680"/>
            <a:ext cx="535940" cy="14795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FFFFFF"/>
                </a:solidFill>
                <a:latin typeface="Meiryo UI"/>
                <a:cs typeface="Meiryo UI"/>
              </a:rPr>
              <a:t>最早期対応</a:t>
            </a:r>
            <a:endParaRPr sz="800">
              <a:latin typeface="Meiryo UI"/>
              <a:cs typeface="Meiryo UI"/>
            </a:endParaRPr>
          </a:p>
        </p:txBody>
      </p:sp>
      <p:grpSp>
        <p:nvGrpSpPr>
          <p:cNvPr id="686" name="object 687">
            <a:extLst>
              <a:ext uri="{FF2B5EF4-FFF2-40B4-BE49-F238E27FC236}">
                <a16:creationId xmlns:a16="http://schemas.microsoft.com/office/drawing/2014/main" id="{4CAA7E7A-C527-3118-8989-110618960980}"/>
              </a:ext>
            </a:extLst>
          </p:cNvPr>
          <p:cNvGrpSpPr/>
          <p:nvPr/>
        </p:nvGrpSpPr>
        <p:grpSpPr>
          <a:xfrm>
            <a:off x="10053623" y="4684886"/>
            <a:ext cx="467359" cy="993775"/>
            <a:chOff x="8790431" y="4732020"/>
            <a:chExt cx="467359" cy="993775"/>
          </a:xfrm>
        </p:grpSpPr>
        <p:pic>
          <p:nvPicPr>
            <p:cNvPr id="687" name="object 688">
              <a:extLst>
                <a:ext uri="{FF2B5EF4-FFF2-40B4-BE49-F238E27FC236}">
                  <a16:creationId xmlns:a16="http://schemas.microsoft.com/office/drawing/2014/main" id="{08CBF94F-E169-73C1-80EA-659FB6A541B4}"/>
                </a:ext>
              </a:extLst>
            </p:cNvPr>
            <p:cNvPicPr/>
            <p:nvPr/>
          </p:nvPicPr>
          <p:blipFill>
            <a:blip r:embed="rId51" cstate="print"/>
            <a:stretch>
              <a:fillRect/>
            </a:stretch>
          </p:blipFill>
          <p:spPr>
            <a:xfrm>
              <a:off x="9039700" y="5538672"/>
              <a:ext cx="217889" cy="186772"/>
            </a:xfrm>
            <a:prstGeom prst="rect">
              <a:avLst/>
            </a:prstGeom>
          </p:spPr>
        </p:pic>
        <p:pic>
          <p:nvPicPr>
            <p:cNvPr id="688" name="object 689">
              <a:extLst>
                <a:ext uri="{FF2B5EF4-FFF2-40B4-BE49-F238E27FC236}">
                  <a16:creationId xmlns:a16="http://schemas.microsoft.com/office/drawing/2014/main" id="{98B50029-1794-E0B7-C4DB-28EC480B2E47}"/>
                </a:ext>
              </a:extLst>
            </p:cNvPr>
            <p:cNvPicPr/>
            <p:nvPr/>
          </p:nvPicPr>
          <p:blipFill>
            <a:blip r:embed="rId52" cstate="print"/>
            <a:stretch>
              <a:fillRect/>
            </a:stretch>
          </p:blipFill>
          <p:spPr>
            <a:xfrm>
              <a:off x="8790431" y="4732020"/>
              <a:ext cx="405383" cy="278891"/>
            </a:xfrm>
            <a:prstGeom prst="rect">
              <a:avLst/>
            </a:prstGeom>
          </p:spPr>
        </p:pic>
      </p:grpSp>
      <p:sp>
        <p:nvSpPr>
          <p:cNvPr id="689" name="object 690">
            <a:extLst>
              <a:ext uri="{FF2B5EF4-FFF2-40B4-BE49-F238E27FC236}">
                <a16:creationId xmlns:a16="http://schemas.microsoft.com/office/drawing/2014/main" id="{6DE33E1C-A7CE-23C2-390E-F163E50E5C97}"/>
              </a:ext>
            </a:extLst>
          </p:cNvPr>
          <p:cNvSpPr txBox="1"/>
          <p:nvPr/>
        </p:nvSpPr>
        <p:spPr>
          <a:xfrm>
            <a:off x="10128744" y="4728834"/>
            <a:ext cx="25400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319B73"/>
                </a:solidFill>
                <a:latin typeface="Meiryo UI"/>
                <a:cs typeface="Meiryo UI"/>
              </a:rPr>
              <a:t>居住</a:t>
            </a:r>
            <a:endParaRPr sz="900">
              <a:latin typeface="Meiryo UI"/>
              <a:cs typeface="Meiryo UI"/>
            </a:endParaRPr>
          </a:p>
        </p:txBody>
      </p:sp>
      <p:sp>
        <p:nvSpPr>
          <p:cNvPr id="690" name="object 691">
            <a:extLst>
              <a:ext uri="{FF2B5EF4-FFF2-40B4-BE49-F238E27FC236}">
                <a16:creationId xmlns:a16="http://schemas.microsoft.com/office/drawing/2014/main" id="{1164DD1E-55EE-04E6-42BA-F58AC7F18368}"/>
              </a:ext>
            </a:extLst>
          </p:cNvPr>
          <p:cNvSpPr/>
          <p:nvPr/>
        </p:nvSpPr>
        <p:spPr>
          <a:xfrm>
            <a:off x="10572736" y="4743074"/>
            <a:ext cx="467995" cy="151765"/>
          </a:xfrm>
          <a:custGeom>
            <a:avLst/>
            <a:gdLst/>
            <a:ahLst/>
            <a:cxnLst/>
            <a:rect l="l" t="t" r="r" b="b"/>
            <a:pathLst>
              <a:path w="467995" h="151764">
                <a:moveTo>
                  <a:pt x="392264" y="0"/>
                </a:moveTo>
                <a:lnTo>
                  <a:pt x="75742" y="0"/>
                </a:lnTo>
                <a:lnTo>
                  <a:pt x="46259" y="5951"/>
                </a:lnTo>
                <a:lnTo>
                  <a:pt x="22183" y="22183"/>
                </a:lnTo>
                <a:lnTo>
                  <a:pt x="5951" y="46259"/>
                </a:lnTo>
                <a:lnTo>
                  <a:pt x="0" y="75742"/>
                </a:lnTo>
                <a:lnTo>
                  <a:pt x="5951" y="105226"/>
                </a:lnTo>
                <a:lnTo>
                  <a:pt x="22183" y="129301"/>
                </a:lnTo>
                <a:lnTo>
                  <a:pt x="46259" y="145533"/>
                </a:lnTo>
                <a:lnTo>
                  <a:pt x="75742" y="151485"/>
                </a:lnTo>
                <a:lnTo>
                  <a:pt x="392264" y="151485"/>
                </a:lnTo>
                <a:lnTo>
                  <a:pt x="421741" y="145533"/>
                </a:lnTo>
                <a:lnTo>
                  <a:pt x="445812" y="129301"/>
                </a:lnTo>
                <a:lnTo>
                  <a:pt x="462043" y="105226"/>
                </a:lnTo>
                <a:lnTo>
                  <a:pt x="467995" y="75742"/>
                </a:lnTo>
                <a:lnTo>
                  <a:pt x="462043" y="46259"/>
                </a:lnTo>
                <a:lnTo>
                  <a:pt x="445812" y="22183"/>
                </a:lnTo>
                <a:lnTo>
                  <a:pt x="421741" y="5951"/>
                </a:lnTo>
                <a:lnTo>
                  <a:pt x="392264" y="0"/>
                </a:lnTo>
                <a:close/>
              </a:path>
            </a:pathLst>
          </a:custGeom>
          <a:solidFill>
            <a:srgbClr val="FFD051"/>
          </a:solidFill>
        </p:spPr>
        <p:txBody>
          <a:bodyPr wrap="square" lIns="0" tIns="0" rIns="0" bIns="0" rtlCol="0"/>
          <a:lstStyle/>
          <a:p>
            <a:endParaRPr/>
          </a:p>
        </p:txBody>
      </p:sp>
      <p:sp>
        <p:nvSpPr>
          <p:cNvPr id="691" name="object 692">
            <a:extLst>
              <a:ext uri="{FF2B5EF4-FFF2-40B4-BE49-F238E27FC236}">
                <a16:creationId xmlns:a16="http://schemas.microsoft.com/office/drawing/2014/main" id="{F69938D5-61D5-51F4-02EA-20DF104C7E6A}"/>
              </a:ext>
            </a:extLst>
          </p:cNvPr>
          <p:cNvSpPr txBox="1"/>
          <p:nvPr/>
        </p:nvSpPr>
        <p:spPr>
          <a:xfrm>
            <a:off x="10592042" y="4754301"/>
            <a:ext cx="427990" cy="132080"/>
          </a:xfrm>
          <a:prstGeom prst="rect">
            <a:avLst/>
          </a:prstGeom>
        </p:spPr>
        <p:txBody>
          <a:bodyPr vert="horz" wrap="square" lIns="0" tIns="12065" rIns="0" bIns="0" rtlCol="0">
            <a:spAutoFit/>
          </a:bodyPr>
          <a:lstStyle/>
          <a:p>
            <a:pPr marL="12700">
              <a:lnSpc>
                <a:spcPct val="100000"/>
              </a:lnSpc>
              <a:spcBef>
                <a:spcPts val="95"/>
              </a:spcBef>
            </a:pPr>
            <a:r>
              <a:rPr sz="700" b="1" spc="70" dirty="0">
                <a:latin typeface="Meiryo UI"/>
                <a:cs typeface="Meiryo UI"/>
              </a:rPr>
              <a:t>一部競争</a:t>
            </a:r>
            <a:endParaRPr sz="700">
              <a:latin typeface="Meiryo UI"/>
              <a:cs typeface="Meiryo UI"/>
            </a:endParaRPr>
          </a:p>
        </p:txBody>
      </p:sp>
      <p:grpSp>
        <p:nvGrpSpPr>
          <p:cNvPr id="692" name="object 693">
            <a:extLst>
              <a:ext uri="{FF2B5EF4-FFF2-40B4-BE49-F238E27FC236}">
                <a16:creationId xmlns:a16="http://schemas.microsoft.com/office/drawing/2014/main" id="{3E94569E-206B-24DE-DD2A-8F051F856163}"/>
              </a:ext>
            </a:extLst>
          </p:cNvPr>
          <p:cNvGrpSpPr/>
          <p:nvPr/>
        </p:nvGrpSpPr>
        <p:grpSpPr>
          <a:xfrm>
            <a:off x="5454382" y="5595463"/>
            <a:ext cx="946150" cy="621665"/>
            <a:chOff x="4191190" y="5642597"/>
            <a:chExt cx="946150" cy="621665"/>
          </a:xfrm>
        </p:grpSpPr>
        <p:sp>
          <p:nvSpPr>
            <p:cNvPr id="693" name="object 694">
              <a:extLst>
                <a:ext uri="{FF2B5EF4-FFF2-40B4-BE49-F238E27FC236}">
                  <a16:creationId xmlns:a16="http://schemas.microsoft.com/office/drawing/2014/main" id="{2E6A129B-8410-11F8-3C42-B2FF36CD927C}"/>
                </a:ext>
              </a:extLst>
            </p:cNvPr>
            <p:cNvSpPr/>
            <p:nvPr/>
          </p:nvSpPr>
          <p:spPr>
            <a:xfrm>
              <a:off x="4935545" y="6260950"/>
              <a:ext cx="198120" cy="0"/>
            </a:xfrm>
            <a:custGeom>
              <a:avLst/>
              <a:gdLst/>
              <a:ahLst/>
              <a:cxnLst/>
              <a:rect l="l" t="t" r="r" b="b"/>
              <a:pathLst>
                <a:path w="198120">
                  <a:moveTo>
                    <a:pt x="0" y="0"/>
                  </a:moveTo>
                  <a:lnTo>
                    <a:pt x="198005" y="0"/>
                  </a:lnTo>
                </a:path>
              </a:pathLst>
            </a:custGeom>
            <a:ln w="6350">
              <a:solidFill>
                <a:srgbClr val="585656"/>
              </a:solidFill>
            </a:ln>
          </p:spPr>
          <p:txBody>
            <a:bodyPr wrap="square" lIns="0" tIns="0" rIns="0" bIns="0" rtlCol="0"/>
            <a:lstStyle/>
            <a:p>
              <a:endParaRPr/>
            </a:p>
          </p:txBody>
        </p:sp>
        <p:sp>
          <p:nvSpPr>
            <p:cNvPr id="694" name="object 695">
              <a:extLst>
                <a:ext uri="{FF2B5EF4-FFF2-40B4-BE49-F238E27FC236}">
                  <a16:creationId xmlns:a16="http://schemas.microsoft.com/office/drawing/2014/main" id="{C15D8349-774D-8F4A-9CCF-904E0C25198B}"/>
                </a:ext>
              </a:extLst>
            </p:cNvPr>
            <p:cNvSpPr/>
            <p:nvPr/>
          </p:nvSpPr>
          <p:spPr>
            <a:xfrm>
              <a:off x="4197540" y="5648947"/>
              <a:ext cx="107950" cy="215900"/>
            </a:xfrm>
            <a:custGeom>
              <a:avLst/>
              <a:gdLst/>
              <a:ahLst/>
              <a:cxnLst/>
              <a:rect l="l" t="t" r="r" b="b"/>
              <a:pathLst>
                <a:path w="107950" h="215900">
                  <a:moveTo>
                    <a:pt x="0" y="0"/>
                  </a:moveTo>
                  <a:lnTo>
                    <a:pt x="107721" y="0"/>
                  </a:lnTo>
                  <a:lnTo>
                    <a:pt x="107721" y="215887"/>
                  </a:lnTo>
                  <a:lnTo>
                    <a:pt x="0" y="215887"/>
                  </a:lnTo>
                  <a:lnTo>
                    <a:pt x="0" y="0"/>
                  </a:lnTo>
                  <a:close/>
                </a:path>
              </a:pathLst>
            </a:custGeom>
            <a:ln w="12699">
              <a:solidFill>
                <a:srgbClr val="E6E6E6"/>
              </a:solidFill>
            </a:ln>
          </p:spPr>
          <p:txBody>
            <a:bodyPr wrap="square" lIns="0" tIns="0" rIns="0" bIns="0" rtlCol="0"/>
            <a:lstStyle/>
            <a:p>
              <a:endParaRPr/>
            </a:p>
          </p:txBody>
        </p:sp>
      </p:grpSp>
      <p:sp>
        <p:nvSpPr>
          <p:cNvPr id="695" name="object 696">
            <a:extLst>
              <a:ext uri="{FF2B5EF4-FFF2-40B4-BE49-F238E27FC236}">
                <a16:creationId xmlns:a16="http://schemas.microsoft.com/office/drawing/2014/main" id="{83F1B86C-B56E-75DD-54DC-E01E6F48ABEF}"/>
              </a:ext>
            </a:extLst>
          </p:cNvPr>
          <p:cNvSpPr txBox="1"/>
          <p:nvPr/>
        </p:nvSpPr>
        <p:spPr>
          <a:xfrm>
            <a:off x="5448533" y="560892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資材</a:t>
            </a:r>
            <a:endParaRPr sz="700">
              <a:latin typeface="Meiryo UI"/>
              <a:cs typeface="Meiryo UI"/>
            </a:endParaRPr>
          </a:p>
        </p:txBody>
      </p:sp>
      <p:grpSp>
        <p:nvGrpSpPr>
          <p:cNvPr id="696" name="object 697">
            <a:extLst>
              <a:ext uri="{FF2B5EF4-FFF2-40B4-BE49-F238E27FC236}">
                <a16:creationId xmlns:a16="http://schemas.microsoft.com/office/drawing/2014/main" id="{289ABB1F-6857-AD62-D76D-F031907505ED}"/>
              </a:ext>
            </a:extLst>
          </p:cNvPr>
          <p:cNvGrpSpPr/>
          <p:nvPr/>
        </p:nvGrpSpPr>
        <p:grpSpPr>
          <a:xfrm>
            <a:off x="4175868" y="3546641"/>
            <a:ext cx="6112510" cy="1698625"/>
            <a:chOff x="2912676" y="3593775"/>
            <a:chExt cx="6112510" cy="1698625"/>
          </a:xfrm>
        </p:grpSpPr>
        <p:sp>
          <p:nvSpPr>
            <p:cNvPr id="697" name="object 698">
              <a:extLst>
                <a:ext uri="{FF2B5EF4-FFF2-40B4-BE49-F238E27FC236}">
                  <a16:creationId xmlns:a16="http://schemas.microsoft.com/office/drawing/2014/main" id="{70914B81-4772-C50B-CB1F-FD537FFCA1DD}"/>
                </a:ext>
              </a:extLst>
            </p:cNvPr>
            <p:cNvSpPr/>
            <p:nvPr/>
          </p:nvSpPr>
          <p:spPr>
            <a:xfrm>
              <a:off x="8823544" y="5288950"/>
              <a:ext cx="198120" cy="0"/>
            </a:xfrm>
            <a:custGeom>
              <a:avLst/>
              <a:gdLst/>
              <a:ahLst/>
              <a:cxnLst/>
              <a:rect l="l" t="t" r="r" b="b"/>
              <a:pathLst>
                <a:path w="198120">
                  <a:moveTo>
                    <a:pt x="0" y="0"/>
                  </a:moveTo>
                  <a:lnTo>
                    <a:pt x="198005" y="0"/>
                  </a:lnTo>
                </a:path>
              </a:pathLst>
            </a:custGeom>
            <a:ln w="6350">
              <a:solidFill>
                <a:srgbClr val="585656"/>
              </a:solidFill>
            </a:ln>
          </p:spPr>
          <p:txBody>
            <a:bodyPr wrap="square" lIns="0" tIns="0" rIns="0" bIns="0" rtlCol="0"/>
            <a:lstStyle/>
            <a:p>
              <a:endParaRPr/>
            </a:p>
          </p:txBody>
        </p:sp>
        <p:sp>
          <p:nvSpPr>
            <p:cNvPr id="698" name="object 699">
              <a:extLst>
                <a:ext uri="{FF2B5EF4-FFF2-40B4-BE49-F238E27FC236}">
                  <a16:creationId xmlns:a16="http://schemas.microsoft.com/office/drawing/2014/main" id="{A544BA9C-1E2D-1196-7890-C900092B8F19}"/>
                </a:ext>
              </a:extLst>
            </p:cNvPr>
            <p:cNvSpPr/>
            <p:nvPr/>
          </p:nvSpPr>
          <p:spPr>
            <a:xfrm>
              <a:off x="7725544" y="4244950"/>
              <a:ext cx="72390" cy="0"/>
            </a:xfrm>
            <a:custGeom>
              <a:avLst/>
              <a:gdLst/>
              <a:ahLst/>
              <a:cxnLst/>
              <a:rect l="l" t="t" r="r" b="b"/>
              <a:pathLst>
                <a:path w="72390">
                  <a:moveTo>
                    <a:pt x="0" y="0"/>
                  </a:moveTo>
                  <a:lnTo>
                    <a:pt x="71996" y="0"/>
                  </a:lnTo>
                </a:path>
              </a:pathLst>
            </a:custGeom>
            <a:ln w="6350">
              <a:solidFill>
                <a:srgbClr val="585656"/>
              </a:solidFill>
            </a:ln>
          </p:spPr>
          <p:txBody>
            <a:bodyPr wrap="square" lIns="0" tIns="0" rIns="0" bIns="0" rtlCol="0"/>
            <a:lstStyle/>
            <a:p>
              <a:endParaRPr/>
            </a:p>
          </p:txBody>
        </p:sp>
        <p:sp>
          <p:nvSpPr>
            <p:cNvPr id="699" name="object 700">
              <a:extLst>
                <a:ext uri="{FF2B5EF4-FFF2-40B4-BE49-F238E27FC236}">
                  <a16:creationId xmlns:a16="http://schemas.microsoft.com/office/drawing/2014/main" id="{2B782B07-B58A-F899-9AC0-EED2E9A379E6}"/>
                </a:ext>
              </a:extLst>
            </p:cNvPr>
            <p:cNvSpPr/>
            <p:nvPr/>
          </p:nvSpPr>
          <p:spPr>
            <a:xfrm>
              <a:off x="4701545" y="4460951"/>
              <a:ext cx="936625" cy="0"/>
            </a:xfrm>
            <a:custGeom>
              <a:avLst/>
              <a:gdLst/>
              <a:ahLst/>
              <a:cxnLst/>
              <a:rect l="l" t="t" r="r" b="b"/>
              <a:pathLst>
                <a:path w="936625">
                  <a:moveTo>
                    <a:pt x="0" y="0"/>
                  </a:moveTo>
                  <a:lnTo>
                    <a:pt x="487420" y="0"/>
                  </a:lnTo>
                </a:path>
                <a:path w="936625">
                  <a:moveTo>
                    <a:pt x="523425" y="0"/>
                  </a:moveTo>
                  <a:lnTo>
                    <a:pt x="936002" y="0"/>
                  </a:lnTo>
                </a:path>
              </a:pathLst>
            </a:custGeom>
            <a:ln w="6350">
              <a:solidFill>
                <a:srgbClr val="585656"/>
              </a:solidFill>
            </a:ln>
          </p:spPr>
          <p:txBody>
            <a:bodyPr wrap="square" lIns="0" tIns="0" rIns="0" bIns="0" rtlCol="0"/>
            <a:lstStyle/>
            <a:p>
              <a:endParaRPr/>
            </a:p>
          </p:txBody>
        </p:sp>
        <p:sp>
          <p:nvSpPr>
            <p:cNvPr id="700" name="object 701">
              <a:extLst>
                <a:ext uri="{FF2B5EF4-FFF2-40B4-BE49-F238E27FC236}">
                  <a16:creationId xmlns:a16="http://schemas.microsoft.com/office/drawing/2014/main" id="{069E7B50-51CE-7BB9-CFD8-011FCD2CF138}"/>
                </a:ext>
              </a:extLst>
            </p:cNvPr>
            <p:cNvSpPr/>
            <p:nvPr/>
          </p:nvSpPr>
          <p:spPr>
            <a:xfrm>
              <a:off x="3800119" y="3596950"/>
              <a:ext cx="0" cy="720090"/>
            </a:xfrm>
            <a:custGeom>
              <a:avLst/>
              <a:gdLst/>
              <a:ahLst/>
              <a:cxnLst/>
              <a:rect l="l" t="t" r="r" b="b"/>
              <a:pathLst>
                <a:path h="720089">
                  <a:moveTo>
                    <a:pt x="0" y="0"/>
                  </a:moveTo>
                  <a:lnTo>
                    <a:pt x="0" y="720001"/>
                  </a:lnTo>
                </a:path>
              </a:pathLst>
            </a:custGeom>
            <a:ln w="6350">
              <a:solidFill>
                <a:srgbClr val="585656"/>
              </a:solidFill>
            </a:ln>
          </p:spPr>
          <p:txBody>
            <a:bodyPr wrap="square" lIns="0" tIns="0" rIns="0" bIns="0" rtlCol="0"/>
            <a:lstStyle/>
            <a:p>
              <a:endParaRPr/>
            </a:p>
          </p:txBody>
        </p:sp>
        <p:sp>
          <p:nvSpPr>
            <p:cNvPr id="701" name="object 702">
              <a:extLst>
                <a:ext uri="{FF2B5EF4-FFF2-40B4-BE49-F238E27FC236}">
                  <a16:creationId xmlns:a16="http://schemas.microsoft.com/office/drawing/2014/main" id="{2D1DCF18-B6D4-8F35-52C8-7CD8DDBD3140}"/>
                </a:ext>
              </a:extLst>
            </p:cNvPr>
            <p:cNvSpPr/>
            <p:nvPr/>
          </p:nvSpPr>
          <p:spPr>
            <a:xfrm>
              <a:off x="3872119" y="3596950"/>
              <a:ext cx="0" cy="792480"/>
            </a:xfrm>
            <a:custGeom>
              <a:avLst/>
              <a:gdLst/>
              <a:ahLst/>
              <a:cxnLst/>
              <a:rect l="l" t="t" r="r" b="b"/>
              <a:pathLst>
                <a:path h="792479">
                  <a:moveTo>
                    <a:pt x="0" y="0"/>
                  </a:moveTo>
                  <a:lnTo>
                    <a:pt x="0" y="791997"/>
                  </a:lnTo>
                </a:path>
              </a:pathLst>
            </a:custGeom>
            <a:ln w="6350">
              <a:solidFill>
                <a:srgbClr val="585656"/>
              </a:solidFill>
            </a:ln>
          </p:spPr>
          <p:txBody>
            <a:bodyPr wrap="square" lIns="0" tIns="0" rIns="0" bIns="0" rtlCol="0"/>
            <a:lstStyle/>
            <a:p>
              <a:endParaRPr/>
            </a:p>
          </p:txBody>
        </p:sp>
        <p:sp>
          <p:nvSpPr>
            <p:cNvPr id="702" name="object 703">
              <a:extLst>
                <a:ext uri="{FF2B5EF4-FFF2-40B4-BE49-F238E27FC236}">
                  <a16:creationId xmlns:a16="http://schemas.microsoft.com/office/drawing/2014/main" id="{9CD526C0-17D8-ED19-91A4-55F6AED379AE}"/>
                </a:ext>
              </a:extLst>
            </p:cNvPr>
            <p:cNvSpPr/>
            <p:nvPr/>
          </p:nvSpPr>
          <p:spPr>
            <a:xfrm>
              <a:off x="4016119" y="3596950"/>
              <a:ext cx="0" cy="720090"/>
            </a:xfrm>
            <a:custGeom>
              <a:avLst/>
              <a:gdLst/>
              <a:ahLst/>
              <a:cxnLst/>
              <a:rect l="l" t="t" r="r" b="b"/>
              <a:pathLst>
                <a:path h="720089">
                  <a:moveTo>
                    <a:pt x="0" y="0"/>
                  </a:moveTo>
                  <a:lnTo>
                    <a:pt x="0" y="720001"/>
                  </a:lnTo>
                </a:path>
              </a:pathLst>
            </a:custGeom>
            <a:ln w="6350">
              <a:solidFill>
                <a:srgbClr val="585656"/>
              </a:solidFill>
            </a:ln>
          </p:spPr>
          <p:txBody>
            <a:bodyPr wrap="square" lIns="0" tIns="0" rIns="0" bIns="0" rtlCol="0"/>
            <a:lstStyle/>
            <a:p>
              <a:endParaRPr/>
            </a:p>
          </p:txBody>
        </p:sp>
        <p:sp>
          <p:nvSpPr>
            <p:cNvPr id="703" name="object 704">
              <a:extLst>
                <a:ext uri="{FF2B5EF4-FFF2-40B4-BE49-F238E27FC236}">
                  <a16:creationId xmlns:a16="http://schemas.microsoft.com/office/drawing/2014/main" id="{3174A997-3427-EE37-BF74-DA5CB4ADEDEE}"/>
                </a:ext>
              </a:extLst>
            </p:cNvPr>
            <p:cNvSpPr/>
            <p:nvPr/>
          </p:nvSpPr>
          <p:spPr>
            <a:xfrm>
              <a:off x="3477544" y="3920950"/>
              <a:ext cx="0" cy="288290"/>
            </a:xfrm>
            <a:custGeom>
              <a:avLst/>
              <a:gdLst/>
              <a:ahLst/>
              <a:cxnLst/>
              <a:rect l="l" t="t" r="r" b="b"/>
              <a:pathLst>
                <a:path h="288289">
                  <a:moveTo>
                    <a:pt x="0" y="0"/>
                  </a:moveTo>
                  <a:lnTo>
                    <a:pt x="0" y="287997"/>
                  </a:lnTo>
                </a:path>
              </a:pathLst>
            </a:custGeom>
            <a:ln w="6350">
              <a:solidFill>
                <a:srgbClr val="585656"/>
              </a:solidFill>
            </a:ln>
          </p:spPr>
          <p:txBody>
            <a:bodyPr wrap="square" lIns="0" tIns="0" rIns="0" bIns="0" rtlCol="0"/>
            <a:lstStyle/>
            <a:p>
              <a:endParaRPr/>
            </a:p>
          </p:txBody>
        </p:sp>
        <p:sp>
          <p:nvSpPr>
            <p:cNvPr id="704" name="object 705">
              <a:extLst>
                <a:ext uri="{FF2B5EF4-FFF2-40B4-BE49-F238E27FC236}">
                  <a16:creationId xmlns:a16="http://schemas.microsoft.com/office/drawing/2014/main" id="{C8A3A50E-E928-7123-CCE2-2CB7A9CDB6D5}"/>
                </a:ext>
              </a:extLst>
            </p:cNvPr>
            <p:cNvSpPr/>
            <p:nvPr/>
          </p:nvSpPr>
          <p:spPr>
            <a:xfrm>
              <a:off x="2915851" y="3974951"/>
              <a:ext cx="0" cy="1062355"/>
            </a:xfrm>
            <a:custGeom>
              <a:avLst/>
              <a:gdLst/>
              <a:ahLst/>
              <a:cxnLst/>
              <a:rect l="l" t="t" r="r" b="b"/>
              <a:pathLst>
                <a:path h="1062354">
                  <a:moveTo>
                    <a:pt x="0" y="396071"/>
                  </a:moveTo>
                  <a:lnTo>
                    <a:pt x="0" y="1061995"/>
                  </a:lnTo>
                </a:path>
                <a:path h="1062354">
                  <a:moveTo>
                    <a:pt x="0" y="0"/>
                  </a:moveTo>
                  <a:lnTo>
                    <a:pt x="0" y="252002"/>
                  </a:lnTo>
                </a:path>
              </a:pathLst>
            </a:custGeom>
            <a:ln w="6350">
              <a:solidFill>
                <a:srgbClr val="585656"/>
              </a:solidFill>
            </a:ln>
          </p:spPr>
          <p:txBody>
            <a:bodyPr wrap="square" lIns="0" tIns="0" rIns="0" bIns="0" rtlCol="0"/>
            <a:lstStyle/>
            <a:p>
              <a:endParaRPr/>
            </a:p>
          </p:txBody>
        </p:sp>
      </p:grpSp>
      <p:sp>
        <p:nvSpPr>
          <p:cNvPr id="705" name="object 706">
            <a:extLst>
              <a:ext uri="{FF2B5EF4-FFF2-40B4-BE49-F238E27FC236}">
                <a16:creationId xmlns:a16="http://schemas.microsoft.com/office/drawing/2014/main" id="{C3C3C3D5-30A8-DAEF-D116-6042076B08B2}"/>
              </a:ext>
            </a:extLst>
          </p:cNvPr>
          <p:cNvSpPr txBox="1"/>
          <p:nvPr/>
        </p:nvSpPr>
        <p:spPr>
          <a:xfrm>
            <a:off x="7053626" y="5699161"/>
            <a:ext cx="42354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酸素・水素</a:t>
            </a:r>
            <a:endParaRPr sz="700">
              <a:latin typeface="Meiryo UI"/>
              <a:cs typeface="Meiryo UI"/>
            </a:endParaRPr>
          </a:p>
        </p:txBody>
      </p:sp>
      <p:sp>
        <p:nvSpPr>
          <p:cNvPr id="706" name="object 707">
            <a:extLst>
              <a:ext uri="{FF2B5EF4-FFF2-40B4-BE49-F238E27FC236}">
                <a16:creationId xmlns:a16="http://schemas.microsoft.com/office/drawing/2014/main" id="{8650E37B-AEE1-E6A8-D4E9-65DE18875B23}"/>
              </a:ext>
            </a:extLst>
          </p:cNvPr>
          <p:cNvSpPr txBox="1"/>
          <p:nvPr/>
        </p:nvSpPr>
        <p:spPr>
          <a:xfrm>
            <a:off x="4081667" y="418733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通信</a:t>
            </a:r>
            <a:endParaRPr sz="700">
              <a:latin typeface="Meiryo UI"/>
              <a:cs typeface="Meiryo UI"/>
            </a:endParaRPr>
          </a:p>
        </p:txBody>
      </p:sp>
      <p:grpSp>
        <p:nvGrpSpPr>
          <p:cNvPr id="707" name="object 708">
            <a:extLst>
              <a:ext uri="{FF2B5EF4-FFF2-40B4-BE49-F238E27FC236}">
                <a16:creationId xmlns:a16="http://schemas.microsoft.com/office/drawing/2014/main" id="{A6A68A5A-8C8E-AD4A-4C43-C3770A715A8C}"/>
              </a:ext>
            </a:extLst>
          </p:cNvPr>
          <p:cNvGrpSpPr/>
          <p:nvPr/>
        </p:nvGrpSpPr>
        <p:grpSpPr>
          <a:xfrm>
            <a:off x="3621556" y="4986637"/>
            <a:ext cx="618490" cy="402590"/>
            <a:chOff x="2358364" y="5033771"/>
            <a:chExt cx="618490" cy="402590"/>
          </a:xfrm>
        </p:grpSpPr>
        <p:sp>
          <p:nvSpPr>
            <p:cNvPr id="708" name="object 709">
              <a:extLst>
                <a:ext uri="{FF2B5EF4-FFF2-40B4-BE49-F238E27FC236}">
                  <a16:creationId xmlns:a16="http://schemas.microsoft.com/office/drawing/2014/main" id="{5F7E4CFA-FBA2-DD07-A3E4-EC7EA66051E9}"/>
                </a:ext>
              </a:extLst>
            </p:cNvPr>
            <p:cNvSpPr/>
            <p:nvPr/>
          </p:nvSpPr>
          <p:spPr>
            <a:xfrm>
              <a:off x="2361539" y="5036946"/>
              <a:ext cx="612140" cy="396240"/>
            </a:xfrm>
            <a:custGeom>
              <a:avLst/>
              <a:gdLst/>
              <a:ahLst/>
              <a:cxnLst/>
              <a:rect l="l" t="t" r="r" b="b"/>
              <a:pathLst>
                <a:path w="612139" h="396239">
                  <a:moveTo>
                    <a:pt x="612000" y="0"/>
                  </a:moveTo>
                  <a:lnTo>
                    <a:pt x="0" y="0"/>
                  </a:lnTo>
                  <a:lnTo>
                    <a:pt x="0" y="395871"/>
                  </a:lnTo>
                  <a:lnTo>
                    <a:pt x="612000" y="395871"/>
                  </a:lnTo>
                  <a:lnTo>
                    <a:pt x="612000" y="0"/>
                  </a:lnTo>
                  <a:close/>
                </a:path>
              </a:pathLst>
            </a:custGeom>
            <a:solidFill>
              <a:srgbClr val="FFFFFF"/>
            </a:solidFill>
          </p:spPr>
          <p:txBody>
            <a:bodyPr wrap="square" lIns="0" tIns="0" rIns="0" bIns="0" rtlCol="0"/>
            <a:lstStyle/>
            <a:p>
              <a:endParaRPr/>
            </a:p>
          </p:txBody>
        </p:sp>
        <p:sp>
          <p:nvSpPr>
            <p:cNvPr id="709" name="object 710">
              <a:extLst>
                <a:ext uri="{FF2B5EF4-FFF2-40B4-BE49-F238E27FC236}">
                  <a16:creationId xmlns:a16="http://schemas.microsoft.com/office/drawing/2014/main" id="{2311EBA3-D3E8-832E-B856-A075B78C9103}"/>
                </a:ext>
              </a:extLst>
            </p:cNvPr>
            <p:cNvSpPr/>
            <p:nvPr/>
          </p:nvSpPr>
          <p:spPr>
            <a:xfrm>
              <a:off x="2361539" y="5036946"/>
              <a:ext cx="612140" cy="396240"/>
            </a:xfrm>
            <a:custGeom>
              <a:avLst/>
              <a:gdLst/>
              <a:ahLst/>
              <a:cxnLst/>
              <a:rect l="l" t="t" r="r" b="b"/>
              <a:pathLst>
                <a:path w="612139" h="396239">
                  <a:moveTo>
                    <a:pt x="0" y="0"/>
                  </a:moveTo>
                  <a:lnTo>
                    <a:pt x="612000" y="0"/>
                  </a:lnTo>
                  <a:lnTo>
                    <a:pt x="612000" y="395871"/>
                  </a:lnTo>
                  <a:lnTo>
                    <a:pt x="0" y="395871"/>
                  </a:lnTo>
                  <a:lnTo>
                    <a:pt x="0" y="0"/>
                  </a:lnTo>
                  <a:close/>
                </a:path>
              </a:pathLst>
            </a:custGeom>
            <a:ln w="6350">
              <a:solidFill>
                <a:srgbClr val="585656"/>
              </a:solidFill>
            </a:ln>
          </p:spPr>
          <p:txBody>
            <a:bodyPr wrap="square" lIns="0" tIns="0" rIns="0" bIns="0" rtlCol="0"/>
            <a:lstStyle/>
            <a:p>
              <a:endParaRPr/>
            </a:p>
          </p:txBody>
        </p:sp>
      </p:grpSp>
      <p:sp>
        <p:nvSpPr>
          <p:cNvPr id="710" name="object 711">
            <a:extLst>
              <a:ext uri="{FF2B5EF4-FFF2-40B4-BE49-F238E27FC236}">
                <a16:creationId xmlns:a16="http://schemas.microsoft.com/office/drawing/2014/main" id="{90E4E3CE-0B63-36CE-36D9-8DD3F4E16FEB}"/>
              </a:ext>
            </a:extLst>
          </p:cNvPr>
          <p:cNvSpPr txBox="1"/>
          <p:nvPr/>
        </p:nvSpPr>
        <p:spPr>
          <a:xfrm>
            <a:off x="3672503" y="5014641"/>
            <a:ext cx="515620" cy="345440"/>
          </a:xfrm>
          <a:prstGeom prst="rect">
            <a:avLst/>
          </a:prstGeom>
        </p:spPr>
        <p:txBody>
          <a:bodyPr vert="horz" wrap="square" lIns="0" tIns="12065" rIns="0" bIns="0" rtlCol="0">
            <a:spAutoFit/>
          </a:bodyPr>
          <a:lstStyle/>
          <a:p>
            <a:pPr marL="12700" marR="5080" algn="ctr">
              <a:lnSpc>
                <a:spcPct val="100000"/>
              </a:lnSpc>
              <a:spcBef>
                <a:spcPts val="95"/>
              </a:spcBef>
            </a:pPr>
            <a:r>
              <a:rPr sz="700" spc="-15" dirty="0">
                <a:latin typeface="Meiryo UI"/>
                <a:cs typeface="Meiryo UI"/>
              </a:rPr>
              <a:t>月面の</a:t>
            </a:r>
            <a:r>
              <a:rPr sz="700" spc="-10" dirty="0">
                <a:latin typeface="Meiryo UI"/>
                <a:cs typeface="Meiryo UI"/>
              </a:rPr>
              <a:t>LTE通</a:t>
            </a:r>
            <a:r>
              <a:rPr sz="700" spc="-15" dirty="0">
                <a:latin typeface="Meiryo UI"/>
                <a:cs typeface="Meiryo UI"/>
              </a:rPr>
              <a:t>信を可能にする機能</a:t>
            </a:r>
            <a:endParaRPr sz="700">
              <a:latin typeface="Meiryo UI"/>
              <a:cs typeface="Meiryo UI"/>
            </a:endParaRPr>
          </a:p>
        </p:txBody>
      </p:sp>
      <p:grpSp>
        <p:nvGrpSpPr>
          <p:cNvPr id="711" name="object 712">
            <a:extLst>
              <a:ext uri="{FF2B5EF4-FFF2-40B4-BE49-F238E27FC236}">
                <a16:creationId xmlns:a16="http://schemas.microsoft.com/office/drawing/2014/main" id="{136C61D1-BA7F-9741-B8B7-1676C4F45C20}"/>
              </a:ext>
            </a:extLst>
          </p:cNvPr>
          <p:cNvGrpSpPr/>
          <p:nvPr/>
        </p:nvGrpSpPr>
        <p:grpSpPr>
          <a:xfrm>
            <a:off x="4449562" y="4230641"/>
            <a:ext cx="78740" cy="1555115"/>
            <a:chOff x="3186370" y="4277775"/>
            <a:chExt cx="78740" cy="1555115"/>
          </a:xfrm>
        </p:grpSpPr>
        <p:sp>
          <p:nvSpPr>
            <p:cNvPr id="712" name="object 713">
              <a:extLst>
                <a:ext uri="{FF2B5EF4-FFF2-40B4-BE49-F238E27FC236}">
                  <a16:creationId xmlns:a16="http://schemas.microsoft.com/office/drawing/2014/main" id="{05D68328-F34D-9078-32BF-474D5D14C5F3}"/>
                </a:ext>
              </a:extLst>
            </p:cNvPr>
            <p:cNvSpPr/>
            <p:nvPr/>
          </p:nvSpPr>
          <p:spPr>
            <a:xfrm>
              <a:off x="3189545" y="4280950"/>
              <a:ext cx="0" cy="828040"/>
            </a:xfrm>
            <a:custGeom>
              <a:avLst/>
              <a:gdLst/>
              <a:ahLst/>
              <a:cxnLst/>
              <a:rect l="l" t="t" r="r" b="b"/>
              <a:pathLst>
                <a:path h="828039">
                  <a:moveTo>
                    <a:pt x="0" y="0"/>
                  </a:moveTo>
                  <a:lnTo>
                    <a:pt x="0" y="828001"/>
                  </a:lnTo>
                </a:path>
              </a:pathLst>
            </a:custGeom>
            <a:ln w="6350">
              <a:solidFill>
                <a:srgbClr val="585656"/>
              </a:solidFill>
            </a:ln>
          </p:spPr>
          <p:txBody>
            <a:bodyPr wrap="square" lIns="0" tIns="0" rIns="0" bIns="0" rtlCol="0"/>
            <a:lstStyle/>
            <a:p>
              <a:endParaRPr/>
            </a:p>
          </p:txBody>
        </p:sp>
        <p:sp>
          <p:nvSpPr>
            <p:cNvPr id="713" name="object 714">
              <a:extLst>
                <a:ext uri="{FF2B5EF4-FFF2-40B4-BE49-F238E27FC236}">
                  <a16:creationId xmlns:a16="http://schemas.microsoft.com/office/drawing/2014/main" id="{608A8C9B-F48C-D228-F145-15285CCA96E2}"/>
                </a:ext>
              </a:extLst>
            </p:cNvPr>
            <p:cNvSpPr/>
            <p:nvPr/>
          </p:nvSpPr>
          <p:spPr>
            <a:xfrm>
              <a:off x="3261544" y="4316951"/>
              <a:ext cx="0" cy="1512570"/>
            </a:xfrm>
            <a:custGeom>
              <a:avLst/>
              <a:gdLst/>
              <a:ahLst/>
              <a:cxnLst/>
              <a:rect l="l" t="t" r="r" b="b"/>
              <a:pathLst>
                <a:path h="1512570">
                  <a:moveTo>
                    <a:pt x="0" y="0"/>
                  </a:moveTo>
                  <a:lnTo>
                    <a:pt x="0" y="1512323"/>
                  </a:lnTo>
                </a:path>
              </a:pathLst>
            </a:custGeom>
            <a:ln w="6350">
              <a:solidFill>
                <a:srgbClr val="585656"/>
              </a:solidFill>
            </a:ln>
          </p:spPr>
          <p:txBody>
            <a:bodyPr wrap="square" lIns="0" tIns="0" rIns="0" bIns="0" rtlCol="0"/>
            <a:lstStyle/>
            <a:p>
              <a:endParaRPr/>
            </a:p>
          </p:txBody>
        </p:sp>
      </p:grpSp>
      <p:sp>
        <p:nvSpPr>
          <p:cNvPr id="714" name="object 715">
            <a:extLst>
              <a:ext uri="{FF2B5EF4-FFF2-40B4-BE49-F238E27FC236}">
                <a16:creationId xmlns:a16="http://schemas.microsoft.com/office/drawing/2014/main" id="{78620483-1991-D839-641A-2A63A5F179CB}"/>
              </a:ext>
            </a:extLst>
          </p:cNvPr>
          <p:cNvSpPr/>
          <p:nvPr/>
        </p:nvSpPr>
        <p:spPr>
          <a:xfrm>
            <a:off x="4524736" y="5998028"/>
            <a:ext cx="0" cy="72390"/>
          </a:xfrm>
          <a:custGeom>
            <a:avLst/>
            <a:gdLst/>
            <a:ahLst/>
            <a:cxnLst/>
            <a:rect l="l" t="t" r="r" b="b"/>
            <a:pathLst>
              <a:path h="72389">
                <a:moveTo>
                  <a:pt x="0" y="0"/>
                </a:moveTo>
                <a:lnTo>
                  <a:pt x="0" y="71785"/>
                </a:lnTo>
              </a:path>
            </a:pathLst>
          </a:custGeom>
          <a:ln w="6350">
            <a:solidFill>
              <a:srgbClr val="585656"/>
            </a:solidFill>
          </a:ln>
        </p:spPr>
        <p:txBody>
          <a:bodyPr wrap="square" lIns="0" tIns="0" rIns="0" bIns="0" rtlCol="0"/>
          <a:lstStyle/>
          <a:p>
            <a:endParaRPr/>
          </a:p>
        </p:txBody>
      </p:sp>
      <p:sp>
        <p:nvSpPr>
          <p:cNvPr id="715" name="object 716">
            <a:extLst>
              <a:ext uri="{FF2B5EF4-FFF2-40B4-BE49-F238E27FC236}">
                <a16:creationId xmlns:a16="http://schemas.microsoft.com/office/drawing/2014/main" id="{3542CCBA-0F88-22AE-ECE1-17A8FEFD69A9}"/>
              </a:ext>
            </a:extLst>
          </p:cNvPr>
          <p:cNvSpPr txBox="1"/>
          <p:nvPr/>
        </p:nvSpPr>
        <p:spPr>
          <a:xfrm>
            <a:off x="4458532" y="5789245"/>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grpSp>
        <p:nvGrpSpPr>
          <p:cNvPr id="716" name="object 717">
            <a:extLst>
              <a:ext uri="{FF2B5EF4-FFF2-40B4-BE49-F238E27FC236}">
                <a16:creationId xmlns:a16="http://schemas.microsoft.com/office/drawing/2014/main" id="{E1603D77-21C8-8CAD-00BB-25F659DFDBA0}"/>
              </a:ext>
            </a:extLst>
          </p:cNvPr>
          <p:cNvGrpSpPr/>
          <p:nvPr/>
        </p:nvGrpSpPr>
        <p:grpSpPr>
          <a:xfrm>
            <a:off x="5348136" y="3546641"/>
            <a:ext cx="1628139" cy="2958465"/>
            <a:chOff x="4084944" y="3593775"/>
            <a:chExt cx="1628139" cy="2958465"/>
          </a:xfrm>
        </p:grpSpPr>
        <p:sp>
          <p:nvSpPr>
            <p:cNvPr id="717" name="object 718">
              <a:extLst>
                <a:ext uri="{FF2B5EF4-FFF2-40B4-BE49-F238E27FC236}">
                  <a16:creationId xmlns:a16="http://schemas.microsoft.com/office/drawing/2014/main" id="{4B0A1D4B-2075-CB3A-DE4E-3018C205B944}"/>
                </a:ext>
              </a:extLst>
            </p:cNvPr>
            <p:cNvSpPr/>
            <p:nvPr/>
          </p:nvSpPr>
          <p:spPr>
            <a:xfrm>
              <a:off x="4088119" y="3596950"/>
              <a:ext cx="1440180" cy="1476375"/>
            </a:xfrm>
            <a:custGeom>
              <a:avLst/>
              <a:gdLst/>
              <a:ahLst/>
              <a:cxnLst/>
              <a:rect l="l" t="t" r="r" b="b"/>
              <a:pathLst>
                <a:path w="1440179" h="1476375">
                  <a:moveTo>
                    <a:pt x="0" y="0"/>
                  </a:moveTo>
                  <a:lnTo>
                    <a:pt x="0" y="251999"/>
                  </a:lnTo>
                </a:path>
                <a:path w="1440179" h="1476375">
                  <a:moveTo>
                    <a:pt x="0" y="467887"/>
                  </a:moveTo>
                  <a:lnTo>
                    <a:pt x="0" y="1475994"/>
                  </a:lnTo>
                </a:path>
                <a:path w="1440179" h="1476375">
                  <a:moveTo>
                    <a:pt x="450695" y="197043"/>
                  </a:moveTo>
                  <a:lnTo>
                    <a:pt x="685429" y="197043"/>
                  </a:lnTo>
                </a:path>
                <a:path w="1440179" h="1476375">
                  <a:moveTo>
                    <a:pt x="382203" y="197043"/>
                  </a:moveTo>
                  <a:lnTo>
                    <a:pt x="414690" y="197043"/>
                  </a:lnTo>
                </a:path>
                <a:path w="1440179" h="1476375">
                  <a:moveTo>
                    <a:pt x="1062238" y="197043"/>
                  </a:moveTo>
                  <a:lnTo>
                    <a:pt x="1440006" y="197043"/>
                  </a:lnTo>
                </a:path>
                <a:path w="1440179" h="1476375">
                  <a:moveTo>
                    <a:pt x="901316" y="197043"/>
                  </a:moveTo>
                  <a:lnTo>
                    <a:pt x="1026233" y="197043"/>
                  </a:lnTo>
                </a:path>
                <a:path w="1440179" h="1476375">
                  <a:moveTo>
                    <a:pt x="72000" y="197043"/>
                  </a:moveTo>
                  <a:lnTo>
                    <a:pt x="346199" y="197043"/>
                  </a:lnTo>
                </a:path>
              </a:pathLst>
            </a:custGeom>
            <a:ln w="6350">
              <a:solidFill>
                <a:srgbClr val="585656"/>
              </a:solidFill>
            </a:ln>
          </p:spPr>
          <p:txBody>
            <a:bodyPr wrap="square" lIns="0" tIns="0" rIns="0" bIns="0" rtlCol="0"/>
            <a:lstStyle/>
            <a:p>
              <a:endParaRPr/>
            </a:p>
          </p:txBody>
        </p:sp>
        <p:sp>
          <p:nvSpPr>
            <p:cNvPr id="718" name="object 719">
              <a:extLst>
                <a:ext uri="{FF2B5EF4-FFF2-40B4-BE49-F238E27FC236}">
                  <a16:creationId xmlns:a16="http://schemas.microsoft.com/office/drawing/2014/main" id="{4C844E5F-F1F6-5E24-DD5A-3927CAC308CD}"/>
                </a:ext>
              </a:extLst>
            </p:cNvPr>
            <p:cNvSpPr/>
            <p:nvPr/>
          </p:nvSpPr>
          <p:spPr>
            <a:xfrm>
              <a:off x="4449544" y="3596950"/>
              <a:ext cx="0" cy="504190"/>
            </a:xfrm>
            <a:custGeom>
              <a:avLst/>
              <a:gdLst/>
              <a:ahLst/>
              <a:cxnLst/>
              <a:rect l="l" t="t" r="r" b="b"/>
              <a:pathLst>
                <a:path h="504189">
                  <a:moveTo>
                    <a:pt x="0" y="0"/>
                  </a:moveTo>
                  <a:lnTo>
                    <a:pt x="0" y="503999"/>
                  </a:lnTo>
                </a:path>
              </a:pathLst>
            </a:custGeom>
            <a:ln w="6350">
              <a:solidFill>
                <a:srgbClr val="585656"/>
              </a:solidFill>
            </a:ln>
          </p:spPr>
          <p:txBody>
            <a:bodyPr wrap="square" lIns="0" tIns="0" rIns="0" bIns="0" rtlCol="0"/>
            <a:lstStyle/>
            <a:p>
              <a:endParaRPr/>
            </a:p>
          </p:txBody>
        </p:sp>
        <p:sp>
          <p:nvSpPr>
            <p:cNvPr id="719" name="object 720">
              <a:extLst>
                <a:ext uri="{FF2B5EF4-FFF2-40B4-BE49-F238E27FC236}">
                  <a16:creationId xmlns:a16="http://schemas.microsoft.com/office/drawing/2014/main" id="{FF6D65F8-6D2C-26FB-11BC-DF230B15E119}"/>
                </a:ext>
              </a:extLst>
            </p:cNvPr>
            <p:cNvSpPr/>
            <p:nvPr/>
          </p:nvSpPr>
          <p:spPr>
            <a:xfrm>
              <a:off x="4521545" y="3596950"/>
              <a:ext cx="0" cy="864235"/>
            </a:xfrm>
            <a:custGeom>
              <a:avLst/>
              <a:gdLst/>
              <a:ahLst/>
              <a:cxnLst/>
              <a:rect l="l" t="t" r="r" b="b"/>
              <a:pathLst>
                <a:path h="864235">
                  <a:moveTo>
                    <a:pt x="0" y="0"/>
                  </a:moveTo>
                  <a:lnTo>
                    <a:pt x="0" y="863993"/>
                  </a:lnTo>
                </a:path>
              </a:pathLst>
            </a:custGeom>
            <a:ln w="6350">
              <a:solidFill>
                <a:srgbClr val="585656"/>
              </a:solidFill>
            </a:ln>
          </p:spPr>
          <p:txBody>
            <a:bodyPr wrap="square" lIns="0" tIns="0" rIns="0" bIns="0" rtlCol="0"/>
            <a:lstStyle/>
            <a:p>
              <a:endParaRPr/>
            </a:p>
          </p:txBody>
        </p:sp>
        <p:sp>
          <p:nvSpPr>
            <p:cNvPr id="720" name="object 721">
              <a:extLst>
                <a:ext uri="{FF2B5EF4-FFF2-40B4-BE49-F238E27FC236}">
                  <a16:creationId xmlns:a16="http://schemas.microsoft.com/office/drawing/2014/main" id="{D8D68422-2BEA-5788-3193-E0655A7D2EAF}"/>
                </a:ext>
              </a:extLst>
            </p:cNvPr>
            <p:cNvSpPr/>
            <p:nvPr/>
          </p:nvSpPr>
          <p:spPr>
            <a:xfrm>
              <a:off x="4701545" y="4460741"/>
              <a:ext cx="0" cy="216535"/>
            </a:xfrm>
            <a:custGeom>
              <a:avLst/>
              <a:gdLst/>
              <a:ahLst/>
              <a:cxnLst/>
              <a:rect l="l" t="t" r="r" b="b"/>
              <a:pathLst>
                <a:path h="216535">
                  <a:moveTo>
                    <a:pt x="0" y="0"/>
                  </a:moveTo>
                  <a:lnTo>
                    <a:pt x="0" y="216001"/>
                  </a:lnTo>
                </a:path>
              </a:pathLst>
            </a:custGeom>
            <a:ln w="6350">
              <a:solidFill>
                <a:srgbClr val="585656"/>
              </a:solidFill>
            </a:ln>
          </p:spPr>
          <p:txBody>
            <a:bodyPr wrap="square" lIns="0" tIns="0" rIns="0" bIns="0" rtlCol="0"/>
            <a:lstStyle/>
            <a:p>
              <a:endParaRPr/>
            </a:p>
          </p:txBody>
        </p:sp>
        <p:sp>
          <p:nvSpPr>
            <p:cNvPr id="721" name="object 722">
              <a:extLst>
                <a:ext uri="{FF2B5EF4-FFF2-40B4-BE49-F238E27FC236}">
                  <a16:creationId xmlns:a16="http://schemas.microsoft.com/office/drawing/2014/main" id="{76EE7272-77C6-0560-20CB-134CB342A626}"/>
                </a:ext>
              </a:extLst>
            </p:cNvPr>
            <p:cNvSpPr/>
            <p:nvPr/>
          </p:nvSpPr>
          <p:spPr>
            <a:xfrm>
              <a:off x="5169545" y="4748950"/>
              <a:ext cx="0" cy="1476375"/>
            </a:xfrm>
            <a:custGeom>
              <a:avLst/>
              <a:gdLst/>
              <a:ahLst/>
              <a:cxnLst/>
              <a:rect l="l" t="t" r="r" b="b"/>
              <a:pathLst>
                <a:path h="1476375">
                  <a:moveTo>
                    <a:pt x="0" y="0"/>
                  </a:moveTo>
                  <a:lnTo>
                    <a:pt x="0" y="1475994"/>
                  </a:lnTo>
                </a:path>
              </a:pathLst>
            </a:custGeom>
            <a:ln w="6350">
              <a:solidFill>
                <a:srgbClr val="585656"/>
              </a:solidFill>
            </a:ln>
          </p:spPr>
          <p:txBody>
            <a:bodyPr wrap="square" lIns="0" tIns="0" rIns="0" bIns="0" rtlCol="0"/>
            <a:lstStyle/>
            <a:p>
              <a:endParaRPr/>
            </a:p>
          </p:txBody>
        </p:sp>
        <p:sp>
          <p:nvSpPr>
            <p:cNvPr id="722" name="object 723">
              <a:extLst>
                <a:ext uri="{FF2B5EF4-FFF2-40B4-BE49-F238E27FC236}">
                  <a16:creationId xmlns:a16="http://schemas.microsoft.com/office/drawing/2014/main" id="{2FBD9643-3285-4F94-CA6B-13FE5055490C}"/>
                </a:ext>
              </a:extLst>
            </p:cNvPr>
            <p:cNvSpPr/>
            <p:nvPr/>
          </p:nvSpPr>
          <p:spPr>
            <a:xfrm>
              <a:off x="5709545" y="5684950"/>
              <a:ext cx="0" cy="864235"/>
            </a:xfrm>
            <a:custGeom>
              <a:avLst/>
              <a:gdLst/>
              <a:ahLst/>
              <a:cxnLst/>
              <a:rect l="l" t="t" r="r" b="b"/>
              <a:pathLst>
                <a:path h="864234">
                  <a:moveTo>
                    <a:pt x="0" y="0"/>
                  </a:moveTo>
                  <a:lnTo>
                    <a:pt x="0" y="863993"/>
                  </a:lnTo>
                </a:path>
              </a:pathLst>
            </a:custGeom>
            <a:ln w="6350">
              <a:solidFill>
                <a:srgbClr val="585656"/>
              </a:solidFill>
            </a:ln>
          </p:spPr>
          <p:txBody>
            <a:bodyPr wrap="square" lIns="0" tIns="0" rIns="0" bIns="0" rtlCol="0"/>
            <a:lstStyle/>
            <a:p>
              <a:endParaRPr/>
            </a:p>
          </p:txBody>
        </p:sp>
        <p:sp>
          <p:nvSpPr>
            <p:cNvPr id="723" name="object 724">
              <a:extLst>
                <a:ext uri="{FF2B5EF4-FFF2-40B4-BE49-F238E27FC236}">
                  <a16:creationId xmlns:a16="http://schemas.microsoft.com/office/drawing/2014/main" id="{2B84936C-A6CC-2BD9-9A37-8770D5E1740B}"/>
                </a:ext>
              </a:extLst>
            </p:cNvPr>
            <p:cNvSpPr/>
            <p:nvPr/>
          </p:nvSpPr>
          <p:spPr>
            <a:xfrm>
              <a:off x="5655405" y="5036950"/>
              <a:ext cx="0" cy="648335"/>
            </a:xfrm>
            <a:custGeom>
              <a:avLst/>
              <a:gdLst/>
              <a:ahLst/>
              <a:cxnLst/>
              <a:rect l="l" t="t" r="r" b="b"/>
              <a:pathLst>
                <a:path h="648335">
                  <a:moveTo>
                    <a:pt x="0" y="534755"/>
                  </a:moveTo>
                  <a:lnTo>
                    <a:pt x="0" y="648004"/>
                  </a:lnTo>
                </a:path>
                <a:path h="648335">
                  <a:moveTo>
                    <a:pt x="0" y="0"/>
                  </a:moveTo>
                  <a:lnTo>
                    <a:pt x="0" y="49564"/>
                  </a:lnTo>
                </a:path>
              </a:pathLst>
            </a:custGeom>
            <a:ln w="6350">
              <a:solidFill>
                <a:srgbClr val="585656"/>
              </a:solidFill>
            </a:ln>
          </p:spPr>
          <p:txBody>
            <a:bodyPr wrap="square" lIns="0" tIns="0" rIns="0" bIns="0" rtlCol="0"/>
            <a:lstStyle/>
            <a:p>
              <a:endParaRPr/>
            </a:p>
          </p:txBody>
        </p:sp>
      </p:grpSp>
      <p:sp>
        <p:nvSpPr>
          <p:cNvPr id="724" name="object 725">
            <a:extLst>
              <a:ext uri="{FF2B5EF4-FFF2-40B4-BE49-F238E27FC236}">
                <a16:creationId xmlns:a16="http://schemas.microsoft.com/office/drawing/2014/main" id="{B2FA4798-9EDD-BF67-A0E3-5E3597000FB2}"/>
              </a:ext>
            </a:extLst>
          </p:cNvPr>
          <p:cNvSpPr txBox="1"/>
          <p:nvPr/>
        </p:nvSpPr>
        <p:spPr>
          <a:xfrm>
            <a:off x="6852533" y="5048482"/>
            <a:ext cx="114300" cy="467359"/>
          </a:xfrm>
          <a:prstGeom prst="rect">
            <a:avLst/>
          </a:prstGeom>
        </p:spPr>
        <p:txBody>
          <a:bodyPr vert="eaVert" wrap="square" lIns="0" tIns="0" rIns="0" bIns="0" rtlCol="0">
            <a:spAutoFit/>
          </a:bodyPr>
          <a:lstStyle/>
          <a:p>
            <a:pPr marL="12700">
              <a:lnSpc>
                <a:spcPct val="70000"/>
              </a:lnSpc>
            </a:pPr>
            <a:r>
              <a:rPr sz="700" dirty="0">
                <a:latin typeface="Meiryo UI"/>
                <a:cs typeface="Meiryo UI"/>
              </a:rPr>
              <a:t>酸素・水素</a:t>
            </a:r>
            <a:endParaRPr sz="700">
              <a:latin typeface="Meiryo UI"/>
              <a:cs typeface="Meiryo UI"/>
            </a:endParaRPr>
          </a:p>
        </p:txBody>
      </p:sp>
      <p:sp>
        <p:nvSpPr>
          <p:cNvPr id="725" name="object 726">
            <a:extLst>
              <a:ext uri="{FF2B5EF4-FFF2-40B4-BE49-F238E27FC236}">
                <a16:creationId xmlns:a16="http://schemas.microsoft.com/office/drawing/2014/main" id="{0310F685-EB53-3DC4-C046-865A43F49F89}"/>
              </a:ext>
            </a:extLst>
          </p:cNvPr>
          <p:cNvSpPr/>
          <p:nvPr/>
        </p:nvSpPr>
        <p:spPr>
          <a:xfrm>
            <a:off x="6647311" y="5709816"/>
            <a:ext cx="0" cy="828040"/>
          </a:xfrm>
          <a:custGeom>
            <a:avLst/>
            <a:gdLst/>
            <a:ahLst/>
            <a:cxnLst/>
            <a:rect l="l" t="t" r="r" b="b"/>
            <a:pathLst>
              <a:path h="828040">
                <a:moveTo>
                  <a:pt x="0" y="714753"/>
                </a:moveTo>
                <a:lnTo>
                  <a:pt x="0" y="828001"/>
                </a:lnTo>
              </a:path>
              <a:path h="828040">
                <a:moveTo>
                  <a:pt x="0" y="0"/>
                </a:moveTo>
                <a:lnTo>
                  <a:pt x="0" y="229562"/>
                </a:lnTo>
              </a:path>
            </a:pathLst>
          </a:custGeom>
          <a:ln w="6350">
            <a:solidFill>
              <a:srgbClr val="585656"/>
            </a:solidFill>
          </a:ln>
        </p:spPr>
        <p:txBody>
          <a:bodyPr wrap="square" lIns="0" tIns="0" rIns="0" bIns="0" rtlCol="0"/>
          <a:lstStyle/>
          <a:p>
            <a:endParaRPr/>
          </a:p>
        </p:txBody>
      </p:sp>
      <p:sp>
        <p:nvSpPr>
          <p:cNvPr id="726" name="object 727">
            <a:extLst>
              <a:ext uri="{FF2B5EF4-FFF2-40B4-BE49-F238E27FC236}">
                <a16:creationId xmlns:a16="http://schemas.microsoft.com/office/drawing/2014/main" id="{612BEC23-2A40-70EA-4864-2CB406656E9B}"/>
              </a:ext>
            </a:extLst>
          </p:cNvPr>
          <p:cNvSpPr txBox="1"/>
          <p:nvPr/>
        </p:nvSpPr>
        <p:spPr>
          <a:xfrm>
            <a:off x="6581247" y="5948481"/>
            <a:ext cx="114300" cy="467359"/>
          </a:xfrm>
          <a:prstGeom prst="rect">
            <a:avLst/>
          </a:prstGeom>
        </p:spPr>
        <p:txBody>
          <a:bodyPr vert="eaVert" wrap="square" lIns="0" tIns="0" rIns="0" bIns="0" rtlCol="0">
            <a:spAutoFit/>
          </a:bodyPr>
          <a:lstStyle/>
          <a:p>
            <a:pPr marL="12700">
              <a:lnSpc>
                <a:spcPct val="70000"/>
              </a:lnSpc>
            </a:pPr>
            <a:r>
              <a:rPr sz="700" dirty="0">
                <a:latin typeface="Meiryo UI"/>
                <a:cs typeface="Meiryo UI"/>
              </a:rPr>
              <a:t>酸素・水素</a:t>
            </a:r>
            <a:endParaRPr sz="700">
              <a:latin typeface="Meiryo UI"/>
              <a:cs typeface="Meiryo UI"/>
            </a:endParaRPr>
          </a:p>
        </p:txBody>
      </p:sp>
      <p:sp>
        <p:nvSpPr>
          <p:cNvPr id="727" name="object 728">
            <a:extLst>
              <a:ext uri="{FF2B5EF4-FFF2-40B4-BE49-F238E27FC236}">
                <a16:creationId xmlns:a16="http://schemas.microsoft.com/office/drawing/2014/main" id="{6E2B9AC9-AD3F-0994-1423-4BFF4D0AD016}"/>
              </a:ext>
            </a:extLst>
          </p:cNvPr>
          <p:cNvSpPr/>
          <p:nvPr/>
        </p:nvSpPr>
        <p:spPr>
          <a:xfrm>
            <a:off x="6719312" y="5241816"/>
            <a:ext cx="0" cy="1296035"/>
          </a:xfrm>
          <a:custGeom>
            <a:avLst/>
            <a:gdLst/>
            <a:ahLst/>
            <a:cxnLst/>
            <a:rect l="l" t="t" r="r" b="b"/>
            <a:pathLst>
              <a:path h="1296034">
                <a:moveTo>
                  <a:pt x="0" y="216067"/>
                </a:moveTo>
                <a:lnTo>
                  <a:pt x="0" y="1295996"/>
                </a:lnTo>
              </a:path>
              <a:path h="1296034">
                <a:moveTo>
                  <a:pt x="0" y="0"/>
                </a:moveTo>
                <a:lnTo>
                  <a:pt x="0" y="71998"/>
                </a:lnTo>
              </a:path>
            </a:pathLst>
          </a:custGeom>
          <a:ln w="6350">
            <a:solidFill>
              <a:srgbClr val="585656"/>
            </a:solidFill>
          </a:ln>
        </p:spPr>
        <p:txBody>
          <a:bodyPr wrap="square" lIns="0" tIns="0" rIns="0" bIns="0" rtlCol="0"/>
          <a:lstStyle/>
          <a:p>
            <a:endParaRPr/>
          </a:p>
        </p:txBody>
      </p:sp>
      <p:sp>
        <p:nvSpPr>
          <p:cNvPr id="728" name="object 729">
            <a:extLst>
              <a:ext uri="{FF2B5EF4-FFF2-40B4-BE49-F238E27FC236}">
                <a16:creationId xmlns:a16="http://schemas.microsoft.com/office/drawing/2014/main" id="{DC8768CD-A090-0828-11B8-65EEDB785125}"/>
              </a:ext>
            </a:extLst>
          </p:cNvPr>
          <p:cNvSpPr txBox="1"/>
          <p:nvPr/>
        </p:nvSpPr>
        <p:spPr>
          <a:xfrm>
            <a:off x="6660246" y="5321337"/>
            <a:ext cx="114300" cy="132080"/>
          </a:xfrm>
          <a:prstGeom prst="rect">
            <a:avLst/>
          </a:prstGeom>
        </p:spPr>
        <p:txBody>
          <a:bodyPr vert="horz" wrap="square" lIns="0" tIns="12065" rIns="0" bIns="0" rtlCol="0">
            <a:spAutoFit/>
          </a:bodyPr>
          <a:lstStyle/>
          <a:p>
            <a:pPr marL="12700">
              <a:lnSpc>
                <a:spcPct val="100000"/>
              </a:lnSpc>
              <a:spcBef>
                <a:spcPts val="95"/>
              </a:spcBef>
            </a:pPr>
            <a:r>
              <a:rPr sz="700" spc="-50" dirty="0">
                <a:latin typeface="Meiryo UI"/>
                <a:cs typeface="Meiryo UI"/>
              </a:rPr>
              <a:t>水</a:t>
            </a:r>
            <a:endParaRPr sz="700">
              <a:latin typeface="Meiryo UI"/>
              <a:cs typeface="Meiryo UI"/>
            </a:endParaRPr>
          </a:p>
        </p:txBody>
      </p:sp>
      <p:grpSp>
        <p:nvGrpSpPr>
          <p:cNvPr id="729" name="object 730">
            <a:extLst>
              <a:ext uri="{FF2B5EF4-FFF2-40B4-BE49-F238E27FC236}">
                <a16:creationId xmlns:a16="http://schemas.microsoft.com/office/drawing/2014/main" id="{9DD53D2A-6914-3B8E-3DF7-2BB02FB30BCC}"/>
              </a:ext>
            </a:extLst>
          </p:cNvPr>
          <p:cNvGrpSpPr/>
          <p:nvPr/>
        </p:nvGrpSpPr>
        <p:grpSpPr>
          <a:xfrm>
            <a:off x="7545562" y="4482642"/>
            <a:ext cx="186690" cy="1446530"/>
            <a:chOff x="6282370" y="4529776"/>
            <a:chExt cx="186690" cy="1446530"/>
          </a:xfrm>
        </p:grpSpPr>
        <p:sp>
          <p:nvSpPr>
            <p:cNvPr id="730" name="object 731">
              <a:extLst>
                <a:ext uri="{FF2B5EF4-FFF2-40B4-BE49-F238E27FC236}">
                  <a16:creationId xmlns:a16="http://schemas.microsoft.com/office/drawing/2014/main" id="{9AC02D92-83B4-AB09-7BCA-E6B502E8AE54}"/>
                </a:ext>
              </a:extLst>
            </p:cNvPr>
            <p:cNvSpPr/>
            <p:nvPr/>
          </p:nvSpPr>
          <p:spPr>
            <a:xfrm>
              <a:off x="6285545" y="4532951"/>
              <a:ext cx="0" cy="360045"/>
            </a:xfrm>
            <a:custGeom>
              <a:avLst/>
              <a:gdLst/>
              <a:ahLst/>
              <a:cxnLst/>
              <a:rect l="l" t="t" r="r" b="b"/>
              <a:pathLst>
                <a:path h="360045">
                  <a:moveTo>
                    <a:pt x="0" y="0"/>
                  </a:moveTo>
                  <a:lnTo>
                    <a:pt x="0" y="359994"/>
                  </a:lnTo>
                </a:path>
              </a:pathLst>
            </a:custGeom>
            <a:ln w="6350">
              <a:solidFill>
                <a:srgbClr val="585656"/>
              </a:solidFill>
            </a:ln>
          </p:spPr>
          <p:txBody>
            <a:bodyPr wrap="square" lIns="0" tIns="0" rIns="0" bIns="0" rtlCol="0"/>
            <a:lstStyle/>
            <a:p>
              <a:endParaRPr/>
            </a:p>
          </p:txBody>
        </p:sp>
        <p:sp>
          <p:nvSpPr>
            <p:cNvPr id="731" name="object 732">
              <a:extLst>
                <a:ext uri="{FF2B5EF4-FFF2-40B4-BE49-F238E27FC236}">
                  <a16:creationId xmlns:a16="http://schemas.microsoft.com/office/drawing/2014/main" id="{E8B4818D-AA98-0549-854D-5F5803C04C3B}"/>
                </a:ext>
              </a:extLst>
            </p:cNvPr>
            <p:cNvSpPr/>
            <p:nvPr/>
          </p:nvSpPr>
          <p:spPr>
            <a:xfrm>
              <a:off x="6465544" y="4532951"/>
              <a:ext cx="0" cy="1440180"/>
            </a:xfrm>
            <a:custGeom>
              <a:avLst/>
              <a:gdLst/>
              <a:ahLst/>
              <a:cxnLst/>
              <a:rect l="l" t="t" r="r" b="b"/>
              <a:pathLst>
                <a:path h="1440179">
                  <a:moveTo>
                    <a:pt x="0" y="0"/>
                  </a:moveTo>
                  <a:lnTo>
                    <a:pt x="0" y="899994"/>
                  </a:lnTo>
                </a:path>
                <a:path h="1440179">
                  <a:moveTo>
                    <a:pt x="0" y="1115881"/>
                  </a:moveTo>
                  <a:lnTo>
                    <a:pt x="0" y="1440002"/>
                  </a:lnTo>
                </a:path>
              </a:pathLst>
            </a:custGeom>
            <a:ln w="6350">
              <a:solidFill>
                <a:srgbClr val="585656"/>
              </a:solidFill>
            </a:ln>
          </p:spPr>
          <p:txBody>
            <a:bodyPr wrap="square" lIns="0" tIns="0" rIns="0" bIns="0" rtlCol="0"/>
            <a:lstStyle/>
            <a:p>
              <a:endParaRPr/>
            </a:p>
          </p:txBody>
        </p:sp>
      </p:grpSp>
      <p:sp>
        <p:nvSpPr>
          <p:cNvPr id="732" name="object 733">
            <a:extLst>
              <a:ext uri="{FF2B5EF4-FFF2-40B4-BE49-F238E27FC236}">
                <a16:creationId xmlns:a16="http://schemas.microsoft.com/office/drawing/2014/main" id="{09A6543E-0FC7-6CBC-3DF0-15CA6382B6F4}"/>
              </a:ext>
            </a:extLst>
          </p:cNvPr>
          <p:cNvSpPr txBox="1"/>
          <p:nvPr/>
        </p:nvSpPr>
        <p:spPr>
          <a:xfrm>
            <a:off x="7662532" y="5392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貨物</a:t>
            </a:r>
            <a:endParaRPr sz="700">
              <a:latin typeface="Meiryo UI"/>
              <a:cs typeface="Meiryo UI"/>
            </a:endParaRPr>
          </a:p>
        </p:txBody>
      </p:sp>
      <p:grpSp>
        <p:nvGrpSpPr>
          <p:cNvPr id="733" name="object 734">
            <a:extLst>
              <a:ext uri="{FF2B5EF4-FFF2-40B4-BE49-F238E27FC236}">
                <a16:creationId xmlns:a16="http://schemas.microsoft.com/office/drawing/2014/main" id="{5BE167B2-D823-5260-3CA9-F989D4DC4021}"/>
              </a:ext>
            </a:extLst>
          </p:cNvPr>
          <p:cNvGrpSpPr/>
          <p:nvPr/>
        </p:nvGrpSpPr>
        <p:grpSpPr>
          <a:xfrm>
            <a:off x="7976136" y="4518641"/>
            <a:ext cx="1446530" cy="2058670"/>
            <a:chOff x="6712944" y="4565775"/>
            <a:chExt cx="1446530" cy="2058670"/>
          </a:xfrm>
        </p:grpSpPr>
        <p:sp>
          <p:nvSpPr>
            <p:cNvPr id="734" name="object 735">
              <a:extLst>
                <a:ext uri="{FF2B5EF4-FFF2-40B4-BE49-F238E27FC236}">
                  <a16:creationId xmlns:a16="http://schemas.microsoft.com/office/drawing/2014/main" id="{23232868-0D55-CDF4-CD5B-848E59F8DA0A}"/>
                </a:ext>
              </a:extLst>
            </p:cNvPr>
            <p:cNvSpPr/>
            <p:nvPr/>
          </p:nvSpPr>
          <p:spPr>
            <a:xfrm>
              <a:off x="6716119" y="4964950"/>
              <a:ext cx="0" cy="1008380"/>
            </a:xfrm>
            <a:custGeom>
              <a:avLst/>
              <a:gdLst/>
              <a:ahLst/>
              <a:cxnLst/>
              <a:rect l="l" t="t" r="r" b="b"/>
              <a:pathLst>
                <a:path h="1008379">
                  <a:moveTo>
                    <a:pt x="0" y="0"/>
                  </a:moveTo>
                  <a:lnTo>
                    <a:pt x="0" y="216001"/>
                  </a:lnTo>
                </a:path>
                <a:path h="1008379">
                  <a:moveTo>
                    <a:pt x="0" y="431888"/>
                  </a:moveTo>
                  <a:lnTo>
                    <a:pt x="0" y="1007998"/>
                  </a:lnTo>
                </a:path>
              </a:pathLst>
            </a:custGeom>
            <a:ln w="6350">
              <a:solidFill>
                <a:srgbClr val="585656"/>
              </a:solidFill>
            </a:ln>
          </p:spPr>
          <p:txBody>
            <a:bodyPr wrap="square" lIns="0" tIns="0" rIns="0" bIns="0" rtlCol="0"/>
            <a:lstStyle/>
            <a:p>
              <a:endParaRPr/>
            </a:p>
          </p:txBody>
        </p:sp>
        <p:sp>
          <p:nvSpPr>
            <p:cNvPr id="735" name="object 736">
              <a:extLst>
                <a:ext uri="{FF2B5EF4-FFF2-40B4-BE49-F238E27FC236}">
                  <a16:creationId xmlns:a16="http://schemas.microsoft.com/office/drawing/2014/main" id="{F3C3FD74-24A7-C920-B09B-7362868958C3}"/>
                </a:ext>
              </a:extLst>
            </p:cNvPr>
            <p:cNvSpPr/>
            <p:nvPr/>
          </p:nvSpPr>
          <p:spPr>
            <a:xfrm>
              <a:off x="8156120" y="4568950"/>
              <a:ext cx="0" cy="396240"/>
            </a:xfrm>
            <a:custGeom>
              <a:avLst/>
              <a:gdLst/>
              <a:ahLst/>
              <a:cxnLst/>
              <a:rect l="l" t="t" r="r" b="b"/>
              <a:pathLst>
                <a:path h="396239">
                  <a:moveTo>
                    <a:pt x="0" y="0"/>
                  </a:moveTo>
                  <a:lnTo>
                    <a:pt x="0" y="395998"/>
                  </a:lnTo>
                </a:path>
              </a:pathLst>
            </a:custGeom>
            <a:ln w="6350">
              <a:solidFill>
                <a:srgbClr val="585656"/>
              </a:solidFill>
            </a:ln>
          </p:spPr>
          <p:txBody>
            <a:bodyPr wrap="square" lIns="0" tIns="0" rIns="0" bIns="0" rtlCol="0"/>
            <a:lstStyle/>
            <a:p>
              <a:endParaRPr/>
            </a:p>
          </p:txBody>
        </p:sp>
        <p:sp>
          <p:nvSpPr>
            <p:cNvPr id="736" name="object 737">
              <a:extLst>
                <a:ext uri="{FF2B5EF4-FFF2-40B4-BE49-F238E27FC236}">
                  <a16:creationId xmlns:a16="http://schemas.microsoft.com/office/drawing/2014/main" id="{BA0AFBDB-6307-5107-8530-9DB208C3BA5A}"/>
                </a:ext>
              </a:extLst>
            </p:cNvPr>
            <p:cNvSpPr/>
            <p:nvPr/>
          </p:nvSpPr>
          <p:spPr>
            <a:xfrm>
              <a:off x="8084120" y="4568950"/>
              <a:ext cx="0" cy="324485"/>
            </a:xfrm>
            <a:custGeom>
              <a:avLst/>
              <a:gdLst/>
              <a:ahLst/>
              <a:cxnLst/>
              <a:rect l="l" t="t" r="r" b="b"/>
              <a:pathLst>
                <a:path h="324485">
                  <a:moveTo>
                    <a:pt x="0" y="0"/>
                  </a:moveTo>
                  <a:lnTo>
                    <a:pt x="0" y="324002"/>
                  </a:lnTo>
                </a:path>
              </a:pathLst>
            </a:custGeom>
            <a:ln w="6350">
              <a:solidFill>
                <a:srgbClr val="585656"/>
              </a:solidFill>
            </a:ln>
          </p:spPr>
          <p:txBody>
            <a:bodyPr wrap="square" lIns="0" tIns="0" rIns="0" bIns="0" rtlCol="0"/>
            <a:lstStyle/>
            <a:p>
              <a:endParaRPr/>
            </a:p>
          </p:txBody>
        </p:sp>
        <p:sp>
          <p:nvSpPr>
            <p:cNvPr id="737" name="object 738">
              <a:extLst>
                <a:ext uri="{FF2B5EF4-FFF2-40B4-BE49-F238E27FC236}">
                  <a16:creationId xmlns:a16="http://schemas.microsoft.com/office/drawing/2014/main" id="{EF01B306-59BE-9C9A-A17C-DFBCCB027400}"/>
                </a:ext>
              </a:extLst>
            </p:cNvPr>
            <p:cNvSpPr/>
            <p:nvPr/>
          </p:nvSpPr>
          <p:spPr>
            <a:xfrm>
              <a:off x="7041545" y="4928947"/>
              <a:ext cx="0" cy="540385"/>
            </a:xfrm>
            <a:custGeom>
              <a:avLst/>
              <a:gdLst/>
              <a:ahLst/>
              <a:cxnLst/>
              <a:rect l="l" t="t" r="r" b="b"/>
              <a:pathLst>
                <a:path h="540385">
                  <a:moveTo>
                    <a:pt x="0" y="540004"/>
                  </a:moveTo>
                  <a:lnTo>
                    <a:pt x="0" y="0"/>
                  </a:lnTo>
                </a:path>
              </a:pathLst>
            </a:custGeom>
            <a:ln w="6350">
              <a:solidFill>
                <a:srgbClr val="585656"/>
              </a:solidFill>
            </a:ln>
          </p:spPr>
          <p:txBody>
            <a:bodyPr wrap="square" lIns="0" tIns="0" rIns="0" bIns="0" rtlCol="0"/>
            <a:lstStyle/>
            <a:p>
              <a:endParaRPr/>
            </a:p>
          </p:txBody>
        </p:sp>
        <p:sp>
          <p:nvSpPr>
            <p:cNvPr id="738" name="object 739">
              <a:extLst>
                <a:ext uri="{FF2B5EF4-FFF2-40B4-BE49-F238E27FC236}">
                  <a16:creationId xmlns:a16="http://schemas.microsoft.com/office/drawing/2014/main" id="{238C9A75-D771-2E7D-15EF-2061CBEBABCA}"/>
                </a:ext>
              </a:extLst>
            </p:cNvPr>
            <p:cNvSpPr/>
            <p:nvPr/>
          </p:nvSpPr>
          <p:spPr>
            <a:xfrm>
              <a:off x="6969545" y="5000951"/>
              <a:ext cx="0" cy="1620520"/>
            </a:xfrm>
            <a:custGeom>
              <a:avLst/>
              <a:gdLst/>
              <a:ahLst/>
              <a:cxnLst/>
              <a:rect l="l" t="t" r="r" b="b"/>
              <a:pathLst>
                <a:path h="1620520">
                  <a:moveTo>
                    <a:pt x="0" y="0"/>
                  </a:moveTo>
                  <a:lnTo>
                    <a:pt x="0" y="1057558"/>
                  </a:lnTo>
                </a:path>
                <a:path h="1620520">
                  <a:moveTo>
                    <a:pt x="0" y="1542749"/>
                  </a:moveTo>
                  <a:lnTo>
                    <a:pt x="0" y="1619999"/>
                  </a:lnTo>
                </a:path>
              </a:pathLst>
            </a:custGeom>
            <a:ln w="6350">
              <a:solidFill>
                <a:srgbClr val="585656"/>
              </a:solidFill>
            </a:ln>
          </p:spPr>
          <p:txBody>
            <a:bodyPr wrap="square" lIns="0" tIns="0" rIns="0" bIns="0" rtlCol="0"/>
            <a:lstStyle/>
            <a:p>
              <a:endParaRPr/>
            </a:p>
          </p:txBody>
        </p:sp>
      </p:grpSp>
      <p:sp>
        <p:nvSpPr>
          <p:cNvPr id="739" name="object 740">
            <a:extLst>
              <a:ext uri="{FF2B5EF4-FFF2-40B4-BE49-F238E27FC236}">
                <a16:creationId xmlns:a16="http://schemas.microsoft.com/office/drawing/2014/main" id="{5C2C4D4C-3C33-50F8-295D-BD6AF7B9A681}"/>
              </a:ext>
            </a:extLst>
          </p:cNvPr>
          <p:cNvSpPr txBox="1"/>
          <p:nvPr/>
        </p:nvSpPr>
        <p:spPr>
          <a:xfrm>
            <a:off x="8166532" y="6020481"/>
            <a:ext cx="114300" cy="467359"/>
          </a:xfrm>
          <a:prstGeom prst="rect">
            <a:avLst/>
          </a:prstGeom>
        </p:spPr>
        <p:txBody>
          <a:bodyPr vert="eaVert" wrap="square" lIns="0" tIns="0" rIns="0" bIns="0" rtlCol="0">
            <a:spAutoFit/>
          </a:bodyPr>
          <a:lstStyle/>
          <a:p>
            <a:pPr marL="12700">
              <a:lnSpc>
                <a:spcPct val="70000"/>
              </a:lnSpc>
            </a:pPr>
            <a:r>
              <a:rPr sz="700" dirty="0">
                <a:latin typeface="Meiryo UI"/>
                <a:cs typeface="Meiryo UI"/>
              </a:rPr>
              <a:t>資材・機器</a:t>
            </a:r>
            <a:endParaRPr sz="700">
              <a:latin typeface="Meiryo UI"/>
              <a:cs typeface="Meiryo UI"/>
            </a:endParaRPr>
          </a:p>
        </p:txBody>
      </p:sp>
      <p:grpSp>
        <p:nvGrpSpPr>
          <p:cNvPr id="740" name="object 741">
            <a:extLst>
              <a:ext uri="{FF2B5EF4-FFF2-40B4-BE49-F238E27FC236}">
                <a16:creationId xmlns:a16="http://schemas.microsoft.com/office/drawing/2014/main" id="{CD27C223-2817-7A8E-0B28-B3B85A39B406}"/>
              </a:ext>
            </a:extLst>
          </p:cNvPr>
          <p:cNvGrpSpPr/>
          <p:nvPr/>
        </p:nvGrpSpPr>
        <p:grpSpPr>
          <a:xfrm>
            <a:off x="9849563" y="2934641"/>
            <a:ext cx="222885" cy="2202815"/>
            <a:chOff x="8586371" y="2981775"/>
            <a:chExt cx="222885" cy="2202815"/>
          </a:xfrm>
        </p:grpSpPr>
        <p:sp>
          <p:nvSpPr>
            <p:cNvPr id="741" name="object 742">
              <a:extLst>
                <a:ext uri="{FF2B5EF4-FFF2-40B4-BE49-F238E27FC236}">
                  <a16:creationId xmlns:a16="http://schemas.microsoft.com/office/drawing/2014/main" id="{6F12366F-AF5E-D024-7324-9A995E9F9B89}"/>
                </a:ext>
              </a:extLst>
            </p:cNvPr>
            <p:cNvSpPr/>
            <p:nvPr/>
          </p:nvSpPr>
          <p:spPr>
            <a:xfrm>
              <a:off x="8805545" y="4028950"/>
              <a:ext cx="0" cy="1008380"/>
            </a:xfrm>
            <a:custGeom>
              <a:avLst/>
              <a:gdLst/>
              <a:ahLst/>
              <a:cxnLst/>
              <a:rect l="l" t="t" r="r" b="b"/>
              <a:pathLst>
                <a:path h="1008379">
                  <a:moveTo>
                    <a:pt x="0" y="0"/>
                  </a:moveTo>
                  <a:lnTo>
                    <a:pt x="0" y="1007999"/>
                  </a:lnTo>
                </a:path>
              </a:pathLst>
            </a:custGeom>
            <a:ln w="6350">
              <a:solidFill>
                <a:srgbClr val="585656"/>
              </a:solidFill>
            </a:ln>
          </p:spPr>
          <p:txBody>
            <a:bodyPr wrap="square" lIns="0" tIns="0" rIns="0" bIns="0" rtlCol="0"/>
            <a:lstStyle/>
            <a:p>
              <a:endParaRPr/>
            </a:p>
          </p:txBody>
        </p:sp>
        <p:sp>
          <p:nvSpPr>
            <p:cNvPr id="742" name="object 743">
              <a:extLst>
                <a:ext uri="{FF2B5EF4-FFF2-40B4-BE49-F238E27FC236}">
                  <a16:creationId xmlns:a16="http://schemas.microsoft.com/office/drawing/2014/main" id="{CF68FE74-30C3-D44E-3BE5-7DF23587B147}"/>
                </a:ext>
              </a:extLst>
            </p:cNvPr>
            <p:cNvSpPr/>
            <p:nvPr/>
          </p:nvSpPr>
          <p:spPr>
            <a:xfrm>
              <a:off x="8589546" y="3848956"/>
              <a:ext cx="0" cy="1080135"/>
            </a:xfrm>
            <a:custGeom>
              <a:avLst/>
              <a:gdLst/>
              <a:ahLst/>
              <a:cxnLst/>
              <a:rect l="l" t="t" r="r" b="b"/>
              <a:pathLst>
                <a:path h="1080135">
                  <a:moveTo>
                    <a:pt x="0" y="1079995"/>
                  </a:moveTo>
                  <a:lnTo>
                    <a:pt x="0" y="0"/>
                  </a:lnTo>
                </a:path>
              </a:pathLst>
            </a:custGeom>
            <a:ln w="6350">
              <a:solidFill>
                <a:srgbClr val="585656"/>
              </a:solidFill>
            </a:ln>
          </p:spPr>
          <p:txBody>
            <a:bodyPr wrap="square" lIns="0" tIns="0" rIns="0" bIns="0" rtlCol="0"/>
            <a:lstStyle/>
            <a:p>
              <a:endParaRPr/>
            </a:p>
          </p:txBody>
        </p:sp>
        <p:sp>
          <p:nvSpPr>
            <p:cNvPr id="743" name="object 744">
              <a:extLst>
                <a:ext uri="{FF2B5EF4-FFF2-40B4-BE49-F238E27FC236}">
                  <a16:creationId xmlns:a16="http://schemas.microsoft.com/office/drawing/2014/main" id="{9C7B5058-5437-397B-50CC-363D37083AEA}"/>
                </a:ext>
              </a:extLst>
            </p:cNvPr>
            <p:cNvSpPr/>
            <p:nvPr/>
          </p:nvSpPr>
          <p:spPr>
            <a:xfrm>
              <a:off x="8768119" y="3992951"/>
              <a:ext cx="0" cy="1188085"/>
            </a:xfrm>
            <a:custGeom>
              <a:avLst/>
              <a:gdLst/>
              <a:ahLst/>
              <a:cxnLst/>
              <a:rect l="l" t="t" r="r" b="b"/>
              <a:pathLst>
                <a:path h="1188085">
                  <a:moveTo>
                    <a:pt x="0" y="0"/>
                  </a:moveTo>
                  <a:lnTo>
                    <a:pt x="0" y="1187996"/>
                  </a:lnTo>
                </a:path>
              </a:pathLst>
            </a:custGeom>
            <a:ln w="6350">
              <a:solidFill>
                <a:srgbClr val="585656"/>
              </a:solidFill>
            </a:ln>
          </p:spPr>
          <p:txBody>
            <a:bodyPr wrap="square" lIns="0" tIns="0" rIns="0" bIns="0" rtlCol="0"/>
            <a:lstStyle/>
            <a:p>
              <a:endParaRPr/>
            </a:p>
          </p:txBody>
        </p:sp>
        <p:sp>
          <p:nvSpPr>
            <p:cNvPr id="744" name="object 745">
              <a:extLst>
                <a:ext uri="{FF2B5EF4-FFF2-40B4-BE49-F238E27FC236}">
                  <a16:creationId xmlns:a16="http://schemas.microsoft.com/office/drawing/2014/main" id="{F5F34820-ABB9-C797-3272-25492E34E602}"/>
                </a:ext>
              </a:extLst>
            </p:cNvPr>
            <p:cNvSpPr/>
            <p:nvPr/>
          </p:nvSpPr>
          <p:spPr>
            <a:xfrm>
              <a:off x="8661545" y="2984950"/>
              <a:ext cx="0" cy="1872614"/>
            </a:xfrm>
            <a:custGeom>
              <a:avLst/>
              <a:gdLst/>
              <a:ahLst/>
              <a:cxnLst/>
              <a:rect l="l" t="t" r="r" b="b"/>
              <a:pathLst>
                <a:path h="1872614">
                  <a:moveTo>
                    <a:pt x="0" y="1476063"/>
                  </a:moveTo>
                  <a:lnTo>
                    <a:pt x="0" y="1872005"/>
                  </a:lnTo>
                </a:path>
                <a:path h="1872614">
                  <a:moveTo>
                    <a:pt x="0" y="0"/>
                  </a:moveTo>
                  <a:lnTo>
                    <a:pt x="0" y="1331995"/>
                  </a:lnTo>
                </a:path>
              </a:pathLst>
            </a:custGeom>
            <a:ln w="6350">
              <a:solidFill>
                <a:srgbClr val="585656"/>
              </a:solidFill>
            </a:ln>
          </p:spPr>
          <p:txBody>
            <a:bodyPr wrap="square" lIns="0" tIns="0" rIns="0" bIns="0" rtlCol="0"/>
            <a:lstStyle/>
            <a:p>
              <a:endParaRPr/>
            </a:p>
          </p:txBody>
        </p:sp>
      </p:grpSp>
      <p:sp>
        <p:nvSpPr>
          <p:cNvPr id="745" name="object 746">
            <a:extLst>
              <a:ext uri="{FF2B5EF4-FFF2-40B4-BE49-F238E27FC236}">
                <a16:creationId xmlns:a16="http://schemas.microsoft.com/office/drawing/2014/main" id="{2E0BCBE8-073B-F5D1-09B6-94BEF7361A66}"/>
              </a:ext>
            </a:extLst>
          </p:cNvPr>
          <p:cNvSpPr txBox="1"/>
          <p:nvPr/>
        </p:nvSpPr>
        <p:spPr>
          <a:xfrm>
            <a:off x="9876470" y="4277338"/>
            <a:ext cx="114300" cy="132080"/>
          </a:xfrm>
          <a:prstGeom prst="rect">
            <a:avLst/>
          </a:prstGeom>
        </p:spPr>
        <p:txBody>
          <a:bodyPr vert="horz" wrap="square" lIns="0" tIns="12065" rIns="0" bIns="0" rtlCol="0">
            <a:spAutoFit/>
          </a:bodyPr>
          <a:lstStyle/>
          <a:p>
            <a:pPr marL="12700">
              <a:lnSpc>
                <a:spcPct val="100000"/>
              </a:lnSpc>
              <a:spcBef>
                <a:spcPts val="95"/>
              </a:spcBef>
            </a:pPr>
            <a:r>
              <a:rPr sz="700" spc="-50" dirty="0">
                <a:latin typeface="Meiryo UI"/>
                <a:cs typeface="Meiryo UI"/>
              </a:rPr>
              <a:t>水</a:t>
            </a:r>
            <a:endParaRPr sz="700">
              <a:latin typeface="Meiryo UI"/>
              <a:cs typeface="Meiryo UI"/>
            </a:endParaRPr>
          </a:p>
        </p:txBody>
      </p:sp>
      <p:sp>
        <p:nvSpPr>
          <p:cNvPr id="746" name="object 747">
            <a:extLst>
              <a:ext uri="{FF2B5EF4-FFF2-40B4-BE49-F238E27FC236}">
                <a16:creationId xmlns:a16="http://schemas.microsoft.com/office/drawing/2014/main" id="{E2654303-E4C8-9802-C71E-06AACC75E71E}"/>
              </a:ext>
            </a:extLst>
          </p:cNvPr>
          <p:cNvSpPr/>
          <p:nvPr/>
        </p:nvSpPr>
        <p:spPr>
          <a:xfrm>
            <a:off x="6469259" y="3801816"/>
            <a:ext cx="0" cy="2340610"/>
          </a:xfrm>
          <a:custGeom>
            <a:avLst/>
            <a:gdLst/>
            <a:ahLst/>
            <a:cxnLst/>
            <a:rect l="l" t="t" r="r" b="b"/>
            <a:pathLst>
              <a:path h="2340610">
                <a:moveTo>
                  <a:pt x="0" y="0"/>
                </a:moveTo>
                <a:lnTo>
                  <a:pt x="0" y="198005"/>
                </a:lnTo>
              </a:path>
              <a:path h="2340610">
                <a:moveTo>
                  <a:pt x="0" y="413892"/>
                </a:moveTo>
                <a:lnTo>
                  <a:pt x="0" y="2340000"/>
                </a:lnTo>
              </a:path>
            </a:pathLst>
          </a:custGeom>
          <a:ln w="6350">
            <a:solidFill>
              <a:srgbClr val="585656"/>
            </a:solidFill>
          </a:ln>
        </p:spPr>
        <p:txBody>
          <a:bodyPr wrap="square" lIns="0" tIns="0" rIns="0" bIns="0" rtlCol="0"/>
          <a:lstStyle/>
          <a:p>
            <a:endParaRPr/>
          </a:p>
        </p:txBody>
      </p:sp>
      <p:sp>
        <p:nvSpPr>
          <p:cNvPr id="747" name="object 748">
            <a:extLst>
              <a:ext uri="{FF2B5EF4-FFF2-40B4-BE49-F238E27FC236}">
                <a16:creationId xmlns:a16="http://schemas.microsoft.com/office/drawing/2014/main" id="{D4612C7C-305D-51F5-5ED4-7A28CD6F6F94}"/>
              </a:ext>
            </a:extLst>
          </p:cNvPr>
          <p:cNvSpPr txBox="1"/>
          <p:nvPr/>
        </p:nvSpPr>
        <p:spPr>
          <a:xfrm>
            <a:off x="6402532" y="4006923"/>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sp>
        <p:nvSpPr>
          <p:cNvPr id="748" name="object 749">
            <a:extLst>
              <a:ext uri="{FF2B5EF4-FFF2-40B4-BE49-F238E27FC236}">
                <a16:creationId xmlns:a16="http://schemas.microsoft.com/office/drawing/2014/main" id="{5DD67FA5-1D17-F7F0-F992-21E3E4EF4572}"/>
              </a:ext>
            </a:extLst>
          </p:cNvPr>
          <p:cNvSpPr txBox="1"/>
          <p:nvPr/>
        </p:nvSpPr>
        <p:spPr>
          <a:xfrm>
            <a:off x="6043842" y="3683161"/>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送電</a:t>
            </a:r>
            <a:endParaRPr sz="700">
              <a:latin typeface="Meiryo UI"/>
              <a:cs typeface="Meiryo UI"/>
            </a:endParaRPr>
          </a:p>
        </p:txBody>
      </p:sp>
      <p:sp>
        <p:nvSpPr>
          <p:cNvPr id="749" name="object 750">
            <a:extLst>
              <a:ext uri="{FF2B5EF4-FFF2-40B4-BE49-F238E27FC236}">
                <a16:creationId xmlns:a16="http://schemas.microsoft.com/office/drawing/2014/main" id="{BA808B2A-0DFC-1E1B-A8DE-F6DC50EAF12F}"/>
              </a:ext>
            </a:extLst>
          </p:cNvPr>
          <p:cNvSpPr txBox="1"/>
          <p:nvPr/>
        </p:nvSpPr>
        <p:spPr>
          <a:xfrm>
            <a:off x="6540740" y="3369813"/>
            <a:ext cx="576580" cy="181610"/>
          </a:xfrm>
          <a:prstGeom prst="rect">
            <a:avLst/>
          </a:prstGeom>
          <a:solidFill>
            <a:srgbClr val="FFFFFF"/>
          </a:solidFill>
          <a:ln w="6350">
            <a:solidFill>
              <a:srgbClr val="585656"/>
            </a:solidFill>
          </a:ln>
        </p:spPr>
        <p:txBody>
          <a:bodyPr vert="horz" wrap="square" lIns="0" tIns="36830" rIns="0" bIns="0" rtlCol="0">
            <a:spAutoFit/>
          </a:bodyPr>
          <a:lstStyle/>
          <a:p>
            <a:pPr marL="39370">
              <a:lnSpc>
                <a:spcPct val="100000"/>
              </a:lnSpc>
              <a:spcBef>
                <a:spcPts val="290"/>
              </a:spcBef>
            </a:pPr>
            <a:r>
              <a:rPr sz="700" spc="-25" dirty="0">
                <a:latin typeface="Meiryo UI"/>
                <a:cs typeface="Meiryo UI"/>
              </a:rPr>
              <a:t>送電する機能</a:t>
            </a:r>
            <a:endParaRPr sz="700">
              <a:latin typeface="Meiryo UI"/>
              <a:cs typeface="Meiryo UI"/>
            </a:endParaRPr>
          </a:p>
        </p:txBody>
      </p:sp>
      <p:grpSp>
        <p:nvGrpSpPr>
          <p:cNvPr id="750" name="object 751">
            <a:extLst>
              <a:ext uri="{FF2B5EF4-FFF2-40B4-BE49-F238E27FC236}">
                <a16:creationId xmlns:a16="http://schemas.microsoft.com/office/drawing/2014/main" id="{F1C84656-E718-A72E-CB21-42D6C93CED0A}"/>
              </a:ext>
            </a:extLst>
          </p:cNvPr>
          <p:cNvGrpSpPr/>
          <p:nvPr/>
        </p:nvGrpSpPr>
        <p:grpSpPr>
          <a:xfrm>
            <a:off x="4845562" y="1206641"/>
            <a:ext cx="365125" cy="3462654"/>
            <a:chOff x="3582370" y="1253775"/>
            <a:chExt cx="365125" cy="3462654"/>
          </a:xfrm>
        </p:grpSpPr>
        <p:sp>
          <p:nvSpPr>
            <p:cNvPr id="751" name="object 752">
              <a:extLst>
                <a:ext uri="{FF2B5EF4-FFF2-40B4-BE49-F238E27FC236}">
                  <a16:creationId xmlns:a16="http://schemas.microsoft.com/office/drawing/2014/main" id="{B54DA60F-0E18-A69F-A29F-1F6FDBDD7A8F}"/>
                </a:ext>
              </a:extLst>
            </p:cNvPr>
            <p:cNvSpPr/>
            <p:nvPr/>
          </p:nvSpPr>
          <p:spPr>
            <a:xfrm>
              <a:off x="3585545" y="1256950"/>
              <a:ext cx="0" cy="810260"/>
            </a:xfrm>
            <a:custGeom>
              <a:avLst/>
              <a:gdLst/>
              <a:ahLst/>
              <a:cxnLst/>
              <a:rect l="l" t="t" r="r" b="b"/>
              <a:pathLst>
                <a:path h="810260">
                  <a:moveTo>
                    <a:pt x="0" y="0"/>
                  </a:moveTo>
                  <a:lnTo>
                    <a:pt x="0" y="810006"/>
                  </a:lnTo>
                </a:path>
              </a:pathLst>
            </a:custGeom>
            <a:ln w="6350">
              <a:solidFill>
                <a:srgbClr val="585656"/>
              </a:solidFill>
            </a:ln>
          </p:spPr>
          <p:txBody>
            <a:bodyPr wrap="square" lIns="0" tIns="0" rIns="0" bIns="0" rtlCol="0"/>
            <a:lstStyle/>
            <a:p>
              <a:endParaRPr/>
            </a:p>
          </p:txBody>
        </p:sp>
        <p:sp>
          <p:nvSpPr>
            <p:cNvPr id="752" name="object 753">
              <a:extLst>
                <a:ext uri="{FF2B5EF4-FFF2-40B4-BE49-F238E27FC236}">
                  <a16:creationId xmlns:a16="http://schemas.microsoft.com/office/drawing/2014/main" id="{0AC6D138-A350-14AA-3823-4AFDC4323C3A}"/>
                </a:ext>
              </a:extLst>
            </p:cNvPr>
            <p:cNvSpPr/>
            <p:nvPr/>
          </p:nvSpPr>
          <p:spPr>
            <a:xfrm>
              <a:off x="3728119" y="3596951"/>
              <a:ext cx="0" cy="936625"/>
            </a:xfrm>
            <a:custGeom>
              <a:avLst/>
              <a:gdLst/>
              <a:ahLst/>
              <a:cxnLst/>
              <a:rect l="l" t="t" r="r" b="b"/>
              <a:pathLst>
                <a:path h="936625">
                  <a:moveTo>
                    <a:pt x="0" y="0"/>
                  </a:moveTo>
                  <a:lnTo>
                    <a:pt x="0" y="936002"/>
                  </a:lnTo>
                </a:path>
              </a:pathLst>
            </a:custGeom>
            <a:ln w="6350">
              <a:solidFill>
                <a:srgbClr val="585656"/>
              </a:solidFill>
            </a:ln>
          </p:spPr>
          <p:txBody>
            <a:bodyPr wrap="square" lIns="0" tIns="0" rIns="0" bIns="0" rtlCol="0"/>
            <a:lstStyle/>
            <a:p>
              <a:endParaRPr/>
            </a:p>
          </p:txBody>
        </p:sp>
        <p:sp>
          <p:nvSpPr>
            <p:cNvPr id="753" name="object 754">
              <a:extLst>
                <a:ext uri="{FF2B5EF4-FFF2-40B4-BE49-F238E27FC236}">
                  <a16:creationId xmlns:a16="http://schemas.microsoft.com/office/drawing/2014/main" id="{845CA5B0-BC76-5491-C0E2-3C79302D53D2}"/>
                </a:ext>
              </a:extLst>
            </p:cNvPr>
            <p:cNvSpPr/>
            <p:nvPr/>
          </p:nvSpPr>
          <p:spPr>
            <a:xfrm>
              <a:off x="3944119" y="3596951"/>
              <a:ext cx="0" cy="1116330"/>
            </a:xfrm>
            <a:custGeom>
              <a:avLst/>
              <a:gdLst/>
              <a:ahLst/>
              <a:cxnLst/>
              <a:rect l="l" t="t" r="r" b="b"/>
              <a:pathLst>
                <a:path h="1116329">
                  <a:moveTo>
                    <a:pt x="0" y="467366"/>
                  </a:moveTo>
                  <a:lnTo>
                    <a:pt x="0" y="1115999"/>
                  </a:lnTo>
                </a:path>
                <a:path h="1116329">
                  <a:moveTo>
                    <a:pt x="0" y="0"/>
                  </a:moveTo>
                  <a:lnTo>
                    <a:pt x="0" y="251479"/>
                  </a:lnTo>
                </a:path>
              </a:pathLst>
            </a:custGeom>
            <a:ln w="6350">
              <a:solidFill>
                <a:srgbClr val="585656"/>
              </a:solidFill>
            </a:ln>
          </p:spPr>
          <p:txBody>
            <a:bodyPr wrap="square" lIns="0" tIns="0" rIns="0" bIns="0" rtlCol="0"/>
            <a:lstStyle/>
            <a:p>
              <a:endParaRPr/>
            </a:p>
          </p:txBody>
        </p:sp>
      </p:grpSp>
      <p:sp>
        <p:nvSpPr>
          <p:cNvPr id="754" name="object 755">
            <a:extLst>
              <a:ext uri="{FF2B5EF4-FFF2-40B4-BE49-F238E27FC236}">
                <a16:creationId xmlns:a16="http://schemas.microsoft.com/office/drawing/2014/main" id="{2FD48A36-448E-D940-BD03-7B0C1A1E92CA}"/>
              </a:ext>
            </a:extLst>
          </p:cNvPr>
          <p:cNvSpPr txBox="1"/>
          <p:nvPr/>
        </p:nvSpPr>
        <p:spPr>
          <a:xfrm>
            <a:off x="5137424" y="3808408"/>
            <a:ext cx="261620" cy="203200"/>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a:p>
            <a:pPr marL="12700">
              <a:lnSpc>
                <a:spcPct val="100000"/>
              </a:lnSpc>
              <a:spcBef>
                <a:spcPts val="320"/>
              </a:spcBef>
            </a:pPr>
            <a:r>
              <a:rPr sz="700" dirty="0">
                <a:latin typeface="Meiryo UI"/>
                <a:cs typeface="Meiryo UI"/>
              </a:rPr>
              <a:t>送電</a:t>
            </a:r>
            <a:endParaRPr sz="700">
              <a:latin typeface="Meiryo UI"/>
              <a:cs typeface="Meiryo UI"/>
            </a:endParaRPr>
          </a:p>
        </p:txBody>
      </p:sp>
      <p:grpSp>
        <p:nvGrpSpPr>
          <p:cNvPr id="755" name="object 756">
            <a:extLst>
              <a:ext uri="{FF2B5EF4-FFF2-40B4-BE49-F238E27FC236}">
                <a16:creationId xmlns:a16="http://schemas.microsoft.com/office/drawing/2014/main" id="{66C1ECF2-9E88-2A37-248C-EA329D677834}"/>
              </a:ext>
            </a:extLst>
          </p:cNvPr>
          <p:cNvGrpSpPr/>
          <p:nvPr/>
        </p:nvGrpSpPr>
        <p:grpSpPr>
          <a:xfrm>
            <a:off x="5888137" y="4158642"/>
            <a:ext cx="1968500" cy="1302385"/>
            <a:chOff x="4624945" y="4205776"/>
            <a:chExt cx="1968500" cy="1302385"/>
          </a:xfrm>
        </p:grpSpPr>
        <p:sp>
          <p:nvSpPr>
            <p:cNvPr id="756" name="object 757">
              <a:extLst>
                <a:ext uri="{FF2B5EF4-FFF2-40B4-BE49-F238E27FC236}">
                  <a16:creationId xmlns:a16="http://schemas.microsoft.com/office/drawing/2014/main" id="{7B01BA38-6C60-BB1B-BF79-778D0FFAC8B6}"/>
                </a:ext>
              </a:extLst>
            </p:cNvPr>
            <p:cNvSpPr/>
            <p:nvPr/>
          </p:nvSpPr>
          <p:spPr>
            <a:xfrm>
              <a:off x="4628120" y="4856951"/>
              <a:ext cx="0" cy="216535"/>
            </a:xfrm>
            <a:custGeom>
              <a:avLst/>
              <a:gdLst/>
              <a:ahLst/>
              <a:cxnLst/>
              <a:rect l="l" t="t" r="r" b="b"/>
              <a:pathLst>
                <a:path h="216535">
                  <a:moveTo>
                    <a:pt x="0" y="0"/>
                  </a:moveTo>
                  <a:lnTo>
                    <a:pt x="0" y="216001"/>
                  </a:lnTo>
                </a:path>
              </a:pathLst>
            </a:custGeom>
            <a:ln w="6350">
              <a:solidFill>
                <a:srgbClr val="585656"/>
              </a:solidFill>
            </a:ln>
          </p:spPr>
          <p:txBody>
            <a:bodyPr wrap="square" lIns="0" tIns="0" rIns="0" bIns="0" rtlCol="0"/>
            <a:lstStyle/>
            <a:p>
              <a:endParaRPr/>
            </a:p>
          </p:txBody>
        </p:sp>
        <p:sp>
          <p:nvSpPr>
            <p:cNvPr id="757" name="object 758">
              <a:extLst>
                <a:ext uri="{FF2B5EF4-FFF2-40B4-BE49-F238E27FC236}">
                  <a16:creationId xmlns:a16="http://schemas.microsoft.com/office/drawing/2014/main" id="{659FA211-4B46-1723-3D73-379339A158AB}"/>
                </a:ext>
              </a:extLst>
            </p:cNvPr>
            <p:cNvSpPr/>
            <p:nvPr/>
          </p:nvSpPr>
          <p:spPr>
            <a:xfrm>
              <a:off x="5061544" y="4208951"/>
              <a:ext cx="0" cy="180340"/>
            </a:xfrm>
            <a:custGeom>
              <a:avLst/>
              <a:gdLst/>
              <a:ahLst/>
              <a:cxnLst/>
              <a:rect l="l" t="t" r="r" b="b"/>
              <a:pathLst>
                <a:path h="180339">
                  <a:moveTo>
                    <a:pt x="0" y="0"/>
                  </a:moveTo>
                  <a:lnTo>
                    <a:pt x="0" y="179997"/>
                  </a:lnTo>
                </a:path>
              </a:pathLst>
            </a:custGeom>
            <a:ln w="6350">
              <a:solidFill>
                <a:srgbClr val="585656"/>
              </a:solidFill>
            </a:ln>
          </p:spPr>
          <p:txBody>
            <a:bodyPr wrap="square" lIns="0" tIns="0" rIns="0" bIns="0" rtlCol="0"/>
            <a:lstStyle/>
            <a:p>
              <a:endParaRPr/>
            </a:p>
          </p:txBody>
        </p:sp>
        <p:sp>
          <p:nvSpPr>
            <p:cNvPr id="758" name="object 759">
              <a:extLst>
                <a:ext uri="{FF2B5EF4-FFF2-40B4-BE49-F238E27FC236}">
                  <a16:creationId xmlns:a16="http://schemas.microsoft.com/office/drawing/2014/main" id="{941EBE42-36D2-9393-9123-8BE771E17ACD}"/>
                </a:ext>
              </a:extLst>
            </p:cNvPr>
            <p:cNvSpPr/>
            <p:nvPr/>
          </p:nvSpPr>
          <p:spPr>
            <a:xfrm>
              <a:off x="6590119" y="4532951"/>
              <a:ext cx="0" cy="972185"/>
            </a:xfrm>
            <a:custGeom>
              <a:avLst/>
              <a:gdLst/>
              <a:ahLst/>
              <a:cxnLst/>
              <a:rect l="l" t="t" r="r" b="b"/>
              <a:pathLst>
                <a:path h="972185">
                  <a:moveTo>
                    <a:pt x="0" y="863888"/>
                  </a:moveTo>
                  <a:lnTo>
                    <a:pt x="0" y="971994"/>
                  </a:lnTo>
                </a:path>
                <a:path h="972185">
                  <a:moveTo>
                    <a:pt x="0" y="0"/>
                  </a:moveTo>
                  <a:lnTo>
                    <a:pt x="0" y="648000"/>
                  </a:lnTo>
                </a:path>
              </a:pathLst>
            </a:custGeom>
            <a:ln w="6350">
              <a:solidFill>
                <a:srgbClr val="585656"/>
              </a:solidFill>
            </a:ln>
          </p:spPr>
          <p:txBody>
            <a:bodyPr wrap="square" lIns="0" tIns="0" rIns="0" bIns="0" rtlCol="0"/>
            <a:lstStyle/>
            <a:p>
              <a:endParaRPr/>
            </a:p>
          </p:txBody>
        </p:sp>
      </p:grpSp>
      <p:sp>
        <p:nvSpPr>
          <p:cNvPr id="759" name="object 760">
            <a:extLst>
              <a:ext uri="{FF2B5EF4-FFF2-40B4-BE49-F238E27FC236}">
                <a16:creationId xmlns:a16="http://schemas.microsoft.com/office/drawing/2014/main" id="{1E0B4712-C799-4EF9-C025-6977C7882420}"/>
              </a:ext>
            </a:extLst>
          </p:cNvPr>
          <p:cNvSpPr txBox="1"/>
          <p:nvPr/>
        </p:nvSpPr>
        <p:spPr>
          <a:xfrm>
            <a:off x="7787106" y="5140922"/>
            <a:ext cx="240029"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貨物</a:t>
            </a:r>
            <a:endParaRPr sz="700">
              <a:latin typeface="Meiryo UI"/>
              <a:cs typeface="Meiryo UI"/>
            </a:endParaRPr>
          </a:p>
          <a:p>
            <a:pPr marL="12700">
              <a:lnSpc>
                <a:spcPct val="100000"/>
              </a:lnSpc>
              <a:spcBef>
                <a:spcPts val="150"/>
              </a:spcBef>
            </a:pPr>
            <a:r>
              <a:rPr sz="700" dirty="0">
                <a:latin typeface="Meiryo UI"/>
                <a:cs typeface="Meiryo UI"/>
              </a:rPr>
              <a:t>貨物</a:t>
            </a:r>
            <a:endParaRPr sz="700">
              <a:latin typeface="Meiryo UI"/>
              <a:cs typeface="Meiryo UI"/>
            </a:endParaRPr>
          </a:p>
        </p:txBody>
      </p:sp>
      <p:grpSp>
        <p:nvGrpSpPr>
          <p:cNvPr id="760" name="object 761">
            <a:extLst>
              <a:ext uri="{FF2B5EF4-FFF2-40B4-BE49-F238E27FC236}">
                <a16:creationId xmlns:a16="http://schemas.microsoft.com/office/drawing/2014/main" id="{8A944854-47E3-1C48-9E31-E67217F92E8A}"/>
              </a:ext>
            </a:extLst>
          </p:cNvPr>
          <p:cNvGrpSpPr/>
          <p:nvPr/>
        </p:nvGrpSpPr>
        <p:grpSpPr>
          <a:xfrm>
            <a:off x="6392136" y="2682644"/>
            <a:ext cx="2600325" cy="3534410"/>
            <a:chOff x="5128944" y="2729778"/>
            <a:chExt cx="2600325" cy="3534410"/>
          </a:xfrm>
        </p:grpSpPr>
        <p:sp>
          <p:nvSpPr>
            <p:cNvPr id="761" name="object 762">
              <a:extLst>
                <a:ext uri="{FF2B5EF4-FFF2-40B4-BE49-F238E27FC236}">
                  <a16:creationId xmlns:a16="http://schemas.microsoft.com/office/drawing/2014/main" id="{C2A30C23-BB5A-EC82-5B2F-12ADA1F79204}"/>
                </a:ext>
              </a:extLst>
            </p:cNvPr>
            <p:cNvSpPr/>
            <p:nvPr/>
          </p:nvSpPr>
          <p:spPr>
            <a:xfrm>
              <a:off x="6356120" y="5648951"/>
              <a:ext cx="0" cy="324485"/>
            </a:xfrm>
            <a:custGeom>
              <a:avLst/>
              <a:gdLst/>
              <a:ahLst/>
              <a:cxnLst/>
              <a:rect l="l" t="t" r="r" b="b"/>
              <a:pathLst>
                <a:path h="324485">
                  <a:moveTo>
                    <a:pt x="0" y="0"/>
                  </a:moveTo>
                  <a:lnTo>
                    <a:pt x="0" y="324002"/>
                  </a:lnTo>
                </a:path>
              </a:pathLst>
            </a:custGeom>
            <a:ln w="6350">
              <a:solidFill>
                <a:srgbClr val="585656"/>
              </a:solidFill>
            </a:ln>
          </p:spPr>
          <p:txBody>
            <a:bodyPr wrap="square" lIns="0" tIns="0" rIns="0" bIns="0" rtlCol="0"/>
            <a:lstStyle/>
            <a:p>
              <a:endParaRPr/>
            </a:p>
          </p:txBody>
        </p:sp>
        <p:sp>
          <p:nvSpPr>
            <p:cNvPr id="762" name="object 763">
              <a:extLst>
                <a:ext uri="{FF2B5EF4-FFF2-40B4-BE49-F238E27FC236}">
                  <a16:creationId xmlns:a16="http://schemas.microsoft.com/office/drawing/2014/main" id="{734F680C-5031-E3FA-F5DD-01AB799C47E6}"/>
                </a:ext>
              </a:extLst>
            </p:cNvPr>
            <p:cNvSpPr/>
            <p:nvPr/>
          </p:nvSpPr>
          <p:spPr>
            <a:xfrm>
              <a:off x="6411544" y="5684953"/>
              <a:ext cx="0" cy="288290"/>
            </a:xfrm>
            <a:custGeom>
              <a:avLst/>
              <a:gdLst/>
              <a:ahLst/>
              <a:cxnLst/>
              <a:rect l="l" t="t" r="r" b="b"/>
              <a:pathLst>
                <a:path h="288289">
                  <a:moveTo>
                    <a:pt x="0" y="287997"/>
                  </a:moveTo>
                  <a:lnTo>
                    <a:pt x="0" y="0"/>
                  </a:lnTo>
                </a:path>
              </a:pathLst>
            </a:custGeom>
            <a:ln w="6350">
              <a:solidFill>
                <a:srgbClr val="585656"/>
              </a:solidFill>
            </a:ln>
          </p:spPr>
          <p:txBody>
            <a:bodyPr wrap="square" lIns="0" tIns="0" rIns="0" bIns="0" rtlCol="0"/>
            <a:lstStyle/>
            <a:p>
              <a:endParaRPr/>
            </a:p>
          </p:txBody>
        </p:sp>
        <p:sp>
          <p:nvSpPr>
            <p:cNvPr id="763" name="object 764">
              <a:extLst>
                <a:ext uri="{FF2B5EF4-FFF2-40B4-BE49-F238E27FC236}">
                  <a16:creationId xmlns:a16="http://schemas.microsoft.com/office/drawing/2014/main" id="{4A91FEF1-BE11-F404-D2A1-325FDDD13F39}"/>
                </a:ext>
              </a:extLst>
            </p:cNvPr>
            <p:cNvSpPr/>
            <p:nvPr/>
          </p:nvSpPr>
          <p:spPr>
            <a:xfrm>
              <a:off x="7725544" y="4244945"/>
              <a:ext cx="0" cy="756285"/>
            </a:xfrm>
            <a:custGeom>
              <a:avLst/>
              <a:gdLst/>
              <a:ahLst/>
              <a:cxnLst/>
              <a:rect l="l" t="t" r="r" b="b"/>
              <a:pathLst>
                <a:path h="756285">
                  <a:moveTo>
                    <a:pt x="0" y="756005"/>
                  </a:moveTo>
                  <a:lnTo>
                    <a:pt x="0" y="0"/>
                  </a:lnTo>
                </a:path>
              </a:pathLst>
            </a:custGeom>
            <a:ln w="6350">
              <a:solidFill>
                <a:srgbClr val="585656"/>
              </a:solidFill>
            </a:ln>
          </p:spPr>
          <p:txBody>
            <a:bodyPr wrap="square" lIns="0" tIns="0" rIns="0" bIns="0" rtlCol="0"/>
            <a:lstStyle/>
            <a:p>
              <a:endParaRPr/>
            </a:p>
          </p:txBody>
        </p:sp>
        <p:sp>
          <p:nvSpPr>
            <p:cNvPr id="764" name="object 765">
              <a:extLst>
                <a:ext uri="{FF2B5EF4-FFF2-40B4-BE49-F238E27FC236}">
                  <a16:creationId xmlns:a16="http://schemas.microsoft.com/office/drawing/2014/main" id="{E1E8E219-3FFF-03D5-9AAC-1D8AEAB90501}"/>
                </a:ext>
              </a:extLst>
            </p:cNvPr>
            <p:cNvSpPr/>
            <p:nvPr/>
          </p:nvSpPr>
          <p:spPr>
            <a:xfrm>
              <a:off x="5132119" y="2732953"/>
              <a:ext cx="0" cy="3528060"/>
            </a:xfrm>
            <a:custGeom>
              <a:avLst/>
              <a:gdLst/>
              <a:ahLst/>
              <a:cxnLst/>
              <a:rect l="l" t="t" r="r" b="b"/>
              <a:pathLst>
                <a:path h="3528060">
                  <a:moveTo>
                    <a:pt x="0" y="1313888"/>
                  </a:moveTo>
                  <a:lnTo>
                    <a:pt x="0" y="3527996"/>
                  </a:lnTo>
                </a:path>
                <a:path h="3528060">
                  <a:moveTo>
                    <a:pt x="0" y="0"/>
                  </a:moveTo>
                  <a:lnTo>
                    <a:pt x="0" y="1098001"/>
                  </a:lnTo>
                </a:path>
              </a:pathLst>
            </a:custGeom>
            <a:ln w="6350">
              <a:solidFill>
                <a:srgbClr val="585656"/>
              </a:solidFill>
            </a:ln>
          </p:spPr>
          <p:txBody>
            <a:bodyPr wrap="square" lIns="0" tIns="0" rIns="0" bIns="0" rtlCol="0"/>
            <a:lstStyle/>
            <a:p>
              <a:endParaRPr/>
            </a:p>
          </p:txBody>
        </p:sp>
      </p:grpSp>
      <p:sp>
        <p:nvSpPr>
          <p:cNvPr id="765" name="object 766">
            <a:extLst>
              <a:ext uri="{FF2B5EF4-FFF2-40B4-BE49-F238E27FC236}">
                <a16:creationId xmlns:a16="http://schemas.microsoft.com/office/drawing/2014/main" id="{7BC0BBAD-CDBF-14D7-0400-D0642DA57887}"/>
              </a:ext>
            </a:extLst>
          </p:cNvPr>
          <p:cNvSpPr txBox="1"/>
          <p:nvPr/>
        </p:nvSpPr>
        <p:spPr>
          <a:xfrm>
            <a:off x="6330532" y="3790922"/>
            <a:ext cx="114300" cy="202565"/>
          </a:xfrm>
          <a:prstGeom prst="rect">
            <a:avLst/>
          </a:prstGeom>
        </p:spPr>
        <p:txBody>
          <a:bodyPr vert="eaVert" wrap="square" lIns="0" tIns="0" rIns="0" bIns="0" rtlCol="0">
            <a:spAutoFit/>
          </a:bodyPr>
          <a:lstStyle/>
          <a:p>
            <a:pPr marL="12700">
              <a:lnSpc>
                <a:spcPct val="70000"/>
              </a:lnSpc>
            </a:pPr>
            <a:r>
              <a:rPr sz="700" dirty="0">
                <a:latin typeface="Meiryo UI"/>
                <a:cs typeface="Meiryo UI"/>
              </a:rPr>
              <a:t>送電</a:t>
            </a:r>
            <a:endParaRPr sz="700">
              <a:latin typeface="Meiryo UI"/>
              <a:cs typeface="Meiryo UI"/>
            </a:endParaRPr>
          </a:p>
        </p:txBody>
      </p:sp>
      <p:grpSp>
        <p:nvGrpSpPr>
          <p:cNvPr id="766" name="object 767">
            <a:extLst>
              <a:ext uri="{FF2B5EF4-FFF2-40B4-BE49-F238E27FC236}">
                <a16:creationId xmlns:a16="http://schemas.microsoft.com/office/drawing/2014/main" id="{21AEE2FC-4C9C-F830-C36C-61E875D42F8E}"/>
              </a:ext>
            </a:extLst>
          </p:cNvPr>
          <p:cNvGrpSpPr/>
          <p:nvPr/>
        </p:nvGrpSpPr>
        <p:grpSpPr>
          <a:xfrm>
            <a:off x="3187974" y="2069051"/>
            <a:ext cx="1197610" cy="788035"/>
            <a:chOff x="1924782" y="2116185"/>
            <a:chExt cx="1197610" cy="788035"/>
          </a:xfrm>
        </p:grpSpPr>
        <p:sp>
          <p:nvSpPr>
            <p:cNvPr id="767" name="object 768">
              <a:extLst>
                <a:ext uri="{FF2B5EF4-FFF2-40B4-BE49-F238E27FC236}">
                  <a16:creationId xmlns:a16="http://schemas.microsoft.com/office/drawing/2014/main" id="{1FCFFA4E-F531-C399-8394-99F9F6847179}"/>
                </a:ext>
              </a:extLst>
            </p:cNvPr>
            <p:cNvSpPr/>
            <p:nvPr/>
          </p:nvSpPr>
          <p:spPr>
            <a:xfrm>
              <a:off x="2757544" y="2255918"/>
              <a:ext cx="0" cy="584835"/>
            </a:xfrm>
            <a:custGeom>
              <a:avLst/>
              <a:gdLst/>
              <a:ahLst/>
              <a:cxnLst/>
              <a:rect l="l" t="t" r="r" b="b"/>
              <a:pathLst>
                <a:path h="584835">
                  <a:moveTo>
                    <a:pt x="0" y="0"/>
                  </a:moveTo>
                  <a:lnTo>
                    <a:pt x="0" y="584504"/>
                  </a:lnTo>
                </a:path>
              </a:pathLst>
            </a:custGeom>
            <a:ln w="6350">
              <a:solidFill>
                <a:srgbClr val="DC003B"/>
              </a:solidFill>
            </a:ln>
          </p:spPr>
          <p:txBody>
            <a:bodyPr wrap="square" lIns="0" tIns="0" rIns="0" bIns="0" rtlCol="0"/>
            <a:lstStyle/>
            <a:p>
              <a:endParaRPr/>
            </a:p>
          </p:txBody>
        </p:sp>
        <p:sp>
          <p:nvSpPr>
            <p:cNvPr id="768" name="object 769">
              <a:extLst>
                <a:ext uri="{FF2B5EF4-FFF2-40B4-BE49-F238E27FC236}">
                  <a16:creationId xmlns:a16="http://schemas.microsoft.com/office/drawing/2014/main" id="{91DC0145-0057-C493-B287-880DEBA72ECA}"/>
                </a:ext>
              </a:extLst>
            </p:cNvPr>
            <p:cNvSpPr/>
            <p:nvPr/>
          </p:nvSpPr>
          <p:spPr>
            <a:xfrm>
              <a:off x="2719440" y="2827721"/>
              <a:ext cx="76200" cy="76200"/>
            </a:xfrm>
            <a:custGeom>
              <a:avLst/>
              <a:gdLst/>
              <a:ahLst/>
              <a:cxnLst/>
              <a:rect l="l" t="t" r="r" b="b"/>
              <a:pathLst>
                <a:path w="76200" h="76200">
                  <a:moveTo>
                    <a:pt x="76200" y="0"/>
                  </a:moveTo>
                  <a:lnTo>
                    <a:pt x="0" y="0"/>
                  </a:lnTo>
                  <a:lnTo>
                    <a:pt x="38100" y="76200"/>
                  </a:lnTo>
                  <a:lnTo>
                    <a:pt x="76200" y="0"/>
                  </a:lnTo>
                  <a:close/>
                </a:path>
              </a:pathLst>
            </a:custGeom>
            <a:solidFill>
              <a:srgbClr val="DC003B"/>
            </a:solidFill>
          </p:spPr>
          <p:txBody>
            <a:bodyPr wrap="square" lIns="0" tIns="0" rIns="0" bIns="0" rtlCol="0"/>
            <a:lstStyle/>
            <a:p>
              <a:endParaRPr/>
            </a:p>
          </p:txBody>
        </p:sp>
        <p:sp>
          <p:nvSpPr>
            <p:cNvPr id="769" name="object 770">
              <a:extLst>
                <a:ext uri="{FF2B5EF4-FFF2-40B4-BE49-F238E27FC236}">
                  <a16:creationId xmlns:a16="http://schemas.microsoft.com/office/drawing/2014/main" id="{EF884339-7AA6-50AF-84CD-6DD0B9F37F84}"/>
                </a:ext>
              </a:extLst>
            </p:cNvPr>
            <p:cNvSpPr/>
            <p:nvPr/>
          </p:nvSpPr>
          <p:spPr>
            <a:xfrm>
              <a:off x="1929545" y="2120948"/>
              <a:ext cx="1188085" cy="144145"/>
            </a:xfrm>
            <a:custGeom>
              <a:avLst/>
              <a:gdLst/>
              <a:ahLst/>
              <a:cxnLst/>
              <a:rect l="l" t="t" r="r" b="b"/>
              <a:pathLst>
                <a:path w="1188085" h="144144">
                  <a:moveTo>
                    <a:pt x="1164005" y="0"/>
                  </a:moveTo>
                  <a:lnTo>
                    <a:pt x="24003" y="0"/>
                  </a:lnTo>
                  <a:lnTo>
                    <a:pt x="14658" y="1885"/>
                  </a:lnTo>
                  <a:lnTo>
                    <a:pt x="7029" y="7029"/>
                  </a:lnTo>
                  <a:lnTo>
                    <a:pt x="1885" y="14658"/>
                  </a:lnTo>
                  <a:lnTo>
                    <a:pt x="0" y="24002"/>
                  </a:lnTo>
                  <a:lnTo>
                    <a:pt x="0" y="120002"/>
                  </a:lnTo>
                  <a:lnTo>
                    <a:pt x="1885" y="129346"/>
                  </a:lnTo>
                  <a:lnTo>
                    <a:pt x="7029" y="136975"/>
                  </a:lnTo>
                  <a:lnTo>
                    <a:pt x="14658" y="142119"/>
                  </a:lnTo>
                  <a:lnTo>
                    <a:pt x="24003" y="144005"/>
                  </a:lnTo>
                  <a:lnTo>
                    <a:pt x="1164005" y="144005"/>
                  </a:lnTo>
                  <a:lnTo>
                    <a:pt x="1173342" y="142119"/>
                  </a:lnTo>
                  <a:lnTo>
                    <a:pt x="1180968" y="136975"/>
                  </a:lnTo>
                  <a:lnTo>
                    <a:pt x="1186110" y="129346"/>
                  </a:lnTo>
                  <a:lnTo>
                    <a:pt x="1187996" y="120002"/>
                  </a:lnTo>
                  <a:lnTo>
                    <a:pt x="1187996" y="24002"/>
                  </a:lnTo>
                  <a:lnTo>
                    <a:pt x="1186110" y="14658"/>
                  </a:lnTo>
                  <a:lnTo>
                    <a:pt x="1180968" y="7029"/>
                  </a:lnTo>
                  <a:lnTo>
                    <a:pt x="1173342" y="1885"/>
                  </a:lnTo>
                  <a:lnTo>
                    <a:pt x="1164005" y="0"/>
                  </a:lnTo>
                  <a:close/>
                </a:path>
              </a:pathLst>
            </a:custGeom>
            <a:solidFill>
              <a:srgbClr val="FFFFFF"/>
            </a:solidFill>
          </p:spPr>
          <p:txBody>
            <a:bodyPr wrap="square" lIns="0" tIns="0" rIns="0" bIns="0" rtlCol="0"/>
            <a:lstStyle/>
            <a:p>
              <a:endParaRPr/>
            </a:p>
          </p:txBody>
        </p:sp>
        <p:sp>
          <p:nvSpPr>
            <p:cNvPr id="770" name="object 771">
              <a:extLst>
                <a:ext uri="{FF2B5EF4-FFF2-40B4-BE49-F238E27FC236}">
                  <a16:creationId xmlns:a16="http://schemas.microsoft.com/office/drawing/2014/main" id="{7E5E4E4B-ED3A-0F7F-424B-44BA761B8630}"/>
                </a:ext>
              </a:extLst>
            </p:cNvPr>
            <p:cNvSpPr/>
            <p:nvPr/>
          </p:nvSpPr>
          <p:spPr>
            <a:xfrm>
              <a:off x="1929545" y="2120948"/>
              <a:ext cx="1188085" cy="144145"/>
            </a:xfrm>
            <a:custGeom>
              <a:avLst/>
              <a:gdLst/>
              <a:ahLst/>
              <a:cxnLst/>
              <a:rect l="l" t="t" r="r" b="b"/>
              <a:pathLst>
                <a:path w="1188085" h="144144">
                  <a:moveTo>
                    <a:pt x="0" y="24002"/>
                  </a:moveTo>
                  <a:lnTo>
                    <a:pt x="1885" y="14658"/>
                  </a:lnTo>
                  <a:lnTo>
                    <a:pt x="7029" y="7029"/>
                  </a:lnTo>
                  <a:lnTo>
                    <a:pt x="14658" y="1885"/>
                  </a:lnTo>
                  <a:lnTo>
                    <a:pt x="24003" y="0"/>
                  </a:lnTo>
                  <a:lnTo>
                    <a:pt x="1164005" y="0"/>
                  </a:lnTo>
                  <a:lnTo>
                    <a:pt x="1173342" y="1885"/>
                  </a:lnTo>
                  <a:lnTo>
                    <a:pt x="1180968" y="7029"/>
                  </a:lnTo>
                  <a:lnTo>
                    <a:pt x="1186110" y="14658"/>
                  </a:lnTo>
                  <a:lnTo>
                    <a:pt x="1187996" y="24002"/>
                  </a:lnTo>
                  <a:lnTo>
                    <a:pt x="1187996" y="120002"/>
                  </a:lnTo>
                  <a:lnTo>
                    <a:pt x="1186110" y="129346"/>
                  </a:lnTo>
                  <a:lnTo>
                    <a:pt x="1180968" y="136975"/>
                  </a:lnTo>
                  <a:lnTo>
                    <a:pt x="1173342" y="142119"/>
                  </a:lnTo>
                  <a:lnTo>
                    <a:pt x="1164005" y="144005"/>
                  </a:lnTo>
                  <a:lnTo>
                    <a:pt x="24003" y="144005"/>
                  </a:lnTo>
                  <a:lnTo>
                    <a:pt x="14658" y="142119"/>
                  </a:lnTo>
                  <a:lnTo>
                    <a:pt x="7029" y="136975"/>
                  </a:lnTo>
                  <a:lnTo>
                    <a:pt x="1885" y="129346"/>
                  </a:lnTo>
                  <a:lnTo>
                    <a:pt x="0" y="120002"/>
                  </a:lnTo>
                  <a:lnTo>
                    <a:pt x="0" y="24002"/>
                  </a:lnTo>
                  <a:close/>
                </a:path>
              </a:pathLst>
            </a:custGeom>
            <a:ln w="9524">
              <a:solidFill>
                <a:srgbClr val="DC003B"/>
              </a:solidFill>
            </a:ln>
          </p:spPr>
          <p:txBody>
            <a:bodyPr wrap="square" lIns="0" tIns="0" rIns="0" bIns="0" rtlCol="0"/>
            <a:lstStyle/>
            <a:p>
              <a:endParaRPr/>
            </a:p>
          </p:txBody>
        </p:sp>
      </p:grpSp>
      <p:sp>
        <p:nvSpPr>
          <p:cNvPr id="771" name="object 772">
            <a:extLst>
              <a:ext uri="{FF2B5EF4-FFF2-40B4-BE49-F238E27FC236}">
                <a16:creationId xmlns:a16="http://schemas.microsoft.com/office/drawing/2014/main" id="{18171697-E142-1FE8-A896-2D8F40B0401C}"/>
              </a:ext>
            </a:extLst>
          </p:cNvPr>
          <p:cNvSpPr txBox="1"/>
          <p:nvPr/>
        </p:nvSpPr>
        <p:spPr>
          <a:xfrm>
            <a:off x="3259781" y="2073680"/>
            <a:ext cx="1054100" cy="147955"/>
          </a:xfrm>
          <a:prstGeom prst="rect">
            <a:avLst/>
          </a:prstGeom>
        </p:spPr>
        <p:txBody>
          <a:bodyPr vert="horz" wrap="square" lIns="0" tIns="13335" rIns="0" bIns="0" rtlCol="0">
            <a:spAutoFit/>
          </a:bodyPr>
          <a:lstStyle/>
          <a:p>
            <a:pPr marL="12700">
              <a:lnSpc>
                <a:spcPct val="100000"/>
              </a:lnSpc>
              <a:spcBef>
                <a:spcPts val="105"/>
              </a:spcBef>
            </a:pPr>
            <a:r>
              <a:rPr sz="800" b="1" spc="-15" dirty="0">
                <a:solidFill>
                  <a:srgbClr val="DC003B"/>
                </a:solidFill>
                <a:latin typeface="Meiryo UI"/>
                <a:cs typeface="Meiryo UI"/>
              </a:rPr>
              <a:t>早期対応(基盤インフラ)</a:t>
            </a:r>
            <a:endParaRPr sz="800">
              <a:latin typeface="Meiryo UI"/>
              <a:cs typeface="Meiryo UI"/>
            </a:endParaRPr>
          </a:p>
        </p:txBody>
      </p:sp>
      <p:grpSp>
        <p:nvGrpSpPr>
          <p:cNvPr id="772" name="object 773">
            <a:extLst>
              <a:ext uri="{FF2B5EF4-FFF2-40B4-BE49-F238E27FC236}">
                <a16:creationId xmlns:a16="http://schemas.microsoft.com/office/drawing/2014/main" id="{AB2D7208-2F0C-639F-EFCC-7586E8F02E20}"/>
              </a:ext>
            </a:extLst>
          </p:cNvPr>
          <p:cNvGrpSpPr/>
          <p:nvPr/>
        </p:nvGrpSpPr>
        <p:grpSpPr>
          <a:xfrm>
            <a:off x="2760736" y="4737814"/>
            <a:ext cx="1186815" cy="972185"/>
            <a:chOff x="1497544" y="4784948"/>
            <a:chExt cx="1186815" cy="972185"/>
          </a:xfrm>
        </p:grpSpPr>
        <p:sp>
          <p:nvSpPr>
            <p:cNvPr id="773" name="object 774">
              <a:extLst>
                <a:ext uri="{FF2B5EF4-FFF2-40B4-BE49-F238E27FC236}">
                  <a16:creationId xmlns:a16="http://schemas.microsoft.com/office/drawing/2014/main" id="{F35497A2-DCB9-DAF0-490C-2C2EF51E156C}"/>
                </a:ext>
              </a:extLst>
            </p:cNvPr>
            <p:cNvSpPr/>
            <p:nvPr/>
          </p:nvSpPr>
          <p:spPr>
            <a:xfrm>
              <a:off x="1677545" y="4848457"/>
              <a:ext cx="0" cy="800735"/>
            </a:xfrm>
            <a:custGeom>
              <a:avLst/>
              <a:gdLst/>
              <a:ahLst/>
              <a:cxnLst/>
              <a:rect l="l" t="t" r="r" b="b"/>
              <a:pathLst>
                <a:path h="800735">
                  <a:moveTo>
                    <a:pt x="0" y="800493"/>
                  </a:moveTo>
                  <a:lnTo>
                    <a:pt x="0" y="0"/>
                  </a:lnTo>
                </a:path>
              </a:pathLst>
            </a:custGeom>
            <a:ln w="6350">
              <a:solidFill>
                <a:srgbClr val="DC003B"/>
              </a:solidFill>
            </a:ln>
          </p:spPr>
          <p:txBody>
            <a:bodyPr wrap="square" lIns="0" tIns="0" rIns="0" bIns="0" rtlCol="0"/>
            <a:lstStyle/>
            <a:p>
              <a:endParaRPr/>
            </a:p>
          </p:txBody>
        </p:sp>
        <p:sp>
          <p:nvSpPr>
            <p:cNvPr id="774" name="object 775">
              <a:extLst>
                <a:ext uri="{FF2B5EF4-FFF2-40B4-BE49-F238E27FC236}">
                  <a16:creationId xmlns:a16="http://schemas.microsoft.com/office/drawing/2014/main" id="{C6CA06C6-D13B-293A-228C-FB8ED9506B09}"/>
                </a:ext>
              </a:extLst>
            </p:cNvPr>
            <p:cNvSpPr/>
            <p:nvPr/>
          </p:nvSpPr>
          <p:spPr>
            <a:xfrm>
              <a:off x="1639440" y="4784948"/>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DC003B"/>
            </a:solidFill>
          </p:spPr>
          <p:txBody>
            <a:bodyPr wrap="square" lIns="0" tIns="0" rIns="0" bIns="0" rtlCol="0"/>
            <a:lstStyle/>
            <a:p>
              <a:endParaRPr/>
            </a:p>
          </p:txBody>
        </p:sp>
        <p:sp>
          <p:nvSpPr>
            <p:cNvPr id="775" name="object 776">
              <a:extLst>
                <a:ext uri="{FF2B5EF4-FFF2-40B4-BE49-F238E27FC236}">
                  <a16:creationId xmlns:a16="http://schemas.microsoft.com/office/drawing/2014/main" id="{595D8523-9499-E823-8871-C9C55724AD91}"/>
                </a:ext>
              </a:extLst>
            </p:cNvPr>
            <p:cNvSpPr/>
            <p:nvPr/>
          </p:nvSpPr>
          <p:spPr>
            <a:xfrm>
              <a:off x="1497544" y="5612949"/>
              <a:ext cx="1186815" cy="144145"/>
            </a:xfrm>
            <a:custGeom>
              <a:avLst/>
              <a:gdLst/>
              <a:ahLst/>
              <a:cxnLst/>
              <a:rect l="l" t="t" r="r" b="b"/>
              <a:pathLst>
                <a:path w="1186814" h="144145">
                  <a:moveTo>
                    <a:pt x="1162265" y="0"/>
                  </a:moveTo>
                  <a:lnTo>
                    <a:pt x="24003" y="0"/>
                  </a:lnTo>
                  <a:lnTo>
                    <a:pt x="14658" y="1885"/>
                  </a:lnTo>
                  <a:lnTo>
                    <a:pt x="7029" y="7029"/>
                  </a:lnTo>
                  <a:lnTo>
                    <a:pt x="1885" y="14658"/>
                  </a:lnTo>
                  <a:lnTo>
                    <a:pt x="0" y="24003"/>
                  </a:lnTo>
                  <a:lnTo>
                    <a:pt x="0" y="120002"/>
                  </a:lnTo>
                  <a:lnTo>
                    <a:pt x="1885" y="129346"/>
                  </a:lnTo>
                  <a:lnTo>
                    <a:pt x="7029" y="136975"/>
                  </a:lnTo>
                  <a:lnTo>
                    <a:pt x="14658" y="142119"/>
                  </a:lnTo>
                  <a:lnTo>
                    <a:pt x="24003" y="144005"/>
                  </a:lnTo>
                  <a:lnTo>
                    <a:pt x="1162265" y="144005"/>
                  </a:lnTo>
                  <a:lnTo>
                    <a:pt x="1171602" y="142119"/>
                  </a:lnTo>
                  <a:lnTo>
                    <a:pt x="1179228" y="136975"/>
                  </a:lnTo>
                  <a:lnTo>
                    <a:pt x="1184370" y="129346"/>
                  </a:lnTo>
                  <a:lnTo>
                    <a:pt x="1186256" y="120002"/>
                  </a:lnTo>
                  <a:lnTo>
                    <a:pt x="1186256" y="24003"/>
                  </a:lnTo>
                  <a:lnTo>
                    <a:pt x="1184370" y="14658"/>
                  </a:lnTo>
                  <a:lnTo>
                    <a:pt x="1179228" y="7029"/>
                  </a:lnTo>
                  <a:lnTo>
                    <a:pt x="1171602" y="1885"/>
                  </a:lnTo>
                  <a:lnTo>
                    <a:pt x="1162265" y="0"/>
                  </a:lnTo>
                  <a:close/>
                </a:path>
              </a:pathLst>
            </a:custGeom>
            <a:solidFill>
              <a:srgbClr val="FFFFFF"/>
            </a:solidFill>
          </p:spPr>
          <p:txBody>
            <a:bodyPr wrap="square" lIns="0" tIns="0" rIns="0" bIns="0" rtlCol="0"/>
            <a:lstStyle/>
            <a:p>
              <a:endParaRPr/>
            </a:p>
          </p:txBody>
        </p:sp>
      </p:grpSp>
      <p:sp>
        <p:nvSpPr>
          <p:cNvPr id="776" name="object 777">
            <a:extLst>
              <a:ext uri="{FF2B5EF4-FFF2-40B4-BE49-F238E27FC236}">
                <a16:creationId xmlns:a16="http://schemas.microsoft.com/office/drawing/2014/main" id="{72AD4867-187B-2B3A-9838-64A7047BFE2C}"/>
              </a:ext>
            </a:extLst>
          </p:cNvPr>
          <p:cNvSpPr/>
          <p:nvPr/>
        </p:nvSpPr>
        <p:spPr>
          <a:xfrm>
            <a:off x="2760736" y="5565815"/>
            <a:ext cx="1186815" cy="144145"/>
          </a:xfrm>
          <a:custGeom>
            <a:avLst/>
            <a:gdLst/>
            <a:ahLst/>
            <a:cxnLst/>
            <a:rect l="l" t="t" r="r" b="b"/>
            <a:pathLst>
              <a:path w="1186814" h="144145">
                <a:moveTo>
                  <a:pt x="0" y="24003"/>
                </a:moveTo>
                <a:lnTo>
                  <a:pt x="1885" y="14658"/>
                </a:lnTo>
                <a:lnTo>
                  <a:pt x="7029" y="7029"/>
                </a:lnTo>
                <a:lnTo>
                  <a:pt x="14658" y="1885"/>
                </a:lnTo>
                <a:lnTo>
                  <a:pt x="24003" y="0"/>
                </a:lnTo>
                <a:lnTo>
                  <a:pt x="1162265" y="0"/>
                </a:lnTo>
                <a:lnTo>
                  <a:pt x="1171602" y="1885"/>
                </a:lnTo>
                <a:lnTo>
                  <a:pt x="1179228" y="7029"/>
                </a:lnTo>
                <a:lnTo>
                  <a:pt x="1184370" y="14658"/>
                </a:lnTo>
                <a:lnTo>
                  <a:pt x="1186256" y="24003"/>
                </a:lnTo>
                <a:lnTo>
                  <a:pt x="1186256" y="120002"/>
                </a:lnTo>
                <a:lnTo>
                  <a:pt x="1184370" y="129346"/>
                </a:lnTo>
                <a:lnTo>
                  <a:pt x="1179228" y="136975"/>
                </a:lnTo>
                <a:lnTo>
                  <a:pt x="1171602" y="142119"/>
                </a:lnTo>
                <a:lnTo>
                  <a:pt x="1162265" y="144005"/>
                </a:lnTo>
                <a:lnTo>
                  <a:pt x="24003" y="144005"/>
                </a:lnTo>
                <a:lnTo>
                  <a:pt x="14658" y="142119"/>
                </a:lnTo>
                <a:lnTo>
                  <a:pt x="7029" y="136975"/>
                </a:lnTo>
                <a:lnTo>
                  <a:pt x="1885" y="129346"/>
                </a:lnTo>
                <a:lnTo>
                  <a:pt x="0" y="120002"/>
                </a:lnTo>
                <a:lnTo>
                  <a:pt x="0" y="24003"/>
                </a:lnTo>
                <a:close/>
              </a:path>
            </a:pathLst>
          </a:custGeom>
          <a:ln w="9525">
            <a:solidFill>
              <a:srgbClr val="DC003B"/>
            </a:solidFill>
          </a:ln>
        </p:spPr>
        <p:txBody>
          <a:bodyPr wrap="square" lIns="0" tIns="0" rIns="0" bIns="0" rtlCol="0"/>
          <a:lstStyle/>
          <a:p>
            <a:endParaRPr/>
          </a:p>
        </p:txBody>
      </p:sp>
      <p:sp>
        <p:nvSpPr>
          <p:cNvPr id="777" name="object 778">
            <a:extLst>
              <a:ext uri="{FF2B5EF4-FFF2-40B4-BE49-F238E27FC236}">
                <a16:creationId xmlns:a16="http://schemas.microsoft.com/office/drawing/2014/main" id="{8FB5C10A-C06A-5489-3EF4-DFF6555B18B9}"/>
              </a:ext>
            </a:extLst>
          </p:cNvPr>
          <p:cNvSpPr txBox="1"/>
          <p:nvPr/>
        </p:nvSpPr>
        <p:spPr>
          <a:xfrm>
            <a:off x="2826150" y="5565680"/>
            <a:ext cx="1054100" cy="147955"/>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DC003B"/>
                </a:solidFill>
                <a:latin typeface="Meiryo UI"/>
                <a:cs typeface="Meiryo UI"/>
              </a:rPr>
              <a:t>早期対応(基盤インフラ)</a:t>
            </a:r>
            <a:endParaRPr sz="800">
              <a:latin typeface="Meiryo UI"/>
              <a:cs typeface="Meiryo UI"/>
            </a:endParaRPr>
          </a:p>
        </p:txBody>
      </p:sp>
      <p:grpSp>
        <p:nvGrpSpPr>
          <p:cNvPr id="778" name="object 779">
            <a:extLst>
              <a:ext uri="{FF2B5EF4-FFF2-40B4-BE49-F238E27FC236}">
                <a16:creationId xmlns:a16="http://schemas.microsoft.com/office/drawing/2014/main" id="{F2F3D1AD-6F5B-BBFB-533D-3BC383E4A202}"/>
              </a:ext>
            </a:extLst>
          </p:cNvPr>
          <p:cNvGrpSpPr/>
          <p:nvPr/>
        </p:nvGrpSpPr>
        <p:grpSpPr>
          <a:xfrm>
            <a:off x="1495406" y="1180218"/>
            <a:ext cx="9442450" cy="4925695"/>
            <a:chOff x="232214" y="1227352"/>
            <a:chExt cx="9442450" cy="4925695"/>
          </a:xfrm>
        </p:grpSpPr>
        <p:pic>
          <p:nvPicPr>
            <p:cNvPr id="779" name="object 780">
              <a:extLst>
                <a:ext uri="{FF2B5EF4-FFF2-40B4-BE49-F238E27FC236}">
                  <a16:creationId xmlns:a16="http://schemas.microsoft.com/office/drawing/2014/main" id="{6400821C-D6FC-632E-72CB-8B5A840E799C}"/>
                </a:ext>
              </a:extLst>
            </p:cNvPr>
            <p:cNvPicPr/>
            <p:nvPr/>
          </p:nvPicPr>
          <p:blipFill>
            <a:blip r:embed="rId53" cstate="print"/>
            <a:stretch>
              <a:fillRect/>
            </a:stretch>
          </p:blipFill>
          <p:spPr>
            <a:xfrm>
              <a:off x="3549544" y="5900953"/>
              <a:ext cx="252399" cy="252003"/>
            </a:xfrm>
            <a:prstGeom prst="rect">
              <a:avLst/>
            </a:prstGeom>
          </p:spPr>
        </p:pic>
        <p:pic>
          <p:nvPicPr>
            <p:cNvPr id="780" name="object 781">
              <a:extLst>
                <a:ext uri="{FF2B5EF4-FFF2-40B4-BE49-F238E27FC236}">
                  <a16:creationId xmlns:a16="http://schemas.microsoft.com/office/drawing/2014/main" id="{1ACCFD2A-46AE-2210-28E8-4D28F26CCF57}"/>
                </a:ext>
              </a:extLst>
            </p:cNvPr>
            <p:cNvPicPr/>
            <p:nvPr/>
          </p:nvPicPr>
          <p:blipFill>
            <a:blip r:embed="rId54" cstate="print"/>
            <a:stretch>
              <a:fillRect/>
            </a:stretch>
          </p:blipFill>
          <p:spPr>
            <a:xfrm>
              <a:off x="3047681" y="2303108"/>
              <a:ext cx="263606" cy="305832"/>
            </a:xfrm>
            <a:prstGeom prst="rect">
              <a:avLst/>
            </a:prstGeom>
          </p:spPr>
        </p:pic>
        <p:pic>
          <p:nvPicPr>
            <p:cNvPr id="781" name="object 782">
              <a:extLst>
                <a:ext uri="{FF2B5EF4-FFF2-40B4-BE49-F238E27FC236}">
                  <a16:creationId xmlns:a16="http://schemas.microsoft.com/office/drawing/2014/main" id="{BF4A98D1-028B-70D8-439F-6CD227009F64}"/>
                </a:ext>
              </a:extLst>
            </p:cNvPr>
            <p:cNvPicPr/>
            <p:nvPr/>
          </p:nvPicPr>
          <p:blipFill>
            <a:blip r:embed="rId55" cstate="print"/>
            <a:stretch>
              <a:fillRect/>
            </a:stretch>
          </p:blipFill>
          <p:spPr>
            <a:xfrm>
              <a:off x="232214" y="2444955"/>
              <a:ext cx="211889" cy="475716"/>
            </a:xfrm>
            <a:prstGeom prst="rect">
              <a:avLst/>
            </a:prstGeom>
          </p:spPr>
        </p:pic>
        <p:sp>
          <p:nvSpPr>
            <p:cNvPr id="782" name="object 783">
              <a:extLst>
                <a:ext uri="{FF2B5EF4-FFF2-40B4-BE49-F238E27FC236}">
                  <a16:creationId xmlns:a16="http://schemas.microsoft.com/office/drawing/2014/main" id="{1F9EBC4D-F907-B38B-9AC5-64CCEF3D93E6}"/>
                </a:ext>
              </a:extLst>
            </p:cNvPr>
            <p:cNvSpPr/>
            <p:nvPr/>
          </p:nvSpPr>
          <p:spPr>
            <a:xfrm>
              <a:off x="8589545" y="1232114"/>
              <a:ext cx="1080135" cy="126364"/>
            </a:xfrm>
            <a:custGeom>
              <a:avLst/>
              <a:gdLst/>
              <a:ahLst/>
              <a:cxnLst/>
              <a:rect l="l" t="t" r="r" b="b"/>
              <a:pathLst>
                <a:path w="1080134" h="126365">
                  <a:moveTo>
                    <a:pt x="1059002" y="0"/>
                  </a:moveTo>
                  <a:lnTo>
                    <a:pt x="21005" y="0"/>
                  </a:lnTo>
                  <a:lnTo>
                    <a:pt x="12826" y="1651"/>
                  </a:lnTo>
                  <a:lnTo>
                    <a:pt x="6149" y="6154"/>
                  </a:lnTo>
                  <a:lnTo>
                    <a:pt x="1649" y="12831"/>
                  </a:lnTo>
                  <a:lnTo>
                    <a:pt x="0" y="21005"/>
                  </a:lnTo>
                  <a:lnTo>
                    <a:pt x="0" y="105003"/>
                  </a:lnTo>
                  <a:lnTo>
                    <a:pt x="1649" y="113177"/>
                  </a:lnTo>
                  <a:lnTo>
                    <a:pt x="6149" y="119854"/>
                  </a:lnTo>
                  <a:lnTo>
                    <a:pt x="12826" y="124357"/>
                  </a:lnTo>
                  <a:lnTo>
                    <a:pt x="21005" y="126009"/>
                  </a:lnTo>
                  <a:lnTo>
                    <a:pt x="1059002" y="126009"/>
                  </a:lnTo>
                  <a:lnTo>
                    <a:pt x="1067174" y="124357"/>
                  </a:lnTo>
                  <a:lnTo>
                    <a:pt x="1073846" y="119854"/>
                  </a:lnTo>
                  <a:lnTo>
                    <a:pt x="1078345" y="113177"/>
                  </a:lnTo>
                  <a:lnTo>
                    <a:pt x="1079995" y="105003"/>
                  </a:lnTo>
                  <a:lnTo>
                    <a:pt x="1079995" y="21005"/>
                  </a:lnTo>
                  <a:lnTo>
                    <a:pt x="1078345" y="12831"/>
                  </a:lnTo>
                  <a:lnTo>
                    <a:pt x="1073846" y="6154"/>
                  </a:lnTo>
                  <a:lnTo>
                    <a:pt x="1067174" y="1651"/>
                  </a:lnTo>
                  <a:lnTo>
                    <a:pt x="1059002" y="0"/>
                  </a:lnTo>
                  <a:close/>
                </a:path>
              </a:pathLst>
            </a:custGeom>
            <a:solidFill>
              <a:srgbClr val="FFFFFF"/>
            </a:solidFill>
          </p:spPr>
          <p:txBody>
            <a:bodyPr wrap="square" lIns="0" tIns="0" rIns="0" bIns="0" rtlCol="0"/>
            <a:lstStyle/>
            <a:p>
              <a:endParaRPr/>
            </a:p>
          </p:txBody>
        </p:sp>
        <p:sp>
          <p:nvSpPr>
            <p:cNvPr id="783" name="object 784">
              <a:extLst>
                <a:ext uri="{FF2B5EF4-FFF2-40B4-BE49-F238E27FC236}">
                  <a16:creationId xmlns:a16="http://schemas.microsoft.com/office/drawing/2014/main" id="{4EE89989-12C8-065D-AFCD-25319C4DBDD2}"/>
                </a:ext>
              </a:extLst>
            </p:cNvPr>
            <p:cNvSpPr/>
            <p:nvPr/>
          </p:nvSpPr>
          <p:spPr>
            <a:xfrm>
              <a:off x="8589545" y="1232114"/>
              <a:ext cx="1080135" cy="126364"/>
            </a:xfrm>
            <a:custGeom>
              <a:avLst/>
              <a:gdLst/>
              <a:ahLst/>
              <a:cxnLst/>
              <a:rect l="l" t="t" r="r" b="b"/>
              <a:pathLst>
                <a:path w="1080134" h="126365">
                  <a:moveTo>
                    <a:pt x="0" y="21005"/>
                  </a:moveTo>
                  <a:lnTo>
                    <a:pt x="1649" y="12831"/>
                  </a:lnTo>
                  <a:lnTo>
                    <a:pt x="6149" y="6154"/>
                  </a:lnTo>
                  <a:lnTo>
                    <a:pt x="12826" y="1651"/>
                  </a:lnTo>
                  <a:lnTo>
                    <a:pt x="21005" y="0"/>
                  </a:lnTo>
                  <a:lnTo>
                    <a:pt x="1059002" y="0"/>
                  </a:lnTo>
                  <a:lnTo>
                    <a:pt x="1067174" y="1651"/>
                  </a:lnTo>
                  <a:lnTo>
                    <a:pt x="1073846" y="6154"/>
                  </a:lnTo>
                  <a:lnTo>
                    <a:pt x="1078345" y="12831"/>
                  </a:lnTo>
                  <a:lnTo>
                    <a:pt x="1079995" y="21005"/>
                  </a:lnTo>
                  <a:lnTo>
                    <a:pt x="1079995" y="105003"/>
                  </a:lnTo>
                  <a:lnTo>
                    <a:pt x="1078345" y="113177"/>
                  </a:lnTo>
                  <a:lnTo>
                    <a:pt x="1073846" y="119854"/>
                  </a:lnTo>
                  <a:lnTo>
                    <a:pt x="1067174" y="124357"/>
                  </a:lnTo>
                  <a:lnTo>
                    <a:pt x="1059002" y="126009"/>
                  </a:lnTo>
                  <a:lnTo>
                    <a:pt x="21005" y="126009"/>
                  </a:lnTo>
                  <a:lnTo>
                    <a:pt x="12826" y="124357"/>
                  </a:lnTo>
                  <a:lnTo>
                    <a:pt x="6149" y="119854"/>
                  </a:lnTo>
                  <a:lnTo>
                    <a:pt x="1649" y="113177"/>
                  </a:lnTo>
                  <a:lnTo>
                    <a:pt x="0" y="105003"/>
                  </a:lnTo>
                  <a:lnTo>
                    <a:pt x="0" y="21005"/>
                  </a:lnTo>
                  <a:close/>
                </a:path>
              </a:pathLst>
            </a:custGeom>
            <a:ln w="9525">
              <a:solidFill>
                <a:srgbClr val="DC003B"/>
              </a:solidFill>
            </a:ln>
          </p:spPr>
          <p:txBody>
            <a:bodyPr wrap="square" lIns="0" tIns="0" rIns="0" bIns="0" rtlCol="0"/>
            <a:lstStyle/>
            <a:p>
              <a:endParaRPr/>
            </a:p>
          </p:txBody>
        </p:sp>
      </p:grpSp>
      <p:sp>
        <p:nvSpPr>
          <p:cNvPr id="784" name="object 785">
            <a:extLst>
              <a:ext uri="{FF2B5EF4-FFF2-40B4-BE49-F238E27FC236}">
                <a16:creationId xmlns:a16="http://schemas.microsoft.com/office/drawing/2014/main" id="{4AFB72D0-E861-B8A8-FC79-3C48D8A2ED9B}"/>
              </a:ext>
            </a:extLst>
          </p:cNvPr>
          <p:cNvSpPr txBox="1"/>
          <p:nvPr/>
        </p:nvSpPr>
        <p:spPr>
          <a:xfrm>
            <a:off x="9860575" y="1183469"/>
            <a:ext cx="1064895" cy="132080"/>
          </a:xfrm>
          <a:prstGeom prst="rect">
            <a:avLst/>
          </a:prstGeom>
        </p:spPr>
        <p:txBody>
          <a:bodyPr vert="horz" wrap="square" lIns="0" tIns="12065" rIns="0" bIns="0" rtlCol="0">
            <a:spAutoFit/>
          </a:bodyPr>
          <a:lstStyle/>
          <a:p>
            <a:pPr marL="85725">
              <a:lnSpc>
                <a:spcPct val="100000"/>
              </a:lnSpc>
              <a:spcBef>
                <a:spcPts val="95"/>
              </a:spcBef>
            </a:pPr>
            <a:r>
              <a:rPr sz="700" b="1" spc="-20" dirty="0">
                <a:solidFill>
                  <a:srgbClr val="DC003B"/>
                </a:solidFill>
                <a:latin typeface="Meiryo UI"/>
                <a:cs typeface="Meiryo UI"/>
              </a:rPr>
              <a:t>早期対応(基盤インフラ)</a:t>
            </a:r>
            <a:endParaRPr sz="700">
              <a:latin typeface="Meiryo UI"/>
              <a:cs typeface="Meiryo UI"/>
            </a:endParaRPr>
          </a:p>
        </p:txBody>
      </p:sp>
      <p:grpSp>
        <p:nvGrpSpPr>
          <p:cNvPr id="785" name="object 786">
            <a:extLst>
              <a:ext uri="{FF2B5EF4-FFF2-40B4-BE49-F238E27FC236}">
                <a16:creationId xmlns:a16="http://schemas.microsoft.com/office/drawing/2014/main" id="{ACC1BDF0-5D5B-F855-A5CB-1FBCA3D3FFFA}"/>
              </a:ext>
            </a:extLst>
          </p:cNvPr>
          <p:cNvGrpSpPr/>
          <p:nvPr/>
        </p:nvGrpSpPr>
        <p:grpSpPr>
          <a:xfrm>
            <a:off x="1631499" y="6091947"/>
            <a:ext cx="1673860" cy="267970"/>
            <a:chOff x="368307" y="6139081"/>
            <a:chExt cx="1673860" cy="267970"/>
          </a:xfrm>
        </p:grpSpPr>
        <p:sp>
          <p:nvSpPr>
            <p:cNvPr id="786" name="object 787">
              <a:extLst>
                <a:ext uri="{FF2B5EF4-FFF2-40B4-BE49-F238E27FC236}">
                  <a16:creationId xmlns:a16="http://schemas.microsoft.com/office/drawing/2014/main" id="{FF865534-8789-14E7-57C8-F8EE44AD05C2}"/>
                </a:ext>
              </a:extLst>
            </p:cNvPr>
            <p:cNvSpPr/>
            <p:nvPr/>
          </p:nvSpPr>
          <p:spPr>
            <a:xfrm>
              <a:off x="368300" y="6139091"/>
              <a:ext cx="279400" cy="267970"/>
            </a:xfrm>
            <a:custGeom>
              <a:avLst/>
              <a:gdLst/>
              <a:ahLst/>
              <a:cxnLst/>
              <a:rect l="l" t="t" r="r" b="b"/>
              <a:pathLst>
                <a:path w="279400" h="267970">
                  <a:moveTo>
                    <a:pt x="200101" y="241617"/>
                  </a:moveTo>
                  <a:lnTo>
                    <a:pt x="198081" y="231457"/>
                  </a:lnTo>
                  <a:lnTo>
                    <a:pt x="197434" y="230492"/>
                  </a:lnTo>
                  <a:lnTo>
                    <a:pt x="192557" y="223227"/>
                  </a:lnTo>
                  <a:lnTo>
                    <a:pt x="185280" y="218351"/>
                  </a:lnTo>
                  <a:lnTo>
                    <a:pt x="185280" y="235318"/>
                  </a:lnTo>
                  <a:lnTo>
                    <a:pt x="185280" y="247916"/>
                  </a:lnTo>
                  <a:lnTo>
                    <a:pt x="180467" y="252730"/>
                  </a:lnTo>
                  <a:lnTo>
                    <a:pt x="167868" y="252730"/>
                  </a:lnTo>
                  <a:lnTo>
                    <a:pt x="163055" y="247916"/>
                  </a:lnTo>
                  <a:lnTo>
                    <a:pt x="163055" y="235318"/>
                  </a:lnTo>
                  <a:lnTo>
                    <a:pt x="167868" y="230492"/>
                  </a:lnTo>
                  <a:lnTo>
                    <a:pt x="180467" y="230492"/>
                  </a:lnTo>
                  <a:lnTo>
                    <a:pt x="185280" y="235318"/>
                  </a:lnTo>
                  <a:lnTo>
                    <a:pt x="185280" y="218351"/>
                  </a:lnTo>
                  <a:lnTo>
                    <a:pt x="184315" y="217690"/>
                  </a:lnTo>
                  <a:lnTo>
                    <a:pt x="174167" y="215671"/>
                  </a:lnTo>
                  <a:lnTo>
                    <a:pt x="148221" y="215671"/>
                  </a:lnTo>
                  <a:lnTo>
                    <a:pt x="148221" y="235318"/>
                  </a:lnTo>
                  <a:lnTo>
                    <a:pt x="148221" y="247916"/>
                  </a:lnTo>
                  <a:lnTo>
                    <a:pt x="143408" y="252730"/>
                  </a:lnTo>
                  <a:lnTo>
                    <a:pt x="130810" y="252730"/>
                  </a:lnTo>
                  <a:lnTo>
                    <a:pt x="125996" y="247916"/>
                  </a:lnTo>
                  <a:lnTo>
                    <a:pt x="125996" y="235318"/>
                  </a:lnTo>
                  <a:lnTo>
                    <a:pt x="130810" y="230492"/>
                  </a:lnTo>
                  <a:lnTo>
                    <a:pt x="143408" y="230492"/>
                  </a:lnTo>
                  <a:lnTo>
                    <a:pt x="148221" y="235318"/>
                  </a:lnTo>
                  <a:lnTo>
                    <a:pt x="148221" y="215671"/>
                  </a:lnTo>
                  <a:lnTo>
                    <a:pt x="111175" y="215671"/>
                  </a:lnTo>
                  <a:lnTo>
                    <a:pt x="111175" y="235318"/>
                  </a:lnTo>
                  <a:lnTo>
                    <a:pt x="111175" y="247916"/>
                  </a:lnTo>
                  <a:lnTo>
                    <a:pt x="106349" y="252730"/>
                  </a:lnTo>
                  <a:lnTo>
                    <a:pt x="93751" y="252730"/>
                  </a:lnTo>
                  <a:lnTo>
                    <a:pt x="88938" y="247916"/>
                  </a:lnTo>
                  <a:lnTo>
                    <a:pt x="88938" y="235318"/>
                  </a:lnTo>
                  <a:lnTo>
                    <a:pt x="93751" y="230492"/>
                  </a:lnTo>
                  <a:lnTo>
                    <a:pt x="106349" y="230492"/>
                  </a:lnTo>
                  <a:lnTo>
                    <a:pt x="111175" y="235318"/>
                  </a:lnTo>
                  <a:lnTo>
                    <a:pt x="111175" y="215671"/>
                  </a:lnTo>
                  <a:lnTo>
                    <a:pt x="74117" y="215671"/>
                  </a:lnTo>
                  <a:lnTo>
                    <a:pt x="74117" y="235318"/>
                  </a:lnTo>
                  <a:lnTo>
                    <a:pt x="74117" y="247916"/>
                  </a:lnTo>
                  <a:lnTo>
                    <a:pt x="69291" y="252730"/>
                  </a:lnTo>
                  <a:lnTo>
                    <a:pt x="56692" y="252730"/>
                  </a:lnTo>
                  <a:lnTo>
                    <a:pt x="51879" y="247916"/>
                  </a:lnTo>
                  <a:lnTo>
                    <a:pt x="51879" y="235318"/>
                  </a:lnTo>
                  <a:lnTo>
                    <a:pt x="56692" y="230492"/>
                  </a:lnTo>
                  <a:lnTo>
                    <a:pt x="69291" y="230492"/>
                  </a:lnTo>
                  <a:lnTo>
                    <a:pt x="74117" y="235318"/>
                  </a:lnTo>
                  <a:lnTo>
                    <a:pt x="74117" y="215671"/>
                  </a:lnTo>
                  <a:lnTo>
                    <a:pt x="37058" y="215671"/>
                  </a:lnTo>
                  <a:lnTo>
                    <a:pt x="37058" y="235318"/>
                  </a:lnTo>
                  <a:lnTo>
                    <a:pt x="37058" y="247916"/>
                  </a:lnTo>
                  <a:lnTo>
                    <a:pt x="32245" y="252730"/>
                  </a:lnTo>
                  <a:lnTo>
                    <a:pt x="19646" y="252730"/>
                  </a:lnTo>
                  <a:lnTo>
                    <a:pt x="14820" y="247916"/>
                  </a:lnTo>
                  <a:lnTo>
                    <a:pt x="14820" y="235318"/>
                  </a:lnTo>
                  <a:lnTo>
                    <a:pt x="19646" y="230492"/>
                  </a:lnTo>
                  <a:lnTo>
                    <a:pt x="32245" y="230492"/>
                  </a:lnTo>
                  <a:lnTo>
                    <a:pt x="37058" y="235318"/>
                  </a:lnTo>
                  <a:lnTo>
                    <a:pt x="37058" y="215671"/>
                  </a:lnTo>
                  <a:lnTo>
                    <a:pt x="25946" y="215671"/>
                  </a:lnTo>
                  <a:lnTo>
                    <a:pt x="15786" y="217690"/>
                  </a:lnTo>
                  <a:lnTo>
                    <a:pt x="7556" y="223227"/>
                  </a:lnTo>
                  <a:lnTo>
                    <a:pt x="2019" y="231457"/>
                  </a:lnTo>
                  <a:lnTo>
                    <a:pt x="0" y="241617"/>
                  </a:lnTo>
                  <a:lnTo>
                    <a:pt x="2019" y="251764"/>
                  </a:lnTo>
                  <a:lnTo>
                    <a:pt x="7556" y="260007"/>
                  </a:lnTo>
                  <a:lnTo>
                    <a:pt x="15786" y="265531"/>
                  </a:lnTo>
                  <a:lnTo>
                    <a:pt x="25946" y="267550"/>
                  </a:lnTo>
                  <a:lnTo>
                    <a:pt x="174167" y="267550"/>
                  </a:lnTo>
                  <a:lnTo>
                    <a:pt x="184315" y="265531"/>
                  </a:lnTo>
                  <a:lnTo>
                    <a:pt x="192557" y="260007"/>
                  </a:lnTo>
                  <a:lnTo>
                    <a:pt x="197434" y="252730"/>
                  </a:lnTo>
                  <a:lnTo>
                    <a:pt x="198081" y="251764"/>
                  </a:lnTo>
                  <a:lnTo>
                    <a:pt x="200101" y="241617"/>
                  </a:lnTo>
                  <a:close/>
                </a:path>
                <a:path w="279400" h="267970">
                  <a:moveTo>
                    <a:pt x="279222" y="129692"/>
                  </a:moveTo>
                  <a:lnTo>
                    <a:pt x="274129" y="114363"/>
                  </a:lnTo>
                  <a:lnTo>
                    <a:pt x="264947" y="102273"/>
                  </a:lnTo>
                  <a:lnTo>
                    <a:pt x="264337" y="101536"/>
                  </a:lnTo>
                  <a:lnTo>
                    <a:pt x="250875" y="92646"/>
                  </a:lnTo>
                  <a:lnTo>
                    <a:pt x="176466" y="18529"/>
                  </a:lnTo>
                  <a:lnTo>
                    <a:pt x="157861" y="0"/>
                  </a:lnTo>
                  <a:lnTo>
                    <a:pt x="153416" y="0"/>
                  </a:lnTo>
                  <a:lnTo>
                    <a:pt x="8153" y="145262"/>
                  </a:lnTo>
                  <a:lnTo>
                    <a:pt x="8153" y="145630"/>
                  </a:lnTo>
                  <a:lnTo>
                    <a:pt x="7785" y="145630"/>
                  </a:lnTo>
                  <a:lnTo>
                    <a:pt x="7785" y="146380"/>
                  </a:lnTo>
                  <a:lnTo>
                    <a:pt x="7416" y="146748"/>
                  </a:lnTo>
                  <a:lnTo>
                    <a:pt x="7416" y="147116"/>
                  </a:lnTo>
                  <a:lnTo>
                    <a:pt x="7035" y="147485"/>
                  </a:lnTo>
                  <a:lnTo>
                    <a:pt x="7035" y="197510"/>
                  </a:lnTo>
                  <a:lnTo>
                    <a:pt x="10375" y="200850"/>
                  </a:lnTo>
                  <a:lnTo>
                    <a:pt x="185280" y="200850"/>
                  </a:lnTo>
                  <a:lnTo>
                    <a:pt x="185280" y="200482"/>
                  </a:lnTo>
                  <a:lnTo>
                    <a:pt x="193065" y="199364"/>
                  </a:lnTo>
                  <a:lnTo>
                    <a:pt x="198996" y="191960"/>
                  </a:lnTo>
                  <a:lnTo>
                    <a:pt x="197878" y="183807"/>
                  </a:lnTo>
                  <a:lnTo>
                    <a:pt x="192316" y="141554"/>
                  </a:lnTo>
                  <a:lnTo>
                    <a:pt x="192265" y="141185"/>
                  </a:lnTo>
                  <a:lnTo>
                    <a:pt x="187426" y="104495"/>
                  </a:lnTo>
                  <a:lnTo>
                    <a:pt x="187020" y="101536"/>
                  </a:lnTo>
                  <a:lnTo>
                    <a:pt x="186029" y="94869"/>
                  </a:lnTo>
                  <a:lnTo>
                    <a:pt x="179730" y="89306"/>
                  </a:lnTo>
                  <a:lnTo>
                    <a:pt x="177126" y="89306"/>
                  </a:lnTo>
                  <a:lnTo>
                    <a:pt x="177126" y="141554"/>
                  </a:lnTo>
                  <a:lnTo>
                    <a:pt x="118579" y="141554"/>
                  </a:lnTo>
                  <a:lnTo>
                    <a:pt x="118579" y="141185"/>
                  </a:lnTo>
                  <a:lnTo>
                    <a:pt x="118579" y="104495"/>
                  </a:lnTo>
                  <a:lnTo>
                    <a:pt x="172313" y="104495"/>
                  </a:lnTo>
                  <a:lnTo>
                    <a:pt x="177126" y="141554"/>
                  </a:lnTo>
                  <a:lnTo>
                    <a:pt x="177126" y="89306"/>
                  </a:lnTo>
                  <a:lnTo>
                    <a:pt x="110426" y="89306"/>
                  </a:lnTo>
                  <a:lnTo>
                    <a:pt x="103759" y="95973"/>
                  </a:lnTo>
                  <a:lnTo>
                    <a:pt x="103759" y="141185"/>
                  </a:lnTo>
                  <a:lnTo>
                    <a:pt x="32613" y="141185"/>
                  </a:lnTo>
                  <a:lnTo>
                    <a:pt x="155638" y="18529"/>
                  </a:lnTo>
                  <a:lnTo>
                    <a:pt x="238645" y="101536"/>
                  </a:lnTo>
                  <a:lnTo>
                    <a:pt x="222351" y="184099"/>
                  </a:lnTo>
                  <a:lnTo>
                    <a:pt x="241414" y="184099"/>
                  </a:lnTo>
                  <a:lnTo>
                    <a:pt x="258470" y="176949"/>
                  </a:lnTo>
                  <a:lnTo>
                    <a:pt x="271640" y="163957"/>
                  </a:lnTo>
                  <a:lnTo>
                    <a:pt x="279031" y="146380"/>
                  </a:lnTo>
                  <a:lnTo>
                    <a:pt x="279095" y="141185"/>
                  </a:lnTo>
                  <a:lnTo>
                    <a:pt x="279222" y="129692"/>
                  </a:lnTo>
                  <a:close/>
                </a:path>
              </a:pathLst>
            </a:custGeom>
            <a:solidFill>
              <a:srgbClr val="003A83"/>
            </a:solidFill>
          </p:spPr>
          <p:txBody>
            <a:bodyPr wrap="square" lIns="0" tIns="0" rIns="0" bIns="0" rtlCol="0"/>
            <a:lstStyle/>
            <a:p>
              <a:endParaRPr/>
            </a:p>
          </p:txBody>
        </p:sp>
        <p:pic>
          <p:nvPicPr>
            <p:cNvPr id="787" name="object 788">
              <a:extLst>
                <a:ext uri="{FF2B5EF4-FFF2-40B4-BE49-F238E27FC236}">
                  <a16:creationId xmlns:a16="http://schemas.microsoft.com/office/drawing/2014/main" id="{7BFA498C-DDA1-4297-037F-C21C3BB38744}"/>
                </a:ext>
              </a:extLst>
            </p:cNvPr>
            <p:cNvPicPr/>
            <p:nvPr/>
          </p:nvPicPr>
          <p:blipFill>
            <a:blip r:embed="rId56" cstate="print"/>
            <a:stretch>
              <a:fillRect/>
            </a:stretch>
          </p:blipFill>
          <p:spPr>
            <a:xfrm>
              <a:off x="1819028" y="6151218"/>
              <a:ext cx="222901" cy="222909"/>
            </a:xfrm>
            <a:prstGeom prst="rect">
              <a:avLst/>
            </a:prstGeom>
          </p:spPr>
        </p:pic>
      </p:grpSp>
    </p:spTree>
    <p:extLst>
      <p:ext uri="{BB962C8B-B14F-4D97-AF65-F5344CB8AC3E}">
        <p14:creationId xmlns:p14="http://schemas.microsoft.com/office/powerpoint/2010/main" val="2783825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0FE91-5C11-8D3B-CC42-BABE9E687F70}"/>
            </a:ext>
          </a:extLst>
        </p:cNvPr>
        <p:cNvGrpSpPr/>
        <p:nvPr/>
      </p:nvGrpSpPr>
      <p:grpSpPr>
        <a:xfrm>
          <a:off x="0" y="0"/>
          <a:ext cx="0" cy="0"/>
          <a:chOff x="0" y="0"/>
          <a:chExt cx="0" cy="0"/>
        </a:xfrm>
      </p:grpSpPr>
      <p:sp>
        <p:nvSpPr>
          <p:cNvPr id="58" name="object 2">
            <a:extLst>
              <a:ext uri="{FF2B5EF4-FFF2-40B4-BE49-F238E27FC236}">
                <a16:creationId xmlns:a16="http://schemas.microsoft.com/office/drawing/2014/main" id="{B8C294A6-1BD0-E45E-CD5A-756F133A9C32}"/>
              </a:ext>
            </a:extLst>
          </p:cNvPr>
          <p:cNvSpPr txBox="1"/>
          <p:nvPr/>
        </p:nvSpPr>
        <p:spPr>
          <a:xfrm>
            <a:off x="10696871" y="6394143"/>
            <a:ext cx="204470" cy="196850"/>
          </a:xfrm>
          <a:prstGeom prst="rect">
            <a:avLst/>
          </a:prstGeom>
        </p:spPr>
        <p:txBody>
          <a:bodyPr vert="horz" wrap="square" lIns="0" tIns="0" rIns="0" bIns="0" rtlCol="0">
            <a:spAutoFit/>
          </a:bodyPr>
          <a:lstStyle/>
          <a:p>
            <a:pPr>
              <a:lnSpc>
                <a:spcPts val="1515"/>
              </a:lnSpc>
            </a:pPr>
            <a:r>
              <a:rPr sz="1400" b="1" spc="-25" dirty="0">
                <a:solidFill>
                  <a:srgbClr val="44536A"/>
                </a:solidFill>
                <a:latin typeface="Yu Gothic"/>
                <a:cs typeface="Yu Gothic"/>
              </a:rPr>
              <a:t>13</a:t>
            </a:r>
            <a:endParaRPr sz="1400">
              <a:latin typeface="Yu Gothic"/>
              <a:cs typeface="Yu Gothic"/>
            </a:endParaRPr>
          </a:p>
        </p:txBody>
      </p:sp>
      <p:grpSp>
        <p:nvGrpSpPr>
          <p:cNvPr id="61" name="object 8">
            <a:extLst>
              <a:ext uri="{FF2B5EF4-FFF2-40B4-BE49-F238E27FC236}">
                <a16:creationId xmlns:a16="http://schemas.microsoft.com/office/drawing/2014/main" id="{5C76F1B2-F51B-720F-B509-58C64ABF8C8E}"/>
              </a:ext>
            </a:extLst>
          </p:cNvPr>
          <p:cNvGrpSpPr/>
          <p:nvPr/>
        </p:nvGrpSpPr>
        <p:grpSpPr>
          <a:xfrm>
            <a:off x="1241611" y="1080960"/>
            <a:ext cx="9766300" cy="5562600"/>
            <a:chOff x="66861" y="1214310"/>
            <a:chExt cx="9766300" cy="5562600"/>
          </a:xfrm>
        </p:grpSpPr>
        <p:sp>
          <p:nvSpPr>
            <p:cNvPr id="62" name="object 9">
              <a:extLst>
                <a:ext uri="{FF2B5EF4-FFF2-40B4-BE49-F238E27FC236}">
                  <a16:creationId xmlns:a16="http://schemas.microsoft.com/office/drawing/2014/main" id="{6F13A02D-6D05-F715-6E95-4F13B1DEB01A}"/>
                </a:ext>
              </a:extLst>
            </p:cNvPr>
            <p:cNvSpPr/>
            <p:nvPr/>
          </p:nvSpPr>
          <p:spPr>
            <a:xfrm>
              <a:off x="76390" y="1214310"/>
              <a:ext cx="2697480" cy="612140"/>
            </a:xfrm>
            <a:custGeom>
              <a:avLst/>
              <a:gdLst/>
              <a:ahLst/>
              <a:cxnLst/>
              <a:rect l="l" t="t" r="r" b="b"/>
              <a:pathLst>
                <a:path w="2697480" h="612139">
                  <a:moveTo>
                    <a:pt x="2697213" y="0"/>
                  </a:moveTo>
                  <a:lnTo>
                    <a:pt x="753224" y="0"/>
                  </a:lnTo>
                  <a:lnTo>
                    <a:pt x="0" y="0"/>
                  </a:lnTo>
                  <a:lnTo>
                    <a:pt x="0" y="612013"/>
                  </a:lnTo>
                  <a:lnTo>
                    <a:pt x="753224" y="612013"/>
                  </a:lnTo>
                  <a:lnTo>
                    <a:pt x="2697213" y="612013"/>
                  </a:lnTo>
                  <a:lnTo>
                    <a:pt x="2697213" y="0"/>
                  </a:lnTo>
                  <a:close/>
                </a:path>
              </a:pathLst>
            </a:custGeom>
            <a:solidFill>
              <a:srgbClr val="FFFFFF"/>
            </a:solidFill>
          </p:spPr>
          <p:txBody>
            <a:bodyPr wrap="square" lIns="0" tIns="0" rIns="0" bIns="0" rtlCol="0"/>
            <a:lstStyle/>
            <a:p>
              <a:endParaRPr/>
            </a:p>
          </p:txBody>
        </p:sp>
        <p:sp>
          <p:nvSpPr>
            <p:cNvPr id="63" name="object 10">
              <a:extLst>
                <a:ext uri="{FF2B5EF4-FFF2-40B4-BE49-F238E27FC236}">
                  <a16:creationId xmlns:a16="http://schemas.microsoft.com/office/drawing/2014/main" id="{053D6F35-6CF5-0902-0315-9A4498A9F96E}"/>
                </a:ext>
              </a:extLst>
            </p:cNvPr>
            <p:cNvSpPr/>
            <p:nvPr/>
          </p:nvSpPr>
          <p:spPr>
            <a:xfrm>
              <a:off x="76390" y="1826310"/>
              <a:ext cx="753745" cy="4947920"/>
            </a:xfrm>
            <a:custGeom>
              <a:avLst/>
              <a:gdLst/>
              <a:ahLst/>
              <a:cxnLst/>
              <a:rect l="l" t="t" r="r" b="b"/>
              <a:pathLst>
                <a:path w="753744" h="4947920">
                  <a:moveTo>
                    <a:pt x="753211" y="0"/>
                  </a:moveTo>
                  <a:lnTo>
                    <a:pt x="215201" y="0"/>
                  </a:lnTo>
                  <a:lnTo>
                    <a:pt x="0" y="0"/>
                  </a:lnTo>
                  <a:lnTo>
                    <a:pt x="0" y="1079995"/>
                  </a:lnTo>
                  <a:lnTo>
                    <a:pt x="215201" y="1079995"/>
                  </a:lnTo>
                  <a:lnTo>
                    <a:pt x="753211" y="1079995"/>
                  </a:lnTo>
                  <a:lnTo>
                    <a:pt x="753211" y="612000"/>
                  </a:lnTo>
                  <a:lnTo>
                    <a:pt x="753211" y="287997"/>
                  </a:lnTo>
                  <a:lnTo>
                    <a:pt x="753211" y="0"/>
                  </a:lnTo>
                  <a:close/>
                </a:path>
                <a:path w="753744" h="4947920">
                  <a:moveTo>
                    <a:pt x="753224" y="3553447"/>
                  </a:moveTo>
                  <a:lnTo>
                    <a:pt x="0" y="3553447"/>
                  </a:lnTo>
                  <a:lnTo>
                    <a:pt x="0" y="3798633"/>
                  </a:lnTo>
                  <a:lnTo>
                    <a:pt x="0" y="4646307"/>
                  </a:lnTo>
                  <a:lnTo>
                    <a:pt x="0" y="4947323"/>
                  </a:lnTo>
                  <a:lnTo>
                    <a:pt x="753224" y="4947323"/>
                  </a:lnTo>
                  <a:lnTo>
                    <a:pt x="753224" y="4646307"/>
                  </a:lnTo>
                  <a:lnTo>
                    <a:pt x="753211" y="4524400"/>
                  </a:lnTo>
                  <a:lnTo>
                    <a:pt x="348488" y="4524400"/>
                  </a:lnTo>
                  <a:lnTo>
                    <a:pt x="753211" y="4524387"/>
                  </a:lnTo>
                  <a:lnTo>
                    <a:pt x="753211" y="4158640"/>
                  </a:lnTo>
                  <a:lnTo>
                    <a:pt x="753211" y="3798633"/>
                  </a:lnTo>
                  <a:lnTo>
                    <a:pt x="753224" y="3553447"/>
                  </a:lnTo>
                  <a:close/>
                </a:path>
                <a:path w="753744" h="4947920">
                  <a:moveTo>
                    <a:pt x="753224" y="1080008"/>
                  </a:moveTo>
                  <a:lnTo>
                    <a:pt x="0" y="1080008"/>
                  </a:lnTo>
                  <a:lnTo>
                    <a:pt x="0" y="1872005"/>
                  </a:lnTo>
                  <a:lnTo>
                    <a:pt x="0" y="2412009"/>
                  </a:lnTo>
                  <a:lnTo>
                    <a:pt x="0" y="2993758"/>
                  </a:lnTo>
                  <a:lnTo>
                    <a:pt x="0" y="3359518"/>
                  </a:lnTo>
                  <a:lnTo>
                    <a:pt x="0" y="3553434"/>
                  </a:lnTo>
                  <a:lnTo>
                    <a:pt x="753224" y="3553434"/>
                  </a:lnTo>
                  <a:lnTo>
                    <a:pt x="753224" y="3359518"/>
                  </a:lnTo>
                  <a:lnTo>
                    <a:pt x="753211" y="3237598"/>
                  </a:lnTo>
                  <a:lnTo>
                    <a:pt x="753211" y="2412009"/>
                  </a:lnTo>
                  <a:lnTo>
                    <a:pt x="753224" y="1872005"/>
                  </a:lnTo>
                  <a:lnTo>
                    <a:pt x="753224" y="1080008"/>
                  </a:lnTo>
                  <a:close/>
                </a:path>
              </a:pathLst>
            </a:custGeom>
            <a:solidFill>
              <a:srgbClr val="E6E6E6"/>
            </a:solidFill>
          </p:spPr>
          <p:txBody>
            <a:bodyPr wrap="square" lIns="0" tIns="0" rIns="0" bIns="0" rtlCol="0"/>
            <a:lstStyle/>
            <a:p>
              <a:endParaRPr/>
            </a:p>
          </p:txBody>
        </p:sp>
        <p:sp>
          <p:nvSpPr>
            <p:cNvPr id="64" name="object 11">
              <a:extLst>
                <a:ext uri="{FF2B5EF4-FFF2-40B4-BE49-F238E27FC236}">
                  <a16:creationId xmlns:a16="http://schemas.microsoft.com/office/drawing/2014/main" id="{A3E0D069-F72D-492C-6C40-F505CCB00628}"/>
                </a:ext>
              </a:extLst>
            </p:cNvPr>
            <p:cNvSpPr/>
            <p:nvPr/>
          </p:nvSpPr>
          <p:spPr>
            <a:xfrm>
              <a:off x="8245602" y="6472618"/>
              <a:ext cx="1584325" cy="301625"/>
            </a:xfrm>
            <a:custGeom>
              <a:avLst/>
              <a:gdLst/>
              <a:ahLst/>
              <a:cxnLst/>
              <a:rect l="l" t="t" r="r" b="b"/>
              <a:pathLst>
                <a:path w="1584325" h="301625">
                  <a:moveTo>
                    <a:pt x="1583994" y="0"/>
                  </a:moveTo>
                  <a:lnTo>
                    <a:pt x="0" y="0"/>
                  </a:lnTo>
                  <a:lnTo>
                    <a:pt x="0" y="301002"/>
                  </a:lnTo>
                  <a:lnTo>
                    <a:pt x="1583994" y="301002"/>
                  </a:lnTo>
                  <a:lnTo>
                    <a:pt x="1583994" y="0"/>
                  </a:lnTo>
                  <a:close/>
                </a:path>
              </a:pathLst>
            </a:custGeom>
            <a:solidFill>
              <a:srgbClr val="FFFFFF"/>
            </a:solidFill>
          </p:spPr>
          <p:txBody>
            <a:bodyPr wrap="square" lIns="0" tIns="0" rIns="0" bIns="0" rtlCol="0"/>
            <a:lstStyle/>
            <a:p>
              <a:endParaRPr/>
            </a:p>
          </p:txBody>
        </p:sp>
        <p:sp>
          <p:nvSpPr>
            <p:cNvPr id="65" name="object 12">
              <a:extLst>
                <a:ext uri="{FF2B5EF4-FFF2-40B4-BE49-F238E27FC236}">
                  <a16:creationId xmlns:a16="http://schemas.microsoft.com/office/drawing/2014/main" id="{C30094D9-19CE-78E5-BB02-7AF616D2D0E3}"/>
                </a:ext>
              </a:extLst>
            </p:cNvPr>
            <p:cNvSpPr/>
            <p:nvPr/>
          </p:nvSpPr>
          <p:spPr>
            <a:xfrm>
              <a:off x="291593" y="1816789"/>
              <a:ext cx="0" cy="1099185"/>
            </a:xfrm>
            <a:custGeom>
              <a:avLst/>
              <a:gdLst/>
              <a:ahLst/>
              <a:cxnLst/>
              <a:rect l="l" t="t" r="r" b="b"/>
              <a:pathLst>
                <a:path h="1099185">
                  <a:moveTo>
                    <a:pt x="0" y="0"/>
                  </a:moveTo>
                  <a:lnTo>
                    <a:pt x="0" y="1099045"/>
                  </a:lnTo>
                </a:path>
              </a:pathLst>
            </a:custGeom>
            <a:ln w="19050">
              <a:solidFill>
                <a:srgbClr val="FFFFFF"/>
              </a:solidFill>
            </a:ln>
          </p:spPr>
          <p:txBody>
            <a:bodyPr wrap="square" lIns="0" tIns="0" rIns="0" bIns="0" rtlCol="0"/>
            <a:lstStyle/>
            <a:p>
              <a:endParaRPr/>
            </a:p>
          </p:txBody>
        </p:sp>
        <p:sp>
          <p:nvSpPr>
            <p:cNvPr id="66" name="object 13">
              <a:extLst>
                <a:ext uri="{FF2B5EF4-FFF2-40B4-BE49-F238E27FC236}">
                  <a16:creationId xmlns:a16="http://schemas.microsoft.com/office/drawing/2014/main" id="{C416111A-48A5-310A-0D6C-F222FCAAA110}"/>
                </a:ext>
              </a:extLst>
            </p:cNvPr>
            <p:cNvSpPr/>
            <p:nvPr/>
          </p:nvSpPr>
          <p:spPr>
            <a:xfrm>
              <a:off x="291593" y="4228790"/>
              <a:ext cx="0" cy="967105"/>
            </a:xfrm>
            <a:custGeom>
              <a:avLst/>
              <a:gdLst/>
              <a:ahLst/>
              <a:cxnLst/>
              <a:rect l="l" t="t" r="r" b="b"/>
              <a:pathLst>
                <a:path h="967104">
                  <a:moveTo>
                    <a:pt x="0" y="0"/>
                  </a:moveTo>
                  <a:lnTo>
                    <a:pt x="0" y="966571"/>
                  </a:lnTo>
                </a:path>
              </a:pathLst>
            </a:custGeom>
            <a:ln w="19050">
              <a:solidFill>
                <a:srgbClr val="FFFFFF"/>
              </a:solidFill>
            </a:ln>
          </p:spPr>
          <p:txBody>
            <a:bodyPr wrap="square" lIns="0" tIns="0" rIns="0" bIns="0" rtlCol="0"/>
            <a:lstStyle/>
            <a:p>
              <a:endParaRPr/>
            </a:p>
          </p:txBody>
        </p:sp>
        <p:sp>
          <p:nvSpPr>
            <p:cNvPr id="67" name="object 14">
              <a:extLst>
                <a:ext uri="{FF2B5EF4-FFF2-40B4-BE49-F238E27FC236}">
                  <a16:creationId xmlns:a16="http://schemas.microsoft.com/office/drawing/2014/main" id="{9DEA0F92-557D-2EC7-EFB5-C7ADF9DD05B6}"/>
                </a:ext>
              </a:extLst>
            </p:cNvPr>
            <p:cNvSpPr/>
            <p:nvPr/>
          </p:nvSpPr>
          <p:spPr>
            <a:xfrm>
              <a:off x="424870" y="5615420"/>
              <a:ext cx="0" cy="866775"/>
            </a:xfrm>
            <a:custGeom>
              <a:avLst/>
              <a:gdLst/>
              <a:ahLst/>
              <a:cxnLst/>
              <a:rect l="l" t="t" r="r" b="b"/>
              <a:pathLst>
                <a:path h="866775">
                  <a:moveTo>
                    <a:pt x="0" y="0"/>
                  </a:moveTo>
                  <a:lnTo>
                    <a:pt x="0" y="866724"/>
                  </a:lnTo>
                </a:path>
              </a:pathLst>
            </a:custGeom>
            <a:ln w="19050">
              <a:solidFill>
                <a:srgbClr val="FFFFFF"/>
              </a:solidFill>
            </a:ln>
          </p:spPr>
          <p:txBody>
            <a:bodyPr wrap="square" lIns="0" tIns="0" rIns="0" bIns="0" rtlCol="0"/>
            <a:lstStyle/>
            <a:p>
              <a:endParaRPr/>
            </a:p>
          </p:txBody>
        </p:sp>
        <p:sp>
          <p:nvSpPr>
            <p:cNvPr id="68" name="object 15">
              <a:extLst>
                <a:ext uri="{FF2B5EF4-FFF2-40B4-BE49-F238E27FC236}">
                  <a16:creationId xmlns:a16="http://schemas.microsoft.com/office/drawing/2014/main" id="{D415C60C-6A50-2047-24C6-23275FECBE61}"/>
                </a:ext>
              </a:extLst>
            </p:cNvPr>
            <p:cNvSpPr/>
            <p:nvPr/>
          </p:nvSpPr>
          <p:spPr>
            <a:xfrm>
              <a:off x="76386" y="1826314"/>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69" name="object 16">
              <a:extLst>
                <a:ext uri="{FF2B5EF4-FFF2-40B4-BE49-F238E27FC236}">
                  <a16:creationId xmlns:a16="http://schemas.microsoft.com/office/drawing/2014/main" id="{43C1414C-6C03-70C1-FCA0-C4D78C2EB7C1}"/>
                </a:ext>
              </a:extLst>
            </p:cNvPr>
            <p:cNvSpPr/>
            <p:nvPr/>
          </p:nvSpPr>
          <p:spPr>
            <a:xfrm>
              <a:off x="829608" y="1826314"/>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70" name="object 17">
              <a:extLst>
                <a:ext uri="{FF2B5EF4-FFF2-40B4-BE49-F238E27FC236}">
                  <a16:creationId xmlns:a16="http://schemas.microsoft.com/office/drawing/2014/main" id="{7E43D259-5326-AABB-9802-D73F8D8F0F4A}"/>
                </a:ext>
              </a:extLst>
            </p:cNvPr>
            <p:cNvSpPr/>
            <p:nvPr/>
          </p:nvSpPr>
          <p:spPr>
            <a:xfrm>
              <a:off x="282068" y="2114315"/>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71" name="object 18">
              <a:extLst>
                <a:ext uri="{FF2B5EF4-FFF2-40B4-BE49-F238E27FC236}">
                  <a16:creationId xmlns:a16="http://schemas.microsoft.com/office/drawing/2014/main" id="{BC39BB94-53B2-90C7-3E8D-14DA338221C9}"/>
                </a:ext>
              </a:extLst>
            </p:cNvPr>
            <p:cNvSpPr/>
            <p:nvPr/>
          </p:nvSpPr>
          <p:spPr>
            <a:xfrm>
              <a:off x="829608" y="2114315"/>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72" name="object 19">
              <a:extLst>
                <a:ext uri="{FF2B5EF4-FFF2-40B4-BE49-F238E27FC236}">
                  <a16:creationId xmlns:a16="http://schemas.microsoft.com/office/drawing/2014/main" id="{ADA138F7-6EFB-EF56-9E57-2A6F08EF146D}"/>
                </a:ext>
              </a:extLst>
            </p:cNvPr>
            <p:cNvSpPr/>
            <p:nvPr/>
          </p:nvSpPr>
          <p:spPr>
            <a:xfrm>
              <a:off x="282068" y="2438314"/>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73" name="object 20">
              <a:extLst>
                <a:ext uri="{FF2B5EF4-FFF2-40B4-BE49-F238E27FC236}">
                  <a16:creationId xmlns:a16="http://schemas.microsoft.com/office/drawing/2014/main" id="{2498259D-5CCB-5986-ADA7-0162F330E717}"/>
                </a:ext>
              </a:extLst>
            </p:cNvPr>
            <p:cNvSpPr/>
            <p:nvPr/>
          </p:nvSpPr>
          <p:spPr>
            <a:xfrm>
              <a:off x="829608" y="2438314"/>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74" name="object 21">
              <a:extLst>
                <a:ext uri="{FF2B5EF4-FFF2-40B4-BE49-F238E27FC236}">
                  <a16:creationId xmlns:a16="http://schemas.microsoft.com/office/drawing/2014/main" id="{3D7D0F48-B858-5891-CD13-548B99F612E9}"/>
                </a:ext>
              </a:extLst>
            </p:cNvPr>
            <p:cNvSpPr/>
            <p:nvPr/>
          </p:nvSpPr>
          <p:spPr>
            <a:xfrm>
              <a:off x="76386" y="2906314"/>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75" name="object 22">
              <a:extLst>
                <a:ext uri="{FF2B5EF4-FFF2-40B4-BE49-F238E27FC236}">
                  <a16:creationId xmlns:a16="http://schemas.microsoft.com/office/drawing/2014/main" id="{D3582E69-432F-ACAD-EFF3-7D6705357B04}"/>
                </a:ext>
              </a:extLst>
            </p:cNvPr>
            <p:cNvSpPr/>
            <p:nvPr/>
          </p:nvSpPr>
          <p:spPr>
            <a:xfrm>
              <a:off x="829608" y="2906314"/>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76" name="object 23">
              <a:extLst>
                <a:ext uri="{FF2B5EF4-FFF2-40B4-BE49-F238E27FC236}">
                  <a16:creationId xmlns:a16="http://schemas.microsoft.com/office/drawing/2014/main" id="{E7AAF1D9-9CBF-3269-326B-A14008F69B43}"/>
                </a:ext>
              </a:extLst>
            </p:cNvPr>
            <p:cNvSpPr/>
            <p:nvPr/>
          </p:nvSpPr>
          <p:spPr>
            <a:xfrm>
              <a:off x="76386" y="3688789"/>
              <a:ext cx="753745" cy="19050"/>
            </a:xfrm>
            <a:custGeom>
              <a:avLst/>
              <a:gdLst/>
              <a:ahLst/>
              <a:cxnLst/>
              <a:rect l="l" t="t" r="r" b="b"/>
              <a:pathLst>
                <a:path w="753744" h="19050">
                  <a:moveTo>
                    <a:pt x="0" y="19049"/>
                  </a:moveTo>
                  <a:lnTo>
                    <a:pt x="753224" y="19049"/>
                  </a:lnTo>
                  <a:lnTo>
                    <a:pt x="753224" y="0"/>
                  </a:lnTo>
                  <a:lnTo>
                    <a:pt x="0" y="0"/>
                  </a:lnTo>
                  <a:lnTo>
                    <a:pt x="0" y="19049"/>
                  </a:lnTo>
                  <a:close/>
                </a:path>
              </a:pathLst>
            </a:custGeom>
            <a:solidFill>
              <a:srgbClr val="FFFFFF"/>
            </a:solidFill>
          </p:spPr>
          <p:txBody>
            <a:bodyPr wrap="square" lIns="0" tIns="0" rIns="0" bIns="0" rtlCol="0"/>
            <a:lstStyle/>
            <a:p>
              <a:endParaRPr/>
            </a:p>
          </p:txBody>
        </p:sp>
        <p:sp>
          <p:nvSpPr>
            <p:cNvPr id="77" name="object 24">
              <a:extLst>
                <a:ext uri="{FF2B5EF4-FFF2-40B4-BE49-F238E27FC236}">
                  <a16:creationId xmlns:a16="http://schemas.microsoft.com/office/drawing/2014/main" id="{987BA4DB-1A80-FBF6-16DE-AD9DC752F751}"/>
                </a:ext>
              </a:extLst>
            </p:cNvPr>
            <p:cNvSpPr/>
            <p:nvPr/>
          </p:nvSpPr>
          <p:spPr>
            <a:xfrm>
              <a:off x="829608" y="3698314"/>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78" name="object 25">
              <a:extLst>
                <a:ext uri="{FF2B5EF4-FFF2-40B4-BE49-F238E27FC236}">
                  <a16:creationId xmlns:a16="http://schemas.microsoft.com/office/drawing/2014/main" id="{E3D9BA92-6112-981B-EB3C-37F1ED506718}"/>
                </a:ext>
              </a:extLst>
            </p:cNvPr>
            <p:cNvSpPr/>
            <p:nvPr/>
          </p:nvSpPr>
          <p:spPr>
            <a:xfrm>
              <a:off x="76386" y="4238315"/>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79" name="object 26">
              <a:extLst>
                <a:ext uri="{FF2B5EF4-FFF2-40B4-BE49-F238E27FC236}">
                  <a16:creationId xmlns:a16="http://schemas.microsoft.com/office/drawing/2014/main" id="{0B4E0713-7020-5CA5-F63F-D3D32D1B459B}"/>
                </a:ext>
              </a:extLst>
            </p:cNvPr>
            <p:cNvSpPr/>
            <p:nvPr/>
          </p:nvSpPr>
          <p:spPr>
            <a:xfrm>
              <a:off x="829608" y="4238315"/>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80" name="object 27">
              <a:extLst>
                <a:ext uri="{FF2B5EF4-FFF2-40B4-BE49-F238E27FC236}">
                  <a16:creationId xmlns:a16="http://schemas.microsoft.com/office/drawing/2014/main" id="{1895FAFB-27F9-F7F5-58CD-67BCA7B3B26F}"/>
                </a:ext>
              </a:extLst>
            </p:cNvPr>
            <p:cNvSpPr/>
            <p:nvPr/>
          </p:nvSpPr>
          <p:spPr>
            <a:xfrm>
              <a:off x="282068" y="4432235"/>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81" name="object 28">
              <a:extLst>
                <a:ext uri="{FF2B5EF4-FFF2-40B4-BE49-F238E27FC236}">
                  <a16:creationId xmlns:a16="http://schemas.microsoft.com/office/drawing/2014/main" id="{02B89566-59B2-2646-DFD5-7B06F33632AE}"/>
                </a:ext>
              </a:extLst>
            </p:cNvPr>
            <p:cNvSpPr/>
            <p:nvPr/>
          </p:nvSpPr>
          <p:spPr>
            <a:xfrm>
              <a:off x="829608" y="4432235"/>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82" name="object 29">
              <a:extLst>
                <a:ext uri="{FF2B5EF4-FFF2-40B4-BE49-F238E27FC236}">
                  <a16:creationId xmlns:a16="http://schemas.microsoft.com/office/drawing/2014/main" id="{87CC6500-1D46-40F8-F60C-FB2A1FE9F89F}"/>
                </a:ext>
              </a:extLst>
            </p:cNvPr>
            <p:cNvSpPr/>
            <p:nvPr/>
          </p:nvSpPr>
          <p:spPr>
            <a:xfrm>
              <a:off x="282068" y="4626155"/>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83" name="object 30">
              <a:extLst>
                <a:ext uri="{FF2B5EF4-FFF2-40B4-BE49-F238E27FC236}">
                  <a16:creationId xmlns:a16="http://schemas.microsoft.com/office/drawing/2014/main" id="{7DA9D243-E12D-8273-9DAF-8ED71FF0CC9F}"/>
                </a:ext>
              </a:extLst>
            </p:cNvPr>
            <p:cNvSpPr/>
            <p:nvPr/>
          </p:nvSpPr>
          <p:spPr>
            <a:xfrm>
              <a:off x="76386" y="4820074"/>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84" name="object 31">
              <a:extLst>
                <a:ext uri="{FF2B5EF4-FFF2-40B4-BE49-F238E27FC236}">
                  <a16:creationId xmlns:a16="http://schemas.microsoft.com/office/drawing/2014/main" id="{489BDE49-A787-88FE-B5F7-BAD08F33C78A}"/>
                </a:ext>
              </a:extLst>
            </p:cNvPr>
            <p:cNvSpPr/>
            <p:nvPr/>
          </p:nvSpPr>
          <p:spPr>
            <a:xfrm>
              <a:off x="829608" y="4820074"/>
              <a:ext cx="9000490" cy="0"/>
            </a:xfrm>
            <a:custGeom>
              <a:avLst/>
              <a:gdLst/>
              <a:ahLst/>
              <a:cxnLst/>
              <a:rect l="l" t="t" r="r" b="b"/>
              <a:pathLst>
                <a:path w="9000490">
                  <a:moveTo>
                    <a:pt x="0" y="0"/>
                  </a:moveTo>
                  <a:lnTo>
                    <a:pt x="38779" y="0"/>
                  </a:lnTo>
                </a:path>
                <a:path w="9000490">
                  <a:moveTo>
                    <a:pt x="3854773" y="0"/>
                  </a:moveTo>
                  <a:lnTo>
                    <a:pt x="3926782" y="0"/>
                  </a:lnTo>
                </a:path>
                <a:path w="9000490">
                  <a:moveTo>
                    <a:pt x="7382783" y="0"/>
                  </a:moveTo>
                  <a:lnTo>
                    <a:pt x="7454779" y="0"/>
                  </a:lnTo>
                </a:path>
                <a:path w="9000490">
                  <a:moveTo>
                    <a:pt x="8966777" y="0"/>
                  </a:moveTo>
                  <a:lnTo>
                    <a:pt x="8999994" y="0"/>
                  </a:lnTo>
                </a:path>
              </a:pathLst>
            </a:custGeom>
            <a:ln w="6350">
              <a:solidFill>
                <a:srgbClr val="585656"/>
              </a:solidFill>
              <a:prstDash val="sysDash"/>
            </a:ln>
          </p:spPr>
          <p:txBody>
            <a:bodyPr wrap="square" lIns="0" tIns="0" rIns="0" bIns="0" rtlCol="0"/>
            <a:lstStyle/>
            <a:p>
              <a:endParaRPr/>
            </a:p>
          </p:txBody>
        </p:sp>
        <p:sp>
          <p:nvSpPr>
            <p:cNvPr id="85" name="object 32">
              <a:extLst>
                <a:ext uri="{FF2B5EF4-FFF2-40B4-BE49-F238E27FC236}">
                  <a16:creationId xmlns:a16="http://schemas.microsoft.com/office/drawing/2014/main" id="{0350F5F1-B5B1-FE24-EF62-945EACD65E1A}"/>
                </a:ext>
              </a:extLst>
            </p:cNvPr>
            <p:cNvSpPr/>
            <p:nvPr/>
          </p:nvSpPr>
          <p:spPr>
            <a:xfrm>
              <a:off x="282068" y="4941995"/>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86" name="object 33">
              <a:extLst>
                <a:ext uri="{FF2B5EF4-FFF2-40B4-BE49-F238E27FC236}">
                  <a16:creationId xmlns:a16="http://schemas.microsoft.com/office/drawing/2014/main" id="{BACCC34D-D547-A469-46C9-E5AAB77A6D01}"/>
                </a:ext>
              </a:extLst>
            </p:cNvPr>
            <p:cNvSpPr/>
            <p:nvPr/>
          </p:nvSpPr>
          <p:spPr>
            <a:xfrm>
              <a:off x="829608" y="4941995"/>
              <a:ext cx="9000490" cy="0"/>
            </a:xfrm>
            <a:custGeom>
              <a:avLst/>
              <a:gdLst/>
              <a:ahLst/>
              <a:cxnLst/>
              <a:rect l="l" t="t" r="r" b="b"/>
              <a:pathLst>
                <a:path w="9000490">
                  <a:moveTo>
                    <a:pt x="0" y="0"/>
                  </a:moveTo>
                  <a:lnTo>
                    <a:pt x="38779" y="0"/>
                  </a:lnTo>
                </a:path>
                <a:path w="9000490">
                  <a:moveTo>
                    <a:pt x="3854773" y="0"/>
                  </a:moveTo>
                  <a:lnTo>
                    <a:pt x="3926782" y="0"/>
                  </a:lnTo>
                </a:path>
                <a:path w="9000490">
                  <a:moveTo>
                    <a:pt x="7382783" y="0"/>
                  </a:moveTo>
                  <a:lnTo>
                    <a:pt x="7454779" y="0"/>
                  </a:lnTo>
                </a:path>
                <a:path w="9000490">
                  <a:moveTo>
                    <a:pt x="8966777" y="0"/>
                  </a:moveTo>
                  <a:lnTo>
                    <a:pt x="8999994" y="0"/>
                  </a:lnTo>
                </a:path>
              </a:pathLst>
            </a:custGeom>
            <a:ln w="6350">
              <a:solidFill>
                <a:srgbClr val="585656"/>
              </a:solidFill>
              <a:prstDash val="sysDash"/>
            </a:ln>
          </p:spPr>
          <p:txBody>
            <a:bodyPr wrap="square" lIns="0" tIns="0" rIns="0" bIns="0" rtlCol="0"/>
            <a:lstStyle/>
            <a:p>
              <a:endParaRPr/>
            </a:p>
          </p:txBody>
        </p:sp>
        <p:sp>
          <p:nvSpPr>
            <p:cNvPr id="87" name="object 34">
              <a:extLst>
                <a:ext uri="{FF2B5EF4-FFF2-40B4-BE49-F238E27FC236}">
                  <a16:creationId xmlns:a16="http://schemas.microsoft.com/office/drawing/2014/main" id="{67EDDCBF-DE37-03E6-7CE0-72810C788726}"/>
                </a:ext>
              </a:extLst>
            </p:cNvPr>
            <p:cNvSpPr/>
            <p:nvPr/>
          </p:nvSpPr>
          <p:spPr>
            <a:xfrm>
              <a:off x="282068" y="5063915"/>
              <a:ext cx="548005" cy="0"/>
            </a:xfrm>
            <a:custGeom>
              <a:avLst/>
              <a:gdLst/>
              <a:ahLst/>
              <a:cxnLst/>
              <a:rect l="l" t="t" r="r" b="b"/>
              <a:pathLst>
                <a:path w="548005">
                  <a:moveTo>
                    <a:pt x="0" y="0"/>
                  </a:moveTo>
                  <a:lnTo>
                    <a:pt x="547535" y="0"/>
                  </a:lnTo>
                </a:path>
              </a:pathLst>
            </a:custGeom>
            <a:ln w="6350">
              <a:solidFill>
                <a:srgbClr val="FFFFFF"/>
              </a:solidFill>
              <a:prstDash val="sysDash"/>
            </a:ln>
          </p:spPr>
          <p:txBody>
            <a:bodyPr wrap="square" lIns="0" tIns="0" rIns="0" bIns="0" rtlCol="0"/>
            <a:lstStyle/>
            <a:p>
              <a:endParaRPr/>
            </a:p>
          </p:txBody>
        </p:sp>
        <p:sp>
          <p:nvSpPr>
            <p:cNvPr id="88" name="object 35">
              <a:extLst>
                <a:ext uri="{FF2B5EF4-FFF2-40B4-BE49-F238E27FC236}">
                  <a16:creationId xmlns:a16="http://schemas.microsoft.com/office/drawing/2014/main" id="{08D0FEDB-4CD1-3244-5177-FCF63AD65E43}"/>
                </a:ext>
              </a:extLst>
            </p:cNvPr>
            <p:cNvSpPr/>
            <p:nvPr/>
          </p:nvSpPr>
          <p:spPr>
            <a:xfrm>
              <a:off x="829608" y="5063915"/>
              <a:ext cx="9000490" cy="0"/>
            </a:xfrm>
            <a:custGeom>
              <a:avLst/>
              <a:gdLst/>
              <a:ahLst/>
              <a:cxnLst/>
              <a:rect l="l" t="t" r="r" b="b"/>
              <a:pathLst>
                <a:path w="9000490">
                  <a:moveTo>
                    <a:pt x="3854773" y="0"/>
                  </a:moveTo>
                  <a:lnTo>
                    <a:pt x="3926782" y="0"/>
                  </a:lnTo>
                </a:path>
                <a:path w="9000490">
                  <a:moveTo>
                    <a:pt x="7382783" y="0"/>
                  </a:moveTo>
                  <a:lnTo>
                    <a:pt x="7454779" y="0"/>
                  </a:lnTo>
                </a:path>
                <a:path w="9000490">
                  <a:moveTo>
                    <a:pt x="8966777" y="0"/>
                  </a:moveTo>
                  <a:lnTo>
                    <a:pt x="8999994" y="0"/>
                  </a:lnTo>
                </a:path>
                <a:path w="9000490">
                  <a:moveTo>
                    <a:pt x="0" y="0"/>
                  </a:moveTo>
                  <a:lnTo>
                    <a:pt x="38779" y="0"/>
                  </a:lnTo>
                </a:path>
              </a:pathLst>
            </a:custGeom>
            <a:ln w="6350">
              <a:solidFill>
                <a:srgbClr val="585656"/>
              </a:solidFill>
              <a:prstDash val="sysDash"/>
            </a:ln>
          </p:spPr>
          <p:txBody>
            <a:bodyPr wrap="square" lIns="0" tIns="0" rIns="0" bIns="0" rtlCol="0"/>
            <a:lstStyle/>
            <a:p>
              <a:endParaRPr/>
            </a:p>
          </p:txBody>
        </p:sp>
        <p:sp>
          <p:nvSpPr>
            <p:cNvPr id="89" name="object 36">
              <a:extLst>
                <a:ext uri="{FF2B5EF4-FFF2-40B4-BE49-F238E27FC236}">
                  <a16:creationId xmlns:a16="http://schemas.microsoft.com/office/drawing/2014/main" id="{0AE334DD-87B8-7D48-79CF-7423F830D9A6}"/>
                </a:ext>
              </a:extLst>
            </p:cNvPr>
            <p:cNvSpPr/>
            <p:nvPr/>
          </p:nvSpPr>
          <p:spPr>
            <a:xfrm>
              <a:off x="76386" y="5185835"/>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90" name="object 37">
              <a:extLst>
                <a:ext uri="{FF2B5EF4-FFF2-40B4-BE49-F238E27FC236}">
                  <a16:creationId xmlns:a16="http://schemas.microsoft.com/office/drawing/2014/main" id="{26448C8D-3B45-7CAE-3ACD-EED1639B3725}"/>
                </a:ext>
              </a:extLst>
            </p:cNvPr>
            <p:cNvSpPr/>
            <p:nvPr/>
          </p:nvSpPr>
          <p:spPr>
            <a:xfrm>
              <a:off x="829608" y="5185835"/>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91" name="object 38">
              <a:extLst>
                <a:ext uri="{FF2B5EF4-FFF2-40B4-BE49-F238E27FC236}">
                  <a16:creationId xmlns:a16="http://schemas.microsoft.com/office/drawing/2014/main" id="{EB7BF213-F645-DEBF-C8A9-C50E8C97DF5A}"/>
                </a:ext>
              </a:extLst>
            </p:cNvPr>
            <p:cNvSpPr/>
            <p:nvPr/>
          </p:nvSpPr>
          <p:spPr>
            <a:xfrm>
              <a:off x="76386" y="5370230"/>
              <a:ext cx="753745" cy="19050"/>
            </a:xfrm>
            <a:custGeom>
              <a:avLst/>
              <a:gdLst/>
              <a:ahLst/>
              <a:cxnLst/>
              <a:rect l="l" t="t" r="r" b="b"/>
              <a:pathLst>
                <a:path w="753744" h="19050">
                  <a:moveTo>
                    <a:pt x="0" y="19050"/>
                  </a:moveTo>
                  <a:lnTo>
                    <a:pt x="753224" y="19050"/>
                  </a:lnTo>
                  <a:lnTo>
                    <a:pt x="753224" y="0"/>
                  </a:lnTo>
                  <a:lnTo>
                    <a:pt x="0" y="0"/>
                  </a:lnTo>
                  <a:lnTo>
                    <a:pt x="0" y="19050"/>
                  </a:lnTo>
                  <a:close/>
                </a:path>
              </a:pathLst>
            </a:custGeom>
            <a:solidFill>
              <a:srgbClr val="FFFFFF"/>
            </a:solidFill>
          </p:spPr>
          <p:txBody>
            <a:bodyPr wrap="square" lIns="0" tIns="0" rIns="0" bIns="0" rtlCol="0"/>
            <a:lstStyle/>
            <a:p>
              <a:endParaRPr/>
            </a:p>
          </p:txBody>
        </p:sp>
        <p:sp>
          <p:nvSpPr>
            <p:cNvPr id="92" name="object 39">
              <a:extLst>
                <a:ext uri="{FF2B5EF4-FFF2-40B4-BE49-F238E27FC236}">
                  <a16:creationId xmlns:a16="http://schemas.microsoft.com/office/drawing/2014/main" id="{5BD98DF5-8FD4-8BC5-DCED-AA43F9ECF003}"/>
                </a:ext>
              </a:extLst>
            </p:cNvPr>
            <p:cNvSpPr/>
            <p:nvPr/>
          </p:nvSpPr>
          <p:spPr>
            <a:xfrm>
              <a:off x="829608" y="5379755"/>
              <a:ext cx="9000490" cy="0"/>
            </a:xfrm>
            <a:custGeom>
              <a:avLst/>
              <a:gdLst/>
              <a:ahLst/>
              <a:cxnLst/>
              <a:rect l="l" t="t" r="r" b="b"/>
              <a:pathLst>
                <a:path w="9000490">
                  <a:moveTo>
                    <a:pt x="0" y="0"/>
                  </a:moveTo>
                  <a:lnTo>
                    <a:pt x="38779" y="0"/>
                  </a:lnTo>
                </a:path>
                <a:path w="9000490">
                  <a:moveTo>
                    <a:pt x="8966790" y="0"/>
                  </a:moveTo>
                  <a:lnTo>
                    <a:pt x="8999994" y="0"/>
                  </a:lnTo>
                </a:path>
                <a:path w="9000490">
                  <a:moveTo>
                    <a:pt x="5798775" y="0"/>
                  </a:moveTo>
                  <a:lnTo>
                    <a:pt x="5870784" y="0"/>
                  </a:lnTo>
                </a:path>
              </a:pathLst>
            </a:custGeom>
            <a:ln w="6350">
              <a:solidFill>
                <a:srgbClr val="585656"/>
              </a:solidFill>
              <a:prstDash val="sysDash"/>
            </a:ln>
          </p:spPr>
          <p:txBody>
            <a:bodyPr wrap="square" lIns="0" tIns="0" rIns="0" bIns="0" rtlCol="0"/>
            <a:lstStyle/>
            <a:p>
              <a:endParaRPr/>
            </a:p>
          </p:txBody>
        </p:sp>
        <p:sp>
          <p:nvSpPr>
            <p:cNvPr id="93" name="object 40">
              <a:extLst>
                <a:ext uri="{FF2B5EF4-FFF2-40B4-BE49-F238E27FC236}">
                  <a16:creationId xmlns:a16="http://schemas.microsoft.com/office/drawing/2014/main" id="{B1CE1840-7CF7-DBC7-5644-70416481174B}"/>
                </a:ext>
              </a:extLst>
            </p:cNvPr>
            <p:cNvSpPr/>
            <p:nvPr/>
          </p:nvSpPr>
          <p:spPr>
            <a:xfrm>
              <a:off x="76386" y="5624945"/>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94" name="object 41">
              <a:extLst>
                <a:ext uri="{FF2B5EF4-FFF2-40B4-BE49-F238E27FC236}">
                  <a16:creationId xmlns:a16="http://schemas.microsoft.com/office/drawing/2014/main" id="{B02314A5-048F-AFAD-41CE-A9EB27884CE1}"/>
                </a:ext>
              </a:extLst>
            </p:cNvPr>
            <p:cNvSpPr/>
            <p:nvPr/>
          </p:nvSpPr>
          <p:spPr>
            <a:xfrm>
              <a:off x="829608" y="5624945"/>
              <a:ext cx="9000490" cy="0"/>
            </a:xfrm>
            <a:custGeom>
              <a:avLst/>
              <a:gdLst/>
              <a:ahLst/>
              <a:cxnLst/>
              <a:rect l="l" t="t" r="r" b="b"/>
              <a:pathLst>
                <a:path w="9000490">
                  <a:moveTo>
                    <a:pt x="0" y="0"/>
                  </a:moveTo>
                  <a:lnTo>
                    <a:pt x="8999994" y="0"/>
                  </a:lnTo>
                </a:path>
              </a:pathLst>
            </a:custGeom>
            <a:ln w="6350">
              <a:solidFill>
                <a:srgbClr val="585656"/>
              </a:solidFill>
              <a:prstDash val="sysDash"/>
            </a:ln>
          </p:spPr>
          <p:txBody>
            <a:bodyPr wrap="square" lIns="0" tIns="0" rIns="0" bIns="0" rtlCol="0"/>
            <a:lstStyle/>
            <a:p>
              <a:endParaRPr/>
            </a:p>
          </p:txBody>
        </p:sp>
        <p:sp>
          <p:nvSpPr>
            <p:cNvPr id="95" name="object 42">
              <a:extLst>
                <a:ext uri="{FF2B5EF4-FFF2-40B4-BE49-F238E27FC236}">
                  <a16:creationId xmlns:a16="http://schemas.microsoft.com/office/drawing/2014/main" id="{F4F6777D-B76A-F585-D83A-48ED7F7E4A2A}"/>
                </a:ext>
              </a:extLst>
            </p:cNvPr>
            <p:cNvSpPr/>
            <p:nvPr/>
          </p:nvSpPr>
          <p:spPr>
            <a:xfrm>
              <a:off x="415345" y="5984944"/>
              <a:ext cx="414655" cy="0"/>
            </a:xfrm>
            <a:custGeom>
              <a:avLst/>
              <a:gdLst/>
              <a:ahLst/>
              <a:cxnLst/>
              <a:rect l="l" t="t" r="r" b="b"/>
              <a:pathLst>
                <a:path w="414655">
                  <a:moveTo>
                    <a:pt x="0" y="0"/>
                  </a:moveTo>
                  <a:lnTo>
                    <a:pt x="414261" y="0"/>
                  </a:lnTo>
                </a:path>
              </a:pathLst>
            </a:custGeom>
            <a:ln w="6350">
              <a:solidFill>
                <a:srgbClr val="FFFFFF"/>
              </a:solidFill>
              <a:prstDash val="sysDash"/>
            </a:ln>
          </p:spPr>
          <p:txBody>
            <a:bodyPr wrap="square" lIns="0" tIns="0" rIns="0" bIns="0" rtlCol="0"/>
            <a:lstStyle/>
            <a:p>
              <a:endParaRPr/>
            </a:p>
          </p:txBody>
        </p:sp>
        <p:sp>
          <p:nvSpPr>
            <p:cNvPr id="96" name="object 43">
              <a:extLst>
                <a:ext uri="{FF2B5EF4-FFF2-40B4-BE49-F238E27FC236}">
                  <a16:creationId xmlns:a16="http://schemas.microsoft.com/office/drawing/2014/main" id="{F271F904-BE9F-CDF5-7C39-59DAD16C3CA9}"/>
                </a:ext>
              </a:extLst>
            </p:cNvPr>
            <p:cNvSpPr/>
            <p:nvPr/>
          </p:nvSpPr>
          <p:spPr>
            <a:xfrm>
              <a:off x="415345" y="6350704"/>
              <a:ext cx="414655" cy="0"/>
            </a:xfrm>
            <a:custGeom>
              <a:avLst/>
              <a:gdLst/>
              <a:ahLst/>
              <a:cxnLst/>
              <a:rect l="l" t="t" r="r" b="b"/>
              <a:pathLst>
                <a:path w="414655">
                  <a:moveTo>
                    <a:pt x="0" y="0"/>
                  </a:moveTo>
                  <a:lnTo>
                    <a:pt x="414261" y="0"/>
                  </a:lnTo>
                </a:path>
              </a:pathLst>
            </a:custGeom>
            <a:ln w="6350">
              <a:solidFill>
                <a:srgbClr val="FFFFFF"/>
              </a:solidFill>
              <a:prstDash val="sysDash"/>
            </a:ln>
          </p:spPr>
          <p:txBody>
            <a:bodyPr wrap="square" lIns="0" tIns="0" rIns="0" bIns="0" rtlCol="0"/>
            <a:lstStyle/>
            <a:p>
              <a:endParaRPr/>
            </a:p>
          </p:txBody>
        </p:sp>
        <p:sp>
          <p:nvSpPr>
            <p:cNvPr id="97" name="object 44">
              <a:extLst>
                <a:ext uri="{FF2B5EF4-FFF2-40B4-BE49-F238E27FC236}">
                  <a16:creationId xmlns:a16="http://schemas.microsoft.com/office/drawing/2014/main" id="{FB9F5CD7-45F9-26A9-7281-FD07F55EA504}"/>
                </a:ext>
              </a:extLst>
            </p:cNvPr>
            <p:cNvSpPr/>
            <p:nvPr/>
          </p:nvSpPr>
          <p:spPr>
            <a:xfrm>
              <a:off x="76386" y="6472624"/>
              <a:ext cx="753745" cy="0"/>
            </a:xfrm>
            <a:custGeom>
              <a:avLst/>
              <a:gdLst/>
              <a:ahLst/>
              <a:cxnLst/>
              <a:rect l="l" t="t" r="r" b="b"/>
              <a:pathLst>
                <a:path w="753744">
                  <a:moveTo>
                    <a:pt x="0" y="0"/>
                  </a:moveTo>
                  <a:lnTo>
                    <a:pt x="753224" y="0"/>
                  </a:lnTo>
                </a:path>
              </a:pathLst>
            </a:custGeom>
            <a:ln w="19050">
              <a:solidFill>
                <a:srgbClr val="FFFFFF"/>
              </a:solidFill>
            </a:ln>
          </p:spPr>
          <p:txBody>
            <a:bodyPr wrap="square" lIns="0" tIns="0" rIns="0" bIns="0" rtlCol="0"/>
            <a:lstStyle/>
            <a:p>
              <a:endParaRPr/>
            </a:p>
          </p:txBody>
        </p:sp>
        <p:sp>
          <p:nvSpPr>
            <p:cNvPr id="98" name="object 45">
              <a:extLst>
                <a:ext uri="{FF2B5EF4-FFF2-40B4-BE49-F238E27FC236}">
                  <a16:creationId xmlns:a16="http://schemas.microsoft.com/office/drawing/2014/main" id="{4BD01827-4C9D-E593-47D5-01D604CFDC33}"/>
                </a:ext>
              </a:extLst>
            </p:cNvPr>
            <p:cNvSpPr/>
            <p:nvPr/>
          </p:nvSpPr>
          <p:spPr>
            <a:xfrm>
              <a:off x="829608" y="6472624"/>
              <a:ext cx="9000490" cy="0"/>
            </a:xfrm>
            <a:custGeom>
              <a:avLst/>
              <a:gdLst/>
              <a:ahLst/>
              <a:cxnLst/>
              <a:rect l="l" t="t" r="r" b="b"/>
              <a:pathLst>
                <a:path w="9000490">
                  <a:moveTo>
                    <a:pt x="0" y="0"/>
                  </a:moveTo>
                  <a:lnTo>
                    <a:pt x="3926782" y="0"/>
                  </a:lnTo>
                </a:path>
                <a:path w="9000490">
                  <a:moveTo>
                    <a:pt x="8966777" y="0"/>
                  </a:moveTo>
                  <a:lnTo>
                    <a:pt x="8999994" y="0"/>
                  </a:lnTo>
                </a:path>
              </a:pathLst>
            </a:custGeom>
            <a:ln w="6350">
              <a:solidFill>
                <a:srgbClr val="585656"/>
              </a:solidFill>
              <a:prstDash val="sysDash"/>
            </a:ln>
          </p:spPr>
          <p:txBody>
            <a:bodyPr wrap="square" lIns="0" tIns="0" rIns="0" bIns="0" rtlCol="0"/>
            <a:lstStyle/>
            <a:p>
              <a:endParaRPr/>
            </a:p>
          </p:txBody>
        </p:sp>
        <p:sp>
          <p:nvSpPr>
            <p:cNvPr id="99" name="object 46">
              <a:extLst>
                <a:ext uri="{FF2B5EF4-FFF2-40B4-BE49-F238E27FC236}">
                  <a16:creationId xmlns:a16="http://schemas.microsoft.com/office/drawing/2014/main" id="{44A40155-487B-942A-1988-CD9E956DB322}"/>
                </a:ext>
              </a:extLst>
            </p:cNvPr>
            <p:cNvSpPr/>
            <p:nvPr/>
          </p:nvSpPr>
          <p:spPr>
            <a:xfrm>
              <a:off x="76386" y="6773626"/>
              <a:ext cx="9753600" cy="0"/>
            </a:xfrm>
            <a:custGeom>
              <a:avLst/>
              <a:gdLst/>
              <a:ahLst/>
              <a:cxnLst/>
              <a:rect l="l" t="t" r="r" b="b"/>
              <a:pathLst>
                <a:path w="9753600">
                  <a:moveTo>
                    <a:pt x="0" y="0"/>
                  </a:moveTo>
                  <a:lnTo>
                    <a:pt x="9753219" y="0"/>
                  </a:lnTo>
                </a:path>
              </a:pathLst>
            </a:custGeom>
            <a:ln w="6350">
              <a:solidFill>
                <a:srgbClr val="585656"/>
              </a:solidFill>
            </a:ln>
          </p:spPr>
          <p:txBody>
            <a:bodyPr wrap="square" lIns="0" tIns="0" rIns="0" bIns="0" rtlCol="0"/>
            <a:lstStyle/>
            <a:p>
              <a:endParaRPr/>
            </a:p>
          </p:txBody>
        </p:sp>
      </p:grpSp>
      <p:sp>
        <p:nvSpPr>
          <p:cNvPr id="100" name="object 47">
            <a:extLst>
              <a:ext uri="{FF2B5EF4-FFF2-40B4-BE49-F238E27FC236}">
                <a16:creationId xmlns:a16="http://schemas.microsoft.com/office/drawing/2014/main" id="{5CA86583-412A-69E2-44C1-DBEAFEB42915}"/>
              </a:ext>
            </a:extLst>
          </p:cNvPr>
          <p:cNvSpPr txBox="1"/>
          <p:nvPr/>
        </p:nvSpPr>
        <p:spPr>
          <a:xfrm>
            <a:off x="1442667" y="713962"/>
            <a:ext cx="368935" cy="313690"/>
          </a:xfrm>
          <a:prstGeom prst="rect">
            <a:avLst/>
          </a:prstGeom>
        </p:spPr>
        <p:txBody>
          <a:bodyPr vert="horz" wrap="square" lIns="0" tIns="6985" rIns="0" bIns="0" rtlCol="0">
            <a:spAutoFit/>
          </a:bodyPr>
          <a:lstStyle/>
          <a:p>
            <a:pPr indent="20955">
              <a:lnSpc>
                <a:spcPct val="100000"/>
              </a:lnSpc>
              <a:spcBef>
                <a:spcPts val="55"/>
              </a:spcBef>
            </a:pPr>
            <a:r>
              <a:rPr sz="1000" b="1" spc="-30" dirty="0">
                <a:solidFill>
                  <a:srgbClr val="FFFFFF"/>
                </a:solidFill>
                <a:latin typeface="Meiryo UI"/>
                <a:cs typeface="Meiryo UI"/>
              </a:rPr>
              <a:t>ケーパ</a:t>
            </a:r>
            <a:r>
              <a:rPr sz="1000" b="1" spc="-35" dirty="0">
                <a:solidFill>
                  <a:srgbClr val="FFFFFF"/>
                </a:solidFill>
                <a:latin typeface="Meiryo UI"/>
                <a:cs typeface="Meiryo UI"/>
              </a:rPr>
              <a:t>ビリティ</a:t>
            </a:r>
            <a:endParaRPr sz="1000">
              <a:latin typeface="Meiryo UI"/>
              <a:cs typeface="Meiryo UI"/>
            </a:endParaRPr>
          </a:p>
        </p:txBody>
      </p:sp>
      <p:sp>
        <p:nvSpPr>
          <p:cNvPr id="101" name="object 48">
            <a:extLst>
              <a:ext uri="{FF2B5EF4-FFF2-40B4-BE49-F238E27FC236}">
                <a16:creationId xmlns:a16="http://schemas.microsoft.com/office/drawing/2014/main" id="{9D88B4DA-63C1-7DFA-A9A2-6291F30F4922}"/>
              </a:ext>
            </a:extLst>
          </p:cNvPr>
          <p:cNvSpPr txBox="1"/>
          <p:nvPr/>
        </p:nvSpPr>
        <p:spPr>
          <a:xfrm>
            <a:off x="1284397" y="2117839"/>
            <a:ext cx="127635" cy="229870"/>
          </a:xfrm>
          <a:prstGeom prst="rect">
            <a:avLst/>
          </a:prstGeom>
        </p:spPr>
        <p:txBody>
          <a:bodyPr vert="eaVert" wrap="square" lIns="0" tIns="0" rIns="0" bIns="0" rtlCol="0">
            <a:spAutoFit/>
          </a:bodyPr>
          <a:lstStyle/>
          <a:p>
            <a:pPr marL="12700">
              <a:lnSpc>
                <a:spcPct val="70000"/>
              </a:lnSpc>
            </a:pPr>
            <a:r>
              <a:rPr sz="800" b="1" dirty="0">
                <a:latin typeface="Meiryo UI"/>
                <a:cs typeface="Meiryo UI"/>
              </a:rPr>
              <a:t>輸送</a:t>
            </a:r>
            <a:endParaRPr sz="800">
              <a:latin typeface="Meiryo UI"/>
              <a:cs typeface="Meiryo UI"/>
            </a:endParaRPr>
          </a:p>
        </p:txBody>
      </p:sp>
      <p:sp>
        <p:nvSpPr>
          <p:cNvPr id="102" name="object 49">
            <a:extLst>
              <a:ext uri="{FF2B5EF4-FFF2-40B4-BE49-F238E27FC236}">
                <a16:creationId xmlns:a16="http://schemas.microsoft.com/office/drawing/2014/main" id="{DA506572-24A7-2064-AC43-E7B2B02C27C5}"/>
              </a:ext>
            </a:extLst>
          </p:cNvPr>
          <p:cNvSpPr txBox="1"/>
          <p:nvPr/>
        </p:nvSpPr>
        <p:spPr>
          <a:xfrm>
            <a:off x="1569361" y="1764828"/>
            <a:ext cx="332105" cy="147955"/>
          </a:xfrm>
          <a:prstGeom prst="rect">
            <a:avLst/>
          </a:prstGeom>
        </p:spPr>
        <p:txBody>
          <a:bodyPr vert="horz" wrap="square" lIns="0" tIns="13335" rIns="0" bIns="0" rtlCol="0">
            <a:spAutoFit/>
          </a:bodyPr>
          <a:lstStyle/>
          <a:p>
            <a:pPr marL="12700">
              <a:lnSpc>
                <a:spcPct val="100000"/>
              </a:lnSpc>
              <a:spcBef>
                <a:spcPts val="105"/>
              </a:spcBef>
            </a:pPr>
            <a:r>
              <a:rPr sz="800" b="1" spc="-20" dirty="0">
                <a:latin typeface="Meiryo UI"/>
                <a:cs typeface="Meiryo UI"/>
              </a:rPr>
              <a:t>軌道間</a:t>
            </a:r>
            <a:endParaRPr sz="800">
              <a:latin typeface="Meiryo UI"/>
              <a:cs typeface="Meiryo UI"/>
            </a:endParaRPr>
          </a:p>
        </p:txBody>
      </p:sp>
      <p:sp>
        <p:nvSpPr>
          <p:cNvPr id="103" name="object 50">
            <a:extLst>
              <a:ext uri="{FF2B5EF4-FFF2-40B4-BE49-F238E27FC236}">
                <a16:creationId xmlns:a16="http://schemas.microsoft.com/office/drawing/2014/main" id="{7BEAB717-C4CC-734E-C677-A8CD2EB163FE}"/>
              </a:ext>
            </a:extLst>
          </p:cNvPr>
          <p:cNvSpPr txBox="1"/>
          <p:nvPr/>
        </p:nvSpPr>
        <p:spPr>
          <a:xfrm>
            <a:off x="1569361" y="2009887"/>
            <a:ext cx="332105" cy="269875"/>
          </a:xfrm>
          <a:prstGeom prst="rect">
            <a:avLst/>
          </a:prstGeom>
        </p:spPr>
        <p:txBody>
          <a:bodyPr vert="horz" wrap="square" lIns="0" tIns="13335" rIns="0" bIns="0" rtlCol="0">
            <a:spAutoFit/>
          </a:bodyPr>
          <a:lstStyle/>
          <a:p>
            <a:pPr marL="12700" marR="5080" indent="27305">
              <a:lnSpc>
                <a:spcPct val="100000"/>
              </a:lnSpc>
              <a:spcBef>
                <a:spcPts val="105"/>
              </a:spcBef>
            </a:pPr>
            <a:r>
              <a:rPr sz="800" b="1" spc="-20" dirty="0">
                <a:latin typeface="Meiryo UI"/>
                <a:cs typeface="Meiryo UI"/>
              </a:rPr>
              <a:t>軌道-月面間</a:t>
            </a:r>
            <a:endParaRPr sz="800">
              <a:latin typeface="Meiryo UI"/>
              <a:cs typeface="Meiryo UI"/>
            </a:endParaRPr>
          </a:p>
        </p:txBody>
      </p:sp>
      <p:sp>
        <p:nvSpPr>
          <p:cNvPr id="104" name="object 51">
            <a:extLst>
              <a:ext uri="{FF2B5EF4-FFF2-40B4-BE49-F238E27FC236}">
                <a16:creationId xmlns:a16="http://schemas.microsoft.com/office/drawing/2014/main" id="{73B08929-EE41-4F41-070A-D45918929F3B}"/>
              </a:ext>
            </a:extLst>
          </p:cNvPr>
          <p:cNvSpPr txBox="1"/>
          <p:nvPr/>
        </p:nvSpPr>
        <p:spPr>
          <a:xfrm>
            <a:off x="1619701" y="2466821"/>
            <a:ext cx="229870" cy="147955"/>
          </a:xfrm>
          <a:prstGeom prst="rect">
            <a:avLst/>
          </a:prstGeom>
        </p:spPr>
        <p:txBody>
          <a:bodyPr vert="horz" wrap="square" lIns="0" tIns="13335" rIns="0" bIns="0" rtlCol="0">
            <a:spAutoFit/>
          </a:bodyPr>
          <a:lstStyle/>
          <a:p>
            <a:pPr marL="12700">
              <a:lnSpc>
                <a:spcPct val="100000"/>
              </a:lnSpc>
              <a:spcBef>
                <a:spcPts val="105"/>
              </a:spcBef>
            </a:pPr>
            <a:r>
              <a:rPr sz="800" b="1" spc="-25" dirty="0">
                <a:latin typeface="Meiryo UI"/>
                <a:cs typeface="Meiryo UI"/>
              </a:rPr>
              <a:t>月面</a:t>
            </a:r>
            <a:endParaRPr sz="800">
              <a:latin typeface="Meiryo UI"/>
              <a:cs typeface="Meiryo UI"/>
            </a:endParaRPr>
          </a:p>
        </p:txBody>
      </p:sp>
      <p:sp>
        <p:nvSpPr>
          <p:cNvPr id="105" name="object 52">
            <a:extLst>
              <a:ext uri="{FF2B5EF4-FFF2-40B4-BE49-F238E27FC236}">
                <a16:creationId xmlns:a16="http://schemas.microsoft.com/office/drawing/2014/main" id="{A869DF32-B65E-415B-90AC-258BD2FE6B80}"/>
              </a:ext>
            </a:extLst>
          </p:cNvPr>
          <p:cNvSpPr txBox="1"/>
          <p:nvPr/>
        </p:nvSpPr>
        <p:spPr>
          <a:xfrm>
            <a:off x="1512385" y="3096827"/>
            <a:ext cx="229870" cy="147955"/>
          </a:xfrm>
          <a:prstGeom prst="rect">
            <a:avLst/>
          </a:prstGeom>
        </p:spPr>
        <p:txBody>
          <a:bodyPr vert="horz" wrap="square" lIns="0" tIns="13335" rIns="0" bIns="0" rtlCol="0">
            <a:spAutoFit/>
          </a:bodyPr>
          <a:lstStyle/>
          <a:p>
            <a:pPr marL="12700">
              <a:lnSpc>
                <a:spcPct val="100000"/>
              </a:lnSpc>
              <a:spcBef>
                <a:spcPts val="105"/>
              </a:spcBef>
            </a:pPr>
            <a:r>
              <a:rPr sz="800" b="1" spc="-25" dirty="0">
                <a:latin typeface="Meiryo UI"/>
                <a:cs typeface="Meiryo UI"/>
              </a:rPr>
              <a:t>通信</a:t>
            </a:r>
            <a:endParaRPr sz="800">
              <a:latin typeface="Meiryo UI"/>
              <a:cs typeface="Meiryo UI"/>
            </a:endParaRPr>
          </a:p>
        </p:txBody>
      </p:sp>
      <p:sp>
        <p:nvSpPr>
          <p:cNvPr id="106" name="object 53">
            <a:extLst>
              <a:ext uri="{FF2B5EF4-FFF2-40B4-BE49-F238E27FC236}">
                <a16:creationId xmlns:a16="http://schemas.microsoft.com/office/drawing/2014/main" id="{5A8817E2-CC5C-5461-A845-2E39532DFDD5}"/>
              </a:ext>
            </a:extLst>
          </p:cNvPr>
          <p:cNvSpPr txBox="1"/>
          <p:nvPr/>
        </p:nvSpPr>
        <p:spPr>
          <a:xfrm>
            <a:off x="1512385" y="3762776"/>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測位</a:t>
            </a:r>
            <a:endParaRPr sz="800">
              <a:latin typeface="Meiryo UI"/>
              <a:cs typeface="Meiryo UI"/>
            </a:endParaRPr>
          </a:p>
        </p:txBody>
      </p:sp>
      <p:sp>
        <p:nvSpPr>
          <p:cNvPr id="107" name="object 54">
            <a:extLst>
              <a:ext uri="{FF2B5EF4-FFF2-40B4-BE49-F238E27FC236}">
                <a16:creationId xmlns:a16="http://schemas.microsoft.com/office/drawing/2014/main" id="{D380E204-713B-3868-08D4-D9D85E170AAC}"/>
              </a:ext>
            </a:extLst>
          </p:cNvPr>
          <p:cNvSpPr txBox="1"/>
          <p:nvPr/>
        </p:nvSpPr>
        <p:spPr>
          <a:xfrm>
            <a:off x="1284397" y="4280782"/>
            <a:ext cx="127635" cy="229870"/>
          </a:xfrm>
          <a:prstGeom prst="rect">
            <a:avLst/>
          </a:prstGeom>
        </p:spPr>
        <p:txBody>
          <a:bodyPr vert="eaVert" wrap="square" lIns="0" tIns="0" rIns="0" bIns="0" rtlCol="0">
            <a:spAutoFit/>
          </a:bodyPr>
          <a:lstStyle/>
          <a:p>
            <a:pPr marL="12700">
              <a:lnSpc>
                <a:spcPct val="70000"/>
              </a:lnSpc>
            </a:pPr>
            <a:r>
              <a:rPr sz="800" b="1" dirty="0">
                <a:latin typeface="Meiryo UI"/>
                <a:cs typeface="Meiryo UI"/>
              </a:rPr>
              <a:t>建設</a:t>
            </a:r>
            <a:endParaRPr sz="800">
              <a:latin typeface="Meiryo UI"/>
              <a:cs typeface="Meiryo UI"/>
            </a:endParaRPr>
          </a:p>
        </p:txBody>
      </p:sp>
      <p:sp>
        <p:nvSpPr>
          <p:cNvPr id="108" name="object 55">
            <a:extLst>
              <a:ext uri="{FF2B5EF4-FFF2-40B4-BE49-F238E27FC236}">
                <a16:creationId xmlns:a16="http://schemas.microsoft.com/office/drawing/2014/main" id="{DFF6EC65-351D-69CE-B480-A35CEF072534}"/>
              </a:ext>
            </a:extLst>
          </p:cNvPr>
          <p:cNvSpPr txBox="1"/>
          <p:nvPr/>
        </p:nvSpPr>
        <p:spPr>
          <a:xfrm>
            <a:off x="1619653" y="4129788"/>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探査</a:t>
            </a:r>
            <a:endParaRPr sz="800">
              <a:latin typeface="Meiryo UI"/>
              <a:cs typeface="Meiryo UI"/>
            </a:endParaRPr>
          </a:p>
        </p:txBody>
      </p:sp>
      <p:sp>
        <p:nvSpPr>
          <p:cNvPr id="109" name="object 56">
            <a:extLst>
              <a:ext uri="{FF2B5EF4-FFF2-40B4-BE49-F238E27FC236}">
                <a16:creationId xmlns:a16="http://schemas.microsoft.com/office/drawing/2014/main" id="{4D63A6CB-395D-C4E4-D6F4-A2F62D024F32}"/>
              </a:ext>
            </a:extLst>
          </p:cNvPr>
          <p:cNvSpPr txBox="1"/>
          <p:nvPr/>
        </p:nvSpPr>
        <p:spPr>
          <a:xfrm>
            <a:off x="1619653" y="4323691"/>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施工</a:t>
            </a:r>
            <a:endParaRPr sz="800">
              <a:latin typeface="Meiryo UI"/>
              <a:cs typeface="Meiryo UI"/>
            </a:endParaRPr>
          </a:p>
        </p:txBody>
      </p:sp>
      <p:sp>
        <p:nvSpPr>
          <p:cNvPr id="110" name="object 57">
            <a:extLst>
              <a:ext uri="{FF2B5EF4-FFF2-40B4-BE49-F238E27FC236}">
                <a16:creationId xmlns:a16="http://schemas.microsoft.com/office/drawing/2014/main" id="{FA3B3AEA-1A94-EFED-7AAC-093D11C3C654}"/>
              </a:ext>
            </a:extLst>
          </p:cNvPr>
          <p:cNvSpPr txBox="1"/>
          <p:nvPr/>
        </p:nvSpPr>
        <p:spPr>
          <a:xfrm>
            <a:off x="1517545" y="4517594"/>
            <a:ext cx="434340" cy="147955"/>
          </a:xfrm>
          <a:prstGeom prst="rect">
            <a:avLst/>
          </a:prstGeom>
        </p:spPr>
        <p:txBody>
          <a:bodyPr vert="horz" wrap="square" lIns="0" tIns="12700" rIns="0" bIns="0" rtlCol="0">
            <a:spAutoFit/>
          </a:bodyPr>
          <a:lstStyle/>
          <a:p>
            <a:pPr marL="12700">
              <a:lnSpc>
                <a:spcPct val="100000"/>
              </a:lnSpc>
              <a:spcBef>
                <a:spcPts val="100"/>
              </a:spcBef>
            </a:pPr>
            <a:r>
              <a:rPr sz="800" b="1" spc="-15" dirty="0">
                <a:latin typeface="Meiryo UI"/>
                <a:cs typeface="Meiryo UI"/>
              </a:rPr>
              <a:t>施設建設</a:t>
            </a:r>
            <a:endParaRPr sz="800">
              <a:latin typeface="Meiryo UI"/>
              <a:cs typeface="Meiryo UI"/>
            </a:endParaRPr>
          </a:p>
        </p:txBody>
      </p:sp>
      <p:sp>
        <p:nvSpPr>
          <p:cNvPr id="111" name="object 58">
            <a:extLst>
              <a:ext uri="{FF2B5EF4-FFF2-40B4-BE49-F238E27FC236}">
                <a16:creationId xmlns:a16="http://schemas.microsoft.com/office/drawing/2014/main" id="{A6623CA7-7F63-D53E-1FE3-F0E57B74940F}"/>
              </a:ext>
            </a:extLst>
          </p:cNvPr>
          <p:cNvSpPr txBox="1"/>
          <p:nvPr/>
        </p:nvSpPr>
        <p:spPr>
          <a:xfrm>
            <a:off x="1284397" y="4754289"/>
            <a:ext cx="127635" cy="229870"/>
          </a:xfrm>
          <a:prstGeom prst="rect">
            <a:avLst/>
          </a:prstGeom>
        </p:spPr>
        <p:txBody>
          <a:bodyPr vert="eaVert" wrap="square" lIns="0" tIns="0" rIns="0" bIns="0" rtlCol="0">
            <a:spAutoFit/>
          </a:bodyPr>
          <a:lstStyle/>
          <a:p>
            <a:pPr marL="12700">
              <a:lnSpc>
                <a:spcPct val="70000"/>
              </a:lnSpc>
            </a:pPr>
            <a:r>
              <a:rPr sz="800" b="1" dirty="0">
                <a:latin typeface="Meiryo UI"/>
                <a:cs typeface="Meiryo UI"/>
              </a:rPr>
              <a:t>電力</a:t>
            </a:r>
            <a:endParaRPr sz="800">
              <a:latin typeface="Meiryo UI"/>
              <a:cs typeface="Meiryo UI"/>
            </a:endParaRPr>
          </a:p>
        </p:txBody>
      </p:sp>
      <p:sp>
        <p:nvSpPr>
          <p:cNvPr id="112" name="object 59">
            <a:extLst>
              <a:ext uri="{FF2B5EF4-FFF2-40B4-BE49-F238E27FC236}">
                <a16:creationId xmlns:a16="http://schemas.microsoft.com/office/drawing/2014/main" id="{0093315C-D084-E809-693E-5030AB227068}"/>
              </a:ext>
            </a:extLst>
          </p:cNvPr>
          <p:cNvSpPr txBox="1"/>
          <p:nvPr/>
        </p:nvSpPr>
        <p:spPr>
          <a:xfrm>
            <a:off x="1619653" y="4675549"/>
            <a:ext cx="229870" cy="269875"/>
          </a:xfrm>
          <a:prstGeom prst="rect">
            <a:avLst/>
          </a:prstGeom>
        </p:spPr>
        <p:txBody>
          <a:bodyPr vert="horz" wrap="square" lIns="0" tIns="12700" rIns="0" bIns="0" rtlCol="0">
            <a:spAutoFit/>
          </a:bodyPr>
          <a:lstStyle/>
          <a:p>
            <a:pPr marL="12700" marR="5080">
              <a:lnSpc>
                <a:spcPct val="100000"/>
              </a:lnSpc>
              <a:spcBef>
                <a:spcPts val="100"/>
              </a:spcBef>
            </a:pPr>
            <a:r>
              <a:rPr sz="800" b="1" spc="-25" dirty="0">
                <a:latin typeface="Meiryo UI"/>
                <a:cs typeface="Meiryo UI"/>
              </a:rPr>
              <a:t>発電蓄電</a:t>
            </a:r>
            <a:endParaRPr sz="800" dirty="0">
              <a:latin typeface="Meiryo UI"/>
              <a:cs typeface="Meiryo UI"/>
            </a:endParaRPr>
          </a:p>
        </p:txBody>
      </p:sp>
      <p:sp>
        <p:nvSpPr>
          <p:cNvPr id="113" name="object 60">
            <a:extLst>
              <a:ext uri="{FF2B5EF4-FFF2-40B4-BE49-F238E27FC236}">
                <a16:creationId xmlns:a16="http://schemas.microsoft.com/office/drawing/2014/main" id="{9497E0DE-B5ED-BC79-C869-353C68EC1D16}"/>
              </a:ext>
            </a:extLst>
          </p:cNvPr>
          <p:cNvSpPr txBox="1"/>
          <p:nvPr/>
        </p:nvSpPr>
        <p:spPr>
          <a:xfrm>
            <a:off x="1619653" y="4919383"/>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送電</a:t>
            </a:r>
            <a:endParaRPr sz="800">
              <a:latin typeface="Meiryo UI"/>
              <a:cs typeface="Meiryo UI"/>
            </a:endParaRPr>
          </a:p>
        </p:txBody>
      </p:sp>
      <p:sp>
        <p:nvSpPr>
          <p:cNvPr id="114" name="object 61">
            <a:extLst>
              <a:ext uri="{FF2B5EF4-FFF2-40B4-BE49-F238E27FC236}">
                <a16:creationId xmlns:a16="http://schemas.microsoft.com/office/drawing/2014/main" id="{4CC082BC-D78D-7AC4-8882-A34E501EF73B}"/>
              </a:ext>
            </a:extLst>
          </p:cNvPr>
          <p:cNvSpPr txBox="1"/>
          <p:nvPr/>
        </p:nvSpPr>
        <p:spPr>
          <a:xfrm>
            <a:off x="1410230" y="5077344"/>
            <a:ext cx="434340" cy="147955"/>
          </a:xfrm>
          <a:prstGeom prst="rect">
            <a:avLst/>
          </a:prstGeom>
        </p:spPr>
        <p:txBody>
          <a:bodyPr vert="horz" wrap="square" lIns="0" tIns="12700" rIns="0" bIns="0" rtlCol="0">
            <a:spAutoFit/>
          </a:bodyPr>
          <a:lstStyle/>
          <a:p>
            <a:pPr marL="12700">
              <a:lnSpc>
                <a:spcPct val="100000"/>
              </a:lnSpc>
              <a:spcBef>
                <a:spcPts val="100"/>
              </a:spcBef>
            </a:pPr>
            <a:r>
              <a:rPr sz="800" b="1" spc="-15" dirty="0">
                <a:latin typeface="Meiryo UI"/>
                <a:cs typeface="Meiryo UI"/>
              </a:rPr>
              <a:t>生命維持</a:t>
            </a:r>
            <a:endParaRPr sz="800">
              <a:latin typeface="Meiryo UI"/>
              <a:cs typeface="Meiryo UI"/>
            </a:endParaRPr>
          </a:p>
        </p:txBody>
      </p:sp>
      <p:sp>
        <p:nvSpPr>
          <p:cNvPr id="115" name="object 62">
            <a:extLst>
              <a:ext uri="{FF2B5EF4-FFF2-40B4-BE49-F238E27FC236}">
                <a16:creationId xmlns:a16="http://schemas.microsoft.com/office/drawing/2014/main" id="{F97B93BD-03BE-D3A5-B0A5-1E8C037CA26C}"/>
              </a:ext>
            </a:extLst>
          </p:cNvPr>
          <p:cNvSpPr txBox="1"/>
          <p:nvPr/>
        </p:nvSpPr>
        <p:spPr>
          <a:xfrm>
            <a:off x="1512338" y="5296876"/>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居住</a:t>
            </a:r>
            <a:endParaRPr sz="800">
              <a:latin typeface="Meiryo UI"/>
              <a:cs typeface="Meiryo UI"/>
            </a:endParaRPr>
          </a:p>
        </p:txBody>
      </p:sp>
      <p:sp>
        <p:nvSpPr>
          <p:cNvPr id="116" name="object 63">
            <a:extLst>
              <a:ext uri="{FF2B5EF4-FFF2-40B4-BE49-F238E27FC236}">
                <a16:creationId xmlns:a16="http://schemas.microsoft.com/office/drawing/2014/main" id="{2B3B0C3E-D18D-A6C8-F74C-803B8B6F3C5C}"/>
              </a:ext>
            </a:extLst>
          </p:cNvPr>
          <p:cNvSpPr txBox="1"/>
          <p:nvPr/>
        </p:nvSpPr>
        <p:spPr>
          <a:xfrm>
            <a:off x="1275980" y="5535197"/>
            <a:ext cx="127635" cy="127635"/>
          </a:xfrm>
          <a:prstGeom prst="rect">
            <a:avLst/>
          </a:prstGeom>
        </p:spPr>
        <p:txBody>
          <a:bodyPr vert="eaVert" wrap="square" lIns="0" tIns="0" rIns="0" bIns="0" rtlCol="0">
            <a:spAutoFit/>
          </a:bodyPr>
          <a:lstStyle/>
          <a:p>
            <a:pPr marL="12700">
              <a:lnSpc>
                <a:spcPct val="70000"/>
              </a:lnSpc>
            </a:pPr>
            <a:r>
              <a:rPr sz="800" b="1" dirty="0">
                <a:latin typeface="Meiryo UI"/>
                <a:cs typeface="Meiryo UI"/>
              </a:rPr>
              <a:t>（</a:t>
            </a:r>
            <a:endParaRPr sz="800">
              <a:latin typeface="Meiryo UI"/>
              <a:cs typeface="Meiryo UI"/>
            </a:endParaRPr>
          </a:p>
        </p:txBody>
      </p:sp>
      <p:sp>
        <p:nvSpPr>
          <p:cNvPr id="117" name="object 64">
            <a:extLst>
              <a:ext uri="{FF2B5EF4-FFF2-40B4-BE49-F238E27FC236}">
                <a16:creationId xmlns:a16="http://schemas.microsoft.com/office/drawing/2014/main" id="{87A79A2C-91FF-FD73-1561-099C1F88B0CA}"/>
              </a:ext>
            </a:extLst>
          </p:cNvPr>
          <p:cNvSpPr txBox="1"/>
          <p:nvPr/>
        </p:nvSpPr>
        <p:spPr>
          <a:xfrm>
            <a:off x="1299453" y="5636412"/>
            <a:ext cx="266700" cy="580390"/>
          </a:xfrm>
          <a:prstGeom prst="rect">
            <a:avLst/>
          </a:prstGeom>
        </p:spPr>
        <p:txBody>
          <a:bodyPr vert="horz" wrap="square" lIns="0" tIns="29209" rIns="0" bIns="0" rtlCol="0">
            <a:spAutoFit/>
          </a:bodyPr>
          <a:lstStyle/>
          <a:p>
            <a:pPr marL="26034">
              <a:lnSpc>
                <a:spcPct val="100000"/>
              </a:lnSpc>
              <a:spcBef>
                <a:spcPts val="229"/>
              </a:spcBef>
            </a:pPr>
            <a:r>
              <a:rPr sz="800" b="1" spc="-50" dirty="0">
                <a:latin typeface="Meiryo UI"/>
                <a:cs typeface="Meiryo UI"/>
              </a:rPr>
              <a:t>I</a:t>
            </a:r>
            <a:endParaRPr sz="800">
              <a:latin typeface="Meiryo UI"/>
              <a:cs typeface="Meiryo UI"/>
            </a:endParaRPr>
          </a:p>
          <a:p>
            <a:pPr marL="17145">
              <a:lnSpc>
                <a:spcPct val="100000"/>
              </a:lnSpc>
              <a:spcBef>
                <a:spcPts val="130"/>
              </a:spcBef>
            </a:pPr>
            <a:r>
              <a:rPr sz="800" b="1" dirty="0">
                <a:latin typeface="Meiryo UI"/>
                <a:cs typeface="Meiryo UI"/>
              </a:rPr>
              <a:t>S</a:t>
            </a:r>
            <a:r>
              <a:rPr sz="800" b="1" spc="95" dirty="0">
                <a:latin typeface="Meiryo UI"/>
                <a:cs typeface="Meiryo UI"/>
              </a:rPr>
              <a:t> 資</a:t>
            </a:r>
            <a:endParaRPr sz="800">
              <a:latin typeface="Meiryo UI"/>
              <a:cs typeface="Meiryo UI"/>
            </a:endParaRPr>
          </a:p>
          <a:p>
            <a:pPr marL="13970">
              <a:lnSpc>
                <a:spcPct val="100000"/>
              </a:lnSpc>
              <a:spcBef>
                <a:spcPts val="135"/>
              </a:spcBef>
            </a:pPr>
            <a:r>
              <a:rPr sz="800" b="1" dirty="0">
                <a:latin typeface="Meiryo UI"/>
                <a:cs typeface="Meiryo UI"/>
              </a:rPr>
              <a:t>R</a:t>
            </a:r>
            <a:r>
              <a:rPr sz="800" b="1" spc="75" dirty="0">
                <a:latin typeface="Meiryo UI"/>
                <a:cs typeface="Meiryo UI"/>
              </a:rPr>
              <a:t> 源</a:t>
            </a:r>
            <a:endParaRPr sz="800">
              <a:latin typeface="Meiryo UI"/>
              <a:cs typeface="Meiryo UI"/>
            </a:endParaRPr>
          </a:p>
          <a:p>
            <a:pPr marL="12700">
              <a:lnSpc>
                <a:spcPct val="100000"/>
              </a:lnSpc>
              <a:spcBef>
                <a:spcPts val="130"/>
              </a:spcBef>
            </a:pPr>
            <a:r>
              <a:rPr sz="800" b="1" spc="-50" dirty="0">
                <a:latin typeface="Meiryo UI"/>
                <a:cs typeface="Meiryo UI"/>
              </a:rPr>
              <a:t>U</a:t>
            </a:r>
            <a:endParaRPr sz="800">
              <a:latin typeface="Meiryo UI"/>
              <a:cs typeface="Meiryo UI"/>
            </a:endParaRPr>
          </a:p>
        </p:txBody>
      </p:sp>
      <p:sp>
        <p:nvSpPr>
          <p:cNvPr id="118" name="object 65">
            <a:extLst>
              <a:ext uri="{FF2B5EF4-FFF2-40B4-BE49-F238E27FC236}">
                <a16:creationId xmlns:a16="http://schemas.microsoft.com/office/drawing/2014/main" id="{F6DF0848-2BC5-EFD1-ABCC-1CF00110D97F}"/>
              </a:ext>
            </a:extLst>
          </p:cNvPr>
          <p:cNvSpPr txBox="1"/>
          <p:nvPr/>
        </p:nvSpPr>
        <p:spPr>
          <a:xfrm>
            <a:off x="1275980" y="6179849"/>
            <a:ext cx="127635" cy="127635"/>
          </a:xfrm>
          <a:prstGeom prst="rect">
            <a:avLst/>
          </a:prstGeom>
        </p:spPr>
        <p:txBody>
          <a:bodyPr vert="eaVert" wrap="square" lIns="0" tIns="0" rIns="0" bIns="0" rtlCol="0">
            <a:spAutoFit/>
          </a:bodyPr>
          <a:lstStyle/>
          <a:p>
            <a:pPr marL="12700">
              <a:lnSpc>
                <a:spcPct val="70000"/>
              </a:lnSpc>
            </a:pPr>
            <a:r>
              <a:rPr sz="800" b="1" dirty="0">
                <a:latin typeface="Meiryo UI"/>
                <a:cs typeface="Meiryo UI"/>
              </a:rPr>
              <a:t>）</a:t>
            </a:r>
            <a:endParaRPr sz="800">
              <a:latin typeface="Meiryo UI"/>
              <a:cs typeface="Meiryo UI"/>
            </a:endParaRPr>
          </a:p>
        </p:txBody>
      </p:sp>
      <p:sp>
        <p:nvSpPr>
          <p:cNvPr id="119" name="object 66">
            <a:extLst>
              <a:ext uri="{FF2B5EF4-FFF2-40B4-BE49-F238E27FC236}">
                <a16:creationId xmlns:a16="http://schemas.microsoft.com/office/drawing/2014/main" id="{066ACD3A-6A73-541B-D0FE-4A2B9D818494}"/>
              </a:ext>
            </a:extLst>
          </p:cNvPr>
          <p:cNvSpPr txBox="1"/>
          <p:nvPr/>
        </p:nvSpPr>
        <p:spPr>
          <a:xfrm>
            <a:off x="1687436" y="5597935"/>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探査</a:t>
            </a:r>
            <a:endParaRPr sz="800">
              <a:latin typeface="Meiryo UI"/>
              <a:cs typeface="Meiryo UI"/>
            </a:endParaRPr>
          </a:p>
        </p:txBody>
      </p:sp>
      <p:sp>
        <p:nvSpPr>
          <p:cNvPr id="120" name="object 67">
            <a:extLst>
              <a:ext uri="{FF2B5EF4-FFF2-40B4-BE49-F238E27FC236}">
                <a16:creationId xmlns:a16="http://schemas.microsoft.com/office/drawing/2014/main" id="{AA4AD6AB-8401-2732-9898-0AFEBEDFF9E1}"/>
              </a:ext>
            </a:extLst>
          </p:cNvPr>
          <p:cNvSpPr txBox="1"/>
          <p:nvPr/>
        </p:nvSpPr>
        <p:spPr>
          <a:xfrm>
            <a:off x="1711738" y="5838910"/>
            <a:ext cx="180975"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水・</a:t>
            </a:r>
            <a:endParaRPr sz="800">
              <a:latin typeface="Meiryo UI"/>
              <a:cs typeface="Meiryo UI"/>
            </a:endParaRPr>
          </a:p>
        </p:txBody>
      </p:sp>
      <p:sp>
        <p:nvSpPr>
          <p:cNvPr id="121" name="object 68">
            <a:extLst>
              <a:ext uri="{FF2B5EF4-FFF2-40B4-BE49-F238E27FC236}">
                <a16:creationId xmlns:a16="http://schemas.microsoft.com/office/drawing/2014/main" id="{816C1795-CBAA-BA05-98CC-516F0B4EBD15}"/>
              </a:ext>
            </a:extLst>
          </p:cNvPr>
          <p:cNvSpPr txBox="1"/>
          <p:nvPr/>
        </p:nvSpPr>
        <p:spPr>
          <a:xfrm>
            <a:off x="1659969" y="5960827"/>
            <a:ext cx="283210" cy="391795"/>
          </a:xfrm>
          <a:prstGeom prst="rect">
            <a:avLst/>
          </a:prstGeom>
        </p:spPr>
        <p:txBody>
          <a:bodyPr vert="horz" wrap="square" lIns="0" tIns="12700" rIns="0" bIns="0" rtlCol="0">
            <a:spAutoFit/>
          </a:bodyPr>
          <a:lstStyle/>
          <a:p>
            <a:pPr marL="40005" marR="5080" indent="-27940" algn="just">
              <a:lnSpc>
                <a:spcPct val="100000"/>
              </a:lnSpc>
              <a:spcBef>
                <a:spcPts val="100"/>
              </a:spcBef>
            </a:pPr>
            <a:r>
              <a:rPr sz="800" b="1" spc="-20" dirty="0">
                <a:latin typeface="Meiryo UI"/>
                <a:cs typeface="Meiryo UI"/>
              </a:rPr>
              <a:t>酸素・</a:t>
            </a:r>
            <a:r>
              <a:rPr sz="800" b="1" spc="-25" dirty="0">
                <a:latin typeface="Meiryo UI"/>
                <a:cs typeface="Meiryo UI"/>
              </a:rPr>
              <a:t>推薬建材</a:t>
            </a:r>
            <a:endParaRPr sz="800">
              <a:latin typeface="Meiryo UI"/>
              <a:cs typeface="Meiryo UI"/>
            </a:endParaRPr>
          </a:p>
        </p:txBody>
      </p:sp>
      <p:sp>
        <p:nvSpPr>
          <p:cNvPr id="122" name="object 69">
            <a:extLst>
              <a:ext uri="{FF2B5EF4-FFF2-40B4-BE49-F238E27FC236}">
                <a16:creationId xmlns:a16="http://schemas.microsoft.com/office/drawing/2014/main" id="{D660B5CD-D6D1-92B3-8301-60460B0867B2}"/>
              </a:ext>
            </a:extLst>
          </p:cNvPr>
          <p:cNvSpPr txBox="1"/>
          <p:nvPr/>
        </p:nvSpPr>
        <p:spPr>
          <a:xfrm>
            <a:off x="1512321" y="6417657"/>
            <a:ext cx="229870" cy="147955"/>
          </a:xfrm>
          <a:prstGeom prst="rect">
            <a:avLst/>
          </a:prstGeom>
        </p:spPr>
        <p:txBody>
          <a:bodyPr vert="horz" wrap="square" lIns="0" tIns="12700" rIns="0" bIns="0" rtlCol="0">
            <a:spAutoFit/>
          </a:bodyPr>
          <a:lstStyle/>
          <a:p>
            <a:pPr marL="12700">
              <a:lnSpc>
                <a:spcPct val="100000"/>
              </a:lnSpc>
              <a:spcBef>
                <a:spcPts val="100"/>
              </a:spcBef>
            </a:pPr>
            <a:r>
              <a:rPr sz="800" b="1" spc="-25" dirty="0">
                <a:latin typeface="Meiryo UI"/>
                <a:cs typeface="Meiryo UI"/>
              </a:rPr>
              <a:t>食料</a:t>
            </a:r>
            <a:endParaRPr sz="800">
              <a:latin typeface="Meiryo UI"/>
              <a:cs typeface="Meiryo UI"/>
            </a:endParaRPr>
          </a:p>
        </p:txBody>
      </p:sp>
      <p:grpSp>
        <p:nvGrpSpPr>
          <p:cNvPr id="123" name="object 70">
            <a:extLst>
              <a:ext uri="{FF2B5EF4-FFF2-40B4-BE49-F238E27FC236}">
                <a16:creationId xmlns:a16="http://schemas.microsoft.com/office/drawing/2014/main" id="{6CC2E6F4-0A47-DF31-E4AF-BE7743BE0308}"/>
              </a:ext>
            </a:extLst>
          </p:cNvPr>
          <p:cNvGrpSpPr/>
          <p:nvPr/>
        </p:nvGrpSpPr>
        <p:grpSpPr>
          <a:xfrm>
            <a:off x="2036789" y="1106774"/>
            <a:ext cx="8940800" cy="263525"/>
            <a:chOff x="862039" y="1240124"/>
            <a:chExt cx="8940800" cy="263525"/>
          </a:xfrm>
        </p:grpSpPr>
        <p:sp>
          <p:nvSpPr>
            <p:cNvPr id="124" name="object 71">
              <a:extLst>
                <a:ext uri="{FF2B5EF4-FFF2-40B4-BE49-F238E27FC236}">
                  <a16:creationId xmlns:a16="http://schemas.microsoft.com/office/drawing/2014/main" id="{0FF33C84-80CD-ACB2-5410-76E129D9544B}"/>
                </a:ext>
              </a:extLst>
            </p:cNvPr>
            <p:cNvSpPr/>
            <p:nvPr/>
          </p:nvSpPr>
          <p:spPr>
            <a:xfrm>
              <a:off x="1768389" y="1388835"/>
              <a:ext cx="8028305" cy="108585"/>
            </a:xfrm>
            <a:custGeom>
              <a:avLst/>
              <a:gdLst/>
              <a:ahLst/>
              <a:cxnLst/>
              <a:rect l="l" t="t" r="r" b="b"/>
              <a:pathLst>
                <a:path w="8028305" h="108584">
                  <a:moveTo>
                    <a:pt x="7973999" y="0"/>
                  </a:moveTo>
                  <a:lnTo>
                    <a:pt x="0" y="0"/>
                  </a:lnTo>
                  <a:lnTo>
                    <a:pt x="0" y="108000"/>
                  </a:lnTo>
                  <a:lnTo>
                    <a:pt x="7973999" y="108000"/>
                  </a:lnTo>
                  <a:lnTo>
                    <a:pt x="8028000" y="54000"/>
                  </a:lnTo>
                  <a:lnTo>
                    <a:pt x="7973999" y="0"/>
                  </a:lnTo>
                  <a:close/>
                </a:path>
              </a:pathLst>
            </a:custGeom>
            <a:solidFill>
              <a:srgbClr val="3B82F5"/>
            </a:solidFill>
          </p:spPr>
          <p:txBody>
            <a:bodyPr wrap="square" lIns="0" tIns="0" rIns="0" bIns="0" rtlCol="0"/>
            <a:lstStyle/>
            <a:p>
              <a:endParaRPr/>
            </a:p>
          </p:txBody>
        </p:sp>
        <p:sp>
          <p:nvSpPr>
            <p:cNvPr id="125" name="object 72">
              <a:extLst>
                <a:ext uri="{FF2B5EF4-FFF2-40B4-BE49-F238E27FC236}">
                  <a16:creationId xmlns:a16="http://schemas.microsoft.com/office/drawing/2014/main" id="{74043472-3AE1-2561-DD25-3F486294E3E8}"/>
                </a:ext>
              </a:extLst>
            </p:cNvPr>
            <p:cNvSpPr/>
            <p:nvPr/>
          </p:nvSpPr>
          <p:spPr>
            <a:xfrm>
              <a:off x="1768389" y="1388835"/>
              <a:ext cx="8028305" cy="108585"/>
            </a:xfrm>
            <a:custGeom>
              <a:avLst/>
              <a:gdLst/>
              <a:ahLst/>
              <a:cxnLst/>
              <a:rect l="l" t="t" r="r" b="b"/>
              <a:pathLst>
                <a:path w="8028305" h="108584">
                  <a:moveTo>
                    <a:pt x="0" y="0"/>
                  </a:moveTo>
                  <a:lnTo>
                    <a:pt x="7973999" y="0"/>
                  </a:lnTo>
                  <a:lnTo>
                    <a:pt x="8028000" y="54000"/>
                  </a:lnTo>
                  <a:lnTo>
                    <a:pt x="7973999" y="108000"/>
                  </a:lnTo>
                  <a:lnTo>
                    <a:pt x="0" y="108000"/>
                  </a:lnTo>
                  <a:lnTo>
                    <a:pt x="0" y="0"/>
                  </a:lnTo>
                  <a:close/>
                </a:path>
              </a:pathLst>
            </a:custGeom>
            <a:ln w="12700">
              <a:solidFill>
                <a:srgbClr val="3B82F5"/>
              </a:solidFill>
            </a:ln>
          </p:spPr>
          <p:txBody>
            <a:bodyPr wrap="square" lIns="0" tIns="0" rIns="0" bIns="0" rtlCol="0"/>
            <a:lstStyle/>
            <a:p>
              <a:endParaRPr/>
            </a:p>
          </p:txBody>
        </p:sp>
        <p:sp>
          <p:nvSpPr>
            <p:cNvPr id="126" name="object 73">
              <a:extLst>
                <a:ext uri="{FF2B5EF4-FFF2-40B4-BE49-F238E27FC236}">
                  <a16:creationId xmlns:a16="http://schemas.microsoft.com/office/drawing/2014/main" id="{36C55617-8938-D60F-A4CB-A42C5AA3A327}"/>
                </a:ext>
              </a:extLst>
            </p:cNvPr>
            <p:cNvSpPr/>
            <p:nvPr/>
          </p:nvSpPr>
          <p:spPr>
            <a:xfrm>
              <a:off x="868389" y="1246474"/>
              <a:ext cx="8928100" cy="108585"/>
            </a:xfrm>
            <a:custGeom>
              <a:avLst/>
              <a:gdLst/>
              <a:ahLst/>
              <a:cxnLst/>
              <a:rect l="l" t="t" r="r" b="b"/>
              <a:pathLst>
                <a:path w="8928100" h="108584">
                  <a:moveTo>
                    <a:pt x="8873998" y="0"/>
                  </a:moveTo>
                  <a:lnTo>
                    <a:pt x="0" y="0"/>
                  </a:lnTo>
                  <a:lnTo>
                    <a:pt x="0" y="108000"/>
                  </a:lnTo>
                  <a:lnTo>
                    <a:pt x="8873998" y="108000"/>
                  </a:lnTo>
                  <a:lnTo>
                    <a:pt x="8927985" y="54000"/>
                  </a:lnTo>
                  <a:lnTo>
                    <a:pt x="8873998" y="0"/>
                  </a:lnTo>
                  <a:close/>
                </a:path>
              </a:pathLst>
            </a:custGeom>
            <a:solidFill>
              <a:srgbClr val="3B82F5"/>
            </a:solidFill>
          </p:spPr>
          <p:txBody>
            <a:bodyPr wrap="square" lIns="0" tIns="0" rIns="0" bIns="0" rtlCol="0"/>
            <a:lstStyle/>
            <a:p>
              <a:endParaRPr/>
            </a:p>
          </p:txBody>
        </p:sp>
        <p:sp>
          <p:nvSpPr>
            <p:cNvPr id="127" name="object 74">
              <a:extLst>
                <a:ext uri="{FF2B5EF4-FFF2-40B4-BE49-F238E27FC236}">
                  <a16:creationId xmlns:a16="http://schemas.microsoft.com/office/drawing/2014/main" id="{AE1BA076-CE48-A98A-CA9D-158B215F947F}"/>
                </a:ext>
              </a:extLst>
            </p:cNvPr>
            <p:cNvSpPr/>
            <p:nvPr/>
          </p:nvSpPr>
          <p:spPr>
            <a:xfrm>
              <a:off x="868389" y="1246474"/>
              <a:ext cx="8928100" cy="108585"/>
            </a:xfrm>
            <a:custGeom>
              <a:avLst/>
              <a:gdLst/>
              <a:ahLst/>
              <a:cxnLst/>
              <a:rect l="l" t="t" r="r" b="b"/>
              <a:pathLst>
                <a:path w="8928100" h="108584">
                  <a:moveTo>
                    <a:pt x="0" y="0"/>
                  </a:moveTo>
                  <a:lnTo>
                    <a:pt x="8873998" y="0"/>
                  </a:lnTo>
                  <a:lnTo>
                    <a:pt x="8927985" y="54000"/>
                  </a:lnTo>
                  <a:lnTo>
                    <a:pt x="8873998" y="108000"/>
                  </a:lnTo>
                  <a:lnTo>
                    <a:pt x="0" y="108000"/>
                  </a:lnTo>
                  <a:lnTo>
                    <a:pt x="0" y="0"/>
                  </a:lnTo>
                  <a:close/>
                </a:path>
              </a:pathLst>
            </a:custGeom>
            <a:ln w="12700">
              <a:solidFill>
                <a:srgbClr val="3B82F5"/>
              </a:solidFill>
            </a:ln>
          </p:spPr>
          <p:txBody>
            <a:bodyPr wrap="square" lIns="0" tIns="0" rIns="0" bIns="0" rtlCol="0"/>
            <a:lstStyle/>
            <a:p>
              <a:endParaRPr/>
            </a:p>
          </p:txBody>
        </p:sp>
      </p:grpSp>
      <p:sp>
        <p:nvSpPr>
          <p:cNvPr id="128" name="object 75">
            <a:extLst>
              <a:ext uri="{FF2B5EF4-FFF2-40B4-BE49-F238E27FC236}">
                <a16:creationId xmlns:a16="http://schemas.microsoft.com/office/drawing/2014/main" id="{0CCD57B9-9604-AC29-7751-496305F43617}"/>
              </a:ext>
            </a:extLst>
          </p:cNvPr>
          <p:cNvSpPr txBox="1"/>
          <p:nvPr/>
        </p:nvSpPr>
        <p:spPr>
          <a:xfrm>
            <a:off x="4852761" y="1075158"/>
            <a:ext cx="3283585" cy="310515"/>
          </a:xfrm>
          <a:prstGeom prst="rect">
            <a:avLst/>
          </a:prstGeom>
        </p:spPr>
        <p:txBody>
          <a:bodyPr vert="horz" wrap="square" lIns="0" tIns="33020" rIns="0" bIns="0" rtlCol="0">
            <a:spAutoFit/>
          </a:bodyPr>
          <a:lstStyle/>
          <a:p>
            <a:pPr marL="12700">
              <a:lnSpc>
                <a:spcPct val="100000"/>
              </a:lnSpc>
              <a:spcBef>
                <a:spcPts val="260"/>
              </a:spcBef>
            </a:pPr>
            <a:r>
              <a:rPr sz="800" dirty="0">
                <a:solidFill>
                  <a:srgbClr val="FFFFFF"/>
                </a:solidFill>
                <a:latin typeface="Meiryo UI"/>
                <a:cs typeface="Meiryo UI"/>
              </a:rPr>
              <a:t>無人機（</a:t>
            </a:r>
            <a:r>
              <a:rPr sz="800" spc="-15" dirty="0">
                <a:solidFill>
                  <a:srgbClr val="FFFFFF"/>
                </a:solidFill>
                <a:latin typeface="Meiryo UI"/>
                <a:cs typeface="Meiryo UI"/>
              </a:rPr>
              <a:t>衛星・ローバ・ランダ・その他設置機器）</a:t>
            </a:r>
            <a:r>
              <a:rPr sz="800" spc="-20" dirty="0">
                <a:solidFill>
                  <a:srgbClr val="FFFFFF"/>
                </a:solidFill>
                <a:latin typeface="Meiryo UI"/>
                <a:cs typeface="Meiryo UI"/>
              </a:rPr>
              <a:t>による月面での科学・探査活動</a:t>
            </a:r>
            <a:endParaRPr sz="800">
              <a:latin typeface="Meiryo UI"/>
              <a:cs typeface="Meiryo UI"/>
            </a:endParaRPr>
          </a:p>
          <a:p>
            <a:pPr marL="1203325">
              <a:lnSpc>
                <a:spcPct val="100000"/>
              </a:lnSpc>
              <a:spcBef>
                <a:spcPts val="160"/>
              </a:spcBef>
            </a:pPr>
            <a:r>
              <a:rPr sz="800" spc="-20" dirty="0">
                <a:solidFill>
                  <a:srgbClr val="FFFFFF"/>
                </a:solidFill>
                <a:latin typeface="Meiryo UI"/>
                <a:cs typeface="Meiryo UI"/>
              </a:rPr>
              <a:t>宇宙飛行士による月面での科学・探査活動</a:t>
            </a:r>
            <a:endParaRPr sz="800">
              <a:latin typeface="Meiryo UI"/>
              <a:cs typeface="Meiryo UI"/>
            </a:endParaRPr>
          </a:p>
        </p:txBody>
      </p:sp>
      <p:grpSp>
        <p:nvGrpSpPr>
          <p:cNvPr id="129" name="object 76">
            <a:extLst>
              <a:ext uri="{FF2B5EF4-FFF2-40B4-BE49-F238E27FC236}">
                <a16:creationId xmlns:a16="http://schemas.microsoft.com/office/drawing/2014/main" id="{3F3C01D3-F875-A2E9-85A5-33099B6F892E}"/>
              </a:ext>
            </a:extLst>
          </p:cNvPr>
          <p:cNvGrpSpPr/>
          <p:nvPr/>
        </p:nvGrpSpPr>
        <p:grpSpPr>
          <a:xfrm>
            <a:off x="7868779" y="1383258"/>
            <a:ext cx="3108960" cy="259079"/>
            <a:chOff x="6694029" y="1516608"/>
            <a:chExt cx="3108960" cy="259079"/>
          </a:xfrm>
        </p:grpSpPr>
        <p:sp>
          <p:nvSpPr>
            <p:cNvPr id="130" name="object 77">
              <a:extLst>
                <a:ext uri="{FF2B5EF4-FFF2-40B4-BE49-F238E27FC236}">
                  <a16:creationId xmlns:a16="http://schemas.microsoft.com/office/drawing/2014/main" id="{35961AF4-6F3D-898D-813D-0D642507DCC4}"/>
                </a:ext>
              </a:extLst>
            </p:cNvPr>
            <p:cNvSpPr/>
            <p:nvPr/>
          </p:nvSpPr>
          <p:spPr>
            <a:xfrm>
              <a:off x="6700379" y="1522958"/>
              <a:ext cx="3096260" cy="108585"/>
            </a:xfrm>
            <a:custGeom>
              <a:avLst/>
              <a:gdLst/>
              <a:ahLst/>
              <a:cxnLst/>
              <a:rect l="l" t="t" r="r" b="b"/>
              <a:pathLst>
                <a:path w="3096259" h="108585">
                  <a:moveTo>
                    <a:pt x="3042005" y="0"/>
                  </a:moveTo>
                  <a:lnTo>
                    <a:pt x="0" y="0"/>
                  </a:lnTo>
                  <a:lnTo>
                    <a:pt x="0" y="108000"/>
                  </a:lnTo>
                  <a:lnTo>
                    <a:pt x="3042005" y="108000"/>
                  </a:lnTo>
                  <a:lnTo>
                    <a:pt x="3096006" y="54000"/>
                  </a:lnTo>
                  <a:lnTo>
                    <a:pt x="3042005" y="0"/>
                  </a:lnTo>
                  <a:close/>
                </a:path>
              </a:pathLst>
            </a:custGeom>
            <a:solidFill>
              <a:srgbClr val="3B82F5"/>
            </a:solidFill>
          </p:spPr>
          <p:txBody>
            <a:bodyPr wrap="square" lIns="0" tIns="0" rIns="0" bIns="0" rtlCol="0"/>
            <a:lstStyle/>
            <a:p>
              <a:endParaRPr/>
            </a:p>
          </p:txBody>
        </p:sp>
        <p:sp>
          <p:nvSpPr>
            <p:cNvPr id="131" name="object 78">
              <a:extLst>
                <a:ext uri="{FF2B5EF4-FFF2-40B4-BE49-F238E27FC236}">
                  <a16:creationId xmlns:a16="http://schemas.microsoft.com/office/drawing/2014/main" id="{E8D32760-FC0E-69CC-0EAA-3430C4EC1F52}"/>
                </a:ext>
              </a:extLst>
            </p:cNvPr>
            <p:cNvSpPr/>
            <p:nvPr/>
          </p:nvSpPr>
          <p:spPr>
            <a:xfrm>
              <a:off x="6700379" y="1522958"/>
              <a:ext cx="3096260" cy="108585"/>
            </a:xfrm>
            <a:custGeom>
              <a:avLst/>
              <a:gdLst/>
              <a:ahLst/>
              <a:cxnLst/>
              <a:rect l="l" t="t" r="r" b="b"/>
              <a:pathLst>
                <a:path w="3096259" h="108585">
                  <a:moveTo>
                    <a:pt x="0" y="0"/>
                  </a:moveTo>
                  <a:lnTo>
                    <a:pt x="3042005" y="0"/>
                  </a:lnTo>
                  <a:lnTo>
                    <a:pt x="3096006" y="54000"/>
                  </a:lnTo>
                  <a:lnTo>
                    <a:pt x="3042005" y="108000"/>
                  </a:lnTo>
                  <a:lnTo>
                    <a:pt x="0" y="108000"/>
                  </a:lnTo>
                  <a:lnTo>
                    <a:pt x="0" y="0"/>
                  </a:lnTo>
                  <a:close/>
                </a:path>
              </a:pathLst>
            </a:custGeom>
            <a:ln w="12700">
              <a:solidFill>
                <a:srgbClr val="3B82F5"/>
              </a:solidFill>
            </a:ln>
          </p:spPr>
          <p:txBody>
            <a:bodyPr wrap="square" lIns="0" tIns="0" rIns="0" bIns="0" rtlCol="0"/>
            <a:lstStyle/>
            <a:p>
              <a:endParaRPr/>
            </a:p>
          </p:txBody>
        </p:sp>
        <p:sp>
          <p:nvSpPr>
            <p:cNvPr id="132" name="object 79">
              <a:extLst>
                <a:ext uri="{FF2B5EF4-FFF2-40B4-BE49-F238E27FC236}">
                  <a16:creationId xmlns:a16="http://schemas.microsoft.com/office/drawing/2014/main" id="{DC20F31F-25CF-4731-12E8-1A398A323B55}"/>
                </a:ext>
              </a:extLst>
            </p:cNvPr>
            <p:cNvSpPr/>
            <p:nvPr/>
          </p:nvSpPr>
          <p:spPr>
            <a:xfrm>
              <a:off x="6700379" y="1660926"/>
              <a:ext cx="3096260" cy="108585"/>
            </a:xfrm>
            <a:custGeom>
              <a:avLst/>
              <a:gdLst/>
              <a:ahLst/>
              <a:cxnLst/>
              <a:rect l="l" t="t" r="r" b="b"/>
              <a:pathLst>
                <a:path w="3096259" h="108585">
                  <a:moveTo>
                    <a:pt x="3042005" y="0"/>
                  </a:moveTo>
                  <a:lnTo>
                    <a:pt x="0" y="0"/>
                  </a:lnTo>
                  <a:lnTo>
                    <a:pt x="0" y="108000"/>
                  </a:lnTo>
                  <a:lnTo>
                    <a:pt x="3042005" y="108000"/>
                  </a:lnTo>
                  <a:lnTo>
                    <a:pt x="3096006" y="54000"/>
                  </a:lnTo>
                  <a:lnTo>
                    <a:pt x="3042005" y="0"/>
                  </a:lnTo>
                  <a:close/>
                </a:path>
              </a:pathLst>
            </a:custGeom>
            <a:solidFill>
              <a:srgbClr val="3B82F5"/>
            </a:solidFill>
          </p:spPr>
          <p:txBody>
            <a:bodyPr wrap="square" lIns="0" tIns="0" rIns="0" bIns="0" rtlCol="0"/>
            <a:lstStyle/>
            <a:p>
              <a:endParaRPr/>
            </a:p>
          </p:txBody>
        </p:sp>
        <p:sp>
          <p:nvSpPr>
            <p:cNvPr id="133" name="object 80">
              <a:extLst>
                <a:ext uri="{FF2B5EF4-FFF2-40B4-BE49-F238E27FC236}">
                  <a16:creationId xmlns:a16="http://schemas.microsoft.com/office/drawing/2014/main" id="{CDA3AB71-E118-291A-3E45-4C54EAD89275}"/>
                </a:ext>
              </a:extLst>
            </p:cNvPr>
            <p:cNvSpPr/>
            <p:nvPr/>
          </p:nvSpPr>
          <p:spPr>
            <a:xfrm>
              <a:off x="6700379" y="1660926"/>
              <a:ext cx="3096260" cy="108585"/>
            </a:xfrm>
            <a:custGeom>
              <a:avLst/>
              <a:gdLst/>
              <a:ahLst/>
              <a:cxnLst/>
              <a:rect l="l" t="t" r="r" b="b"/>
              <a:pathLst>
                <a:path w="3096259" h="108585">
                  <a:moveTo>
                    <a:pt x="0" y="0"/>
                  </a:moveTo>
                  <a:lnTo>
                    <a:pt x="3042005" y="0"/>
                  </a:lnTo>
                  <a:lnTo>
                    <a:pt x="3096006" y="54000"/>
                  </a:lnTo>
                  <a:lnTo>
                    <a:pt x="3042005" y="108000"/>
                  </a:lnTo>
                  <a:lnTo>
                    <a:pt x="0" y="108000"/>
                  </a:lnTo>
                  <a:lnTo>
                    <a:pt x="0" y="0"/>
                  </a:lnTo>
                  <a:close/>
                </a:path>
              </a:pathLst>
            </a:custGeom>
            <a:ln w="12700">
              <a:solidFill>
                <a:srgbClr val="3B82F5"/>
              </a:solidFill>
            </a:ln>
          </p:spPr>
          <p:txBody>
            <a:bodyPr wrap="square" lIns="0" tIns="0" rIns="0" bIns="0" rtlCol="0"/>
            <a:lstStyle/>
            <a:p>
              <a:endParaRPr/>
            </a:p>
          </p:txBody>
        </p:sp>
      </p:grpSp>
      <p:sp>
        <p:nvSpPr>
          <p:cNvPr id="134" name="object 81">
            <a:extLst>
              <a:ext uri="{FF2B5EF4-FFF2-40B4-BE49-F238E27FC236}">
                <a16:creationId xmlns:a16="http://schemas.microsoft.com/office/drawing/2014/main" id="{1886564F-2FB8-95F4-9E43-CF48DAFAA41B}"/>
              </a:ext>
            </a:extLst>
          </p:cNvPr>
          <p:cNvSpPr txBox="1"/>
          <p:nvPr/>
        </p:nvSpPr>
        <p:spPr>
          <a:xfrm>
            <a:off x="8260311" y="1356035"/>
            <a:ext cx="2299335" cy="301625"/>
          </a:xfrm>
          <a:prstGeom prst="rect">
            <a:avLst/>
          </a:prstGeom>
        </p:spPr>
        <p:txBody>
          <a:bodyPr vert="horz" wrap="square" lIns="0" tIns="12065" rIns="0" bIns="0" rtlCol="0">
            <a:spAutoFit/>
          </a:bodyPr>
          <a:lstStyle/>
          <a:p>
            <a:pPr marL="268605" marR="5080" indent="-256540">
              <a:lnSpc>
                <a:spcPct val="113199"/>
              </a:lnSpc>
              <a:spcBef>
                <a:spcPts val="95"/>
              </a:spcBef>
            </a:pPr>
            <a:r>
              <a:rPr sz="800" spc="-20" dirty="0">
                <a:solidFill>
                  <a:srgbClr val="FFFFFF"/>
                </a:solidFill>
                <a:latin typeface="Meiryo UI"/>
                <a:cs typeface="Meiryo UI"/>
              </a:rPr>
              <a:t>深宇宙で科学・探査活動を行う実施主体への推薬供給</a:t>
            </a:r>
            <a:r>
              <a:rPr sz="800" dirty="0">
                <a:solidFill>
                  <a:srgbClr val="FFFFFF"/>
                </a:solidFill>
                <a:latin typeface="Meiryo UI"/>
                <a:cs typeface="Meiryo UI"/>
              </a:rPr>
              <a:t>民間人（非宇宙飛行士</a:t>
            </a:r>
            <a:r>
              <a:rPr sz="800" spc="-15" dirty="0">
                <a:solidFill>
                  <a:srgbClr val="FFFFFF"/>
                </a:solidFill>
                <a:latin typeface="Meiryo UI"/>
                <a:cs typeface="Meiryo UI"/>
              </a:rPr>
              <a:t>）</a:t>
            </a:r>
            <a:r>
              <a:rPr sz="800" spc="-20" dirty="0">
                <a:solidFill>
                  <a:srgbClr val="FFFFFF"/>
                </a:solidFill>
                <a:latin typeface="Meiryo UI"/>
                <a:cs typeface="Meiryo UI"/>
              </a:rPr>
              <a:t>による月面観光</a:t>
            </a:r>
            <a:endParaRPr sz="800" dirty="0">
              <a:latin typeface="Meiryo UI"/>
              <a:cs typeface="Meiryo UI"/>
            </a:endParaRPr>
          </a:p>
        </p:txBody>
      </p:sp>
      <p:sp>
        <p:nvSpPr>
          <p:cNvPr id="135" name="object 82">
            <a:extLst>
              <a:ext uri="{FF2B5EF4-FFF2-40B4-BE49-F238E27FC236}">
                <a16:creationId xmlns:a16="http://schemas.microsoft.com/office/drawing/2014/main" id="{33297CC6-36C8-E9C7-BF16-6CFD67AFE0A1}"/>
              </a:ext>
            </a:extLst>
          </p:cNvPr>
          <p:cNvSpPr/>
          <p:nvPr/>
        </p:nvSpPr>
        <p:spPr>
          <a:xfrm>
            <a:off x="2043137" y="1725129"/>
            <a:ext cx="1872614" cy="216535"/>
          </a:xfrm>
          <a:custGeom>
            <a:avLst/>
            <a:gdLst/>
            <a:ahLst/>
            <a:cxnLst/>
            <a:rect l="l" t="t" r="r" b="b"/>
            <a:pathLst>
              <a:path w="1872614" h="216535">
                <a:moveTo>
                  <a:pt x="0" y="0"/>
                </a:moveTo>
                <a:lnTo>
                  <a:pt x="1872005" y="0"/>
                </a:lnTo>
                <a:lnTo>
                  <a:pt x="1872005" y="216001"/>
                </a:lnTo>
                <a:lnTo>
                  <a:pt x="0" y="216001"/>
                </a:lnTo>
                <a:lnTo>
                  <a:pt x="0" y="0"/>
                </a:lnTo>
                <a:close/>
              </a:path>
            </a:pathLst>
          </a:custGeom>
          <a:ln w="12700">
            <a:solidFill>
              <a:srgbClr val="003A83"/>
            </a:solidFill>
          </a:ln>
        </p:spPr>
        <p:txBody>
          <a:bodyPr wrap="square" lIns="0" tIns="0" rIns="0" bIns="0" rtlCol="0"/>
          <a:lstStyle/>
          <a:p>
            <a:endParaRPr/>
          </a:p>
        </p:txBody>
      </p:sp>
      <p:sp>
        <p:nvSpPr>
          <p:cNvPr id="136" name="object 83">
            <a:extLst>
              <a:ext uri="{FF2B5EF4-FFF2-40B4-BE49-F238E27FC236}">
                <a16:creationId xmlns:a16="http://schemas.microsoft.com/office/drawing/2014/main" id="{71F0D654-0B08-AC6F-E06B-F66F98E6966E}"/>
              </a:ext>
            </a:extLst>
          </p:cNvPr>
          <p:cNvSpPr txBox="1"/>
          <p:nvPr/>
        </p:nvSpPr>
        <p:spPr>
          <a:xfrm>
            <a:off x="2158559" y="1715268"/>
            <a:ext cx="1640205" cy="238760"/>
          </a:xfrm>
          <a:prstGeom prst="rect">
            <a:avLst/>
          </a:prstGeom>
        </p:spPr>
        <p:txBody>
          <a:bodyPr vert="horz" wrap="square" lIns="0" tIns="12065" rIns="0" bIns="0" rtlCol="0">
            <a:spAutoFit/>
          </a:bodyPr>
          <a:lstStyle/>
          <a:p>
            <a:pPr marL="142240" marR="5080" indent="-130175">
              <a:lnSpc>
                <a:spcPct val="100000"/>
              </a:lnSpc>
              <a:spcBef>
                <a:spcPts val="95"/>
              </a:spcBef>
            </a:pPr>
            <a:r>
              <a:rPr sz="700" spc="-20" dirty="0">
                <a:solidFill>
                  <a:srgbClr val="003A83"/>
                </a:solidFill>
                <a:latin typeface="Meiryo UI"/>
                <a:cs typeface="Meiryo UI"/>
              </a:rPr>
              <a:t>HTV-</a:t>
            </a:r>
            <a:r>
              <a:rPr sz="700" spc="-10" dirty="0">
                <a:solidFill>
                  <a:srgbClr val="003A83"/>
                </a:solidFill>
                <a:latin typeface="Meiryo UI"/>
                <a:cs typeface="Meiryo UI"/>
              </a:rPr>
              <a:t>XG</a:t>
            </a:r>
            <a:r>
              <a:rPr sz="700" spc="-30" dirty="0">
                <a:solidFill>
                  <a:srgbClr val="003A83"/>
                </a:solidFill>
                <a:latin typeface="Meiryo UI"/>
                <a:cs typeface="Meiryo UI"/>
              </a:rPr>
              <a:t>の確実な開発により、月周回軌道へアクセス可能なケーパビリティを獲得する</a:t>
            </a:r>
            <a:endParaRPr sz="700">
              <a:latin typeface="Meiryo UI"/>
              <a:cs typeface="Meiryo UI"/>
            </a:endParaRPr>
          </a:p>
        </p:txBody>
      </p:sp>
      <p:sp>
        <p:nvSpPr>
          <p:cNvPr id="137" name="object 84">
            <a:extLst>
              <a:ext uri="{FF2B5EF4-FFF2-40B4-BE49-F238E27FC236}">
                <a16:creationId xmlns:a16="http://schemas.microsoft.com/office/drawing/2014/main" id="{065446BA-416F-CDDE-D93F-8F227CFE0F38}"/>
              </a:ext>
            </a:extLst>
          </p:cNvPr>
          <p:cNvSpPr/>
          <p:nvPr/>
        </p:nvSpPr>
        <p:spPr>
          <a:xfrm>
            <a:off x="3987139" y="1725129"/>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138" name="object 85">
            <a:extLst>
              <a:ext uri="{FF2B5EF4-FFF2-40B4-BE49-F238E27FC236}">
                <a16:creationId xmlns:a16="http://schemas.microsoft.com/office/drawing/2014/main" id="{97A8AAD3-528D-8B61-6C9E-9425BB86EEAA}"/>
              </a:ext>
            </a:extLst>
          </p:cNvPr>
          <p:cNvSpPr txBox="1"/>
          <p:nvPr/>
        </p:nvSpPr>
        <p:spPr>
          <a:xfrm>
            <a:off x="4838339" y="1715268"/>
            <a:ext cx="2112645" cy="238760"/>
          </a:xfrm>
          <a:prstGeom prst="rect">
            <a:avLst/>
          </a:prstGeom>
        </p:spPr>
        <p:txBody>
          <a:bodyPr vert="horz" wrap="square" lIns="0" tIns="12065" rIns="0" bIns="0" rtlCol="0">
            <a:spAutoFit/>
          </a:bodyPr>
          <a:lstStyle/>
          <a:p>
            <a:pPr marL="222885" marR="5080" indent="-210820">
              <a:lnSpc>
                <a:spcPct val="100000"/>
              </a:lnSpc>
              <a:spcBef>
                <a:spcPts val="95"/>
              </a:spcBef>
            </a:pPr>
            <a:r>
              <a:rPr sz="700" spc="-10" dirty="0">
                <a:solidFill>
                  <a:srgbClr val="003A83"/>
                </a:solidFill>
                <a:latin typeface="Meiryo UI"/>
                <a:cs typeface="Meiryo UI"/>
              </a:rPr>
              <a:t>Gateway</a:t>
            </a:r>
            <a:r>
              <a:rPr sz="700" spc="-30" dirty="0">
                <a:solidFill>
                  <a:srgbClr val="003A83"/>
                </a:solidFill>
                <a:latin typeface="Meiryo UI"/>
                <a:cs typeface="Meiryo UI"/>
              </a:rPr>
              <a:t>への物資輸送を中心とした国際貢献を行いつつ、月周回軌道への衛星輸送等の需要を獲得する</a:t>
            </a:r>
            <a:endParaRPr sz="700">
              <a:latin typeface="Meiryo UI"/>
              <a:cs typeface="Meiryo UI"/>
            </a:endParaRPr>
          </a:p>
        </p:txBody>
      </p:sp>
      <p:sp>
        <p:nvSpPr>
          <p:cNvPr id="139" name="object 86">
            <a:extLst>
              <a:ext uri="{FF2B5EF4-FFF2-40B4-BE49-F238E27FC236}">
                <a16:creationId xmlns:a16="http://schemas.microsoft.com/office/drawing/2014/main" id="{8085D0BD-67EE-F830-B7CE-E266B8B1BFA7}"/>
              </a:ext>
            </a:extLst>
          </p:cNvPr>
          <p:cNvSpPr/>
          <p:nvPr/>
        </p:nvSpPr>
        <p:spPr>
          <a:xfrm>
            <a:off x="7875143" y="1725129"/>
            <a:ext cx="3096260" cy="216535"/>
          </a:xfrm>
          <a:custGeom>
            <a:avLst/>
            <a:gdLst/>
            <a:ahLst/>
            <a:cxnLst/>
            <a:rect l="l" t="t" r="r" b="b"/>
            <a:pathLst>
              <a:path w="3096259" h="216535">
                <a:moveTo>
                  <a:pt x="0" y="0"/>
                </a:moveTo>
                <a:lnTo>
                  <a:pt x="3096005" y="0"/>
                </a:lnTo>
                <a:lnTo>
                  <a:pt x="3096005" y="216001"/>
                </a:lnTo>
                <a:lnTo>
                  <a:pt x="0" y="216001"/>
                </a:lnTo>
                <a:lnTo>
                  <a:pt x="0" y="0"/>
                </a:lnTo>
                <a:close/>
              </a:path>
            </a:pathLst>
          </a:custGeom>
          <a:ln w="12700">
            <a:solidFill>
              <a:srgbClr val="585656"/>
            </a:solidFill>
            <a:prstDash val="sysDash"/>
          </a:ln>
        </p:spPr>
        <p:txBody>
          <a:bodyPr wrap="square" lIns="0" tIns="0" rIns="0" bIns="0" rtlCol="0"/>
          <a:lstStyle/>
          <a:p>
            <a:endParaRPr/>
          </a:p>
        </p:txBody>
      </p:sp>
      <p:sp>
        <p:nvSpPr>
          <p:cNvPr id="140" name="object 87">
            <a:extLst>
              <a:ext uri="{FF2B5EF4-FFF2-40B4-BE49-F238E27FC236}">
                <a16:creationId xmlns:a16="http://schemas.microsoft.com/office/drawing/2014/main" id="{5437520A-E358-194E-5F5F-7796446B27D2}"/>
              </a:ext>
            </a:extLst>
          </p:cNvPr>
          <p:cNvSpPr txBox="1"/>
          <p:nvPr/>
        </p:nvSpPr>
        <p:spPr>
          <a:xfrm>
            <a:off x="8027185" y="1768609"/>
            <a:ext cx="279209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輸送ケーパビリティの用途・能力を拡大することで継続的に需要獲得・国際貢献</a:t>
            </a:r>
            <a:endParaRPr sz="700" dirty="0">
              <a:latin typeface="Meiryo UI"/>
              <a:cs typeface="Meiryo UI"/>
            </a:endParaRPr>
          </a:p>
        </p:txBody>
      </p:sp>
      <p:sp>
        <p:nvSpPr>
          <p:cNvPr id="141" name="object 88">
            <a:extLst>
              <a:ext uri="{FF2B5EF4-FFF2-40B4-BE49-F238E27FC236}">
                <a16:creationId xmlns:a16="http://schemas.microsoft.com/office/drawing/2014/main" id="{98DC6FDE-EAF2-5C51-0562-2DE608E9F9C1}"/>
              </a:ext>
            </a:extLst>
          </p:cNvPr>
          <p:cNvSpPr/>
          <p:nvPr/>
        </p:nvSpPr>
        <p:spPr>
          <a:xfrm>
            <a:off x="2043137" y="2013127"/>
            <a:ext cx="5760085" cy="252095"/>
          </a:xfrm>
          <a:custGeom>
            <a:avLst/>
            <a:gdLst/>
            <a:ahLst/>
            <a:cxnLst/>
            <a:rect l="l" t="t" r="r" b="b"/>
            <a:pathLst>
              <a:path w="5760084" h="252094">
                <a:moveTo>
                  <a:pt x="0" y="0"/>
                </a:moveTo>
                <a:lnTo>
                  <a:pt x="5759996" y="0"/>
                </a:lnTo>
                <a:lnTo>
                  <a:pt x="5759996" y="108000"/>
                </a:lnTo>
                <a:lnTo>
                  <a:pt x="0" y="108000"/>
                </a:lnTo>
                <a:lnTo>
                  <a:pt x="0" y="0"/>
                </a:lnTo>
                <a:close/>
              </a:path>
              <a:path w="5760084" h="252094">
                <a:moveTo>
                  <a:pt x="0" y="143992"/>
                </a:moveTo>
                <a:lnTo>
                  <a:pt x="5759996" y="143992"/>
                </a:lnTo>
                <a:lnTo>
                  <a:pt x="5759996" y="251993"/>
                </a:lnTo>
                <a:lnTo>
                  <a:pt x="0" y="251993"/>
                </a:lnTo>
                <a:lnTo>
                  <a:pt x="0" y="143992"/>
                </a:lnTo>
                <a:close/>
              </a:path>
            </a:pathLst>
          </a:custGeom>
          <a:ln w="12700">
            <a:solidFill>
              <a:srgbClr val="003A83"/>
            </a:solidFill>
          </a:ln>
        </p:spPr>
        <p:txBody>
          <a:bodyPr wrap="square" lIns="0" tIns="0" rIns="0" bIns="0" rtlCol="0"/>
          <a:lstStyle/>
          <a:p>
            <a:endParaRPr/>
          </a:p>
        </p:txBody>
      </p:sp>
      <p:sp>
        <p:nvSpPr>
          <p:cNvPr id="142" name="object 89">
            <a:extLst>
              <a:ext uri="{FF2B5EF4-FFF2-40B4-BE49-F238E27FC236}">
                <a16:creationId xmlns:a16="http://schemas.microsoft.com/office/drawing/2014/main" id="{4A2B5575-89B4-E309-CEA3-6D223A7D9600}"/>
              </a:ext>
            </a:extLst>
          </p:cNvPr>
          <p:cNvSpPr txBox="1"/>
          <p:nvPr/>
        </p:nvSpPr>
        <p:spPr>
          <a:xfrm>
            <a:off x="2242485" y="1964681"/>
            <a:ext cx="5361305" cy="313690"/>
          </a:xfrm>
          <a:prstGeom prst="rect">
            <a:avLst/>
          </a:prstGeom>
        </p:spPr>
        <p:txBody>
          <a:bodyPr vert="horz" wrap="square" lIns="0" tIns="12700" rIns="0" bIns="0" rtlCol="0">
            <a:spAutoFit/>
          </a:bodyPr>
          <a:lstStyle/>
          <a:p>
            <a:pPr marL="1513840" marR="5080" indent="-1501775">
              <a:lnSpc>
                <a:spcPct val="135000"/>
              </a:lnSpc>
              <a:spcBef>
                <a:spcPts val="100"/>
              </a:spcBef>
            </a:pPr>
            <a:r>
              <a:rPr sz="700" spc="-20" dirty="0">
                <a:solidFill>
                  <a:srgbClr val="003A83"/>
                </a:solidFill>
                <a:latin typeface="Meiryo UI"/>
                <a:cs typeface="Meiryo UI"/>
              </a:rPr>
              <a:t>科学探査活動等のペイロードの輸送や民間活動の支援等により、月面輸送に係る差別化技術を獲得するとともに輸送頻度を担保し、優位性を確立する国内外の月面インフラ関連機器等の輸送需要を並行して獲得する</a:t>
            </a:r>
            <a:endParaRPr sz="700" dirty="0">
              <a:latin typeface="Meiryo UI"/>
              <a:cs typeface="Meiryo UI"/>
            </a:endParaRPr>
          </a:p>
        </p:txBody>
      </p:sp>
      <p:sp>
        <p:nvSpPr>
          <p:cNvPr id="143" name="object 90">
            <a:extLst>
              <a:ext uri="{FF2B5EF4-FFF2-40B4-BE49-F238E27FC236}">
                <a16:creationId xmlns:a16="http://schemas.microsoft.com/office/drawing/2014/main" id="{265EFBDA-97F0-3994-DBD6-D8CDA3C96AB3}"/>
              </a:ext>
            </a:extLst>
          </p:cNvPr>
          <p:cNvSpPr/>
          <p:nvPr/>
        </p:nvSpPr>
        <p:spPr>
          <a:xfrm>
            <a:off x="7875143" y="2013127"/>
            <a:ext cx="3096260" cy="252095"/>
          </a:xfrm>
          <a:custGeom>
            <a:avLst/>
            <a:gdLst/>
            <a:ahLst/>
            <a:cxnLst/>
            <a:rect l="l" t="t" r="r" b="b"/>
            <a:pathLst>
              <a:path w="3096259" h="252094">
                <a:moveTo>
                  <a:pt x="0" y="0"/>
                </a:moveTo>
                <a:lnTo>
                  <a:pt x="3096005" y="0"/>
                </a:lnTo>
                <a:lnTo>
                  <a:pt x="3096005" y="252006"/>
                </a:lnTo>
                <a:lnTo>
                  <a:pt x="0" y="252006"/>
                </a:lnTo>
                <a:lnTo>
                  <a:pt x="0" y="0"/>
                </a:lnTo>
                <a:close/>
              </a:path>
            </a:pathLst>
          </a:custGeom>
          <a:ln w="12700">
            <a:solidFill>
              <a:srgbClr val="585656"/>
            </a:solidFill>
            <a:prstDash val="sysDash"/>
          </a:ln>
        </p:spPr>
        <p:txBody>
          <a:bodyPr wrap="square" lIns="0" tIns="0" rIns="0" bIns="0" rtlCol="0"/>
          <a:lstStyle/>
          <a:p>
            <a:endParaRPr/>
          </a:p>
        </p:txBody>
      </p:sp>
      <p:sp>
        <p:nvSpPr>
          <p:cNvPr id="144" name="object 91">
            <a:extLst>
              <a:ext uri="{FF2B5EF4-FFF2-40B4-BE49-F238E27FC236}">
                <a16:creationId xmlns:a16="http://schemas.microsoft.com/office/drawing/2014/main" id="{9E3E5CCB-745E-71DF-B203-A5A34A845488}"/>
              </a:ext>
            </a:extLst>
          </p:cNvPr>
          <p:cNvSpPr txBox="1"/>
          <p:nvPr/>
        </p:nvSpPr>
        <p:spPr>
          <a:xfrm>
            <a:off x="8027185" y="2074608"/>
            <a:ext cx="279209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輸送ケーパビリティの用途・能力を拡大することで継続的に需要獲得・国際貢献</a:t>
            </a:r>
            <a:endParaRPr sz="700">
              <a:latin typeface="Meiryo UI"/>
              <a:cs typeface="Meiryo UI"/>
            </a:endParaRPr>
          </a:p>
        </p:txBody>
      </p:sp>
      <p:sp>
        <p:nvSpPr>
          <p:cNvPr id="145" name="object 92">
            <a:extLst>
              <a:ext uri="{FF2B5EF4-FFF2-40B4-BE49-F238E27FC236}">
                <a16:creationId xmlns:a16="http://schemas.microsoft.com/office/drawing/2014/main" id="{E734564D-8435-0C83-D263-A6E9C6A838E9}"/>
              </a:ext>
            </a:extLst>
          </p:cNvPr>
          <p:cNvSpPr/>
          <p:nvPr/>
        </p:nvSpPr>
        <p:spPr>
          <a:xfrm>
            <a:off x="2043137" y="2337130"/>
            <a:ext cx="1872614" cy="396240"/>
          </a:xfrm>
          <a:custGeom>
            <a:avLst/>
            <a:gdLst/>
            <a:ahLst/>
            <a:cxnLst/>
            <a:rect l="l" t="t" r="r" b="b"/>
            <a:pathLst>
              <a:path w="1872614" h="396239">
                <a:moveTo>
                  <a:pt x="0" y="0"/>
                </a:moveTo>
                <a:lnTo>
                  <a:pt x="1872005" y="0"/>
                </a:lnTo>
                <a:lnTo>
                  <a:pt x="1872005" y="395998"/>
                </a:lnTo>
                <a:lnTo>
                  <a:pt x="0" y="395998"/>
                </a:lnTo>
                <a:lnTo>
                  <a:pt x="0" y="0"/>
                </a:lnTo>
                <a:close/>
              </a:path>
            </a:pathLst>
          </a:custGeom>
          <a:ln w="12699">
            <a:solidFill>
              <a:srgbClr val="003A83"/>
            </a:solidFill>
          </a:ln>
        </p:spPr>
        <p:txBody>
          <a:bodyPr wrap="square" lIns="0" tIns="0" rIns="0" bIns="0" rtlCol="0"/>
          <a:lstStyle/>
          <a:p>
            <a:endParaRPr/>
          </a:p>
        </p:txBody>
      </p:sp>
      <p:sp>
        <p:nvSpPr>
          <p:cNvPr id="146" name="object 93">
            <a:extLst>
              <a:ext uri="{FF2B5EF4-FFF2-40B4-BE49-F238E27FC236}">
                <a16:creationId xmlns:a16="http://schemas.microsoft.com/office/drawing/2014/main" id="{6E13F077-935F-D41B-4D4C-6B4AC0B7E238}"/>
              </a:ext>
            </a:extLst>
          </p:cNvPr>
          <p:cNvSpPr txBox="1"/>
          <p:nvPr/>
        </p:nvSpPr>
        <p:spPr>
          <a:xfrm>
            <a:off x="2125064" y="2310588"/>
            <a:ext cx="1707514" cy="452120"/>
          </a:xfrm>
          <a:prstGeom prst="rect">
            <a:avLst/>
          </a:prstGeom>
        </p:spPr>
        <p:txBody>
          <a:bodyPr vert="horz" wrap="square" lIns="0" tIns="12065" rIns="0" bIns="0" rtlCol="0">
            <a:spAutoFit/>
          </a:bodyPr>
          <a:lstStyle/>
          <a:p>
            <a:pPr marL="264160" marR="5080" indent="-252095">
              <a:lnSpc>
                <a:spcPct val="100000"/>
              </a:lnSpc>
              <a:spcBef>
                <a:spcPts val="95"/>
              </a:spcBef>
            </a:pPr>
            <a:r>
              <a:rPr sz="700" spc="-25" dirty="0">
                <a:solidFill>
                  <a:srgbClr val="003A83"/>
                </a:solidFill>
                <a:latin typeface="Meiryo UI"/>
                <a:cs typeface="Meiryo UI"/>
              </a:rPr>
              <a:t>地上のモビリティ産業や、先行する日本の他</a:t>
            </a:r>
            <a:r>
              <a:rPr sz="700" spc="-10" dirty="0">
                <a:solidFill>
                  <a:srgbClr val="003A83"/>
                </a:solidFill>
                <a:latin typeface="Meiryo UI"/>
                <a:cs typeface="Meiryo UI"/>
              </a:rPr>
              <a:t>PJ</a:t>
            </a:r>
            <a:r>
              <a:rPr sz="700" spc="-50" dirty="0">
                <a:solidFill>
                  <a:srgbClr val="003A83"/>
                </a:solidFill>
                <a:latin typeface="Meiryo UI"/>
                <a:cs typeface="Meiryo UI"/>
              </a:rPr>
              <a:t>で</a:t>
            </a:r>
            <a:r>
              <a:rPr sz="700" spc="-30" dirty="0">
                <a:solidFill>
                  <a:srgbClr val="003A83"/>
                </a:solidFill>
                <a:latin typeface="Meiryo UI"/>
                <a:cs typeface="Meiryo UI"/>
              </a:rPr>
              <a:t>得られる技術・データ等も活用し、</a:t>
            </a:r>
            <a:endParaRPr sz="700">
              <a:latin typeface="Meiryo UI"/>
              <a:cs typeface="Meiryo UI"/>
            </a:endParaRPr>
          </a:p>
          <a:p>
            <a:pPr marL="222885" marR="13335" indent="-203200">
              <a:lnSpc>
                <a:spcPct val="100000"/>
              </a:lnSpc>
            </a:pPr>
            <a:r>
              <a:rPr sz="700" spc="-30" dirty="0">
                <a:solidFill>
                  <a:srgbClr val="003A83"/>
                </a:solidFill>
                <a:latin typeface="Meiryo UI"/>
                <a:cs typeface="Meiryo UI"/>
              </a:rPr>
              <a:t>有人与圧ローバを確実に開発・実装することで、月面輸送のケーパビリティを獲得する</a:t>
            </a:r>
            <a:endParaRPr sz="700">
              <a:latin typeface="Meiryo UI"/>
              <a:cs typeface="Meiryo UI"/>
            </a:endParaRPr>
          </a:p>
        </p:txBody>
      </p:sp>
      <p:sp>
        <p:nvSpPr>
          <p:cNvPr id="147" name="object 94">
            <a:extLst>
              <a:ext uri="{FF2B5EF4-FFF2-40B4-BE49-F238E27FC236}">
                <a16:creationId xmlns:a16="http://schemas.microsoft.com/office/drawing/2014/main" id="{651C889E-6D8C-D081-4377-FAA029213EE8}"/>
              </a:ext>
            </a:extLst>
          </p:cNvPr>
          <p:cNvSpPr/>
          <p:nvPr/>
        </p:nvSpPr>
        <p:spPr>
          <a:xfrm>
            <a:off x="3987139" y="2337130"/>
            <a:ext cx="3816350" cy="144145"/>
          </a:xfrm>
          <a:custGeom>
            <a:avLst/>
            <a:gdLst/>
            <a:ahLst/>
            <a:cxnLst/>
            <a:rect l="l" t="t" r="r" b="b"/>
            <a:pathLst>
              <a:path w="3816350" h="144144">
                <a:moveTo>
                  <a:pt x="0" y="0"/>
                </a:moveTo>
                <a:lnTo>
                  <a:pt x="3815994" y="0"/>
                </a:lnTo>
                <a:lnTo>
                  <a:pt x="3815994" y="144005"/>
                </a:lnTo>
                <a:lnTo>
                  <a:pt x="0" y="144005"/>
                </a:lnTo>
                <a:lnTo>
                  <a:pt x="0" y="0"/>
                </a:lnTo>
                <a:close/>
              </a:path>
            </a:pathLst>
          </a:custGeom>
          <a:ln w="12700">
            <a:solidFill>
              <a:srgbClr val="003A83"/>
            </a:solidFill>
          </a:ln>
        </p:spPr>
        <p:txBody>
          <a:bodyPr wrap="square" lIns="0" tIns="0" rIns="0" bIns="0" rtlCol="0"/>
          <a:lstStyle/>
          <a:p>
            <a:endParaRPr/>
          </a:p>
        </p:txBody>
      </p:sp>
      <p:sp>
        <p:nvSpPr>
          <p:cNvPr id="148" name="object 95">
            <a:extLst>
              <a:ext uri="{FF2B5EF4-FFF2-40B4-BE49-F238E27FC236}">
                <a16:creationId xmlns:a16="http://schemas.microsoft.com/office/drawing/2014/main" id="{A8C62B50-85E3-56FF-48F1-C0AECA986287}"/>
              </a:ext>
            </a:extLst>
          </p:cNvPr>
          <p:cNvSpPr txBox="1"/>
          <p:nvPr/>
        </p:nvSpPr>
        <p:spPr>
          <a:xfrm>
            <a:off x="3993489" y="2344609"/>
            <a:ext cx="3803650" cy="132080"/>
          </a:xfrm>
          <a:prstGeom prst="rect">
            <a:avLst/>
          </a:prstGeom>
        </p:spPr>
        <p:txBody>
          <a:bodyPr vert="horz" wrap="square" lIns="0" tIns="12065" rIns="0" bIns="0" rtlCol="0">
            <a:spAutoFit/>
          </a:bodyPr>
          <a:lstStyle/>
          <a:p>
            <a:pPr algn="ctr">
              <a:lnSpc>
                <a:spcPct val="100000"/>
              </a:lnSpc>
              <a:spcBef>
                <a:spcPts val="95"/>
              </a:spcBef>
            </a:pPr>
            <a:r>
              <a:rPr sz="700" spc="-30" dirty="0">
                <a:solidFill>
                  <a:srgbClr val="003A83"/>
                </a:solidFill>
                <a:latin typeface="Meiryo UI"/>
                <a:cs typeface="Meiryo UI"/>
              </a:rPr>
              <a:t>広域探査に加え、日本の月面活動に不可欠となる物資・貨物を輸送・展開する</a:t>
            </a:r>
            <a:endParaRPr sz="700">
              <a:latin typeface="Meiryo UI"/>
              <a:cs typeface="Meiryo UI"/>
            </a:endParaRPr>
          </a:p>
        </p:txBody>
      </p:sp>
      <p:sp>
        <p:nvSpPr>
          <p:cNvPr id="149" name="object 96">
            <a:extLst>
              <a:ext uri="{FF2B5EF4-FFF2-40B4-BE49-F238E27FC236}">
                <a16:creationId xmlns:a16="http://schemas.microsoft.com/office/drawing/2014/main" id="{04627C6A-9784-DF91-0C82-135349430E3C}"/>
              </a:ext>
            </a:extLst>
          </p:cNvPr>
          <p:cNvSpPr/>
          <p:nvPr/>
        </p:nvSpPr>
        <p:spPr>
          <a:xfrm>
            <a:off x="3987139" y="2517127"/>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150" name="object 97">
            <a:extLst>
              <a:ext uri="{FF2B5EF4-FFF2-40B4-BE49-F238E27FC236}">
                <a16:creationId xmlns:a16="http://schemas.microsoft.com/office/drawing/2014/main" id="{367CB41C-7F36-355D-9CD6-C0C3DB6AC9AC}"/>
              </a:ext>
            </a:extLst>
          </p:cNvPr>
          <p:cNvSpPr txBox="1"/>
          <p:nvPr/>
        </p:nvSpPr>
        <p:spPr>
          <a:xfrm>
            <a:off x="3993489" y="2507269"/>
            <a:ext cx="3803650" cy="238760"/>
          </a:xfrm>
          <a:prstGeom prst="rect">
            <a:avLst/>
          </a:prstGeom>
        </p:spPr>
        <p:txBody>
          <a:bodyPr vert="horz" wrap="square" lIns="0" tIns="12065" rIns="0" bIns="0" rtlCol="0">
            <a:spAutoFit/>
          </a:bodyPr>
          <a:lstStyle/>
          <a:p>
            <a:pPr marL="1029335" marR="377825" indent="-646430">
              <a:lnSpc>
                <a:spcPct val="100000"/>
              </a:lnSpc>
              <a:spcBef>
                <a:spcPts val="95"/>
              </a:spcBef>
            </a:pPr>
            <a:r>
              <a:rPr sz="700" spc="-35" dirty="0">
                <a:solidFill>
                  <a:srgbClr val="003A83"/>
                </a:solidFill>
                <a:latin typeface="Meiryo UI"/>
                <a:cs typeface="Meiryo UI"/>
              </a:rPr>
              <a:t>他国の月面輸送需要や、有人与圧ローバのコンポーネント等に対する需要を取り込み、</a:t>
            </a:r>
            <a:r>
              <a:rPr sz="700" spc="-30" dirty="0">
                <a:solidFill>
                  <a:srgbClr val="003A83"/>
                </a:solidFill>
                <a:latin typeface="Meiryo UI"/>
                <a:cs typeface="Meiryo UI"/>
              </a:rPr>
              <a:t>国際協力における貢献あるいは外貨の獲得を狙う</a:t>
            </a:r>
            <a:endParaRPr sz="700">
              <a:latin typeface="Meiryo UI"/>
              <a:cs typeface="Meiryo UI"/>
            </a:endParaRPr>
          </a:p>
        </p:txBody>
      </p:sp>
      <p:sp>
        <p:nvSpPr>
          <p:cNvPr id="151" name="object 98">
            <a:extLst>
              <a:ext uri="{FF2B5EF4-FFF2-40B4-BE49-F238E27FC236}">
                <a16:creationId xmlns:a16="http://schemas.microsoft.com/office/drawing/2014/main" id="{E80746FF-160B-3BF3-2FE2-A6D08B3E3B2C}"/>
              </a:ext>
            </a:extLst>
          </p:cNvPr>
          <p:cNvSpPr/>
          <p:nvPr/>
        </p:nvSpPr>
        <p:spPr>
          <a:xfrm>
            <a:off x="7875143" y="2337130"/>
            <a:ext cx="3096260" cy="396240"/>
          </a:xfrm>
          <a:custGeom>
            <a:avLst/>
            <a:gdLst/>
            <a:ahLst/>
            <a:cxnLst/>
            <a:rect l="l" t="t" r="r" b="b"/>
            <a:pathLst>
              <a:path w="3096259" h="396239">
                <a:moveTo>
                  <a:pt x="0" y="0"/>
                </a:moveTo>
                <a:lnTo>
                  <a:pt x="3096005" y="0"/>
                </a:lnTo>
                <a:lnTo>
                  <a:pt x="3096005" y="395998"/>
                </a:lnTo>
                <a:lnTo>
                  <a:pt x="0" y="395998"/>
                </a:lnTo>
                <a:lnTo>
                  <a:pt x="0" y="0"/>
                </a:lnTo>
                <a:close/>
              </a:path>
            </a:pathLst>
          </a:custGeom>
          <a:ln w="12700">
            <a:solidFill>
              <a:srgbClr val="585656"/>
            </a:solidFill>
            <a:prstDash val="sysDash"/>
          </a:ln>
        </p:spPr>
        <p:txBody>
          <a:bodyPr wrap="square" lIns="0" tIns="0" rIns="0" bIns="0" rtlCol="0"/>
          <a:lstStyle/>
          <a:p>
            <a:endParaRPr/>
          </a:p>
        </p:txBody>
      </p:sp>
      <p:sp>
        <p:nvSpPr>
          <p:cNvPr id="152" name="object 99">
            <a:extLst>
              <a:ext uri="{FF2B5EF4-FFF2-40B4-BE49-F238E27FC236}">
                <a16:creationId xmlns:a16="http://schemas.microsoft.com/office/drawing/2014/main" id="{CD959A6F-EB9C-909E-2FB2-3885D2B06B4C}"/>
              </a:ext>
            </a:extLst>
          </p:cNvPr>
          <p:cNvSpPr txBox="1"/>
          <p:nvPr/>
        </p:nvSpPr>
        <p:spPr>
          <a:xfrm>
            <a:off x="8027185" y="2470609"/>
            <a:ext cx="279209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輸送ケーパビリティの用途・能力を拡大することで継続的に需要獲得・国際貢献</a:t>
            </a:r>
            <a:endParaRPr sz="700">
              <a:latin typeface="Meiryo UI"/>
              <a:cs typeface="Meiryo UI"/>
            </a:endParaRPr>
          </a:p>
        </p:txBody>
      </p:sp>
      <p:sp>
        <p:nvSpPr>
          <p:cNvPr id="153" name="object 100">
            <a:extLst>
              <a:ext uri="{FF2B5EF4-FFF2-40B4-BE49-F238E27FC236}">
                <a16:creationId xmlns:a16="http://schemas.microsoft.com/office/drawing/2014/main" id="{76408409-91A5-E5E9-E7C5-EBE99D73356E}"/>
              </a:ext>
            </a:extLst>
          </p:cNvPr>
          <p:cNvSpPr/>
          <p:nvPr/>
        </p:nvSpPr>
        <p:spPr>
          <a:xfrm>
            <a:off x="2043137" y="4137126"/>
            <a:ext cx="5760085" cy="108585"/>
          </a:xfrm>
          <a:custGeom>
            <a:avLst/>
            <a:gdLst/>
            <a:ahLst/>
            <a:cxnLst/>
            <a:rect l="l" t="t" r="r" b="b"/>
            <a:pathLst>
              <a:path w="5760084" h="108585">
                <a:moveTo>
                  <a:pt x="0" y="0"/>
                </a:moveTo>
                <a:lnTo>
                  <a:pt x="5759996" y="0"/>
                </a:lnTo>
                <a:lnTo>
                  <a:pt x="5759996" y="108000"/>
                </a:lnTo>
                <a:lnTo>
                  <a:pt x="0" y="108000"/>
                </a:lnTo>
                <a:lnTo>
                  <a:pt x="0" y="0"/>
                </a:lnTo>
                <a:close/>
              </a:path>
            </a:pathLst>
          </a:custGeom>
          <a:ln w="12699">
            <a:solidFill>
              <a:srgbClr val="003A83"/>
            </a:solidFill>
          </a:ln>
        </p:spPr>
        <p:txBody>
          <a:bodyPr wrap="square" lIns="0" tIns="0" rIns="0" bIns="0" rtlCol="0"/>
          <a:lstStyle/>
          <a:p>
            <a:endParaRPr/>
          </a:p>
        </p:txBody>
      </p:sp>
      <p:sp>
        <p:nvSpPr>
          <p:cNvPr id="154" name="object 101">
            <a:extLst>
              <a:ext uri="{FF2B5EF4-FFF2-40B4-BE49-F238E27FC236}">
                <a16:creationId xmlns:a16="http://schemas.microsoft.com/office/drawing/2014/main" id="{71A17687-F0DF-4826-171A-68DFB336DDF6}"/>
              </a:ext>
            </a:extLst>
          </p:cNvPr>
          <p:cNvSpPr txBox="1"/>
          <p:nvPr/>
        </p:nvSpPr>
        <p:spPr>
          <a:xfrm>
            <a:off x="2119041" y="4126608"/>
            <a:ext cx="5606415" cy="132080"/>
          </a:xfrm>
          <a:prstGeom prst="rect">
            <a:avLst/>
          </a:prstGeom>
        </p:spPr>
        <p:txBody>
          <a:bodyPr vert="horz" wrap="square" lIns="0" tIns="12065" rIns="0" bIns="0" rtlCol="0">
            <a:spAutoFit/>
          </a:bodyPr>
          <a:lstStyle/>
          <a:p>
            <a:pPr marL="12700">
              <a:lnSpc>
                <a:spcPct val="100000"/>
              </a:lnSpc>
              <a:spcBef>
                <a:spcPts val="95"/>
              </a:spcBef>
            </a:pPr>
            <a:r>
              <a:rPr sz="700" spc="-35" dirty="0">
                <a:solidFill>
                  <a:srgbClr val="003A83"/>
                </a:solidFill>
                <a:latin typeface="Meiryo UI"/>
                <a:cs typeface="Meiryo UI"/>
              </a:rPr>
              <a:t>月面インフラ構築に資するよう、科学探査活動や民間活動等で得られた環境計測データを蓄積・参照しつつ、建設における科学探査データ活用の仕組みを構築</a:t>
            </a:r>
            <a:endParaRPr sz="700">
              <a:latin typeface="Meiryo UI"/>
              <a:cs typeface="Meiryo UI"/>
            </a:endParaRPr>
          </a:p>
        </p:txBody>
      </p:sp>
      <p:sp>
        <p:nvSpPr>
          <p:cNvPr id="155" name="object 102">
            <a:extLst>
              <a:ext uri="{FF2B5EF4-FFF2-40B4-BE49-F238E27FC236}">
                <a16:creationId xmlns:a16="http://schemas.microsoft.com/office/drawing/2014/main" id="{9E9DE589-DE75-E06F-C14C-ACCA2490A6F3}"/>
              </a:ext>
            </a:extLst>
          </p:cNvPr>
          <p:cNvSpPr/>
          <p:nvPr/>
        </p:nvSpPr>
        <p:spPr>
          <a:xfrm>
            <a:off x="7875143" y="4137126"/>
            <a:ext cx="3096260" cy="108585"/>
          </a:xfrm>
          <a:custGeom>
            <a:avLst/>
            <a:gdLst/>
            <a:ahLst/>
            <a:cxnLst/>
            <a:rect l="l" t="t" r="r" b="b"/>
            <a:pathLst>
              <a:path w="3096259" h="108585">
                <a:moveTo>
                  <a:pt x="0" y="0"/>
                </a:moveTo>
                <a:lnTo>
                  <a:pt x="3096005" y="0"/>
                </a:lnTo>
                <a:lnTo>
                  <a:pt x="3096005" y="108000"/>
                </a:lnTo>
                <a:lnTo>
                  <a:pt x="0" y="108000"/>
                </a:lnTo>
                <a:lnTo>
                  <a:pt x="0" y="0"/>
                </a:lnTo>
                <a:close/>
              </a:path>
            </a:pathLst>
          </a:custGeom>
          <a:ln w="12700">
            <a:solidFill>
              <a:srgbClr val="585656"/>
            </a:solidFill>
            <a:prstDash val="sysDash"/>
          </a:ln>
        </p:spPr>
        <p:txBody>
          <a:bodyPr wrap="square" lIns="0" tIns="0" rIns="0" bIns="0" rtlCol="0"/>
          <a:lstStyle/>
          <a:p>
            <a:endParaRPr/>
          </a:p>
        </p:txBody>
      </p:sp>
      <p:sp>
        <p:nvSpPr>
          <p:cNvPr id="156" name="object 103">
            <a:extLst>
              <a:ext uri="{FF2B5EF4-FFF2-40B4-BE49-F238E27FC236}">
                <a16:creationId xmlns:a16="http://schemas.microsoft.com/office/drawing/2014/main" id="{40406CE0-2962-DAB1-1CC9-F5DC3CCF24DA}"/>
              </a:ext>
            </a:extLst>
          </p:cNvPr>
          <p:cNvSpPr txBox="1"/>
          <p:nvPr/>
        </p:nvSpPr>
        <p:spPr>
          <a:xfrm>
            <a:off x="8618466" y="4126608"/>
            <a:ext cx="160909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継続的な探査活動によるデータ詳細化を行う</a:t>
            </a:r>
            <a:endParaRPr sz="700">
              <a:latin typeface="Meiryo UI"/>
              <a:cs typeface="Meiryo UI"/>
            </a:endParaRPr>
          </a:p>
        </p:txBody>
      </p:sp>
      <p:sp>
        <p:nvSpPr>
          <p:cNvPr id="157" name="object 104">
            <a:extLst>
              <a:ext uri="{FF2B5EF4-FFF2-40B4-BE49-F238E27FC236}">
                <a16:creationId xmlns:a16="http://schemas.microsoft.com/office/drawing/2014/main" id="{4D0BC768-D4D2-8A4A-FD53-E9DE155131D9}"/>
              </a:ext>
            </a:extLst>
          </p:cNvPr>
          <p:cNvSpPr/>
          <p:nvPr/>
        </p:nvSpPr>
        <p:spPr>
          <a:xfrm>
            <a:off x="2043137" y="4317123"/>
            <a:ext cx="5760085" cy="108585"/>
          </a:xfrm>
          <a:custGeom>
            <a:avLst/>
            <a:gdLst/>
            <a:ahLst/>
            <a:cxnLst/>
            <a:rect l="l" t="t" r="r" b="b"/>
            <a:pathLst>
              <a:path w="5760084" h="108585">
                <a:moveTo>
                  <a:pt x="0" y="0"/>
                </a:moveTo>
                <a:lnTo>
                  <a:pt x="5759996" y="0"/>
                </a:lnTo>
                <a:lnTo>
                  <a:pt x="5759996" y="108000"/>
                </a:lnTo>
                <a:lnTo>
                  <a:pt x="0" y="108000"/>
                </a:lnTo>
                <a:lnTo>
                  <a:pt x="0" y="0"/>
                </a:lnTo>
                <a:close/>
              </a:path>
            </a:pathLst>
          </a:custGeom>
          <a:ln w="12699">
            <a:solidFill>
              <a:srgbClr val="003A83"/>
            </a:solidFill>
          </a:ln>
        </p:spPr>
        <p:txBody>
          <a:bodyPr wrap="square" lIns="0" tIns="0" rIns="0" bIns="0" rtlCol="0"/>
          <a:lstStyle/>
          <a:p>
            <a:endParaRPr/>
          </a:p>
        </p:txBody>
      </p:sp>
      <p:sp>
        <p:nvSpPr>
          <p:cNvPr id="158" name="object 105">
            <a:extLst>
              <a:ext uri="{FF2B5EF4-FFF2-40B4-BE49-F238E27FC236}">
                <a16:creationId xmlns:a16="http://schemas.microsoft.com/office/drawing/2014/main" id="{130B6DD2-E3FF-FAEA-7F8C-95892C3CE627}"/>
              </a:ext>
            </a:extLst>
          </p:cNvPr>
          <p:cNvSpPr txBox="1"/>
          <p:nvPr/>
        </p:nvSpPr>
        <p:spPr>
          <a:xfrm>
            <a:off x="2653966" y="4306608"/>
            <a:ext cx="4537075" cy="132080"/>
          </a:xfrm>
          <a:prstGeom prst="rect">
            <a:avLst/>
          </a:prstGeom>
        </p:spPr>
        <p:txBody>
          <a:bodyPr vert="horz" wrap="square" lIns="0" tIns="12065" rIns="0" bIns="0" rtlCol="0">
            <a:spAutoFit/>
          </a:bodyPr>
          <a:lstStyle/>
          <a:p>
            <a:pPr marL="12700">
              <a:lnSpc>
                <a:spcPct val="100000"/>
              </a:lnSpc>
              <a:spcBef>
                <a:spcPts val="95"/>
              </a:spcBef>
            </a:pPr>
            <a:r>
              <a:rPr sz="700" spc="-35" dirty="0">
                <a:solidFill>
                  <a:srgbClr val="003A83"/>
                </a:solidFill>
                <a:latin typeface="Meiryo UI"/>
                <a:cs typeface="Meiryo UI"/>
              </a:rPr>
              <a:t>必要となる建設技術開発を早期に進め、自国ミッションで実績を積み、国際協力で構築される月面インフラの建設需要を獲得する</a:t>
            </a:r>
            <a:endParaRPr sz="700">
              <a:latin typeface="Meiryo UI"/>
              <a:cs typeface="Meiryo UI"/>
            </a:endParaRPr>
          </a:p>
        </p:txBody>
      </p:sp>
      <p:sp>
        <p:nvSpPr>
          <p:cNvPr id="159" name="object 106">
            <a:extLst>
              <a:ext uri="{FF2B5EF4-FFF2-40B4-BE49-F238E27FC236}">
                <a16:creationId xmlns:a16="http://schemas.microsoft.com/office/drawing/2014/main" id="{50AB34D8-C555-4C2E-5572-881316321C0D}"/>
              </a:ext>
            </a:extLst>
          </p:cNvPr>
          <p:cNvSpPr/>
          <p:nvPr/>
        </p:nvSpPr>
        <p:spPr>
          <a:xfrm>
            <a:off x="2043137" y="4497120"/>
            <a:ext cx="5760085" cy="108585"/>
          </a:xfrm>
          <a:custGeom>
            <a:avLst/>
            <a:gdLst/>
            <a:ahLst/>
            <a:cxnLst/>
            <a:rect l="l" t="t" r="r" b="b"/>
            <a:pathLst>
              <a:path w="5760084" h="108585">
                <a:moveTo>
                  <a:pt x="0" y="0"/>
                </a:moveTo>
                <a:lnTo>
                  <a:pt x="5759996" y="0"/>
                </a:lnTo>
                <a:lnTo>
                  <a:pt x="5759996" y="108000"/>
                </a:lnTo>
                <a:lnTo>
                  <a:pt x="0" y="108000"/>
                </a:lnTo>
                <a:lnTo>
                  <a:pt x="0" y="0"/>
                </a:lnTo>
                <a:close/>
              </a:path>
            </a:pathLst>
          </a:custGeom>
          <a:ln w="12699">
            <a:solidFill>
              <a:srgbClr val="003A83"/>
            </a:solidFill>
          </a:ln>
        </p:spPr>
        <p:txBody>
          <a:bodyPr wrap="square" lIns="0" tIns="0" rIns="0" bIns="0" rtlCol="0"/>
          <a:lstStyle/>
          <a:p>
            <a:endParaRPr/>
          </a:p>
        </p:txBody>
      </p:sp>
      <p:sp>
        <p:nvSpPr>
          <p:cNvPr id="160" name="object 107">
            <a:extLst>
              <a:ext uri="{FF2B5EF4-FFF2-40B4-BE49-F238E27FC236}">
                <a16:creationId xmlns:a16="http://schemas.microsoft.com/office/drawing/2014/main" id="{A9A0CA4C-E7F4-412C-8D91-C1A6B89CCD68}"/>
              </a:ext>
            </a:extLst>
          </p:cNvPr>
          <p:cNvSpPr txBox="1"/>
          <p:nvPr/>
        </p:nvSpPr>
        <p:spPr>
          <a:xfrm>
            <a:off x="4027090" y="4486609"/>
            <a:ext cx="1792605" cy="132080"/>
          </a:xfrm>
          <a:prstGeom prst="rect">
            <a:avLst/>
          </a:prstGeom>
        </p:spPr>
        <p:txBody>
          <a:bodyPr vert="horz" wrap="square" lIns="0" tIns="12065" rIns="0" bIns="0" rtlCol="0">
            <a:spAutoFit/>
          </a:bodyPr>
          <a:lstStyle/>
          <a:p>
            <a:pPr marL="12700">
              <a:lnSpc>
                <a:spcPct val="100000"/>
              </a:lnSpc>
              <a:spcBef>
                <a:spcPts val="95"/>
              </a:spcBef>
            </a:pPr>
            <a:r>
              <a:rPr sz="700" spc="-25" dirty="0">
                <a:solidFill>
                  <a:srgbClr val="003A83"/>
                </a:solidFill>
                <a:latin typeface="Meiryo UI"/>
                <a:cs typeface="Meiryo UI"/>
              </a:rPr>
              <a:t>月面活動に関して獲得した技術を地上に還元する</a:t>
            </a:r>
            <a:endParaRPr sz="700">
              <a:latin typeface="Meiryo UI"/>
              <a:cs typeface="Meiryo UI"/>
            </a:endParaRPr>
          </a:p>
        </p:txBody>
      </p:sp>
      <p:sp>
        <p:nvSpPr>
          <p:cNvPr id="161" name="object 108">
            <a:extLst>
              <a:ext uri="{FF2B5EF4-FFF2-40B4-BE49-F238E27FC236}">
                <a16:creationId xmlns:a16="http://schemas.microsoft.com/office/drawing/2014/main" id="{15081F6B-CC40-1A7F-C60D-402FA14C4FB1}"/>
              </a:ext>
            </a:extLst>
          </p:cNvPr>
          <p:cNvSpPr/>
          <p:nvPr/>
        </p:nvSpPr>
        <p:spPr>
          <a:xfrm>
            <a:off x="7875143" y="4317123"/>
            <a:ext cx="3096260" cy="288290"/>
          </a:xfrm>
          <a:custGeom>
            <a:avLst/>
            <a:gdLst/>
            <a:ahLst/>
            <a:cxnLst/>
            <a:rect l="l" t="t" r="r" b="b"/>
            <a:pathLst>
              <a:path w="3096259" h="288289">
                <a:moveTo>
                  <a:pt x="0" y="0"/>
                </a:moveTo>
                <a:lnTo>
                  <a:pt x="3096005" y="0"/>
                </a:lnTo>
                <a:lnTo>
                  <a:pt x="3096005" y="287997"/>
                </a:lnTo>
                <a:lnTo>
                  <a:pt x="0" y="287997"/>
                </a:lnTo>
                <a:lnTo>
                  <a:pt x="0" y="0"/>
                </a:lnTo>
                <a:close/>
              </a:path>
            </a:pathLst>
          </a:custGeom>
          <a:ln w="12699">
            <a:solidFill>
              <a:srgbClr val="585656"/>
            </a:solidFill>
            <a:prstDash val="sysDash"/>
          </a:ln>
        </p:spPr>
        <p:txBody>
          <a:bodyPr wrap="square" lIns="0" tIns="0" rIns="0" bIns="0" rtlCol="0"/>
          <a:lstStyle/>
          <a:p>
            <a:endParaRPr/>
          </a:p>
        </p:txBody>
      </p:sp>
      <p:sp>
        <p:nvSpPr>
          <p:cNvPr id="162" name="object 109">
            <a:extLst>
              <a:ext uri="{FF2B5EF4-FFF2-40B4-BE49-F238E27FC236}">
                <a16:creationId xmlns:a16="http://schemas.microsoft.com/office/drawing/2014/main" id="{99B7702A-CB40-4773-605C-C2BC8AEC6D32}"/>
              </a:ext>
            </a:extLst>
          </p:cNvPr>
          <p:cNvSpPr txBox="1"/>
          <p:nvPr/>
        </p:nvSpPr>
        <p:spPr>
          <a:xfrm>
            <a:off x="8027185" y="4396609"/>
            <a:ext cx="279209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建設ケーパビリティの用途・能力を拡大することで継続的に需要獲得・国際貢献</a:t>
            </a:r>
            <a:endParaRPr sz="700">
              <a:latin typeface="Meiryo UI"/>
              <a:cs typeface="Meiryo UI"/>
            </a:endParaRPr>
          </a:p>
        </p:txBody>
      </p:sp>
      <p:sp>
        <p:nvSpPr>
          <p:cNvPr id="163" name="object 110">
            <a:extLst>
              <a:ext uri="{FF2B5EF4-FFF2-40B4-BE49-F238E27FC236}">
                <a16:creationId xmlns:a16="http://schemas.microsoft.com/office/drawing/2014/main" id="{84A0BEE5-6575-B30C-96CB-347322AFC635}"/>
              </a:ext>
            </a:extLst>
          </p:cNvPr>
          <p:cNvSpPr/>
          <p:nvPr/>
        </p:nvSpPr>
        <p:spPr>
          <a:xfrm>
            <a:off x="2043137" y="4677130"/>
            <a:ext cx="3816350" cy="180340"/>
          </a:xfrm>
          <a:custGeom>
            <a:avLst/>
            <a:gdLst/>
            <a:ahLst/>
            <a:cxnLst/>
            <a:rect l="l" t="t" r="r" b="b"/>
            <a:pathLst>
              <a:path w="3816350" h="180339">
                <a:moveTo>
                  <a:pt x="0" y="0"/>
                </a:moveTo>
                <a:lnTo>
                  <a:pt x="3815994" y="0"/>
                </a:lnTo>
                <a:lnTo>
                  <a:pt x="3815994" y="179997"/>
                </a:lnTo>
                <a:lnTo>
                  <a:pt x="0" y="179997"/>
                </a:lnTo>
                <a:lnTo>
                  <a:pt x="0" y="0"/>
                </a:lnTo>
                <a:close/>
              </a:path>
            </a:pathLst>
          </a:custGeom>
          <a:ln w="12700">
            <a:solidFill>
              <a:srgbClr val="003A83"/>
            </a:solidFill>
          </a:ln>
        </p:spPr>
        <p:txBody>
          <a:bodyPr wrap="square" lIns="0" tIns="0" rIns="0" bIns="0" rtlCol="0"/>
          <a:lstStyle/>
          <a:p>
            <a:endParaRPr/>
          </a:p>
        </p:txBody>
      </p:sp>
      <p:sp>
        <p:nvSpPr>
          <p:cNvPr id="164" name="object 111">
            <a:extLst>
              <a:ext uri="{FF2B5EF4-FFF2-40B4-BE49-F238E27FC236}">
                <a16:creationId xmlns:a16="http://schemas.microsoft.com/office/drawing/2014/main" id="{16045D9D-390D-8DC4-588A-1B306B72BA12}"/>
              </a:ext>
            </a:extLst>
          </p:cNvPr>
          <p:cNvSpPr txBox="1"/>
          <p:nvPr/>
        </p:nvSpPr>
        <p:spPr>
          <a:xfrm>
            <a:off x="2188728" y="4702607"/>
            <a:ext cx="3528060" cy="132080"/>
          </a:xfrm>
          <a:prstGeom prst="rect">
            <a:avLst/>
          </a:prstGeom>
        </p:spPr>
        <p:txBody>
          <a:bodyPr vert="horz" wrap="square" lIns="0" tIns="12065" rIns="0" bIns="0" rtlCol="0">
            <a:spAutoFit/>
          </a:bodyPr>
          <a:lstStyle/>
          <a:p>
            <a:pPr marL="12700">
              <a:lnSpc>
                <a:spcPct val="100000"/>
              </a:lnSpc>
              <a:spcBef>
                <a:spcPts val="95"/>
              </a:spcBef>
            </a:pPr>
            <a:r>
              <a:rPr sz="700" spc="-50" dirty="0">
                <a:solidFill>
                  <a:srgbClr val="003A83"/>
                </a:solidFill>
                <a:latin typeface="Meiryo UI"/>
                <a:cs typeface="Meiryo UI"/>
              </a:rPr>
              <a:t>科学探査活動等の機会を用い、月面での電力確保に関する小規模な実証や各種データの蓄積を実施</a:t>
            </a:r>
            <a:endParaRPr sz="700">
              <a:latin typeface="Meiryo UI"/>
              <a:cs typeface="Meiryo UI"/>
            </a:endParaRPr>
          </a:p>
        </p:txBody>
      </p:sp>
      <p:sp>
        <p:nvSpPr>
          <p:cNvPr id="165" name="object 112">
            <a:extLst>
              <a:ext uri="{FF2B5EF4-FFF2-40B4-BE49-F238E27FC236}">
                <a16:creationId xmlns:a16="http://schemas.microsoft.com/office/drawing/2014/main" id="{431124C8-09FF-3A5E-7C0C-EE96C172A0E2}"/>
              </a:ext>
            </a:extLst>
          </p:cNvPr>
          <p:cNvSpPr/>
          <p:nvPr/>
        </p:nvSpPr>
        <p:spPr>
          <a:xfrm>
            <a:off x="2043137" y="4876177"/>
            <a:ext cx="3816350" cy="163195"/>
          </a:xfrm>
          <a:custGeom>
            <a:avLst/>
            <a:gdLst/>
            <a:ahLst/>
            <a:cxnLst/>
            <a:rect l="l" t="t" r="r" b="b"/>
            <a:pathLst>
              <a:path w="3816350" h="163195">
                <a:moveTo>
                  <a:pt x="0" y="0"/>
                </a:moveTo>
                <a:lnTo>
                  <a:pt x="3815994" y="0"/>
                </a:lnTo>
                <a:lnTo>
                  <a:pt x="3815994" y="163055"/>
                </a:lnTo>
                <a:lnTo>
                  <a:pt x="0" y="163055"/>
                </a:lnTo>
                <a:lnTo>
                  <a:pt x="0" y="0"/>
                </a:lnTo>
                <a:close/>
              </a:path>
            </a:pathLst>
          </a:custGeom>
          <a:ln w="12700">
            <a:solidFill>
              <a:srgbClr val="003A83"/>
            </a:solidFill>
          </a:ln>
        </p:spPr>
        <p:txBody>
          <a:bodyPr wrap="square" lIns="0" tIns="0" rIns="0" bIns="0" rtlCol="0"/>
          <a:lstStyle/>
          <a:p>
            <a:endParaRPr/>
          </a:p>
        </p:txBody>
      </p:sp>
      <p:sp>
        <p:nvSpPr>
          <p:cNvPr id="166" name="object 113">
            <a:extLst>
              <a:ext uri="{FF2B5EF4-FFF2-40B4-BE49-F238E27FC236}">
                <a16:creationId xmlns:a16="http://schemas.microsoft.com/office/drawing/2014/main" id="{70E8E25E-8B3D-1167-760F-24B71E35177D}"/>
              </a:ext>
            </a:extLst>
          </p:cNvPr>
          <p:cNvSpPr txBox="1"/>
          <p:nvPr/>
        </p:nvSpPr>
        <p:spPr>
          <a:xfrm>
            <a:off x="2255752" y="4893183"/>
            <a:ext cx="3390900"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003A83"/>
                </a:solidFill>
                <a:latin typeface="Meiryo UI"/>
                <a:cs typeface="Meiryo UI"/>
              </a:rPr>
              <a:t>電力に関するプロセスのうち、発電および送電のケーパビリティを早期に獲得し、自律性を確保する</a:t>
            </a:r>
            <a:endParaRPr sz="700">
              <a:latin typeface="Meiryo UI"/>
              <a:cs typeface="Meiryo UI"/>
            </a:endParaRPr>
          </a:p>
        </p:txBody>
      </p:sp>
      <p:sp>
        <p:nvSpPr>
          <p:cNvPr id="167" name="object 114">
            <a:extLst>
              <a:ext uri="{FF2B5EF4-FFF2-40B4-BE49-F238E27FC236}">
                <a16:creationId xmlns:a16="http://schemas.microsoft.com/office/drawing/2014/main" id="{B4E146FA-9EE9-6179-9F4F-95F86249A568}"/>
              </a:ext>
            </a:extLst>
          </p:cNvPr>
          <p:cNvSpPr/>
          <p:nvPr/>
        </p:nvSpPr>
        <p:spPr>
          <a:xfrm>
            <a:off x="5931141" y="4677130"/>
            <a:ext cx="3456304" cy="353060"/>
          </a:xfrm>
          <a:custGeom>
            <a:avLst/>
            <a:gdLst/>
            <a:ahLst/>
            <a:cxnLst/>
            <a:rect l="l" t="t" r="r" b="b"/>
            <a:pathLst>
              <a:path w="3456304" h="353060">
                <a:moveTo>
                  <a:pt x="0" y="0"/>
                </a:moveTo>
                <a:lnTo>
                  <a:pt x="3456000" y="0"/>
                </a:lnTo>
                <a:lnTo>
                  <a:pt x="3456000" y="352577"/>
                </a:lnTo>
                <a:lnTo>
                  <a:pt x="0" y="352577"/>
                </a:lnTo>
                <a:lnTo>
                  <a:pt x="0" y="0"/>
                </a:lnTo>
                <a:close/>
              </a:path>
            </a:pathLst>
          </a:custGeom>
          <a:ln w="12700">
            <a:solidFill>
              <a:srgbClr val="003A83"/>
            </a:solidFill>
          </a:ln>
        </p:spPr>
        <p:txBody>
          <a:bodyPr wrap="square" lIns="0" tIns="0" rIns="0" bIns="0" rtlCol="0"/>
          <a:lstStyle/>
          <a:p>
            <a:endParaRPr/>
          </a:p>
        </p:txBody>
      </p:sp>
      <p:sp>
        <p:nvSpPr>
          <p:cNvPr id="168" name="object 115">
            <a:extLst>
              <a:ext uri="{FF2B5EF4-FFF2-40B4-BE49-F238E27FC236}">
                <a16:creationId xmlns:a16="http://schemas.microsoft.com/office/drawing/2014/main" id="{CC621FC5-1AF2-4282-D690-E364039B103C}"/>
              </a:ext>
            </a:extLst>
          </p:cNvPr>
          <p:cNvSpPr txBox="1"/>
          <p:nvPr/>
        </p:nvSpPr>
        <p:spPr>
          <a:xfrm>
            <a:off x="6049477" y="4788895"/>
            <a:ext cx="3218815" cy="132080"/>
          </a:xfrm>
          <a:prstGeom prst="rect">
            <a:avLst/>
          </a:prstGeom>
        </p:spPr>
        <p:txBody>
          <a:bodyPr vert="horz" wrap="square" lIns="0" tIns="12065" rIns="0" bIns="0" rtlCol="0">
            <a:spAutoFit/>
          </a:bodyPr>
          <a:lstStyle/>
          <a:p>
            <a:pPr marL="12700">
              <a:lnSpc>
                <a:spcPct val="100000"/>
              </a:lnSpc>
              <a:spcBef>
                <a:spcPts val="95"/>
              </a:spcBef>
            </a:pPr>
            <a:r>
              <a:rPr sz="700" spc="-35" dirty="0">
                <a:solidFill>
                  <a:srgbClr val="003A83"/>
                </a:solidFill>
                <a:latin typeface="Meiryo UI"/>
                <a:cs typeface="Meiryo UI"/>
              </a:rPr>
              <a:t>将来的に増加する電力需要を取り込み、国際協力における貢献あるいは外貨の獲得を狙う</a:t>
            </a:r>
            <a:endParaRPr sz="700">
              <a:latin typeface="Meiryo UI"/>
              <a:cs typeface="Meiryo UI"/>
            </a:endParaRPr>
          </a:p>
        </p:txBody>
      </p:sp>
      <p:sp>
        <p:nvSpPr>
          <p:cNvPr id="169" name="object 116">
            <a:extLst>
              <a:ext uri="{FF2B5EF4-FFF2-40B4-BE49-F238E27FC236}">
                <a16:creationId xmlns:a16="http://schemas.microsoft.com/office/drawing/2014/main" id="{BC90B756-ECC3-CCAB-909F-836E8B87D61E}"/>
              </a:ext>
            </a:extLst>
          </p:cNvPr>
          <p:cNvSpPr/>
          <p:nvPr/>
        </p:nvSpPr>
        <p:spPr>
          <a:xfrm>
            <a:off x="9459138" y="4667593"/>
            <a:ext cx="1512570" cy="372110"/>
          </a:xfrm>
          <a:custGeom>
            <a:avLst/>
            <a:gdLst/>
            <a:ahLst/>
            <a:cxnLst/>
            <a:rect l="l" t="t" r="r" b="b"/>
            <a:pathLst>
              <a:path w="1512570" h="372110">
                <a:moveTo>
                  <a:pt x="0" y="0"/>
                </a:moveTo>
                <a:lnTo>
                  <a:pt x="1511998" y="0"/>
                </a:lnTo>
                <a:lnTo>
                  <a:pt x="1511998" y="371995"/>
                </a:lnTo>
                <a:lnTo>
                  <a:pt x="0" y="371995"/>
                </a:lnTo>
                <a:lnTo>
                  <a:pt x="0" y="0"/>
                </a:lnTo>
                <a:close/>
              </a:path>
            </a:pathLst>
          </a:custGeom>
          <a:ln w="12700">
            <a:solidFill>
              <a:srgbClr val="585656"/>
            </a:solidFill>
            <a:prstDash val="sysDash"/>
          </a:ln>
        </p:spPr>
        <p:txBody>
          <a:bodyPr wrap="square" lIns="0" tIns="0" rIns="0" bIns="0" rtlCol="0"/>
          <a:lstStyle/>
          <a:p>
            <a:endParaRPr/>
          </a:p>
        </p:txBody>
      </p:sp>
      <p:sp>
        <p:nvSpPr>
          <p:cNvPr id="170" name="object 117">
            <a:extLst>
              <a:ext uri="{FF2B5EF4-FFF2-40B4-BE49-F238E27FC236}">
                <a16:creationId xmlns:a16="http://schemas.microsoft.com/office/drawing/2014/main" id="{86A3818A-D935-0477-6D60-5C096F1AB197}"/>
              </a:ext>
            </a:extLst>
          </p:cNvPr>
          <p:cNvSpPr txBox="1"/>
          <p:nvPr/>
        </p:nvSpPr>
        <p:spPr>
          <a:xfrm>
            <a:off x="9494730" y="4735738"/>
            <a:ext cx="1440180" cy="238760"/>
          </a:xfrm>
          <a:prstGeom prst="rect">
            <a:avLst/>
          </a:prstGeom>
        </p:spPr>
        <p:txBody>
          <a:bodyPr vert="horz" wrap="square" lIns="0" tIns="12065" rIns="0" bIns="0" rtlCol="0">
            <a:spAutoFit/>
          </a:bodyPr>
          <a:lstStyle/>
          <a:p>
            <a:pPr marL="48895" marR="5080" indent="-36830">
              <a:lnSpc>
                <a:spcPct val="100000"/>
              </a:lnSpc>
              <a:spcBef>
                <a:spcPts val="95"/>
              </a:spcBef>
            </a:pPr>
            <a:r>
              <a:rPr sz="700" spc="-30" dirty="0">
                <a:latin typeface="Meiryo UI"/>
                <a:cs typeface="Meiryo UI"/>
              </a:rPr>
              <a:t>電力ケーパビリティの用途・能力を拡大することで継続的に需要獲得・国際貢献</a:t>
            </a:r>
            <a:endParaRPr sz="700">
              <a:latin typeface="Meiryo UI"/>
              <a:cs typeface="Meiryo UI"/>
            </a:endParaRPr>
          </a:p>
        </p:txBody>
      </p:sp>
      <p:sp>
        <p:nvSpPr>
          <p:cNvPr id="171" name="object 118">
            <a:extLst>
              <a:ext uri="{FF2B5EF4-FFF2-40B4-BE49-F238E27FC236}">
                <a16:creationId xmlns:a16="http://schemas.microsoft.com/office/drawing/2014/main" id="{27A03E46-FEDD-83DD-BDE1-B309ED2DA6FC}"/>
              </a:ext>
            </a:extLst>
          </p:cNvPr>
          <p:cNvSpPr/>
          <p:nvPr/>
        </p:nvSpPr>
        <p:spPr>
          <a:xfrm>
            <a:off x="2043137" y="5085118"/>
            <a:ext cx="5760085" cy="108585"/>
          </a:xfrm>
          <a:custGeom>
            <a:avLst/>
            <a:gdLst/>
            <a:ahLst/>
            <a:cxnLst/>
            <a:rect l="l" t="t" r="r" b="b"/>
            <a:pathLst>
              <a:path w="5760084" h="108585">
                <a:moveTo>
                  <a:pt x="0" y="0"/>
                </a:moveTo>
                <a:lnTo>
                  <a:pt x="5759996" y="0"/>
                </a:lnTo>
                <a:lnTo>
                  <a:pt x="5759996" y="108000"/>
                </a:lnTo>
                <a:lnTo>
                  <a:pt x="0" y="108000"/>
                </a:lnTo>
                <a:lnTo>
                  <a:pt x="0" y="0"/>
                </a:lnTo>
                <a:close/>
              </a:path>
            </a:pathLst>
          </a:custGeom>
          <a:ln w="12699">
            <a:solidFill>
              <a:srgbClr val="003A83"/>
            </a:solidFill>
          </a:ln>
        </p:spPr>
        <p:txBody>
          <a:bodyPr wrap="square" lIns="0" tIns="0" rIns="0" bIns="0" rtlCol="0"/>
          <a:lstStyle/>
          <a:p>
            <a:endParaRPr/>
          </a:p>
        </p:txBody>
      </p:sp>
      <p:sp>
        <p:nvSpPr>
          <p:cNvPr id="172" name="object 119">
            <a:extLst>
              <a:ext uri="{FF2B5EF4-FFF2-40B4-BE49-F238E27FC236}">
                <a16:creationId xmlns:a16="http://schemas.microsoft.com/office/drawing/2014/main" id="{8819BB2B-5C77-D19C-CF31-935AD8C020BA}"/>
              </a:ext>
            </a:extLst>
          </p:cNvPr>
          <p:cNvSpPr txBox="1"/>
          <p:nvPr/>
        </p:nvSpPr>
        <p:spPr>
          <a:xfrm>
            <a:off x="2152601" y="5074599"/>
            <a:ext cx="5541010"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003A83"/>
                </a:solidFill>
                <a:latin typeface="Meiryo UI"/>
                <a:cs typeface="Meiryo UI"/>
              </a:rPr>
              <a:t>科学探査活動等で得られた環境計測データも参考としつつ、長期の有人滞在に必要となる生命維持・健康管理技術を居住に関する技術と併せて開発・獲得</a:t>
            </a:r>
            <a:endParaRPr sz="700">
              <a:latin typeface="Meiryo UI"/>
              <a:cs typeface="Meiryo UI"/>
            </a:endParaRPr>
          </a:p>
        </p:txBody>
      </p:sp>
      <p:sp>
        <p:nvSpPr>
          <p:cNvPr id="173" name="object 120">
            <a:extLst>
              <a:ext uri="{FF2B5EF4-FFF2-40B4-BE49-F238E27FC236}">
                <a16:creationId xmlns:a16="http://schemas.microsoft.com/office/drawing/2014/main" id="{074E0E08-34A8-E045-288A-27E121858648}"/>
              </a:ext>
            </a:extLst>
          </p:cNvPr>
          <p:cNvSpPr/>
          <p:nvPr/>
        </p:nvSpPr>
        <p:spPr>
          <a:xfrm>
            <a:off x="7875143" y="5085118"/>
            <a:ext cx="3096260" cy="108585"/>
          </a:xfrm>
          <a:custGeom>
            <a:avLst/>
            <a:gdLst/>
            <a:ahLst/>
            <a:cxnLst/>
            <a:rect l="l" t="t" r="r" b="b"/>
            <a:pathLst>
              <a:path w="3096259" h="108585">
                <a:moveTo>
                  <a:pt x="0" y="0"/>
                </a:moveTo>
                <a:lnTo>
                  <a:pt x="3096005" y="0"/>
                </a:lnTo>
                <a:lnTo>
                  <a:pt x="3096005" y="108000"/>
                </a:lnTo>
                <a:lnTo>
                  <a:pt x="0" y="108000"/>
                </a:lnTo>
                <a:lnTo>
                  <a:pt x="0" y="0"/>
                </a:lnTo>
                <a:close/>
              </a:path>
            </a:pathLst>
          </a:custGeom>
          <a:ln w="12700">
            <a:solidFill>
              <a:srgbClr val="585656"/>
            </a:solidFill>
            <a:prstDash val="sysDash"/>
          </a:ln>
        </p:spPr>
        <p:txBody>
          <a:bodyPr wrap="square" lIns="0" tIns="0" rIns="0" bIns="0" rtlCol="0"/>
          <a:lstStyle/>
          <a:p>
            <a:endParaRPr/>
          </a:p>
        </p:txBody>
      </p:sp>
      <p:sp>
        <p:nvSpPr>
          <p:cNvPr id="174" name="object 121">
            <a:extLst>
              <a:ext uri="{FF2B5EF4-FFF2-40B4-BE49-F238E27FC236}">
                <a16:creationId xmlns:a16="http://schemas.microsoft.com/office/drawing/2014/main" id="{A83BAC98-54AA-486A-832A-7C240165FB36}"/>
              </a:ext>
            </a:extLst>
          </p:cNvPr>
          <p:cNvSpPr txBox="1"/>
          <p:nvPr/>
        </p:nvSpPr>
        <p:spPr>
          <a:xfrm>
            <a:off x="7938794" y="5074599"/>
            <a:ext cx="296862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生命維持ケーパビリティの用途・能力を拡大することで継続的に需要獲得・国際貢献</a:t>
            </a:r>
            <a:endParaRPr sz="700">
              <a:latin typeface="Meiryo UI"/>
              <a:cs typeface="Meiryo UI"/>
            </a:endParaRPr>
          </a:p>
        </p:txBody>
      </p:sp>
      <p:sp>
        <p:nvSpPr>
          <p:cNvPr id="175" name="object 122">
            <a:extLst>
              <a:ext uri="{FF2B5EF4-FFF2-40B4-BE49-F238E27FC236}">
                <a16:creationId xmlns:a16="http://schemas.microsoft.com/office/drawing/2014/main" id="{2403F322-1EF4-A372-1EF6-267AD79D1D6D}"/>
              </a:ext>
            </a:extLst>
          </p:cNvPr>
          <p:cNvSpPr/>
          <p:nvPr/>
        </p:nvSpPr>
        <p:spPr>
          <a:xfrm>
            <a:off x="2043137" y="5236540"/>
            <a:ext cx="5760085" cy="216535"/>
          </a:xfrm>
          <a:custGeom>
            <a:avLst/>
            <a:gdLst/>
            <a:ahLst/>
            <a:cxnLst/>
            <a:rect l="l" t="t" r="r" b="b"/>
            <a:pathLst>
              <a:path w="5760084" h="216535">
                <a:moveTo>
                  <a:pt x="0" y="0"/>
                </a:moveTo>
                <a:lnTo>
                  <a:pt x="5759996" y="0"/>
                </a:lnTo>
                <a:lnTo>
                  <a:pt x="5759996" y="216001"/>
                </a:lnTo>
                <a:lnTo>
                  <a:pt x="0" y="216001"/>
                </a:lnTo>
                <a:lnTo>
                  <a:pt x="0" y="0"/>
                </a:lnTo>
                <a:close/>
              </a:path>
            </a:pathLst>
          </a:custGeom>
          <a:ln w="12700">
            <a:solidFill>
              <a:srgbClr val="003A83"/>
            </a:solidFill>
          </a:ln>
        </p:spPr>
        <p:txBody>
          <a:bodyPr wrap="square" lIns="0" tIns="0" rIns="0" bIns="0" rtlCol="0"/>
          <a:lstStyle/>
          <a:p>
            <a:endParaRPr/>
          </a:p>
        </p:txBody>
      </p:sp>
      <p:sp>
        <p:nvSpPr>
          <p:cNvPr id="176" name="object 123">
            <a:extLst>
              <a:ext uri="{FF2B5EF4-FFF2-40B4-BE49-F238E27FC236}">
                <a16:creationId xmlns:a16="http://schemas.microsoft.com/office/drawing/2014/main" id="{A3FB2ADA-AC10-D47A-C250-610C6E5D803D}"/>
              </a:ext>
            </a:extLst>
          </p:cNvPr>
          <p:cNvSpPr txBox="1"/>
          <p:nvPr/>
        </p:nvSpPr>
        <p:spPr>
          <a:xfrm>
            <a:off x="2498518" y="5280025"/>
            <a:ext cx="4847590"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003A83"/>
                </a:solidFill>
                <a:latin typeface="Meiryo UI"/>
                <a:cs typeface="Meiryo UI"/>
              </a:rPr>
              <a:t>科学探査活動等で得られた環境計測データも参考としつつ、月面基地の建設方針を仮定し、必要となるケーパビリティの獲得方針を決める</a:t>
            </a:r>
            <a:endParaRPr sz="700">
              <a:latin typeface="Meiryo UI"/>
              <a:cs typeface="Meiryo UI"/>
            </a:endParaRPr>
          </a:p>
        </p:txBody>
      </p:sp>
      <p:sp>
        <p:nvSpPr>
          <p:cNvPr id="177" name="object 124">
            <a:extLst>
              <a:ext uri="{FF2B5EF4-FFF2-40B4-BE49-F238E27FC236}">
                <a16:creationId xmlns:a16="http://schemas.microsoft.com/office/drawing/2014/main" id="{5D691A6F-1B1D-A78B-E11E-A3F483643713}"/>
              </a:ext>
            </a:extLst>
          </p:cNvPr>
          <p:cNvSpPr/>
          <p:nvPr/>
        </p:nvSpPr>
        <p:spPr>
          <a:xfrm>
            <a:off x="7875143" y="5236540"/>
            <a:ext cx="3096260" cy="217804"/>
          </a:xfrm>
          <a:custGeom>
            <a:avLst/>
            <a:gdLst/>
            <a:ahLst/>
            <a:cxnLst/>
            <a:rect l="l" t="t" r="r" b="b"/>
            <a:pathLst>
              <a:path w="3096259" h="217804">
                <a:moveTo>
                  <a:pt x="0" y="0"/>
                </a:moveTo>
                <a:lnTo>
                  <a:pt x="3096005" y="0"/>
                </a:lnTo>
                <a:lnTo>
                  <a:pt x="3096005" y="217335"/>
                </a:lnTo>
                <a:lnTo>
                  <a:pt x="0" y="217335"/>
                </a:lnTo>
                <a:lnTo>
                  <a:pt x="0" y="0"/>
                </a:lnTo>
                <a:close/>
              </a:path>
            </a:pathLst>
          </a:custGeom>
          <a:ln w="12700">
            <a:solidFill>
              <a:srgbClr val="003A83"/>
            </a:solidFill>
          </a:ln>
        </p:spPr>
        <p:txBody>
          <a:bodyPr wrap="square" lIns="0" tIns="0" rIns="0" bIns="0" rtlCol="0"/>
          <a:lstStyle/>
          <a:p>
            <a:endParaRPr/>
          </a:p>
        </p:txBody>
      </p:sp>
      <p:sp>
        <p:nvSpPr>
          <p:cNvPr id="178" name="object 125">
            <a:extLst>
              <a:ext uri="{FF2B5EF4-FFF2-40B4-BE49-F238E27FC236}">
                <a16:creationId xmlns:a16="http://schemas.microsoft.com/office/drawing/2014/main" id="{B41308AC-AF87-5523-2EA0-858F0157085E}"/>
              </a:ext>
            </a:extLst>
          </p:cNvPr>
          <p:cNvSpPr txBox="1"/>
          <p:nvPr/>
        </p:nvSpPr>
        <p:spPr>
          <a:xfrm>
            <a:off x="8400534" y="5227351"/>
            <a:ext cx="2043430" cy="238760"/>
          </a:xfrm>
          <a:prstGeom prst="rect">
            <a:avLst/>
          </a:prstGeom>
        </p:spPr>
        <p:txBody>
          <a:bodyPr vert="horz" wrap="square" lIns="0" tIns="12065" rIns="0" bIns="0" rtlCol="0">
            <a:spAutoFit/>
          </a:bodyPr>
          <a:lstStyle/>
          <a:p>
            <a:pPr marL="93345" marR="5080" indent="-81280">
              <a:lnSpc>
                <a:spcPct val="100000"/>
              </a:lnSpc>
              <a:spcBef>
                <a:spcPts val="95"/>
              </a:spcBef>
            </a:pPr>
            <a:r>
              <a:rPr sz="700" spc="-30" dirty="0">
                <a:solidFill>
                  <a:srgbClr val="003A83"/>
                </a:solidFill>
                <a:latin typeface="Meiryo UI"/>
                <a:cs typeface="Meiryo UI"/>
              </a:rPr>
              <a:t>インフレータブル型や展開構造型の構造物に関する技術を</a:t>
            </a:r>
            <a:r>
              <a:rPr sz="700" spc="-25" dirty="0">
                <a:solidFill>
                  <a:srgbClr val="003A83"/>
                </a:solidFill>
                <a:latin typeface="Meiryo UI"/>
                <a:cs typeface="Meiryo UI"/>
              </a:rPr>
              <a:t>生命維持・健康管理技術と組み合わせて開発・獲得</a:t>
            </a:r>
            <a:endParaRPr sz="700">
              <a:latin typeface="Meiryo UI"/>
              <a:cs typeface="Meiryo UI"/>
            </a:endParaRPr>
          </a:p>
        </p:txBody>
      </p:sp>
      <p:sp>
        <p:nvSpPr>
          <p:cNvPr id="179" name="object 126">
            <a:extLst>
              <a:ext uri="{FF2B5EF4-FFF2-40B4-BE49-F238E27FC236}">
                <a16:creationId xmlns:a16="http://schemas.microsoft.com/office/drawing/2014/main" id="{53A660A4-57E8-5F73-3938-6F5DFDD30EA0}"/>
              </a:ext>
            </a:extLst>
          </p:cNvPr>
          <p:cNvSpPr/>
          <p:nvPr/>
        </p:nvSpPr>
        <p:spPr>
          <a:xfrm>
            <a:off x="2043137" y="5524537"/>
            <a:ext cx="1872614" cy="324485"/>
          </a:xfrm>
          <a:custGeom>
            <a:avLst/>
            <a:gdLst/>
            <a:ahLst/>
            <a:cxnLst/>
            <a:rect l="l" t="t" r="r" b="b"/>
            <a:pathLst>
              <a:path w="1872614" h="324485">
                <a:moveTo>
                  <a:pt x="0" y="0"/>
                </a:moveTo>
                <a:lnTo>
                  <a:pt x="1872005" y="0"/>
                </a:lnTo>
                <a:lnTo>
                  <a:pt x="1872005" y="324002"/>
                </a:lnTo>
                <a:lnTo>
                  <a:pt x="0" y="324002"/>
                </a:lnTo>
                <a:lnTo>
                  <a:pt x="0" y="0"/>
                </a:lnTo>
                <a:close/>
              </a:path>
            </a:pathLst>
          </a:custGeom>
          <a:ln w="12700">
            <a:solidFill>
              <a:srgbClr val="003A83"/>
            </a:solidFill>
          </a:ln>
        </p:spPr>
        <p:txBody>
          <a:bodyPr wrap="square" lIns="0" tIns="0" rIns="0" bIns="0" rtlCol="0"/>
          <a:lstStyle/>
          <a:p>
            <a:endParaRPr/>
          </a:p>
        </p:txBody>
      </p:sp>
      <p:sp>
        <p:nvSpPr>
          <p:cNvPr id="180" name="object 127">
            <a:extLst>
              <a:ext uri="{FF2B5EF4-FFF2-40B4-BE49-F238E27FC236}">
                <a16:creationId xmlns:a16="http://schemas.microsoft.com/office/drawing/2014/main" id="{4D1B82E4-16B5-E543-878D-EE7AF1CE9F04}"/>
              </a:ext>
            </a:extLst>
          </p:cNvPr>
          <p:cNvSpPr txBox="1"/>
          <p:nvPr/>
        </p:nvSpPr>
        <p:spPr>
          <a:xfrm>
            <a:off x="2257620" y="5515344"/>
            <a:ext cx="1442720" cy="345440"/>
          </a:xfrm>
          <a:prstGeom prst="rect">
            <a:avLst/>
          </a:prstGeom>
        </p:spPr>
        <p:txBody>
          <a:bodyPr vert="horz" wrap="square" lIns="0" tIns="12065" rIns="0" bIns="0" rtlCol="0">
            <a:spAutoFit/>
          </a:bodyPr>
          <a:lstStyle/>
          <a:p>
            <a:pPr marL="35560" marR="5080" indent="-23495" algn="just">
              <a:lnSpc>
                <a:spcPct val="100000"/>
              </a:lnSpc>
              <a:spcBef>
                <a:spcPts val="95"/>
              </a:spcBef>
            </a:pPr>
            <a:r>
              <a:rPr sz="700" spc="-25" dirty="0">
                <a:solidFill>
                  <a:srgbClr val="003A83"/>
                </a:solidFill>
                <a:latin typeface="Meiryo UI"/>
                <a:cs typeface="Meiryo UI"/>
              </a:rPr>
              <a:t>国の科学探査活動と民間の独自活動を</a:t>
            </a:r>
            <a:r>
              <a:rPr sz="700" spc="-30" dirty="0">
                <a:solidFill>
                  <a:srgbClr val="003A83"/>
                </a:solidFill>
                <a:latin typeface="Meiryo UI"/>
                <a:cs typeface="Meiryo UI"/>
              </a:rPr>
              <a:t>組み合わせ、継続的にデータを取得し、</a:t>
            </a:r>
            <a:r>
              <a:rPr sz="700" spc="-25" dirty="0">
                <a:solidFill>
                  <a:srgbClr val="003A83"/>
                </a:solidFill>
                <a:latin typeface="Meiryo UI"/>
                <a:cs typeface="Meiryo UI"/>
              </a:rPr>
              <a:t>他国に先んじて資源分布を把握する</a:t>
            </a:r>
            <a:endParaRPr sz="700">
              <a:latin typeface="Meiryo UI"/>
              <a:cs typeface="Meiryo UI"/>
            </a:endParaRPr>
          </a:p>
        </p:txBody>
      </p:sp>
      <p:sp>
        <p:nvSpPr>
          <p:cNvPr id="181" name="object 128">
            <a:extLst>
              <a:ext uri="{FF2B5EF4-FFF2-40B4-BE49-F238E27FC236}">
                <a16:creationId xmlns:a16="http://schemas.microsoft.com/office/drawing/2014/main" id="{35AB78FD-5B8C-2FDA-D20F-A712469C58E7}"/>
              </a:ext>
            </a:extLst>
          </p:cNvPr>
          <p:cNvSpPr/>
          <p:nvPr/>
        </p:nvSpPr>
        <p:spPr>
          <a:xfrm>
            <a:off x="3987139" y="5524537"/>
            <a:ext cx="3816350" cy="144145"/>
          </a:xfrm>
          <a:custGeom>
            <a:avLst/>
            <a:gdLst/>
            <a:ahLst/>
            <a:cxnLst/>
            <a:rect l="l" t="t" r="r" b="b"/>
            <a:pathLst>
              <a:path w="3816350" h="144145">
                <a:moveTo>
                  <a:pt x="0" y="0"/>
                </a:moveTo>
                <a:lnTo>
                  <a:pt x="3815994" y="0"/>
                </a:lnTo>
                <a:lnTo>
                  <a:pt x="3815994" y="144005"/>
                </a:lnTo>
                <a:lnTo>
                  <a:pt x="0" y="144005"/>
                </a:lnTo>
                <a:lnTo>
                  <a:pt x="0" y="0"/>
                </a:lnTo>
                <a:close/>
              </a:path>
            </a:pathLst>
          </a:custGeom>
          <a:ln w="12700">
            <a:solidFill>
              <a:srgbClr val="003A83"/>
            </a:solidFill>
          </a:ln>
        </p:spPr>
        <p:txBody>
          <a:bodyPr wrap="square" lIns="0" tIns="0" rIns="0" bIns="0" rtlCol="0"/>
          <a:lstStyle/>
          <a:p>
            <a:endParaRPr/>
          </a:p>
        </p:txBody>
      </p:sp>
      <p:sp>
        <p:nvSpPr>
          <p:cNvPr id="182" name="object 129">
            <a:extLst>
              <a:ext uri="{FF2B5EF4-FFF2-40B4-BE49-F238E27FC236}">
                <a16:creationId xmlns:a16="http://schemas.microsoft.com/office/drawing/2014/main" id="{E13F592C-510E-825C-C361-A02CFBEF6AE7}"/>
              </a:ext>
            </a:extLst>
          </p:cNvPr>
          <p:cNvSpPr txBox="1"/>
          <p:nvPr/>
        </p:nvSpPr>
        <p:spPr>
          <a:xfrm>
            <a:off x="4490836" y="5532024"/>
            <a:ext cx="2808605"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003A83"/>
                </a:solidFill>
                <a:latin typeface="Meiryo UI"/>
                <a:cs typeface="Meiryo UI"/>
              </a:rPr>
              <a:t>日本国内での情報共有による月面科学の高度化および月面産業の育成を行う</a:t>
            </a:r>
            <a:endParaRPr sz="700">
              <a:latin typeface="Meiryo UI"/>
              <a:cs typeface="Meiryo UI"/>
            </a:endParaRPr>
          </a:p>
        </p:txBody>
      </p:sp>
      <p:sp>
        <p:nvSpPr>
          <p:cNvPr id="183" name="object 130">
            <a:extLst>
              <a:ext uri="{FF2B5EF4-FFF2-40B4-BE49-F238E27FC236}">
                <a16:creationId xmlns:a16="http://schemas.microsoft.com/office/drawing/2014/main" id="{050AC11A-0599-729D-0847-653107373174}"/>
              </a:ext>
            </a:extLst>
          </p:cNvPr>
          <p:cNvSpPr/>
          <p:nvPr/>
        </p:nvSpPr>
        <p:spPr>
          <a:xfrm>
            <a:off x="3987139" y="5704535"/>
            <a:ext cx="3816350" cy="144145"/>
          </a:xfrm>
          <a:custGeom>
            <a:avLst/>
            <a:gdLst/>
            <a:ahLst/>
            <a:cxnLst/>
            <a:rect l="l" t="t" r="r" b="b"/>
            <a:pathLst>
              <a:path w="3816350" h="144145">
                <a:moveTo>
                  <a:pt x="0" y="0"/>
                </a:moveTo>
                <a:lnTo>
                  <a:pt x="3815994" y="0"/>
                </a:lnTo>
                <a:lnTo>
                  <a:pt x="3815994" y="144005"/>
                </a:lnTo>
                <a:lnTo>
                  <a:pt x="0" y="144005"/>
                </a:lnTo>
                <a:lnTo>
                  <a:pt x="0" y="0"/>
                </a:lnTo>
                <a:close/>
              </a:path>
            </a:pathLst>
          </a:custGeom>
          <a:ln w="12700">
            <a:solidFill>
              <a:srgbClr val="003A83"/>
            </a:solidFill>
          </a:ln>
        </p:spPr>
        <p:txBody>
          <a:bodyPr wrap="square" lIns="0" tIns="0" rIns="0" bIns="0" rtlCol="0"/>
          <a:lstStyle/>
          <a:p>
            <a:endParaRPr/>
          </a:p>
        </p:txBody>
      </p:sp>
      <p:sp>
        <p:nvSpPr>
          <p:cNvPr id="184" name="object 131">
            <a:extLst>
              <a:ext uri="{FF2B5EF4-FFF2-40B4-BE49-F238E27FC236}">
                <a16:creationId xmlns:a16="http://schemas.microsoft.com/office/drawing/2014/main" id="{C0D61A60-8B53-60E5-5DFD-41F38AA9270C}"/>
              </a:ext>
            </a:extLst>
          </p:cNvPr>
          <p:cNvSpPr txBox="1"/>
          <p:nvPr/>
        </p:nvSpPr>
        <p:spPr>
          <a:xfrm>
            <a:off x="4285095" y="5712024"/>
            <a:ext cx="3218180" cy="132080"/>
          </a:xfrm>
          <a:prstGeom prst="rect">
            <a:avLst/>
          </a:prstGeom>
        </p:spPr>
        <p:txBody>
          <a:bodyPr vert="horz" wrap="square" lIns="0" tIns="12065" rIns="0" bIns="0" rtlCol="0">
            <a:spAutoFit/>
          </a:bodyPr>
          <a:lstStyle/>
          <a:p>
            <a:pPr marL="12700">
              <a:lnSpc>
                <a:spcPct val="100000"/>
              </a:lnSpc>
              <a:spcBef>
                <a:spcPts val="95"/>
              </a:spcBef>
            </a:pPr>
            <a:r>
              <a:rPr sz="700" spc="-35" dirty="0">
                <a:solidFill>
                  <a:srgbClr val="003A83"/>
                </a:solidFill>
                <a:latin typeface="Meiryo UI"/>
                <a:cs typeface="Meiryo UI"/>
              </a:rPr>
              <a:t>資源分布把握に対する需要を取り込み、国際協力における貢献あるいは外貨の獲得を狙う</a:t>
            </a:r>
            <a:endParaRPr sz="700">
              <a:latin typeface="Meiryo UI"/>
              <a:cs typeface="Meiryo UI"/>
            </a:endParaRPr>
          </a:p>
        </p:txBody>
      </p:sp>
      <p:sp>
        <p:nvSpPr>
          <p:cNvPr id="185" name="object 132">
            <a:extLst>
              <a:ext uri="{FF2B5EF4-FFF2-40B4-BE49-F238E27FC236}">
                <a16:creationId xmlns:a16="http://schemas.microsoft.com/office/drawing/2014/main" id="{C6F8B67E-6214-84F1-0842-CB5DEA9721A0}"/>
              </a:ext>
            </a:extLst>
          </p:cNvPr>
          <p:cNvSpPr/>
          <p:nvPr/>
        </p:nvSpPr>
        <p:spPr>
          <a:xfrm>
            <a:off x="7875143" y="5524537"/>
            <a:ext cx="3096260" cy="324485"/>
          </a:xfrm>
          <a:custGeom>
            <a:avLst/>
            <a:gdLst/>
            <a:ahLst/>
            <a:cxnLst/>
            <a:rect l="l" t="t" r="r" b="b"/>
            <a:pathLst>
              <a:path w="3096259" h="324485">
                <a:moveTo>
                  <a:pt x="0" y="0"/>
                </a:moveTo>
                <a:lnTo>
                  <a:pt x="3096005" y="0"/>
                </a:lnTo>
                <a:lnTo>
                  <a:pt x="3096005" y="324002"/>
                </a:lnTo>
                <a:lnTo>
                  <a:pt x="0" y="324002"/>
                </a:lnTo>
                <a:lnTo>
                  <a:pt x="0" y="0"/>
                </a:lnTo>
                <a:close/>
              </a:path>
            </a:pathLst>
          </a:custGeom>
          <a:ln w="12700">
            <a:solidFill>
              <a:srgbClr val="585656"/>
            </a:solidFill>
            <a:prstDash val="sysDash"/>
          </a:ln>
        </p:spPr>
        <p:txBody>
          <a:bodyPr wrap="square" lIns="0" tIns="0" rIns="0" bIns="0" rtlCol="0"/>
          <a:lstStyle/>
          <a:p>
            <a:endParaRPr/>
          </a:p>
        </p:txBody>
      </p:sp>
      <p:sp>
        <p:nvSpPr>
          <p:cNvPr id="186" name="object 133">
            <a:extLst>
              <a:ext uri="{FF2B5EF4-FFF2-40B4-BE49-F238E27FC236}">
                <a16:creationId xmlns:a16="http://schemas.microsoft.com/office/drawing/2014/main" id="{760DC4A4-8899-7176-6510-F755B2E514DB}"/>
              </a:ext>
            </a:extLst>
          </p:cNvPr>
          <p:cNvSpPr txBox="1"/>
          <p:nvPr/>
        </p:nvSpPr>
        <p:spPr>
          <a:xfrm>
            <a:off x="8618466" y="5622024"/>
            <a:ext cx="160909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継続的な探査活動によるデータ詳細化を行う</a:t>
            </a:r>
            <a:endParaRPr sz="700">
              <a:latin typeface="Meiryo UI"/>
              <a:cs typeface="Meiryo UI"/>
            </a:endParaRPr>
          </a:p>
        </p:txBody>
      </p:sp>
      <p:sp>
        <p:nvSpPr>
          <p:cNvPr id="187" name="object 134">
            <a:extLst>
              <a:ext uri="{FF2B5EF4-FFF2-40B4-BE49-F238E27FC236}">
                <a16:creationId xmlns:a16="http://schemas.microsoft.com/office/drawing/2014/main" id="{E20F133B-DF86-6658-6596-736341FB9FC3}"/>
              </a:ext>
            </a:extLst>
          </p:cNvPr>
          <p:cNvSpPr/>
          <p:nvPr/>
        </p:nvSpPr>
        <p:spPr>
          <a:xfrm>
            <a:off x="2043137" y="5884545"/>
            <a:ext cx="5760085" cy="144145"/>
          </a:xfrm>
          <a:custGeom>
            <a:avLst/>
            <a:gdLst/>
            <a:ahLst/>
            <a:cxnLst/>
            <a:rect l="l" t="t" r="r" b="b"/>
            <a:pathLst>
              <a:path w="5760084" h="144145">
                <a:moveTo>
                  <a:pt x="0" y="0"/>
                </a:moveTo>
                <a:lnTo>
                  <a:pt x="5759996" y="0"/>
                </a:lnTo>
                <a:lnTo>
                  <a:pt x="5759996" y="144005"/>
                </a:lnTo>
                <a:lnTo>
                  <a:pt x="0" y="144005"/>
                </a:lnTo>
                <a:lnTo>
                  <a:pt x="0" y="0"/>
                </a:lnTo>
                <a:close/>
              </a:path>
            </a:pathLst>
          </a:custGeom>
          <a:ln w="12699">
            <a:solidFill>
              <a:srgbClr val="003A83"/>
            </a:solidFill>
          </a:ln>
        </p:spPr>
        <p:txBody>
          <a:bodyPr wrap="square" lIns="0" tIns="0" rIns="0" bIns="0" rtlCol="0"/>
          <a:lstStyle/>
          <a:p>
            <a:endParaRPr/>
          </a:p>
        </p:txBody>
      </p:sp>
      <p:sp>
        <p:nvSpPr>
          <p:cNvPr id="188" name="object 135">
            <a:extLst>
              <a:ext uri="{FF2B5EF4-FFF2-40B4-BE49-F238E27FC236}">
                <a16:creationId xmlns:a16="http://schemas.microsoft.com/office/drawing/2014/main" id="{FAC43EDE-99A0-7DA3-BA13-DE48F20944F3}"/>
              </a:ext>
            </a:extLst>
          </p:cNvPr>
          <p:cNvSpPr txBox="1"/>
          <p:nvPr/>
        </p:nvSpPr>
        <p:spPr>
          <a:xfrm>
            <a:off x="3510485" y="5892025"/>
            <a:ext cx="282384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003A83"/>
                </a:solidFill>
                <a:latin typeface="Meiryo UI"/>
                <a:cs typeface="Meiryo UI"/>
              </a:rPr>
              <a:t>ISRU</a:t>
            </a:r>
            <a:r>
              <a:rPr sz="700" spc="-35" dirty="0">
                <a:solidFill>
                  <a:srgbClr val="003A83"/>
                </a:solidFill>
                <a:latin typeface="Meiryo UI"/>
                <a:cs typeface="Meiryo UI"/>
              </a:rPr>
              <a:t>に関して注力すべきプロセスを定め、リソースを投入し、日本の強みに育てる</a:t>
            </a:r>
            <a:endParaRPr sz="700">
              <a:latin typeface="Meiryo UI"/>
              <a:cs typeface="Meiryo UI"/>
            </a:endParaRPr>
          </a:p>
        </p:txBody>
      </p:sp>
      <p:sp>
        <p:nvSpPr>
          <p:cNvPr id="189" name="object 136">
            <a:extLst>
              <a:ext uri="{FF2B5EF4-FFF2-40B4-BE49-F238E27FC236}">
                <a16:creationId xmlns:a16="http://schemas.microsoft.com/office/drawing/2014/main" id="{04C6F8E3-6AB7-DE41-5CC8-437F1C43BD51}"/>
              </a:ext>
            </a:extLst>
          </p:cNvPr>
          <p:cNvSpPr/>
          <p:nvPr/>
        </p:nvSpPr>
        <p:spPr>
          <a:xfrm>
            <a:off x="7875143" y="5884545"/>
            <a:ext cx="3096260" cy="144145"/>
          </a:xfrm>
          <a:custGeom>
            <a:avLst/>
            <a:gdLst/>
            <a:ahLst/>
            <a:cxnLst/>
            <a:rect l="l" t="t" r="r" b="b"/>
            <a:pathLst>
              <a:path w="3096259" h="144145">
                <a:moveTo>
                  <a:pt x="0" y="0"/>
                </a:moveTo>
                <a:lnTo>
                  <a:pt x="3096005" y="0"/>
                </a:lnTo>
                <a:lnTo>
                  <a:pt x="3096005" y="144005"/>
                </a:lnTo>
                <a:lnTo>
                  <a:pt x="0" y="144005"/>
                </a:lnTo>
                <a:lnTo>
                  <a:pt x="0" y="0"/>
                </a:lnTo>
                <a:close/>
              </a:path>
            </a:pathLst>
          </a:custGeom>
          <a:ln w="12700">
            <a:solidFill>
              <a:srgbClr val="003A83"/>
            </a:solidFill>
          </a:ln>
        </p:spPr>
        <p:txBody>
          <a:bodyPr wrap="square" lIns="0" tIns="0" rIns="0" bIns="0" rtlCol="0"/>
          <a:lstStyle/>
          <a:p>
            <a:endParaRPr/>
          </a:p>
        </p:txBody>
      </p:sp>
      <p:sp>
        <p:nvSpPr>
          <p:cNvPr id="190" name="object 137">
            <a:extLst>
              <a:ext uri="{FF2B5EF4-FFF2-40B4-BE49-F238E27FC236}">
                <a16:creationId xmlns:a16="http://schemas.microsoft.com/office/drawing/2014/main" id="{249E6B02-7244-4229-924F-3B2249BD3125}"/>
              </a:ext>
            </a:extLst>
          </p:cNvPr>
          <p:cNvSpPr txBox="1"/>
          <p:nvPr/>
        </p:nvSpPr>
        <p:spPr>
          <a:xfrm>
            <a:off x="7917426" y="5892025"/>
            <a:ext cx="3009900" cy="132080"/>
          </a:xfrm>
          <a:prstGeom prst="rect">
            <a:avLst/>
          </a:prstGeom>
        </p:spPr>
        <p:txBody>
          <a:bodyPr vert="horz" wrap="square" lIns="0" tIns="12065" rIns="0" bIns="0" rtlCol="0">
            <a:spAutoFit/>
          </a:bodyPr>
          <a:lstStyle/>
          <a:p>
            <a:pPr marL="12700">
              <a:lnSpc>
                <a:spcPct val="100000"/>
              </a:lnSpc>
              <a:spcBef>
                <a:spcPts val="95"/>
              </a:spcBef>
            </a:pPr>
            <a:r>
              <a:rPr sz="700" spc="-45" dirty="0">
                <a:solidFill>
                  <a:srgbClr val="003A83"/>
                </a:solidFill>
                <a:latin typeface="Meiryo UI"/>
                <a:cs typeface="Meiryo UI"/>
              </a:rPr>
              <a:t>注力プロセスに係る需要を取り込み、国際協力における貢献あるいは外貨の獲得を狙う</a:t>
            </a:r>
            <a:endParaRPr sz="700">
              <a:latin typeface="Meiryo UI"/>
              <a:cs typeface="Meiryo UI"/>
            </a:endParaRPr>
          </a:p>
        </p:txBody>
      </p:sp>
      <p:sp>
        <p:nvSpPr>
          <p:cNvPr id="191" name="object 138">
            <a:extLst>
              <a:ext uri="{FF2B5EF4-FFF2-40B4-BE49-F238E27FC236}">
                <a16:creationId xmlns:a16="http://schemas.microsoft.com/office/drawing/2014/main" id="{F343F45A-3BA7-B8B3-CDD9-5531CE4EE51D}"/>
              </a:ext>
            </a:extLst>
          </p:cNvPr>
          <p:cNvSpPr/>
          <p:nvPr/>
        </p:nvSpPr>
        <p:spPr>
          <a:xfrm>
            <a:off x="2043137" y="6082538"/>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192" name="object 139">
            <a:extLst>
              <a:ext uri="{FF2B5EF4-FFF2-40B4-BE49-F238E27FC236}">
                <a16:creationId xmlns:a16="http://schemas.microsoft.com/office/drawing/2014/main" id="{C3E25ECE-57AA-AE96-B765-3602F1909F6F}"/>
              </a:ext>
            </a:extLst>
          </p:cNvPr>
          <p:cNvSpPr txBox="1"/>
          <p:nvPr/>
        </p:nvSpPr>
        <p:spPr>
          <a:xfrm>
            <a:off x="2402088" y="6072683"/>
            <a:ext cx="3097530" cy="238760"/>
          </a:xfrm>
          <a:prstGeom prst="rect">
            <a:avLst/>
          </a:prstGeom>
        </p:spPr>
        <p:txBody>
          <a:bodyPr vert="horz" wrap="square" lIns="0" tIns="12065" rIns="0" bIns="0" rtlCol="0">
            <a:spAutoFit/>
          </a:bodyPr>
          <a:lstStyle/>
          <a:p>
            <a:pPr marL="288290" marR="5080" indent="-276225">
              <a:lnSpc>
                <a:spcPct val="100000"/>
              </a:lnSpc>
              <a:spcBef>
                <a:spcPts val="95"/>
              </a:spcBef>
            </a:pPr>
            <a:r>
              <a:rPr sz="700" spc="-25" dirty="0">
                <a:solidFill>
                  <a:srgbClr val="003A83"/>
                </a:solidFill>
                <a:latin typeface="Meiryo UI"/>
                <a:cs typeface="Meiryo UI"/>
              </a:rPr>
              <a:t>他のケーパビリティ</a:t>
            </a:r>
            <a:r>
              <a:rPr sz="700" spc="-10" dirty="0">
                <a:solidFill>
                  <a:srgbClr val="003A83"/>
                </a:solidFill>
                <a:latin typeface="Meiryo UI"/>
                <a:cs typeface="Meiryo UI"/>
              </a:rPr>
              <a:t>（電力、建設、ISRU、居住、生命維持等</a:t>
            </a:r>
            <a:r>
              <a:rPr sz="700" dirty="0">
                <a:solidFill>
                  <a:srgbClr val="003A83"/>
                </a:solidFill>
                <a:latin typeface="Meiryo UI"/>
                <a:cs typeface="Meiryo UI"/>
              </a:rPr>
              <a:t>）</a:t>
            </a:r>
            <a:r>
              <a:rPr sz="700" spc="-20" dirty="0">
                <a:solidFill>
                  <a:srgbClr val="003A83"/>
                </a:solidFill>
                <a:latin typeface="Meiryo UI"/>
                <a:cs typeface="Meiryo UI"/>
              </a:rPr>
              <a:t>の方針設定と協調して、</a:t>
            </a:r>
            <a:r>
              <a:rPr sz="700" spc="-30" dirty="0">
                <a:solidFill>
                  <a:srgbClr val="003A83"/>
                </a:solidFill>
                <a:latin typeface="Meiryo UI"/>
                <a:cs typeface="Meiryo UI"/>
              </a:rPr>
              <a:t>食料供給の方針を仮定し、必要となるケーパビリティの獲得方針を決める</a:t>
            </a:r>
            <a:endParaRPr sz="700">
              <a:latin typeface="Meiryo UI"/>
              <a:cs typeface="Meiryo UI"/>
            </a:endParaRPr>
          </a:p>
        </p:txBody>
      </p:sp>
      <p:sp>
        <p:nvSpPr>
          <p:cNvPr id="193" name="object 140">
            <a:extLst>
              <a:ext uri="{FF2B5EF4-FFF2-40B4-BE49-F238E27FC236}">
                <a16:creationId xmlns:a16="http://schemas.microsoft.com/office/drawing/2014/main" id="{AEBC281B-B401-8899-4C7F-0DF073042F0F}"/>
              </a:ext>
            </a:extLst>
          </p:cNvPr>
          <p:cNvSpPr/>
          <p:nvPr/>
        </p:nvSpPr>
        <p:spPr>
          <a:xfrm>
            <a:off x="2043137" y="6334543"/>
            <a:ext cx="3816350" cy="108585"/>
          </a:xfrm>
          <a:custGeom>
            <a:avLst/>
            <a:gdLst/>
            <a:ahLst/>
            <a:cxnLst/>
            <a:rect l="l" t="t" r="r" b="b"/>
            <a:pathLst>
              <a:path w="3816350" h="108584">
                <a:moveTo>
                  <a:pt x="0" y="0"/>
                </a:moveTo>
                <a:lnTo>
                  <a:pt x="3815994" y="0"/>
                </a:lnTo>
                <a:lnTo>
                  <a:pt x="3815994" y="108000"/>
                </a:lnTo>
                <a:lnTo>
                  <a:pt x="0" y="108000"/>
                </a:lnTo>
                <a:lnTo>
                  <a:pt x="0" y="0"/>
                </a:lnTo>
                <a:close/>
              </a:path>
            </a:pathLst>
          </a:custGeom>
          <a:ln w="12700">
            <a:solidFill>
              <a:srgbClr val="003A83"/>
            </a:solidFill>
          </a:ln>
        </p:spPr>
        <p:txBody>
          <a:bodyPr wrap="square" lIns="0" tIns="0" rIns="0" bIns="0" rtlCol="0"/>
          <a:lstStyle/>
          <a:p>
            <a:endParaRPr/>
          </a:p>
        </p:txBody>
      </p:sp>
      <p:sp>
        <p:nvSpPr>
          <p:cNvPr id="194" name="object 141">
            <a:extLst>
              <a:ext uri="{FF2B5EF4-FFF2-40B4-BE49-F238E27FC236}">
                <a16:creationId xmlns:a16="http://schemas.microsoft.com/office/drawing/2014/main" id="{3F3D3E66-3FF4-DD02-78B5-85266D19ACC7}"/>
              </a:ext>
            </a:extLst>
          </p:cNvPr>
          <p:cNvSpPr txBox="1"/>
          <p:nvPr/>
        </p:nvSpPr>
        <p:spPr>
          <a:xfrm>
            <a:off x="2092684" y="6324024"/>
            <a:ext cx="3716654"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003A83"/>
                </a:solidFill>
                <a:latin typeface="Meiryo UI"/>
                <a:cs typeface="Meiryo UI"/>
              </a:rPr>
              <a:t>資源循環型食料供給システムやその要素技術に関し、技術開発と地上や地球低軌道等での実証を実施</a:t>
            </a:r>
            <a:endParaRPr sz="700">
              <a:latin typeface="Meiryo UI"/>
              <a:cs typeface="Meiryo UI"/>
            </a:endParaRPr>
          </a:p>
        </p:txBody>
      </p:sp>
      <p:grpSp>
        <p:nvGrpSpPr>
          <p:cNvPr id="195" name="object 142">
            <a:extLst>
              <a:ext uri="{FF2B5EF4-FFF2-40B4-BE49-F238E27FC236}">
                <a16:creationId xmlns:a16="http://schemas.microsoft.com/office/drawing/2014/main" id="{A6A25278-5DB6-8435-B5F3-A19F870CD5FA}"/>
              </a:ext>
            </a:extLst>
          </p:cNvPr>
          <p:cNvGrpSpPr/>
          <p:nvPr/>
        </p:nvGrpSpPr>
        <p:grpSpPr>
          <a:xfrm>
            <a:off x="2036787" y="6472186"/>
            <a:ext cx="8940800" cy="121285"/>
            <a:chOff x="862037" y="6605536"/>
            <a:chExt cx="8940800" cy="121285"/>
          </a:xfrm>
        </p:grpSpPr>
        <p:sp>
          <p:nvSpPr>
            <p:cNvPr id="196" name="object 143">
              <a:extLst>
                <a:ext uri="{FF2B5EF4-FFF2-40B4-BE49-F238E27FC236}">
                  <a16:creationId xmlns:a16="http://schemas.microsoft.com/office/drawing/2014/main" id="{13EA6829-498D-3B2E-D6E8-4696AFC91569}"/>
                </a:ext>
              </a:extLst>
            </p:cNvPr>
            <p:cNvSpPr/>
            <p:nvPr/>
          </p:nvSpPr>
          <p:spPr>
            <a:xfrm>
              <a:off x="868387" y="6611886"/>
              <a:ext cx="8928100" cy="108585"/>
            </a:xfrm>
            <a:custGeom>
              <a:avLst/>
              <a:gdLst/>
              <a:ahLst/>
              <a:cxnLst/>
              <a:rect l="l" t="t" r="r" b="b"/>
              <a:pathLst>
                <a:path w="8928100" h="108584">
                  <a:moveTo>
                    <a:pt x="8927998" y="0"/>
                  </a:moveTo>
                  <a:lnTo>
                    <a:pt x="0" y="0"/>
                  </a:lnTo>
                  <a:lnTo>
                    <a:pt x="0" y="108000"/>
                  </a:lnTo>
                  <a:lnTo>
                    <a:pt x="8927998" y="108000"/>
                  </a:lnTo>
                  <a:lnTo>
                    <a:pt x="8927998" y="0"/>
                  </a:lnTo>
                  <a:close/>
                </a:path>
              </a:pathLst>
            </a:custGeom>
            <a:solidFill>
              <a:srgbClr val="FFFFFF"/>
            </a:solidFill>
          </p:spPr>
          <p:txBody>
            <a:bodyPr wrap="square" lIns="0" tIns="0" rIns="0" bIns="0" rtlCol="0"/>
            <a:lstStyle/>
            <a:p>
              <a:endParaRPr/>
            </a:p>
          </p:txBody>
        </p:sp>
        <p:sp>
          <p:nvSpPr>
            <p:cNvPr id="197" name="object 144">
              <a:extLst>
                <a:ext uri="{FF2B5EF4-FFF2-40B4-BE49-F238E27FC236}">
                  <a16:creationId xmlns:a16="http://schemas.microsoft.com/office/drawing/2014/main" id="{775EB041-7445-8BCA-3DF5-D5C0AF4F4F64}"/>
                </a:ext>
              </a:extLst>
            </p:cNvPr>
            <p:cNvSpPr/>
            <p:nvPr/>
          </p:nvSpPr>
          <p:spPr>
            <a:xfrm>
              <a:off x="868387" y="6611886"/>
              <a:ext cx="8928100" cy="108585"/>
            </a:xfrm>
            <a:custGeom>
              <a:avLst/>
              <a:gdLst/>
              <a:ahLst/>
              <a:cxnLst/>
              <a:rect l="l" t="t" r="r" b="b"/>
              <a:pathLst>
                <a:path w="8928100" h="108584">
                  <a:moveTo>
                    <a:pt x="0" y="0"/>
                  </a:moveTo>
                  <a:lnTo>
                    <a:pt x="8927998" y="0"/>
                  </a:lnTo>
                  <a:lnTo>
                    <a:pt x="8927998" y="108000"/>
                  </a:lnTo>
                  <a:lnTo>
                    <a:pt x="0" y="108000"/>
                  </a:lnTo>
                  <a:lnTo>
                    <a:pt x="0" y="0"/>
                  </a:lnTo>
                  <a:close/>
                </a:path>
              </a:pathLst>
            </a:custGeom>
            <a:ln w="12700">
              <a:solidFill>
                <a:srgbClr val="003A83"/>
              </a:solidFill>
            </a:ln>
          </p:spPr>
          <p:txBody>
            <a:bodyPr wrap="square" lIns="0" tIns="0" rIns="0" bIns="0" rtlCol="0"/>
            <a:lstStyle/>
            <a:p>
              <a:endParaRPr/>
            </a:p>
          </p:txBody>
        </p:sp>
      </p:grpSp>
      <p:sp>
        <p:nvSpPr>
          <p:cNvPr id="198" name="object 145">
            <a:extLst>
              <a:ext uri="{FF2B5EF4-FFF2-40B4-BE49-F238E27FC236}">
                <a16:creationId xmlns:a16="http://schemas.microsoft.com/office/drawing/2014/main" id="{1B0BA74A-9F8B-052D-F01E-50748F833EA8}"/>
              </a:ext>
            </a:extLst>
          </p:cNvPr>
          <p:cNvSpPr txBox="1"/>
          <p:nvPr/>
        </p:nvSpPr>
        <p:spPr>
          <a:xfrm>
            <a:off x="4531240" y="6468024"/>
            <a:ext cx="3950335"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003A83"/>
                </a:solidFill>
                <a:latin typeface="Meiryo UI"/>
                <a:cs typeface="Meiryo UI"/>
              </a:rPr>
              <a:t>獲得した技術の地上転用により、食料安全保障や脱炭素、被災地等におけるQOL改善に寄与することを目指す</a:t>
            </a:r>
            <a:endParaRPr sz="700">
              <a:latin typeface="Meiryo UI"/>
              <a:cs typeface="Meiryo UI"/>
            </a:endParaRPr>
          </a:p>
        </p:txBody>
      </p:sp>
      <p:grpSp>
        <p:nvGrpSpPr>
          <p:cNvPr id="199" name="object 146">
            <a:extLst>
              <a:ext uri="{FF2B5EF4-FFF2-40B4-BE49-F238E27FC236}">
                <a16:creationId xmlns:a16="http://schemas.microsoft.com/office/drawing/2014/main" id="{15447E4F-C1E1-2712-11EF-9AB079A8B564}"/>
              </a:ext>
            </a:extLst>
          </p:cNvPr>
          <p:cNvGrpSpPr/>
          <p:nvPr/>
        </p:nvGrpSpPr>
        <p:grpSpPr>
          <a:xfrm>
            <a:off x="5924791" y="6076188"/>
            <a:ext cx="5052695" cy="372745"/>
            <a:chOff x="4750041" y="6209538"/>
            <a:chExt cx="5052695" cy="372745"/>
          </a:xfrm>
        </p:grpSpPr>
        <p:sp>
          <p:nvSpPr>
            <p:cNvPr id="200" name="object 147">
              <a:extLst>
                <a:ext uri="{FF2B5EF4-FFF2-40B4-BE49-F238E27FC236}">
                  <a16:creationId xmlns:a16="http://schemas.microsoft.com/office/drawing/2014/main" id="{05B867EE-A7E0-BFC4-EF6B-FAF7AC783147}"/>
                </a:ext>
              </a:extLst>
            </p:cNvPr>
            <p:cNvSpPr/>
            <p:nvPr/>
          </p:nvSpPr>
          <p:spPr>
            <a:xfrm>
              <a:off x="4756391" y="6215888"/>
              <a:ext cx="5039995" cy="360045"/>
            </a:xfrm>
            <a:custGeom>
              <a:avLst/>
              <a:gdLst/>
              <a:ahLst/>
              <a:cxnLst/>
              <a:rect l="l" t="t" r="r" b="b"/>
              <a:pathLst>
                <a:path w="5039995" h="360045">
                  <a:moveTo>
                    <a:pt x="5039995" y="0"/>
                  </a:moveTo>
                  <a:lnTo>
                    <a:pt x="0" y="0"/>
                  </a:lnTo>
                  <a:lnTo>
                    <a:pt x="0" y="359994"/>
                  </a:lnTo>
                  <a:lnTo>
                    <a:pt x="5039995" y="359994"/>
                  </a:lnTo>
                  <a:lnTo>
                    <a:pt x="5039995" y="0"/>
                  </a:lnTo>
                  <a:close/>
                </a:path>
              </a:pathLst>
            </a:custGeom>
            <a:solidFill>
              <a:srgbClr val="FFFFFF"/>
            </a:solidFill>
          </p:spPr>
          <p:txBody>
            <a:bodyPr wrap="square" lIns="0" tIns="0" rIns="0" bIns="0" rtlCol="0"/>
            <a:lstStyle/>
            <a:p>
              <a:endParaRPr/>
            </a:p>
          </p:txBody>
        </p:sp>
        <p:sp>
          <p:nvSpPr>
            <p:cNvPr id="201" name="object 148">
              <a:extLst>
                <a:ext uri="{FF2B5EF4-FFF2-40B4-BE49-F238E27FC236}">
                  <a16:creationId xmlns:a16="http://schemas.microsoft.com/office/drawing/2014/main" id="{1B98A3F3-4191-880D-ED5E-20B08905CDF2}"/>
                </a:ext>
              </a:extLst>
            </p:cNvPr>
            <p:cNvSpPr/>
            <p:nvPr/>
          </p:nvSpPr>
          <p:spPr>
            <a:xfrm>
              <a:off x="4756391" y="6215888"/>
              <a:ext cx="5039995" cy="360045"/>
            </a:xfrm>
            <a:custGeom>
              <a:avLst/>
              <a:gdLst/>
              <a:ahLst/>
              <a:cxnLst/>
              <a:rect l="l" t="t" r="r" b="b"/>
              <a:pathLst>
                <a:path w="5039995" h="360045">
                  <a:moveTo>
                    <a:pt x="0" y="0"/>
                  </a:moveTo>
                  <a:lnTo>
                    <a:pt x="5039995" y="0"/>
                  </a:lnTo>
                  <a:lnTo>
                    <a:pt x="5039995" y="359994"/>
                  </a:lnTo>
                  <a:lnTo>
                    <a:pt x="0" y="359994"/>
                  </a:lnTo>
                  <a:lnTo>
                    <a:pt x="0" y="0"/>
                  </a:lnTo>
                  <a:close/>
                </a:path>
              </a:pathLst>
            </a:custGeom>
            <a:ln w="12700">
              <a:solidFill>
                <a:srgbClr val="585656"/>
              </a:solidFill>
              <a:prstDash val="sysDash"/>
            </a:ln>
          </p:spPr>
          <p:txBody>
            <a:bodyPr wrap="square" lIns="0" tIns="0" rIns="0" bIns="0" rtlCol="0"/>
            <a:lstStyle/>
            <a:p>
              <a:endParaRPr/>
            </a:p>
          </p:txBody>
        </p:sp>
      </p:grpSp>
      <p:sp>
        <p:nvSpPr>
          <p:cNvPr id="202" name="object 149">
            <a:extLst>
              <a:ext uri="{FF2B5EF4-FFF2-40B4-BE49-F238E27FC236}">
                <a16:creationId xmlns:a16="http://schemas.microsoft.com/office/drawing/2014/main" id="{97DEC0BD-25D7-A718-ADB8-EC41D73F4A5C}"/>
              </a:ext>
            </a:extLst>
          </p:cNvPr>
          <p:cNvSpPr txBox="1"/>
          <p:nvPr/>
        </p:nvSpPr>
        <p:spPr>
          <a:xfrm>
            <a:off x="6983495" y="6198024"/>
            <a:ext cx="2935605"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食料ケーパビリティの用途・能力を拡大することで継続的に需要獲得・国際貢献する</a:t>
            </a:r>
            <a:endParaRPr sz="700">
              <a:latin typeface="Meiryo UI"/>
              <a:cs typeface="Meiryo UI"/>
            </a:endParaRPr>
          </a:p>
        </p:txBody>
      </p:sp>
      <p:sp>
        <p:nvSpPr>
          <p:cNvPr id="203" name="object 150">
            <a:extLst>
              <a:ext uri="{FF2B5EF4-FFF2-40B4-BE49-F238E27FC236}">
                <a16:creationId xmlns:a16="http://schemas.microsoft.com/office/drawing/2014/main" id="{724AA666-177A-88C0-2969-C5DC186BC999}"/>
              </a:ext>
            </a:extLst>
          </p:cNvPr>
          <p:cNvSpPr/>
          <p:nvPr/>
        </p:nvSpPr>
        <p:spPr>
          <a:xfrm>
            <a:off x="7875143" y="3597122"/>
            <a:ext cx="3096260" cy="467995"/>
          </a:xfrm>
          <a:custGeom>
            <a:avLst/>
            <a:gdLst/>
            <a:ahLst/>
            <a:cxnLst/>
            <a:rect l="l" t="t" r="r" b="b"/>
            <a:pathLst>
              <a:path w="3096259" h="467995">
                <a:moveTo>
                  <a:pt x="0" y="0"/>
                </a:moveTo>
                <a:lnTo>
                  <a:pt x="3096005" y="0"/>
                </a:lnTo>
                <a:lnTo>
                  <a:pt x="3096005" y="467994"/>
                </a:lnTo>
                <a:lnTo>
                  <a:pt x="0" y="467994"/>
                </a:lnTo>
                <a:lnTo>
                  <a:pt x="0" y="0"/>
                </a:lnTo>
                <a:close/>
              </a:path>
            </a:pathLst>
          </a:custGeom>
          <a:ln w="12700">
            <a:solidFill>
              <a:srgbClr val="585656"/>
            </a:solidFill>
            <a:prstDash val="sysDash"/>
          </a:ln>
        </p:spPr>
        <p:txBody>
          <a:bodyPr wrap="square" lIns="0" tIns="0" rIns="0" bIns="0" rtlCol="0"/>
          <a:lstStyle/>
          <a:p>
            <a:endParaRPr/>
          </a:p>
        </p:txBody>
      </p:sp>
      <p:sp>
        <p:nvSpPr>
          <p:cNvPr id="204" name="object 151">
            <a:extLst>
              <a:ext uri="{FF2B5EF4-FFF2-40B4-BE49-F238E27FC236}">
                <a16:creationId xmlns:a16="http://schemas.microsoft.com/office/drawing/2014/main" id="{C5069385-9555-9520-74E1-0C36323968DA}"/>
              </a:ext>
            </a:extLst>
          </p:cNvPr>
          <p:cNvSpPr txBox="1"/>
          <p:nvPr/>
        </p:nvSpPr>
        <p:spPr>
          <a:xfrm>
            <a:off x="8138438" y="3766609"/>
            <a:ext cx="2569210" cy="132080"/>
          </a:xfrm>
          <a:prstGeom prst="rect">
            <a:avLst/>
          </a:prstGeom>
        </p:spPr>
        <p:txBody>
          <a:bodyPr vert="horz" wrap="square" lIns="0" tIns="12065" rIns="0" bIns="0" rtlCol="0">
            <a:spAutoFit/>
          </a:bodyPr>
          <a:lstStyle/>
          <a:p>
            <a:pPr marL="12700">
              <a:lnSpc>
                <a:spcPct val="100000"/>
              </a:lnSpc>
              <a:spcBef>
                <a:spcPts val="95"/>
              </a:spcBef>
            </a:pPr>
            <a:r>
              <a:rPr sz="700" spc="-30" dirty="0">
                <a:latin typeface="Meiryo UI"/>
                <a:cs typeface="Meiryo UI"/>
              </a:rPr>
              <a:t>測位ケーパビリティの能力を拡大することで継続的に需要獲得・国際貢献</a:t>
            </a:r>
            <a:endParaRPr sz="700">
              <a:latin typeface="Meiryo UI"/>
              <a:cs typeface="Meiryo UI"/>
            </a:endParaRPr>
          </a:p>
        </p:txBody>
      </p:sp>
      <p:sp>
        <p:nvSpPr>
          <p:cNvPr id="205" name="object 152">
            <a:extLst>
              <a:ext uri="{FF2B5EF4-FFF2-40B4-BE49-F238E27FC236}">
                <a16:creationId xmlns:a16="http://schemas.microsoft.com/office/drawing/2014/main" id="{EC2BC3F0-1EC1-68D7-0E27-19CB6E0F085F}"/>
              </a:ext>
            </a:extLst>
          </p:cNvPr>
          <p:cNvSpPr/>
          <p:nvPr/>
        </p:nvSpPr>
        <p:spPr>
          <a:xfrm>
            <a:off x="2043137" y="3597122"/>
            <a:ext cx="1872614" cy="467995"/>
          </a:xfrm>
          <a:custGeom>
            <a:avLst/>
            <a:gdLst/>
            <a:ahLst/>
            <a:cxnLst/>
            <a:rect l="l" t="t" r="r" b="b"/>
            <a:pathLst>
              <a:path w="1872614" h="467995">
                <a:moveTo>
                  <a:pt x="0" y="0"/>
                </a:moveTo>
                <a:lnTo>
                  <a:pt x="1872005" y="0"/>
                </a:lnTo>
                <a:lnTo>
                  <a:pt x="1872005" y="467994"/>
                </a:lnTo>
                <a:lnTo>
                  <a:pt x="0" y="467994"/>
                </a:lnTo>
                <a:lnTo>
                  <a:pt x="0" y="0"/>
                </a:lnTo>
                <a:close/>
              </a:path>
            </a:pathLst>
          </a:custGeom>
          <a:ln w="12700">
            <a:solidFill>
              <a:srgbClr val="003A83"/>
            </a:solidFill>
          </a:ln>
        </p:spPr>
        <p:txBody>
          <a:bodyPr wrap="square" lIns="0" tIns="0" rIns="0" bIns="0" rtlCol="0"/>
          <a:lstStyle/>
          <a:p>
            <a:endParaRPr/>
          </a:p>
        </p:txBody>
      </p:sp>
      <p:sp>
        <p:nvSpPr>
          <p:cNvPr id="206" name="object 153">
            <a:extLst>
              <a:ext uri="{FF2B5EF4-FFF2-40B4-BE49-F238E27FC236}">
                <a16:creationId xmlns:a16="http://schemas.microsoft.com/office/drawing/2014/main" id="{BC407BD5-E653-2EA4-70D5-5960EFE951B9}"/>
              </a:ext>
            </a:extLst>
          </p:cNvPr>
          <p:cNvSpPr txBox="1"/>
          <p:nvPr/>
        </p:nvSpPr>
        <p:spPr>
          <a:xfrm>
            <a:off x="2160134" y="3659929"/>
            <a:ext cx="1638300" cy="345440"/>
          </a:xfrm>
          <a:prstGeom prst="rect">
            <a:avLst/>
          </a:prstGeom>
        </p:spPr>
        <p:txBody>
          <a:bodyPr vert="horz" wrap="square" lIns="0" tIns="12065" rIns="0" bIns="0" rtlCol="0">
            <a:spAutoFit/>
          </a:bodyPr>
          <a:lstStyle/>
          <a:p>
            <a:pPr marL="321945" marR="13335" indent="-302260">
              <a:lnSpc>
                <a:spcPct val="100000"/>
              </a:lnSpc>
              <a:spcBef>
                <a:spcPts val="95"/>
              </a:spcBef>
            </a:pPr>
            <a:r>
              <a:rPr sz="700" spc="-30" dirty="0">
                <a:solidFill>
                  <a:srgbClr val="003A83"/>
                </a:solidFill>
                <a:latin typeface="Meiryo UI"/>
                <a:cs typeface="Meiryo UI"/>
              </a:rPr>
              <a:t>月測位技術の実証ミッションの早期実施により測位ケーパビリティを獲得し、</a:t>
            </a:r>
            <a:endParaRPr sz="700">
              <a:latin typeface="Meiryo UI"/>
              <a:cs typeface="Meiryo UI"/>
            </a:endParaRPr>
          </a:p>
          <a:p>
            <a:pPr marL="12700">
              <a:lnSpc>
                <a:spcPct val="100000"/>
              </a:lnSpc>
            </a:pPr>
            <a:r>
              <a:rPr sz="700" spc="-30" dirty="0">
                <a:solidFill>
                  <a:srgbClr val="003A83"/>
                </a:solidFill>
                <a:latin typeface="Meiryo UI"/>
                <a:cs typeface="Meiryo UI"/>
              </a:rPr>
              <a:t>国際協働での月測位システム構築に貢献する</a:t>
            </a:r>
            <a:endParaRPr sz="700">
              <a:latin typeface="Meiryo UI"/>
              <a:cs typeface="Meiryo UI"/>
            </a:endParaRPr>
          </a:p>
        </p:txBody>
      </p:sp>
      <p:sp>
        <p:nvSpPr>
          <p:cNvPr id="207" name="object 154">
            <a:extLst>
              <a:ext uri="{FF2B5EF4-FFF2-40B4-BE49-F238E27FC236}">
                <a16:creationId xmlns:a16="http://schemas.microsoft.com/office/drawing/2014/main" id="{0B9AEFB6-8D34-9B67-D504-A565B57292A3}"/>
              </a:ext>
            </a:extLst>
          </p:cNvPr>
          <p:cNvSpPr/>
          <p:nvPr/>
        </p:nvSpPr>
        <p:spPr>
          <a:xfrm>
            <a:off x="3987139" y="3597122"/>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208" name="object 155">
            <a:extLst>
              <a:ext uri="{FF2B5EF4-FFF2-40B4-BE49-F238E27FC236}">
                <a16:creationId xmlns:a16="http://schemas.microsoft.com/office/drawing/2014/main" id="{49F52BE7-81EC-9303-16A2-CDAE76788445}"/>
              </a:ext>
            </a:extLst>
          </p:cNvPr>
          <p:cNvSpPr txBox="1"/>
          <p:nvPr/>
        </p:nvSpPr>
        <p:spPr>
          <a:xfrm>
            <a:off x="3993489" y="3587268"/>
            <a:ext cx="3803650" cy="238760"/>
          </a:xfrm>
          <a:prstGeom prst="rect">
            <a:avLst/>
          </a:prstGeom>
        </p:spPr>
        <p:txBody>
          <a:bodyPr vert="horz" wrap="square" lIns="0" tIns="12065" rIns="0" bIns="0" rtlCol="0">
            <a:spAutoFit/>
          </a:bodyPr>
          <a:lstStyle/>
          <a:p>
            <a:pPr marL="788670" marR="410845" indent="-370840">
              <a:lnSpc>
                <a:spcPct val="100000"/>
              </a:lnSpc>
              <a:spcBef>
                <a:spcPts val="95"/>
              </a:spcBef>
            </a:pPr>
            <a:r>
              <a:rPr sz="700" spc="-30" dirty="0">
                <a:solidFill>
                  <a:srgbClr val="003A83"/>
                </a:solidFill>
                <a:latin typeface="Meiryo UI"/>
                <a:cs typeface="Meiryo UI"/>
              </a:rPr>
              <a:t>月南極域から月全域へのサービス領域の拡大や月面拠点建設に係る測位サービスの高精度化・高度化のための月測位システム技術の開発を進める</a:t>
            </a:r>
            <a:endParaRPr sz="700">
              <a:latin typeface="Meiryo UI"/>
              <a:cs typeface="Meiryo UI"/>
            </a:endParaRPr>
          </a:p>
        </p:txBody>
      </p:sp>
      <p:sp>
        <p:nvSpPr>
          <p:cNvPr id="209" name="object 156">
            <a:extLst>
              <a:ext uri="{FF2B5EF4-FFF2-40B4-BE49-F238E27FC236}">
                <a16:creationId xmlns:a16="http://schemas.microsoft.com/office/drawing/2014/main" id="{0977521D-0BDF-C05D-D032-A67CB94A70E4}"/>
              </a:ext>
            </a:extLst>
          </p:cNvPr>
          <p:cNvSpPr/>
          <p:nvPr/>
        </p:nvSpPr>
        <p:spPr>
          <a:xfrm>
            <a:off x="3987139" y="3849128"/>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210" name="object 157">
            <a:extLst>
              <a:ext uri="{FF2B5EF4-FFF2-40B4-BE49-F238E27FC236}">
                <a16:creationId xmlns:a16="http://schemas.microsoft.com/office/drawing/2014/main" id="{23D2DAC0-7A78-A036-BD61-0BED93C70DC2}"/>
              </a:ext>
            </a:extLst>
          </p:cNvPr>
          <p:cNvSpPr txBox="1"/>
          <p:nvPr/>
        </p:nvSpPr>
        <p:spPr>
          <a:xfrm>
            <a:off x="3993489" y="3839268"/>
            <a:ext cx="3803650" cy="238760"/>
          </a:xfrm>
          <a:prstGeom prst="rect">
            <a:avLst/>
          </a:prstGeom>
        </p:spPr>
        <p:txBody>
          <a:bodyPr vert="horz" wrap="square" lIns="0" tIns="12065" rIns="0" bIns="0" rtlCol="0">
            <a:spAutoFit/>
          </a:bodyPr>
          <a:lstStyle/>
          <a:p>
            <a:pPr marL="669925" marR="662305" indent="30480">
              <a:lnSpc>
                <a:spcPct val="100000"/>
              </a:lnSpc>
              <a:spcBef>
                <a:spcPts val="95"/>
              </a:spcBef>
            </a:pPr>
            <a:r>
              <a:rPr sz="700" spc="-30" dirty="0">
                <a:solidFill>
                  <a:srgbClr val="003A83"/>
                </a:solidFill>
                <a:latin typeface="Meiryo UI"/>
                <a:cs typeface="Meiryo UI"/>
              </a:rPr>
              <a:t>安全保障上、重要となる月測位インフラを日本として段階的に構築、保有することにより、日本の月測位における自立性、自在性を確保する</a:t>
            </a:r>
            <a:endParaRPr sz="700">
              <a:latin typeface="Meiryo UI"/>
              <a:cs typeface="Meiryo UI"/>
            </a:endParaRPr>
          </a:p>
        </p:txBody>
      </p:sp>
      <p:sp>
        <p:nvSpPr>
          <p:cNvPr id="211" name="object 158">
            <a:extLst>
              <a:ext uri="{FF2B5EF4-FFF2-40B4-BE49-F238E27FC236}">
                <a16:creationId xmlns:a16="http://schemas.microsoft.com/office/drawing/2014/main" id="{1D341AE1-ECE5-5C40-960D-D8D0F5F3AA8D}"/>
              </a:ext>
            </a:extLst>
          </p:cNvPr>
          <p:cNvSpPr/>
          <p:nvPr/>
        </p:nvSpPr>
        <p:spPr>
          <a:xfrm>
            <a:off x="9459138" y="2805125"/>
            <a:ext cx="1512570" cy="720090"/>
          </a:xfrm>
          <a:custGeom>
            <a:avLst/>
            <a:gdLst/>
            <a:ahLst/>
            <a:cxnLst/>
            <a:rect l="l" t="t" r="r" b="b"/>
            <a:pathLst>
              <a:path w="1512570" h="720089">
                <a:moveTo>
                  <a:pt x="0" y="0"/>
                </a:moveTo>
                <a:lnTo>
                  <a:pt x="1511998" y="0"/>
                </a:lnTo>
                <a:lnTo>
                  <a:pt x="1511998" y="720001"/>
                </a:lnTo>
                <a:lnTo>
                  <a:pt x="0" y="720001"/>
                </a:lnTo>
                <a:lnTo>
                  <a:pt x="0" y="0"/>
                </a:lnTo>
                <a:close/>
              </a:path>
            </a:pathLst>
          </a:custGeom>
          <a:ln w="12700">
            <a:solidFill>
              <a:srgbClr val="585656"/>
            </a:solidFill>
            <a:prstDash val="sysDash"/>
          </a:ln>
        </p:spPr>
        <p:txBody>
          <a:bodyPr wrap="square" lIns="0" tIns="0" rIns="0" bIns="0" rtlCol="0"/>
          <a:lstStyle/>
          <a:p>
            <a:endParaRPr/>
          </a:p>
        </p:txBody>
      </p:sp>
      <p:sp>
        <p:nvSpPr>
          <p:cNvPr id="212" name="object 159">
            <a:extLst>
              <a:ext uri="{FF2B5EF4-FFF2-40B4-BE49-F238E27FC236}">
                <a16:creationId xmlns:a16="http://schemas.microsoft.com/office/drawing/2014/main" id="{5157D39B-1BD5-C5AE-E777-A2DD908499D1}"/>
              </a:ext>
            </a:extLst>
          </p:cNvPr>
          <p:cNvSpPr txBox="1"/>
          <p:nvPr/>
        </p:nvSpPr>
        <p:spPr>
          <a:xfrm>
            <a:off x="9732443" y="2993929"/>
            <a:ext cx="965835" cy="345440"/>
          </a:xfrm>
          <a:prstGeom prst="rect">
            <a:avLst/>
          </a:prstGeom>
        </p:spPr>
        <p:txBody>
          <a:bodyPr vert="horz" wrap="square" lIns="0" tIns="12065" rIns="0" bIns="0" rtlCol="0">
            <a:spAutoFit/>
          </a:bodyPr>
          <a:lstStyle/>
          <a:p>
            <a:pPr marL="12700" marR="5080" algn="ctr">
              <a:lnSpc>
                <a:spcPct val="100000"/>
              </a:lnSpc>
              <a:spcBef>
                <a:spcPts val="95"/>
              </a:spcBef>
            </a:pPr>
            <a:r>
              <a:rPr sz="700" spc="-30" dirty="0">
                <a:latin typeface="Meiryo UI"/>
                <a:cs typeface="Meiryo UI"/>
              </a:rPr>
              <a:t>通信ケーパビリティの能力を拡大することで継続的に</a:t>
            </a:r>
            <a:r>
              <a:rPr sz="700" spc="500" dirty="0">
                <a:latin typeface="Meiryo UI"/>
                <a:cs typeface="Meiryo UI"/>
              </a:rPr>
              <a:t> </a:t>
            </a:r>
            <a:r>
              <a:rPr sz="700" spc="-15" dirty="0">
                <a:latin typeface="Meiryo UI"/>
                <a:cs typeface="Meiryo UI"/>
              </a:rPr>
              <a:t>需要獲得・国際貢献</a:t>
            </a:r>
            <a:endParaRPr sz="700">
              <a:latin typeface="Meiryo UI"/>
              <a:cs typeface="Meiryo UI"/>
            </a:endParaRPr>
          </a:p>
        </p:txBody>
      </p:sp>
      <p:sp>
        <p:nvSpPr>
          <p:cNvPr id="213" name="object 160">
            <a:extLst>
              <a:ext uri="{FF2B5EF4-FFF2-40B4-BE49-F238E27FC236}">
                <a16:creationId xmlns:a16="http://schemas.microsoft.com/office/drawing/2014/main" id="{4A4595A4-7861-9242-2AEB-93B4B08F25E5}"/>
              </a:ext>
            </a:extLst>
          </p:cNvPr>
          <p:cNvSpPr/>
          <p:nvPr/>
        </p:nvSpPr>
        <p:spPr>
          <a:xfrm>
            <a:off x="2043137" y="3057131"/>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214" name="object 161">
            <a:extLst>
              <a:ext uri="{FF2B5EF4-FFF2-40B4-BE49-F238E27FC236}">
                <a16:creationId xmlns:a16="http://schemas.microsoft.com/office/drawing/2014/main" id="{CEE1BD83-3E6D-89AB-BAAC-8986461E269B}"/>
              </a:ext>
            </a:extLst>
          </p:cNvPr>
          <p:cNvSpPr txBox="1"/>
          <p:nvPr/>
        </p:nvSpPr>
        <p:spPr>
          <a:xfrm>
            <a:off x="2059632" y="3047268"/>
            <a:ext cx="3781425" cy="238760"/>
          </a:xfrm>
          <a:prstGeom prst="rect">
            <a:avLst/>
          </a:prstGeom>
        </p:spPr>
        <p:txBody>
          <a:bodyPr vert="horz" wrap="square" lIns="0" tIns="12065" rIns="0" bIns="0" rtlCol="0">
            <a:spAutoFit/>
          </a:bodyPr>
          <a:lstStyle/>
          <a:p>
            <a:pPr marL="57785" marR="5080" indent="-45720">
              <a:lnSpc>
                <a:spcPct val="100000"/>
              </a:lnSpc>
              <a:spcBef>
                <a:spcPts val="95"/>
              </a:spcBef>
            </a:pPr>
            <a:r>
              <a:rPr sz="700" spc="-30" dirty="0">
                <a:solidFill>
                  <a:srgbClr val="003A83"/>
                </a:solidFill>
                <a:latin typeface="Meiryo UI"/>
                <a:cs typeface="Meiryo UI"/>
              </a:rPr>
              <a:t>日本の強みとする光通信技術等の開発を確実に進めるとともに、月-地球間の光通信実証等の実施により、</a:t>
            </a:r>
            <a:r>
              <a:rPr sz="700" spc="-20" dirty="0">
                <a:solidFill>
                  <a:srgbClr val="003A83"/>
                </a:solidFill>
                <a:latin typeface="Meiryo UI"/>
                <a:cs typeface="Meiryo UI"/>
              </a:rPr>
              <a:t>遠距離かつ大容量</a:t>
            </a:r>
            <a:r>
              <a:rPr sz="700" spc="-10" dirty="0">
                <a:solidFill>
                  <a:srgbClr val="003A83"/>
                </a:solidFill>
                <a:latin typeface="Meiryo UI"/>
                <a:cs typeface="Meiryo UI"/>
              </a:rPr>
              <a:t>（Gbps級</a:t>
            </a:r>
            <a:r>
              <a:rPr sz="700" dirty="0">
                <a:solidFill>
                  <a:srgbClr val="003A83"/>
                </a:solidFill>
                <a:latin typeface="Meiryo UI"/>
                <a:cs typeface="Meiryo UI"/>
              </a:rPr>
              <a:t>）</a:t>
            </a:r>
            <a:r>
              <a:rPr sz="700" spc="-30" dirty="0">
                <a:solidFill>
                  <a:srgbClr val="003A83"/>
                </a:solidFill>
                <a:latin typeface="Meiryo UI"/>
                <a:cs typeface="Meiryo UI"/>
              </a:rPr>
              <a:t>の通信ケーパビリティを獲得、月通信技術における日本の優位性を確立</a:t>
            </a:r>
            <a:endParaRPr sz="700">
              <a:latin typeface="Meiryo UI"/>
              <a:cs typeface="Meiryo UI"/>
            </a:endParaRPr>
          </a:p>
        </p:txBody>
      </p:sp>
      <p:sp>
        <p:nvSpPr>
          <p:cNvPr id="215" name="object 162">
            <a:extLst>
              <a:ext uri="{FF2B5EF4-FFF2-40B4-BE49-F238E27FC236}">
                <a16:creationId xmlns:a16="http://schemas.microsoft.com/office/drawing/2014/main" id="{CC08F30B-72A5-D8A8-2352-157495E0F25A}"/>
              </a:ext>
            </a:extLst>
          </p:cNvPr>
          <p:cNvSpPr/>
          <p:nvPr/>
        </p:nvSpPr>
        <p:spPr>
          <a:xfrm>
            <a:off x="2043137" y="3309124"/>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216" name="object 163">
            <a:extLst>
              <a:ext uri="{FF2B5EF4-FFF2-40B4-BE49-F238E27FC236}">
                <a16:creationId xmlns:a16="http://schemas.microsoft.com/office/drawing/2014/main" id="{E12FCD39-981E-D16D-4722-C1E4CCBA3618}"/>
              </a:ext>
            </a:extLst>
          </p:cNvPr>
          <p:cNvSpPr txBox="1"/>
          <p:nvPr/>
        </p:nvSpPr>
        <p:spPr>
          <a:xfrm>
            <a:off x="2223816" y="3299269"/>
            <a:ext cx="3455035" cy="238760"/>
          </a:xfrm>
          <a:prstGeom prst="rect">
            <a:avLst/>
          </a:prstGeom>
        </p:spPr>
        <p:txBody>
          <a:bodyPr vert="horz" wrap="square" lIns="0" tIns="12065" rIns="0" bIns="0" rtlCol="0">
            <a:spAutoFit/>
          </a:bodyPr>
          <a:lstStyle/>
          <a:p>
            <a:pPr marL="12700" marR="5080" indent="103505">
              <a:lnSpc>
                <a:spcPct val="100000"/>
              </a:lnSpc>
              <a:spcBef>
                <a:spcPts val="95"/>
              </a:spcBef>
            </a:pPr>
            <a:r>
              <a:rPr sz="700" spc="-30" dirty="0">
                <a:solidFill>
                  <a:srgbClr val="003A83"/>
                </a:solidFill>
                <a:latin typeface="Meiryo UI"/>
                <a:cs typeface="Meiryo UI"/>
              </a:rPr>
              <a:t>日本が開発する有人与圧ローバ等のミッションにおいて、生命線となる通信インフラを少なくとも</a:t>
            </a:r>
            <a:r>
              <a:rPr sz="700" spc="500" dirty="0">
                <a:solidFill>
                  <a:srgbClr val="003A83"/>
                </a:solidFill>
                <a:latin typeface="Meiryo UI"/>
                <a:cs typeface="Meiryo UI"/>
              </a:rPr>
              <a:t> </a:t>
            </a:r>
            <a:r>
              <a:rPr sz="700" spc="-25" dirty="0">
                <a:solidFill>
                  <a:srgbClr val="003A83"/>
                </a:solidFill>
                <a:latin typeface="Meiryo UI"/>
                <a:cs typeface="Meiryo UI"/>
              </a:rPr>
              <a:t>日本としても構築、保有することにより、月-地球間の</a:t>
            </a:r>
            <a:r>
              <a:rPr sz="700" spc="-10" dirty="0">
                <a:solidFill>
                  <a:srgbClr val="003A83"/>
                </a:solidFill>
                <a:latin typeface="Meiryo UI"/>
                <a:cs typeface="Meiryo UI"/>
              </a:rPr>
              <a:t>E2E</a:t>
            </a:r>
            <a:r>
              <a:rPr sz="700" spc="-25" dirty="0">
                <a:solidFill>
                  <a:srgbClr val="003A83"/>
                </a:solidFill>
                <a:latin typeface="Meiryo UI"/>
                <a:cs typeface="Meiryo UI"/>
              </a:rPr>
              <a:t>通信における自立性、自在性を確保する</a:t>
            </a:r>
            <a:endParaRPr sz="700">
              <a:latin typeface="Meiryo UI"/>
              <a:cs typeface="Meiryo UI"/>
            </a:endParaRPr>
          </a:p>
        </p:txBody>
      </p:sp>
      <p:sp>
        <p:nvSpPr>
          <p:cNvPr id="217" name="object 164">
            <a:extLst>
              <a:ext uri="{FF2B5EF4-FFF2-40B4-BE49-F238E27FC236}">
                <a16:creationId xmlns:a16="http://schemas.microsoft.com/office/drawing/2014/main" id="{394EB199-078B-E20B-C4C9-1E372C2DE629}"/>
              </a:ext>
            </a:extLst>
          </p:cNvPr>
          <p:cNvSpPr/>
          <p:nvPr/>
        </p:nvSpPr>
        <p:spPr>
          <a:xfrm>
            <a:off x="5931141" y="2805125"/>
            <a:ext cx="3456304" cy="342265"/>
          </a:xfrm>
          <a:custGeom>
            <a:avLst/>
            <a:gdLst/>
            <a:ahLst/>
            <a:cxnLst/>
            <a:rect l="l" t="t" r="r" b="b"/>
            <a:pathLst>
              <a:path w="3456304" h="342264">
                <a:moveTo>
                  <a:pt x="0" y="0"/>
                </a:moveTo>
                <a:lnTo>
                  <a:pt x="3456000" y="0"/>
                </a:lnTo>
                <a:lnTo>
                  <a:pt x="3456000" y="341998"/>
                </a:lnTo>
                <a:lnTo>
                  <a:pt x="0" y="341998"/>
                </a:lnTo>
                <a:lnTo>
                  <a:pt x="0" y="0"/>
                </a:lnTo>
                <a:close/>
              </a:path>
            </a:pathLst>
          </a:custGeom>
          <a:ln w="12700">
            <a:solidFill>
              <a:srgbClr val="003A83"/>
            </a:solidFill>
          </a:ln>
        </p:spPr>
        <p:txBody>
          <a:bodyPr wrap="square" lIns="0" tIns="0" rIns="0" bIns="0" rtlCol="0"/>
          <a:lstStyle/>
          <a:p>
            <a:endParaRPr/>
          </a:p>
        </p:txBody>
      </p:sp>
      <p:sp>
        <p:nvSpPr>
          <p:cNvPr id="218" name="object 165">
            <a:extLst>
              <a:ext uri="{FF2B5EF4-FFF2-40B4-BE49-F238E27FC236}">
                <a16:creationId xmlns:a16="http://schemas.microsoft.com/office/drawing/2014/main" id="{63272D49-E547-B706-EB12-C90C2BCF496C}"/>
              </a:ext>
            </a:extLst>
          </p:cNvPr>
          <p:cNvSpPr txBox="1"/>
          <p:nvPr/>
        </p:nvSpPr>
        <p:spPr>
          <a:xfrm>
            <a:off x="5937491" y="2804929"/>
            <a:ext cx="3443604" cy="345440"/>
          </a:xfrm>
          <a:prstGeom prst="rect">
            <a:avLst/>
          </a:prstGeom>
        </p:spPr>
        <p:txBody>
          <a:bodyPr vert="horz" wrap="square" lIns="0" tIns="12065" rIns="0" bIns="0" rtlCol="0">
            <a:spAutoFit/>
          </a:bodyPr>
          <a:lstStyle/>
          <a:p>
            <a:pPr algn="ctr">
              <a:lnSpc>
                <a:spcPct val="100000"/>
              </a:lnSpc>
              <a:spcBef>
                <a:spcPts val="95"/>
              </a:spcBef>
            </a:pPr>
            <a:r>
              <a:rPr sz="700" spc="-25" dirty="0">
                <a:solidFill>
                  <a:srgbClr val="003A83"/>
                </a:solidFill>
                <a:latin typeface="Meiryo UI"/>
                <a:cs typeface="Meiryo UI"/>
              </a:rPr>
              <a:t>月-地球間の光通信による基幹回線化(他国との差別化</a:t>
            </a:r>
            <a:r>
              <a:rPr sz="700" spc="-10" dirty="0">
                <a:solidFill>
                  <a:srgbClr val="003A83"/>
                </a:solidFill>
                <a:latin typeface="Meiryo UI"/>
                <a:cs typeface="Meiryo UI"/>
              </a:rPr>
              <a:t>）</a:t>
            </a:r>
            <a:r>
              <a:rPr sz="700" spc="-25" dirty="0">
                <a:solidFill>
                  <a:srgbClr val="003A83"/>
                </a:solidFill>
                <a:latin typeface="Meiryo UI"/>
                <a:cs typeface="Meiryo UI"/>
              </a:rPr>
              <a:t>を図り、</a:t>
            </a:r>
            <a:endParaRPr sz="700">
              <a:latin typeface="Meiryo UI"/>
              <a:cs typeface="Meiryo UI"/>
            </a:endParaRPr>
          </a:p>
          <a:p>
            <a:pPr marL="240029" marR="233045" algn="ctr">
              <a:lnSpc>
                <a:spcPct val="100000"/>
              </a:lnSpc>
            </a:pPr>
            <a:r>
              <a:rPr sz="700" spc="-30" dirty="0">
                <a:solidFill>
                  <a:srgbClr val="003A83"/>
                </a:solidFill>
                <a:latin typeface="Meiryo UI"/>
                <a:cs typeface="Meiryo UI"/>
              </a:rPr>
              <a:t>国内外の月圏ユーザーに高速通信サービスを提供することで需要獲得を狙うとともに、月通信における日本の優位性確保と独自性のある貢献を果たす</a:t>
            </a:r>
            <a:endParaRPr sz="700">
              <a:latin typeface="Meiryo UI"/>
              <a:cs typeface="Meiryo UI"/>
            </a:endParaRPr>
          </a:p>
        </p:txBody>
      </p:sp>
      <p:sp>
        <p:nvSpPr>
          <p:cNvPr id="219" name="object 166">
            <a:extLst>
              <a:ext uri="{FF2B5EF4-FFF2-40B4-BE49-F238E27FC236}">
                <a16:creationId xmlns:a16="http://schemas.microsoft.com/office/drawing/2014/main" id="{6D197E6F-9027-8506-0DF9-0861789A3496}"/>
              </a:ext>
            </a:extLst>
          </p:cNvPr>
          <p:cNvSpPr/>
          <p:nvPr/>
        </p:nvSpPr>
        <p:spPr>
          <a:xfrm>
            <a:off x="5931141" y="3183128"/>
            <a:ext cx="3456304" cy="342265"/>
          </a:xfrm>
          <a:custGeom>
            <a:avLst/>
            <a:gdLst/>
            <a:ahLst/>
            <a:cxnLst/>
            <a:rect l="l" t="t" r="r" b="b"/>
            <a:pathLst>
              <a:path w="3456304" h="342264">
                <a:moveTo>
                  <a:pt x="0" y="0"/>
                </a:moveTo>
                <a:lnTo>
                  <a:pt x="3456000" y="0"/>
                </a:lnTo>
                <a:lnTo>
                  <a:pt x="3456000" y="341998"/>
                </a:lnTo>
                <a:lnTo>
                  <a:pt x="0" y="341998"/>
                </a:lnTo>
                <a:lnTo>
                  <a:pt x="0" y="0"/>
                </a:lnTo>
                <a:close/>
              </a:path>
            </a:pathLst>
          </a:custGeom>
          <a:ln w="12700">
            <a:solidFill>
              <a:srgbClr val="003A83"/>
            </a:solidFill>
          </a:ln>
        </p:spPr>
        <p:txBody>
          <a:bodyPr wrap="square" lIns="0" tIns="0" rIns="0" bIns="0" rtlCol="0"/>
          <a:lstStyle/>
          <a:p>
            <a:endParaRPr/>
          </a:p>
        </p:txBody>
      </p:sp>
      <p:sp>
        <p:nvSpPr>
          <p:cNvPr id="220" name="object 167">
            <a:extLst>
              <a:ext uri="{FF2B5EF4-FFF2-40B4-BE49-F238E27FC236}">
                <a16:creationId xmlns:a16="http://schemas.microsoft.com/office/drawing/2014/main" id="{81BC4661-73CE-8C13-A609-190957915CEA}"/>
              </a:ext>
            </a:extLst>
          </p:cNvPr>
          <p:cNvSpPr txBox="1"/>
          <p:nvPr/>
        </p:nvSpPr>
        <p:spPr>
          <a:xfrm>
            <a:off x="5937491" y="3182928"/>
            <a:ext cx="3443604" cy="345440"/>
          </a:xfrm>
          <a:prstGeom prst="rect">
            <a:avLst/>
          </a:prstGeom>
        </p:spPr>
        <p:txBody>
          <a:bodyPr vert="horz" wrap="square" lIns="0" tIns="12065" rIns="0" bIns="0" rtlCol="0">
            <a:spAutoFit/>
          </a:bodyPr>
          <a:lstStyle/>
          <a:p>
            <a:pPr algn="ctr">
              <a:lnSpc>
                <a:spcPct val="100000"/>
              </a:lnSpc>
              <a:spcBef>
                <a:spcPts val="95"/>
              </a:spcBef>
            </a:pPr>
            <a:r>
              <a:rPr sz="700" spc="-30" dirty="0">
                <a:solidFill>
                  <a:srgbClr val="003A83"/>
                </a:solidFill>
                <a:latin typeface="Meiryo UI"/>
                <a:cs typeface="Meiryo UI"/>
              </a:rPr>
              <a:t>月面拠点の建設技術の高度化に資する通信の大容量化、低遅延化技術を、</a:t>
            </a:r>
            <a:endParaRPr sz="700">
              <a:latin typeface="Meiryo UI"/>
              <a:cs typeface="Meiryo UI"/>
            </a:endParaRPr>
          </a:p>
          <a:p>
            <a:pPr marL="34290" marR="28575" algn="ctr">
              <a:lnSpc>
                <a:spcPct val="100000"/>
              </a:lnSpc>
            </a:pPr>
            <a:r>
              <a:rPr sz="700" spc="-30" dirty="0">
                <a:solidFill>
                  <a:srgbClr val="003A83"/>
                </a:solidFill>
                <a:latin typeface="Meiryo UI"/>
                <a:cs typeface="Meiryo UI"/>
              </a:rPr>
              <a:t>高精度測位技術とともに統合システムとして開発を進め、月面拠点開発における日本の自立性、</a:t>
            </a:r>
            <a:r>
              <a:rPr sz="700" spc="-25" dirty="0">
                <a:solidFill>
                  <a:srgbClr val="003A83"/>
                </a:solidFill>
                <a:latin typeface="Meiryo UI"/>
                <a:cs typeface="Meiryo UI"/>
              </a:rPr>
              <a:t>自在性の確保、優位性を確立する</a:t>
            </a:r>
            <a:endParaRPr sz="700">
              <a:latin typeface="Meiryo UI"/>
              <a:cs typeface="Meiryo UI"/>
            </a:endParaRPr>
          </a:p>
        </p:txBody>
      </p:sp>
      <p:sp>
        <p:nvSpPr>
          <p:cNvPr id="221" name="object 168">
            <a:extLst>
              <a:ext uri="{FF2B5EF4-FFF2-40B4-BE49-F238E27FC236}">
                <a16:creationId xmlns:a16="http://schemas.microsoft.com/office/drawing/2014/main" id="{1A0146A8-4307-CB40-6D00-952BE49858CA}"/>
              </a:ext>
            </a:extLst>
          </p:cNvPr>
          <p:cNvSpPr/>
          <p:nvPr/>
        </p:nvSpPr>
        <p:spPr>
          <a:xfrm>
            <a:off x="2043137" y="2805125"/>
            <a:ext cx="3816350" cy="216535"/>
          </a:xfrm>
          <a:custGeom>
            <a:avLst/>
            <a:gdLst/>
            <a:ahLst/>
            <a:cxnLst/>
            <a:rect l="l" t="t" r="r" b="b"/>
            <a:pathLst>
              <a:path w="3816350" h="216535">
                <a:moveTo>
                  <a:pt x="0" y="0"/>
                </a:moveTo>
                <a:lnTo>
                  <a:pt x="3815994" y="0"/>
                </a:lnTo>
                <a:lnTo>
                  <a:pt x="3815994" y="216001"/>
                </a:lnTo>
                <a:lnTo>
                  <a:pt x="0" y="216001"/>
                </a:lnTo>
                <a:lnTo>
                  <a:pt x="0" y="0"/>
                </a:lnTo>
                <a:close/>
              </a:path>
            </a:pathLst>
          </a:custGeom>
          <a:ln w="12699">
            <a:solidFill>
              <a:srgbClr val="003A83"/>
            </a:solidFill>
          </a:ln>
        </p:spPr>
        <p:txBody>
          <a:bodyPr wrap="square" lIns="0" tIns="0" rIns="0" bIns="0" rtlCol="0"/>
          <a:lstStyle/>
          <a:p>
            <a:endParaRPr/>
          </a:p>
        </p:txBody>
      </p:sp>
      <p:sp>
        <p:nvSpPr>
          <p:cNvPr id="222" name="object 169">
            <a:extLst>
              <a:ext uri="{FF2B5EF4-FFF2-40B4-BE49-F238E27FC236}">
                <a16:creationId xmlns:a16="http://schemas.microsoft.com/office/drawing/2014/main" id="{2CCA9F58-291D-7471-ED34-6C5791BBD4D4}"/>
              </a:ext>
            </a:extLst>
          </p:cNvPr>
          <p:cNvSpPr txBox="1"/>
          <p:nvPr/>
        </p:nvSpPr>
        <p:spPr>
          <a:xfrm>
            <a:off x="2691616" y="2795268"/>
            <a:ext cx="2517775" cy="238760"/>
          </a:xfrm>
          <a:prstGeom prst="rect">
            <a:avLst/>
          </a:prstGeom>
        </p:spPr>
        <p:txBody>
          <a:bodyPr vert="horz" wrap="square" lIns="0" tIns="12065" rIns="0" bIns="0" rtlCol="0">
            <a:spAutoFit/>
          </a:bodyPr>
          <a:lstStyle/>
          <a:p>
            <a:pPr marL="480059" marR="5080" indent="-467995">
              <a:lnSpc>
                <a:spcPct val="100000"/>
              </a:lnSpc>
              <a:spcBef>
                <a:spcPts val="95"/>
              </a:spcBef>
            </a:pPr>
            <a:r>
              <a:rPr sz="700" spc="-30" dirty="0">
                <a:solidFill>
                  <a:srgbClr val="003A83"/>
                </a:solidFill>
                <a:latin typeface="Meiryo UI"/>
                <a:cs typeface="Meiryo UI"/>
              </a:rPr>
              <a:t>科学ミッション等の機会を用いて、月面上及び月ー地球間の通信に係る小規模な実証及び各種データの蓄積を実施</a:t>
            </a:r>
            <a:endParaRPr sz="700">
              <a:latin typeface="Meiryo UI"/>
              <a:cs typeface="Meiryo UI"/>
            </a:endParaRPr>
          </a:p>
        </p:txBody>
      </p:sp>
      <p:graphicFrame>
        <p:nvGraphicFramePr>
          <p:cNvPr id="223" name="object 170">
            <a:extLst>
              <a:ext uri="{FF2B5EF4-FFF2-40B4-BE49-F238E27FC236}">
                <a16:creationId xmlns:a16="http://schemas.microsoft.com/office/drawing/2014/main" id="{600254E0-F22E-06B3-33B4-B198EAFF9E8D}"/>
              </a:ext>
            </a:extLst>
          </p:cNvPr>
          <p:cNvGraphicFramePr>
            <a:graphicFrameLocks noGrp="1"/>
          </p:cNvGraphicFramePr>
          <p:nvPr/>
        </p:nvGraphicFramePr>
        <p:xfrm>
          <a:off x="1244790" y="679450"/>
          <a:ext cx="9751694" cy="365125"/>
        </p:xfrm>
        <a:graphic>
          <a:graphicData uri="http://schemas.openxmlformats.org/drawingml/2006/table">
            <a:tbl>
              <a:tblPr firstRow="1" bandRow="1">
                <a:tableStyleId>{2D5ABB26-0587-4C30-8999-92F81FD0307C}</a:tableStyleId>
              </a:tblPr>
              <a:tblGrid>
                <a:gridCol w="744220">
                  <a:extLst>
                    <a:ext uri="{9D8B030D-6E8A-4147-A177-3AD203B41FA5}">
                      <a16:colId xmlns:a16="http://schemas.microsoft.com/office/drawing/2014/main" val="20000"/>
                    </a:ext>
                  </a:extLst>
                </a:gridCol>
                <a:gridCol w="1952625">
                  <a:extLst>
                    <a:ext uri="{9D8B030D-6E8A-4147-A177-3AD203B41FA5}">
                      <a16:colId xmlns:a16="http://schemas.microsoft.com/office/drawing/2014/main" val="20001"/>
                    </a:ext>
                  </a:extLst>
                </a:gridCol>
                <a:gridCol w="1943734">
                  <a:extLst>
                    <a:ext uri="{9D8B030D-6E8A-4147-A177-3AD203B41FA5}">
                      <a16:colId xmlns:a16="http://schemas.microsoft.com/office/drawing/2014/main" val="20002"/>
                    </a:ext>
                  </a:extLst>
                </a:gridCol>
                <a:gridCol w="1943735">
                  <a:extLst>
                    <a:ext uri="{9D8B030D-6E8A-4147-A177-3AD203B41FA5}">
                      <a16:colId xmlns:a16="http://schemas.microsoft.com/office/drawing/2014/main" val="20003"/>
                    </a:ext>
                  </a:extLst>
                </a:gridCol>
                <a:gridCol w="1583690">
                  <a:extLst>
                    <a:ext uri="{9D8B030D-6E8A-4147-A177-3AD203B41FA5}">
                      <a16:colId xmlns:a16="http://schemas.microsoft.com/office/drawing/2014/main" val="20004"/>
                    </a:ext>
                  </a:extLst>
                </a:gridCol>
                <a:gridCol w="1583690">
                  <a:extLst>
                    <a:ext uri="{9D8B030D-6E8A-4147-A177-3AD203B41FA5}">
                      <a16:colId xmlns:a16="http://schemas.microsoft.com/office/drawing/2014/main" val="20005"/>
                    </a:ext>
                  </a:extLst>
                </a:gridCol>
              </a:tblGrid>
              <a:tr h="133350">
                <a:tc rowSpan="2">
                  <a:txBody>
                    <a:bodyPr/>
                    <a:lstStyle/>
                    <a:p>
                      <a:pPr marL="239395">
                        <a:lnSpc>
                          <a:spcPct val="100000"/>
                        </a:lnSpc>
                        <a:spcBef>
                          <a:spcPts val="835"/>
                        </a:spcBef>
                      </a:pPr>
                      <a:r>
                        <a:rPr sz="1000" b="1" spc="-30" dirty="0">
                          <a:solidFill>
                            <a:srgbClr val="FFFFFF"/>
                          </a:solidFill>
                          <a:latin typeface="Meiryo UI"/>
                          <a:cs typeface="Meiryo UI"/>
                        </a:rPr>
                        <a:t>年代</a:t>
                      </a:r>
                      <a:endParaRPr sz="1000">
                        <a:latin typeface="Meiryo UI"/>
                        <a:cs typeface="Meiryo UI"/>
                      </a:endParaRPr>
                    </a:p>
                  </a:txBody>
                  <a:tcPr marL="0" marR="0" marT="106045" marB="0">
                    <a:lnL w="12700">
                      <a:solidFill>
                        <a:srgbClr val="00338D"/>
                      </a:solidFill>
                      <a:prstDash val="solid"/>
                    </a:lnL>
                    <a:lnR w="19050">
                      <a:solidFill>
                        <a:srgbClr val="FFFFFF"/>
                      </a:solidFill>
                      <a:prstDash val="solid"/>
                    </a:lnR>
                    <a:lnT w="12700">
                      <a:solidFill>
                        <a:srgbClr val="00338D"/>
                      </a:solidFill>
                      <a:prstDash val="solid"/>
                    </a:lnT>
                    <a:lnB w="12700">
                      <a:solidFill>
                        <a:srgbClr val="00338D"/>
                      </a:solidFill>
                      <a:prstDash val="solid"/>
                    </a:lnB>
                    <a:solidFill>
                      <a:srgbClr val="00338D"/>
                    </a:solidFill>
                  </a:tcPr>
                </a:tc>
                <a:tc>
                  <a:txBody>
                    <a:bodyPr/>
                    <a:lstStyle/>
                    <a:p>
                      <a:pPr marL="7620" algn="ctr">
                        <a:lnSpc>
                          <a:spcPts val="955"/>
                        </a:lnSpc>
                      </a:pPr>
                      <a:r>
                        <a:rPr sz="900" b="1" dirty="0">
                          <a:solidFill>
                            <a:srgbClr val="FFFFFF"/>
                          </a:solidFill>
                          <a:latin typeface="Meiryo UI"/>
                          <a:cs typeface="Meiryo UI"/>
                        </a:rPr>
                        <a:t>①黎明期（前半</a:t>
                      </a:r>
                      <a:r>
                        <a:rPr sz="900" b="1" spc="-50" dirty="0">
                          <a:solidFill>
                            <a:srgbClr val="FFFFFF"/>
                          </a:solidFill>
                          <a:latin typeface="Meiryo UI"/>
                          <a:cs typeface="Meiryo UI"/>
                        </a:rPr>
                        <a:t>）</a:t>
                      </a:r>
                      <a:endParaRPr sz="900">
                        <a:latin typeface="Meiryo UI"/>
                        <a:cs typeface="Meiryo UI"/>
                      </a:endParaRPr>
                    </a:p>
                  </a:txBody>
                  <a:tcPr marL="0" marR="0" marT="0" marB="0">
                    <a:lnL w="19050">
                      <a:solidFill>
                        <a:srgbClr val="FFFFFF"/>
                      </a:solidFill>
                      <a:prstDash val="solid"/>
                    </a:lnL>
                    <a:lnR w="19050">
                      <a:solidFill>
                        <a:srgbClr val="FFFFFF"/>
                      </a:solidFill>
                      <a:prstDash val="solid"/>
                    </a:lnR>
                    <a:lnB w="19050">
                      <a:solidFill>
                        <a:srgbClr val="FFFFFF"/>
                      </a:solidFill>
                      <a:prstDash val="solid"/>
                    </a:lnB>
                    <a:solidFill>
                      <a:srgbClr val="003A83"/>
                    </a:solidFill>
                  </a:tcPr>
                </a:tc>
                <a:tc>
                  <a:txBody>
                    <a:bodyPr/>
                    <a:lstStyle/>
                    <a:p>
                      <a:pPr algn="ctr">
                        <a:lnSpc>
                          <a:spcPts val="955"/>
                        </a:lnSpc>
                      </a:pPr>
                      <a:r>
                        <a:rPr sz="900" b="1" dirty="0">
                          <a:solidFill>
                            <a:srgbClr val="FFFFFF"/>
                          </a:solidFill>
                          <a:latin typeface="Meiryo UI"/>
                          <a:cs typeface="Meiryo UI"/>
                        </a:rPr>
                        <a:t>②黎明期（中盤</a:t>
                      </a:r>
                      <a:r>
                        <a:rPr sz="900" b="1" spc="-50" dirty="0">
                          <a:solidFill>
                            <a:srgbClr val="FFFFFF"/>
                          </a:solidFill>
                          <a:latin typeface="Meiryo UI"/>
                          <a:cs typeface="Meiryo UI"/>
                        </a:rPr>
                        <a:t>）</a:t>
                      </a:r>
                      <a:endParaRPr sz="900">
                        <a:latin typeface="Meiryo UI"/>
                        <a:cs typeface="Meiryo UI"/>
                      </a:endParaRPr>
                    </a:p>
                  </a:txBody>
                  <a:tcPr marL="0" marR="0" marT="0" marB="0">
                    <a:lnL w="19050">
                      <a:solidFill>
                        <a:srgbClr val="FFFFFF"/>
                      </a:solidFill>
                      <a:prstDash val="solid"/>
                    </a:lnL>
                    <a:lnR w="19050">
                      <a:solidFill>
                        <a:srgbClr val="FFFFFF"/>
                      </a:solidFill>
                      <a:prstDash val="solid"/>
                    </a:lnR>
                    <a:lnB w="19050">
                      <a:solidFill>
                        <a:srgbClr val="FFFFFF"/>
                      </a:solidFill>
                      <a:prstDash val="solid"/>
                    </a:lnB>
                    <a:solidFill>
                      <a:srgbClr val="003A83"/>
                    </a:solidFill>
                  </a:tcPr>
                </a:tc>
                <a:tc>
                  <a:txBody>
                    <a:bodyPr/>
                    <a:lstStyle/>
                    <a:p>
                      <a:pPr algn="ctr">
                        <a:lnSpc>
                          <a:spcPts val="955"/>
                        </a:lnSpc>
                      </a:pPr>
                      <a:r>
                        <a:rPr sz="900" b="1" dirty="0">
                          <a:solidFill>
                            <a:srgbClr val="FFFFFF"/>
                          </a:solidFill>
                          <a:latin typeface="Meiryo UI"/>
                          <a:cs typeface="Meiryo UI"/>
                        </a:rPr>
                        <a:t>③黎明期（後半</a:t>
                      </a:r>
                      <a:r>
                        <a:rPr sz="900" b="1" spc="-50" dirty="0">
                          <a:solidFill>
                            <a:srgbClr val="FFFFFF"/>
                          </a:solidFill>
                          <a:latin typeface="Meiryo UI"/>
                          <a:cs typeface="Meiryo UI"/>
                        </a:rPr>
                        <a:t>）</a:t>
                      </a:r>
                      <a:endParaRPr sz="900">
                        <a:latin typeface="Meiryo UI"/>
                        <a:cs typeface="Meiryo UI"/>
                      </a:endParaRPr>
                    </a:p>
                  </a:txBody>
                  <a:tcPr marL="0" marR="0" marT="0" marB="0">
                    <a:lnL w="19050">
                      <a:solidFill>
                        <a:srgbClr val="FFFFFF"/>
                      </a:solidFill>
                      <a:prstDash val="solid"/>
                    </a:lnL>
                    <a:lnR w="19050">
                      <a:solidFill>
                        <a:srgbClr val="FFFFFF"/>
                      </a:solidFill>
                      <a:prstDash val="solid"/>
                    </a:lnR>
                    <a:lnB w="19050">
                      <a:solidFill>
                        <a:srgbClr val="FFFFFF"/>
                      </a:solidFill>
                      <a:prstDash val="solid"/>
                    </a:lnB>
                    <a:solidFill>
                      <a:srgbClr val="003A83"/>
                    </a:solidFill>
                  </a:tcPr>
                </a:tc>
                <a:tc>
                  <a:txBody>
                    <a:bodyPr/>
                    <a:lstStyle/>
                    <a:p>
                      <a:pPr algn="ctr">
                        <a:lnSpc>
                          <a:spcPts val="955"/>
                        </a:lnSpc>
                      </a:pPr>
                      <a:r>
                        <a:rPr sz="900" b="1" spc="-15" dirty="0">
                          <a:solidFill>
                            <a:srgbClr val="FFFFFF"/>
                          </a:solidFill>
                          <a:latin typeface="Meiryo UI"/>
                          <a:cs typeface="Meiryo UI"/>
                        </a:rPr>
                        <a:t>④成長期</a:t>
                      </a:r>
                      <a:endParaRPr sz="900">
                        <a:latin typeface="Meiryo UI"/>
                        <a:cs typeface="Meiryo UI"/>
                      </a:endParaRPr>
                    </a:p>
                  </a:txBody>
                  <a:tcPr marL="0" marR="0" marT="0" marB="0">
                    <a:lnL w="19050">
                      <a:solidFill>
                        <a:srgbClr val="FFFFFF"/>
                      </a:solidFill>
                      <a:prstDash val="solid"/>
                    </a:lnL>
                    <a:lnR w="19050">
                      <a:solidFill>
                        <a:srgbClr val="FFFFFF"/>
                      </a:solidFill>
                      <a:prstDash val="solid"/>
                    </a:lnR>
                    <a:lnB w="19050">
                      <a:solidFill>
                        <a:srgbClr val="FFFFFF"/>
                      </a:solidFill>
                      <a:prstDash val="solid"/>
                    </a:lnB>
                    <a:solidFill>
                      <a:srgbClr val="003A83"/>
                    </a:solidFill>
                  </a:tcPr>
                </a:tc>
                <a:tc>
                  <a:txBody>
                    <a:bodyPr/>
                    <a:lstStyle/>
                    <a:p>
                      <a:pPr algn="ctr">
                        <a:lnSpc>
                          <a:spcPts val="955"/>
                        </a:lnSpc>
                      </a:pPr>
                      <a:r>
                        <a:rPr sz="900" b="1" spc="-15" dirty="0">
                          <a:solidFill>
                            <a:srgbClr val="FFFFFF"/>
                          </a:solidFill>
                          <a:latin typeface="Meiryo UI"/>
                          <a:cs typeface="Meiryo UI"/>
                        </a:rPr>
                        <a:t>⑤成熟期</a:t>
                      </a:r>
                      <a:endParaRPr sz="900">
                        <a:latin typeface="Meiryo UI"/>
                        <a:cs typeface="Meiryo UI"/>
                      </a:endParaRPr>
                    </a:p>
                  </a:txBody>
                  <a:tcPr marL="0" marR="0" marT="0" marB="0">
                    <a:lnL w="19050">
                      <a:solidFill>
                        <a:srgbClr val="FFFFFF"/>
                      </a:solidFill>
                      <a:prstDash val="solid"/>
                    </a:lnL>
                    <a:lnB w="19050">
                      <a:solidFill>
                        <a:srgbClr val="FFFFFF"/>
                      </a:solidFill>
                      <a:prstDash val="solid"/>
                    </a:lnB>
                    <a:solidFill>
                      <a:srgbClr val="003A83"/>
                    </a:solidFill>
                  </a:tcPr>
                </a:tc>
                <a:extLst>
                  <a:ext uri="{0D108BD9-81ED-4DB2-BD59-A6C34878D82A}">
                    <a16:rowId xmlns:a16="http://schemas.microsoft.com/office/drawing/2014/main" val="10000"/>
                  </a:ext>
                </a:extLst>
              </a:tr>
              <a:tr h="231775">
                <a:tc vMerge="1">
                  <a:txBody>
                    <a:bodyPr/>
                    <a:lstStyle/>
                    <a:p>
                      <a:endParaRPr/>
                    </a:p>
                  </a:txBody>
                  <a:tcPr marL="0" marR="0" marT="106045" marB="0">
                    <a:lnL w="12700">
                      <a:solidFill>
                        <a:srgbClr val="00338D"/>
                      </a:solidFill>
                      <a:prstDash val="solid"/>
                    </a:lnL>
                    <a:lnR w="19050">
                      <a:solidFill>
                        <a:srgbClr val="FFFFFF"/>
                      </a:solidFill>
                      <a:prstDash val="solid"/>
                    </a:lnR>
                    <a:lnT w="12700">
                      <a:solidFill>
                        <a:srgbClr val="00338D"/>
                      </a:solidFill>
                      <a:prstDash val="solid"/>
                    </a:lnT>
                    <a:lnB w="12700">
                      <a:solidFill>
                        <a:srgbClr val="00338D"/>
                      </a:solidFill>
                      <a:prstDash val="solid"/>
                    </a:lnB>
                    <a:solidFill>
                      <a:srgbClr val="00338D"/>
                    </a:solidFill>
                  </a:tcPr>
                </a:tc>
                <a:tc>
                  <a:txBody>
                    <a:bodyPr/>
                    <a:lstStyle/>
                    <a:p>
                      <a:pPr marL="7620" algn="ctr">
                        <a:lnSpc>
                          <a:spcPct val="100000"/>
                        </a:lnSpc>
                        <a:spcBef>
                          <a:spcPts val="360"/>
                        </a:spcBef>
                      </a:pPr>
                      <a:r>
                        <a:rPr sz="1000" b="1" spc="-20" dirty="0">
                          <a:latin typeface="Meiryo UI"/>
                          <a:cs typeface="Meiryo UI"/>
                        </a:rPr>
                        <a:t>２０２０年代後半</a:t>
                      </a:r>
                      <a:endParaRPr sz="1000">
                        <a:latin typeface="Meiryo UI"/>
                        <a:cs typeface="Meiryo UI"/>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solidFill>
                      <a:srgbClr val="FAE4D5"/>
                    </a:solidFill>
                  </a:tcPr>
                </a:tc>
                <a:tc>
                  <a:txBody>
                    <a:bodyPr/>
                    <a:lstStyle/>
                    <a:p>
                      <a:pPr algn="ctr">
                        <a:lnSpc>
                          <a:spcPct val="100000"/>
                        </a:lnSpc>
                        <a:spcBef>
                          <a:spcPts val="360"/>
                        </a:spcBef>
                      </a:pPr>
                      <a:r>
                        <a:rPr sz="1000" b="1" spc="-20" dirty="0">
                          <a:latin typeface="Meiryo UI"/>
                          <a:cs typeface="Meiryo UI"/>
                        </a:rPr>
                        <a:t>２０３０年代前半</a:t>
                      </a:r>
                      <a:endParaRPr sz="1000">
                        <a:latin typeface="Meiryo UI"/>
                        <a:cs typeface="Meiryo UI"/>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solidFill>
                      <a:srgbClr val="FAE4D5"/>
                    </a:solidFill>
                  </a:tcPr>
                </a:tc>
                <a:tc>
                  <a:txBody>
                    <a:bodyPr/>
                    <a:lstStyle/>
                    <a:p>
                      <a:pPr algn="ctr">
                        <a:lnSpc>
                          <a:spcPct val="100000"/>
                        </a:lnSpc>
                        <a:spcBef>
                          <a:spcPts val="360"/>
                        </a:spcBef>
                      </a:pPr>
                      <a:r>
                        <a:rPr sz="1000" b="1" spc="-20" dirty="0">
                          <a:latin typeface="Meiryo UI"/>
                          <a:cs typeface="Meiryo UI"/>
                        </a:rPr>
                        <a:t>２０３０年代後半</a:t>
                      </a:r>
                      <a:endParaRPr sz="1000">
                        <a:latin typeface="Meiryo UI"/>
                        <a:cs typeface="Meiryo UI"/>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solidFill>
                      <a:srgbClr val="FAE4D5"/>
                    </a:solidFill>
                  </a:tcPr>
                </a:tc>
                <a:tc>
                  <a:txBody>
                    <a:bodyPr/>
                    <a:lstStyle/>
                    <a:p>
                      <a:pPr marL="635" algn="ctr">
                        <a:lnSpc>
                          <a:spcPct val="100000"/>
                        </a:lnSpc>
                        <a:spcBef>
                          <a:spcPts val="360"/>
                        </a:spcBef>
                      </a:pPr>
                      <a:r>
                        <a:rPr sz="1000" b="1" spc="-20" dirty="0">
                          <a:latin typeface="Meiryo UI"/>
                          <a:cs typeface="Meiryo UI"/>
                        </a:rPr>
                        <a:t>２０４０年代以降</a:t>
                      </a:r>
                      <a:endParaRPr sz="1000">
                        <a:latin typeface="Meiryo UI"/>
                        <a:cs typeface="Meiryo UI"/>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solidFill>
                      <a:srgbClr val="FAE4D5"/>
                    </a:solidFill>
                  </a:tcPr>
                </a:tc>
                <a:tc>
                  <a:txBody>
                    <a:bodyPr/>
                    <a:lstStyle/>
                    <a:p>
                      <a:pPr algn="ctr">
                        <a:lnSpc>
                          <a:spcPct val="100000"/>
                        </a:lnSpc>
                        <a:spcBef>
                          <a:spcPts val="360"/>
                        </a:spcBef>
                      </a:pPr>
                      <a:r>
                        <a:rPr sz="1000" b="1" spc="-50" dirty="0">
                          <a:latin typeface="Meiryo UI"/>
                          <a:cs typeface="Meiryo UI"/>
                        </a:rPr>
                        <a:t>ー</a:t>
                      </a:r>
                      <a:endParaRPr sz="1000">
                        <a:latin typeface="Meiryo UI"/>
                        <a:cs typeface="Meiryo UI"/>
                      </a:endParaRPr>
                    </a:p>
                  </a:txBody>
                  <a:tcPr marL="0" marR="0" marB="0">
                    <a:lnL w="19050">
                      <a:solidFill>
                        <a:srgbClr val="FFFFFF"/>
                      </a:solidFill>
                      <a:prstDash val="solid"/>
                    </a:lnL>
                    <a:lnT w="19050">
                      <a:solidFill>
                        <a:srgbClr val="FFFFFF"/>
                      </a:solidFill>
                      <a:prstDash val="solid"/>
                    </a:lnT>
                    <a:solidFill>
                      <a:srgbClr val="FAE4D5"/>
                    </a:solidFill>
                  </a:tcPr>
                </a:tc>
                <a:extLst>
                  <a:ext uri="{0D108BD9-81ED-4DB2-BD59-A6C34878D82A}">
                    <a16:rowId xmlns:a16="http://schemas.microsoft.com/office/drawing/2014/main" val="10001"/>
                  </a:ext>
                </a:extLst>
              </a:tr>
            </a:tbl>
          </a:graphicData>
        </a:graphic>
      </p:graphicFrame>
      <p:grpSp>
        <p:nvGrpSpPr>
          <p:cNvPr id="224" name="object 171">
            <a:extLst>
              <a:ext uri="{FF2B5EF4-FFF2-40B4-BE49-F238E27FC236}">
                <a16:creationId xmlns:a16="http://schemas.microsoft.com/office/drawing/2014/main" id="{A493E536-8DB5-C1CD-2C5D-54E86BA55553}"/>
              </a:ext>
            </a:extLst>
          </p:cNvPr>
          <p:cNvGrpSpPr/>
          <p:nvPr/>
        </p:nvGrpSpPr>
        <p:grpSpPr>
          <a:xfrm>
            <a:off x="1239819" y="1110361"/>
            <a:ext cx="747395" cy="564515"/>
            <a:chOff x="65069" y="1243711"/>
            <a:chExt cx="747395" cy="564515"/>
          </a:xfrm>
        </p:grpSpPr>
        <p:sp>
          <p:nvSpPr>
            <p:cNvPr id="225" name="object 172">
              <a:extLst>
                <a:ext uri="{FF2B5EF4-FFF2-40B4-BE49-F238E27FC236}">
                  <a16:creationId xmlns:a16="http://schemas.microsoft.com/office/drawing/2014/main" id="{3B71AB81-9E14-9C50-7545-49BC8E1074A2}"/>
                </a:ext>
              </a:extLst>
            </p:cNvPr>
            <p:cNvSpPr/>
            <p:nvPr/>
          </p:nvSpPr>
          <p:spPr>
            <a:xfrm>
              <a:off x="71419" y="1250061"/>
              <a:ext cx="734695" cy="551815"/>
            </a:xfrm>
            <a:custGeom>
              <a:avLst/>
              <a:gdLst/>
              <a:ahLst/>
              <a:cxnLst/>
              <a:rect l="l" t="t" r="r" b="b"/>
              <a:pathLst>
                <a:path w="734695" h="551814">
                  <a:moveTo>
                    <a:pt x="0" y="0"/>
                  </a:moveTo>
                  <a:lnTo>
                    <a:pt x="0" y="551510"/>
                  </a:lnTo>
                  <a:lnTo>
                    <a:pt x="734314" y="551510"/>
                  </a:lnTo>
                  <a:lnTo>
                    <a:pt x="0" y="0"/>
                  </a:lnTo>
                  <a:close/>
                </a:path>
              </a:pathLst>
            </a:custGeom>
            <a:solidFill>
              <a:srgbClr val="00338D"/>
            </a:solidFill>
          </p:spPr>
          <p:txBody>
            <a:bodyPr wrap="square" lIns="0" tIns="0" rIns="0" bIns="0" rtlCol="0"/>
            <a:lstStyle/>
            <a:p>
              <a:endParaRPr/>
            </a:p>
          </p:txBody>
        </p:sp>
        <p:sp>
          <p:nvSpPr>
            <p:cNvPr id="226" name="object 173">
              <a:extLst>
                <a:ext uri="{FF2B5EF4-FFF2-40B4-BE49-F238E27FC236}">
                  <a16:creationId xmlns:a16="http://schemas.microsoft.com/office/drawing/2014/main" id="{DB5C8996-240B-A89A-2917-7232F6B38AFD}"/>
                </a:ext>
              </a:extLst>
            </p:cNvPr>
            <p:cNvSpPr/>
            <p:nvPr/>
          </p:nvSpPr>
          <p:spPr>
            <a:xfrm>
              <a:off x="71419" y="1250061"/>
              <a:ext cx="734695" cy="551815"/>
            </a:xfrm>
            <a:custGeom>
              <a:avLst/>
              <a:gdLst/>
              <a:ahLst/>
              <a:cxnLst/>
              <a:rect l="l" t="t" r="r" b="b"/>
              <a:pathLst>
                <a:path w="734695" h="551814">
                  <a:moveTo>
                    <a:pt x="0" y="551510"/>
                  </a:moveTo>
                  <a:lnTo>
                    <a:pt x="0" y="0"/>
                  </a:lnTo>
                  <a:lnTo>
                    <a:pt x="734314" y="551510"/>
                  </a:lnTo>
                  <a:lnTo>
                    <a:pt x="0" y="551510"/>
                  </a:lnTo>
                  <a:close/>
                </a:path>
              </a:pathLst>
            </a:custGeom>
            <a:ln w="12700">
              <a:solidFill>
                <a:srgbClr val="00338D"/>
              </a:solidFill>
            </a:ln>
          </p:spPr>
          <p:txBody>
            <a:bodyPr wrap="square" lIns="0" tIns="0" rIns="0" bIns="0" rtlCol="0"/>
            <a:lstStyle/>
            <a:p>
              <a:endParaRPr/>
            </a:p>
          </p:txBody>
        </p:sp>
      </p:grpSp>
      <p:sp>
        <p:nvSpPr>
          <p:cNvPr id="227" name="object 174">
            <a:extLst>
              <a:ext uri="{FF2B5EF4-FFF2-40B4-BE49-F238E27FC236}">
                <a16:creationId xmlns:a16="http://schemas.microsoft.com/office/drawing/2014/main" id="{4307791A-3EAA-6D78-FE21-D7D4D715119B}"/>
              </a:ext>
            </a:extLst>
          </p:cNvPr>
          <p:cNvSpPr txBox="1"/>
          <p:nvPr/>
        </p:nvSpPr>
        <p:spPr>
          <a:xfrm>
            <a:off x="1243402" y="1431212"/>
            <a:ext cx="281940" cy="132080"/>
          </a:xfrm>
          <a:prstGeom prst="rect">
            <a:avLst/>
          </a:prstGeom>
        </p:spPr>
        <p:txBody>
          <a:bodyPr vert="horz" wrap="square" lIns="0" tIns="12065" rIns="0" bIns="0" rtlCol="0">
            <a:spAutoFit/>
          </a:bodyPr>
          <a:lstStyle/>
          <a:p>
            <a:pPr marL="12700">
              <a:lnSpc>
                <a:spcPct val="100000"/>
              </a:lnSpc>
              <a:spcBef>
                <a:spcPts val="95"/>
              </a:spcBef>
            </a:pPr>
            <a:r>
              <a:rPr sz="700" b="1" spc="-35" dirty="0">
                <a:solidFill>
                  <a:srgbClr val="FFFFFF"/>
                </a:solidFill>
                <a:latin typeface="Meiryo UI"/>
                <a:cs typeface="Meiryo UI"/>
              </a:rPr>
              <a:t>必要な</a:t>
            </a:r>
            <a:endParaRPr sz="700">
              <a:latin typeface="Meiryo UI"/>
              <a:cs typeface="Meiryo UI"/>
            </a:endParaRPr>
          </a:p>
        </p:txBody>
      </p:sp>
      <p:sp>
        <p:nvSpPr>
          <p:cNvPr id="228" name="object 175">
            <a:extLst>
              <a:ext uri="{FF2B5EF4-FFF2-40B4-BE49-F238E27FC236}">
                <a16:creationId xmlns:a16="http://schemas.microsoft.com/office/drawing/2014/main" id="{F467E47F-2089-6541-0FD9-9E004662BC0D}"/>
              </a:ext>
            </a:extLst>
          </p:cNvPr>
          <p:cNvSpPr txBox="1"/>
          <p:nvPr/>
        </p:nvSpPr>
        <p:spPr>
          <a:xfrm>
            <a:off x="1243402" y="1537901"/>
            <a:ext cx="513715" cy="132080"/>
          </a:xfrm>
          <a:prstGeom prst="rect">
            <a:avLst/>
          </a:prstGeom>
        </p:spPr>
        <p:txBody>
          <a:bodyPr vert="horz" wrap="square" lIns="0" tIns="12065" rIns="0" bIns="0" rtlCol="0">
            <a:spAutoFit/>
          </a:bodyPr>
          <a:lstStyle/>
          <a:p>
            <a:pPr marL="12700">
              <a:lnSpc>
                <a:spcPct val="100000"/>
              </a:lnSpc>
              <a:spcBef>
                <a:spcPts val="95"/>
              </a:spcBef>
            </a:pPr>
            <a:r>
              <a:rPr sz="700" b="1" spc="-20" dirty="0">
                <a:solidFill>
                  <a:srgbClr val="FFFFFF"/>
                </a:solidFill>
                <a:latin typeface="Meiryo UI"/>
                <a:cs typeface="Meiryo UI"/>
              </a:rPr>
              <a:t>機能・技術等</a:t>
            </a:r>
            <a:endParaRPr sz="700">
              <a:latin typeface="Meiryo UI"/>
              <a:cs typeface="Meiryo UI"/>
            </a:endParaRPr>
          </a:p>
        </p:txBody>
      </p:sp>
      <p:grpSp>
        <p:nvGrpSpPr>
          <p:cNvPr id="229" name="object 176">
            <a:extLst>
              <a:ext uri="{FF2B5EF4-FFF2-40B4-BE49-F238E27FC236}">
                <a16:creationId xmlns:a16="http://schemas.microsoft.com/office/drawing/2014/main" id="{78C41547-6BAA-9B83-0924-E7806688A47E}"/>
              </a:ext>
            </a:extLst>
          </p:cNvPr>
          <p:cNvGrpSpPr/>
          <p:nvPr/>
        </p:nvGrpSpPr>
        <p:grpSpPr>
          <a:xfrm>
            <a:off x="1245946" y="1086125"/>
            <a:ext cx="747395" cy="564515"/>
            <a:chOff x="71196" y="1219475"/>
            <a:chExt cx="747395" cy="564515"/>
          </a:xfrm>
        </p:grpSpPr>
        <p:sp>
          <p:nvSpPr>
            <p:cNvPr id="230" name="object 177">
              <a:extLst>
                <a:ext uri="{FF2B5EF4-FFF2-40B4-BE49-F238E27FC236}">
                  <a16:creationId xmlns:a16="http://schemas.microsoft.com/office/drawing/2014/main" id="{7D1B72CF-CE03-FF9F-284D-B9766F99DA9A}"/>
                </a:ext>
              </a:extLst>
            </p:cNvPr>
            <p:cNvSpPr/>
            <p:nvPr/>
          </p:nvSpPr>
          <p:spPr>
            <a:xfrm>
              <a:off x="77546" y="1225825"/>
              <a:ext cx="734695" cy="551815"/>
            </a:xfrm>
            <a:custGeom>
              <a:avLst/>
              <a:gdLst/>
              <a:ahLst/>
              <a:cxnLst/>
              <a:rect l="l" t="t" r="r" b="b"/>
              <a:pathLst>
                <a:path w="734695" h="551814">
                  <a:moveTo>
                    <a:pt x="734314" y="0"/>
                  </a:moveTo>
                  <a:lnTo>
                    <a:pt x="0" y="0"/>
                  </a:lnTo>
                  <a:lnTo>
                    <a:pt x="734314" y="551510"/>
                  </a:lnTo>
                  <a:lnTo>
                    <a:pt x="734314" y="0"/>
                  </a:lnTo>
                  <a:close/>
                </a:path>
              </a:pathLst>
            </a:custGeom>
            <a:solidFill>
              <a:srgbClr val="00338D"/>
            </a:solidFill>
          </p:spPr>
          <p:txBody>
            <a:bodyPr wrap="square" lIns="0" tIns="0" rIns="0" bIns="0" rtlCol="0"/>
            <a:lstStyle/>
            <a:p>
              <a:endParaRPr/>
            </a:p>
          </p:txBody>
        </p:sp>
        <p:sp>
          <p:nvSpPr>
            <p:cNvPr id="231" name="object 178">
              <a:extLst>
                <a:ext uri="{FF2B5EF4-FFF2-40B4-BE49-F238E27FC236}">
                  <a16:creationId xmlns:a16="http://schemas.microsoft.com/office/drawing/2014/main" id="{02B22641-0390-5F48-1DE3-6F3489A74F53}"/>
                </a:ext>
              </a:extLst>
            </p:cNvPr>
            <p:cNvSpPr/>
            <p:nvPr/>
          </p:nvSpPr>
          <p:spPr>
            <a:xfrm>
              <a:off x="77546" y="1225825"/>
              <a:ext cx="734695" cy="551815"/>
            </a:xfrm>
            <a:custGeom>
              <a:avLst/>
              <a:gdLst/>
              <a:ahLst/>
              <a:cxnLst/>
              <a:rect l="l" t="t" r="r" b="b"/>
              <a:pathLst>
                <a:path w="734695" h="551814">
                  <a:moveTo>
                    <a:pt x="734314" y="0"/>
                  </a:moveTo>
                  <a:lnTo>
                    <a:pt x="734314" y="551510"/>
                  </a:lnTo>
                  <a:lnTo>
                    <a:pt x="0" y="0"/>
                  </a:lnTo>
                  <a:lnTo>
                    <a:pt x="734314" y="0"/>
                  </a:lnTo>
                  <a:close/>
                </a:path>
              </a:pathLst>
            </a:custGeom>
            <a:ln w="12700">
              <a:solidFill>
                <a:srgbClr val="ECECEC"/>
              </a:solidFill>
            </a:ln>
          </p:spPr>
          <p:txBody>
            <a:bodyPr wrap="square" lIns="0" tIns="0" rIns="0" bIns="0" rtlCol="0"/>
            <a:lstStyle/>
            <a:p>
              <a:endParaRPr/>
            </a:p>
          </p:txBody>
        </p:sp>
      </p:grpSp>
      <p:sp>
        <p:nvSpPr>
          <p:cNvPr id="232" name="object 179">
            <a:extLst>
              <a:ext uri="{FF2B5EF4-FFF2-40B4-BE49-F238E27FC236}">
                <a16:creationId xmlns:a16="http://schemas.microsoft.com/office/drawing/2014/main" id="{C588475C-8EBD-A700-1458-0776E1273EB4}"/>
              </a:ext>
            </a:extLst>
          </p:cNvPr>
          <p:cNvSpPr txBox="1"/>
          <p:nvPr/>
        </p:nvSpPr>
        <p:spPr>
          <a:xfrm>
            <a:off x="1562478" y="1107668"/>
            <a:ext cx="419100" cy="345440"/>
          </a:xfrm>
          <a:prstGeom prst="rect">
            <a:avLst/>
          </a:prstGeom>
        </p:spPr>
        <p:txBody>
          <a:bodyPr vert="horz" wrap="square" lIns="0" tIns="12065" rIns="0" bIns="0" rtlCol="0">
            <a:spAutoFit/>
          </a:bodyPr>
          <a:lstStyle/>
          <a:p>
            <a:pPr marL="52069" marR="5080" indent="-40005" algn="r">
              <a:lnSpc>
                <a:spcPct val="100000"/>
              </a:lnSpc>
              <a:spcBef>
                <a:spcPts val="95"/>
              </a:spcBef>
            </a:pPr>
            <a:r>
              <a:rPr sz="700" b="1" spc="-20" dirty="0">
                <a:solidFill>
                  <a:srgbClr val="FFFFFF"/>
                </a:solidFill>
                <a:latin typeface="Meiryo UI"/>
                <a:cs typeface="Meiryo UI"/>
              </a:rPr>
              <a:t>想定される月面活動</a:t>
            </a:r>
            <a:endParaRPr sz="700">
              <a:latin typeface="Meiryo UI"/>
              <a:cs typeface="Meiryo UI"/>
            </a:endParaRPr>
          </a:p>
          <a:p>
            <a:pPr marR="5080" algn="r">
              <a:lnSpc>
                <a:spcPct val="100000"/>
              </a:lnSpc>
            </a:pPr>
            <a:r>
              <a:rPr sz="700" b="1" spc="-30" dirty="0">
                <a:solidFill>
                  <a:srgbClr val="FFFFFF"/>
                </a:solidFill>
                <a:latin typeface="Meiryo UI"/>
                <a:cs typeface="Meiryo UI"/>
              </a:rPr>
              <a:t>の例</a:t>
            </a:r>
            <a:endParaRPr sz="700">
              <a:latin typeface="Meiryo UI"/>
              <a:cs typeface="Meiryo UI"/>
            </a:endParaRPr>
          </a:p>
        </p:txBody>
      </p:sp>
    </p:spTree>
    <p:extLst>
      <p:ext uri="{BB962C8B-B14F-4D97-AF65-F5344CB8AC3E}">
        <p14:creationId xmlns:p14="http://schemas.microsoft.com/office/powerpoint/2010/main" val="437069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8367" y="187113"/>
            <a:ext cx="5815265" cy="505267"/>
          </a:xfrm>
          <a:prstGeom prst="rect">
            <a:avLst/>
          </a:prstGeom>
        </p:spPr>
        <p:txBody>
          <a:bodyPr vert="horz" wrap="square" lIns="0" tIns="12700" rIns="0" bIns="0" rtlCol="0" anchor="ctr">
            <a:spAutoFit/>
          </a:bodyPr>
          <a:lstStyle/>
          <a:p>
            <a:pPr marL="12700" algn="ctr">
              <a:lnSpc>
                <a:spcPct val="100000"/>
              </a:lnSpc>
              <a:spcBef>
                <a:spcPts val="100"/>
              </a:spcBef>
            </a:pPr>
            <a:r>
              <a:rPr sz="3200" b="1" spc="-15" dirty="0" err="1">
                <a:latin typeface="BIZ UDP明朝 Medium" panose="02020500000000000000" pitchFamily="18" charset="-128"/>
                <a:ea typeface="BIZ UDP明朝 Medium" panose="02020500000000000000" pitchFamily="18" charset="-128"/>
              </a:rPr>
              <a:t>宇宙技術戦略との対応</a:t>
            </a:r>
            <a:r>
              <a:rPr lang="ja-JP" altLang="en-US" sz="3200" b="1" spc="-15" dirty="0">
                <a:latin typeface="BIZ UDP明朝 Medium" panose="02020500000000000000" pitchFamily="18" charset="-128"/>
                <a:ea typeface="BIZ UDP明朝 Medium" panose="02020500000000000000" pitchFamily="18" charset="-128"/>
              </a:rPr>
              <a:t>（１）</a:t>
            </a:r>
            <a:endParaRPr sz="3200" b="1" spc="-15" dirty="0">
              <a:latin typeface="BIZ UDP明朝 Medium" panose="02020500000000000000" pitchFamily="18" charset="-128"/>
              <a:ea typeface="BIZ UDP明朝 Medium" panose="02020500000000000000" pitchFamily="18" charset="-128"/>
            </a:endParaRPr>
          </a:p>
        </p:txBody>
      </p:sp>
      <p:graphicFrame>
        <p:nvGraphicFramePr>
          <p:cNvPr id="4" name="object 4"/>
          <p:cNvGraphicFramePr>
            <a:graphicFrameLocks noGrp="1"/>
          </p:cNvGraphicFramePr>
          <p:nvPr/>
        </p:nvGraphicFramePr>
        <p:xfrm>
          <a:off x="476250" y="921977"/>
          <a:ext cx="5524334" cy="5576560"/>
        </p:xfrm>
        <a:graphic>
          <a:graphicData uri="http://schemas.openxmlformats.org/drawingml/2006/table">
            <a:tbl>
              <a:tblPr firstRow="1" bandRow="1">
                <a:tableStyleId>{2D5ABB26-0587-4C30-8999-92F81FD0307C}</a:tableStyleId>
              </a:tblPr>
              <a:tblGrid>
                <a:gridCol w="823095">
                  <a:extLst>
                    <a:ext uri="{9D8B030D-6E8A-4147-A177-3AD203B41FA5}">
                      <a16:colId xmlns:a16="http://schemas.microsoft.com/office/drawing/2014/main" val="20000"/>
                    </a:ext>
                  </a:extLst>
                </a:gridCol>
                <a:gridCol w="833675">
                  <a:extLst>
                    <a:ext uri="{9D8B030D-6E8A-4147-A177-3AD203B41FA5}">
                      <a16:colId xmlns:a16="http://schemas.microsoft.com/office/drawing/2014/main" val="20001"/>
                    </a:ext>
                  </a:extLst>
                </a:gridCol>
                <a:gridCol w="1445140">
                  <a:extLst>
                    <a:ext uri="{9D8B030D-6E8A-4147-A177-3AD203B41FA5}">
                      <a16:colId xmlns:a16="http://schemas.microsoft.com/office/drawing/2014/main" val="20002"/>
                    </a:ext>
                  </a:extLst>
                </a:gridCol>
                <a:gridCol w="2422424">
                  <a:extLst>
                    <a:ext uri="{9D8B030D-6E8A-4147-A177-3AD203B41FA5}">
                      <a16:colId xmlns:a16="http://schemas.microsoft.com/office/drawing/2014/main" val="20003"/>
                    </a:ext>
                  </a:extLst>
                </a:gridCol>
              </a:tblGrid>
              <a:tr h="220538">
                <a:tc gridSpan="2">
                  <a:txBody>
                    <a:bodyPr/>
                    <a:lstStyle/>
                    <a:p>
                      <a:pPr marL="91440">
                        <a:lnSpc>
                          <a:spcPct val="100000"/>
                        </a:lnSpc>
                        <a:spcBef>
                          <a:spcPts val="355"/>
                        </a:spcBef>
                      </a:pPr>
                      <a:r>
                        <a:rPr sz="700" b="1" spc="-15" dirty="0">
                          <a:solidFill>
                            <a:srgbClr val="FFFFFF"/>
                          </a:solidFill>
                          <a:latin typeface="BIZ UDP明朝 Medium" panose="02020500000000000000" pitchFamily="18" charset="-128"/>
                          <a:ea typeface="BIZ UDP明朝 Medium" panose="02020500000000000000" pitchFamily="18" charset="-128"/>
                          <a:cs typeface="Meiryo UI"/>
                        </a:rPr>
                        <a:t>ケーパビリティ区分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tc gridSpan="2">
                  <a:txBody>
                    <a:bodyPr/>
                    <a:lstStyle/>
                    <a:p>
                      <a:pPr marL="91440">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宇宙技術戦略における記載事項</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extLst>
                  <a:ext uri="{0D108BD9-81ED-4DB2-BD59-A6C34878D82A}">
                    <a16:rowId xmlns:a16="http://schemas.microsoft.com/office/drawing/2014/main" val="10000"/>
                  </a:ext>
                </a:extLst>
              </a:tr>
              <a:tr h="221247">
                <a:tc>
                  <a:txBody>
                    <a:bodyPr/>
                    <a:lstStyle/>
                    <a:p>
                      <a:pPr marL="90805">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大区分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小区分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30" dirty="0">
                          <a:solidFill>
                            <a:srgbClr val="FFFFFF"/>
                          </a:solidFill>
                          <a:latin typeface="BIZ UDP明朝 Medium" panose="02020500000000000000" pitchFamily="18" charset="-128"/>
                          <a:ea typeface="BIZ UDP明朝 Medium" panose="02020500000000000000" pitchFamily="18" charset="-128"/>
                          <a:cs typeface="Meiryo UI"/>
                        </a:rPr>
                        <a:t>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20" dirty="0">
                          <a:solidFill>
                            <a:srgbClr val="FFFFFF"/>
                          </a:solidFill>
                          <a:latin typeface="BIZ UDP明朝 Medium" panose="02020500000000000000" pitchFamily="18" charset="-128"/>
                          <a:ea typeface="BIZ UDP明朝 Medium" panose="02020500000000000000" pitchFamily="18" charset="-128"/>
                          <a:cs typeface="Meiryo UI"/>
                        </a:rPr>
                        <a:t>要素技術等</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extLst>
                  <a:ext uri="{0D108BD9-81ED-4DB2-BD59-A6C34878D82A}">
                    <a16:rowId xmlns:a16="http://schemas.microsoft.com/office/drawing/2014/main" val="10001"/>
                  </a:ext>
                </a:extLst>
              </a:tr>
              <a:tr h="220538">
                <a:tc rowSpan="13">
                  <a:txBody>
                    <a:bodyPr/>
                    <a:lstStyle/>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545"/>
                        </a:spcBef>
                      </a:pPr>
                      <a:endParaRPr sz="700" b="1" dirty="0">
                        <a:latin typeface="BIZ UDP明朝 Medium" panose="02020500000000000000" pitchFamily="18" charset="-128"/>
                        <a:ea typeface="BIZ UDP明朝 Medium" panose="02020500000000000000" pitchFamily="18" charset="-128"/>
                        <a:cs typeface="Times New Roman"/>
                      </a:endParaRPr>
                    </a:p>
                    <a:p>
                      <a:pPr marL="90805">
                        <a:lnSpc>
                          <a:spcPct val="100000"/>
                        </a:lnSpc>
                      </a:pPr>
                      <a:r>
                        <a:rPr sz="700" b="1" spc="-30" dirty="0">
                          <a:latin typeface="BIZ UDP明朝 Medium" panose="02020500000000000000" pitchFamily="18" charset="-128"/>
                          <a:ea typeface="BIZ UDP明朝 Medium" panose="02020500000000000000" pitchFamily="18" charset="-128"/>
                          <a:cs typeface="Meiryo UI"/>
                        </a:rPr>
                        <a:t>輸送</a:t>
                      </a:r>
                      <a:endParaRPr sz="700" b="1" dirty="0">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28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軌道間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28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物資補給技術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30" dirty="0">
                          <a:latin typeface="BIZ UDP明朝 Medium" panose="02020500000000000000" pitchFamily="18" charset="-128"/>
                          <a:ea typeface="BIZ UDP明朝 Medium" panose="02020500000000000000" pitchFamily="18" charset="-128"/>
                          <a:cs typeface="Meiryo UI"/>
                        </a:rPr>
                        <a:t>自動ドッキング技術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6E6"/>
                    </a:solidFill>
                  </a:tcPr>
                </a:tc>
                <a:extLst>
                  <a:ext uri="{0D108BD9-81ED-4DB2-BD59-A6C34878D82A}">
                    <a16:rowId xmlns:a16="http://schemas.microsoft.com/office/drawing/2014/main" val="10002"/>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航法誘導制御技術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6E6"/>
                    </a:solidFill>
                  </a:tcPr>
                </a:tc>
                <a:extLst>
                  <a:ext uri="{0D108BD9-81ED-4DB2-BD59-A6C34878D82A}">
                    <a16:rowId xmlns:a16="http://schemas.microsoft.com/office/drawing/2014/main" val="10003"/>
                  </a:ext>
                </a:extLst>
              </a:tr>
              <a:tr h="220538">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補給効率向上技術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4"/>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燃料補給技術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5"/>
                  </a:ext>
                </a:extLst>
              </a:tr>
              <a:tr h="220538">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5">
                  <a:txBody>
                    <a:bodyPr/>
                    <a:lstStyle/>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254"/>
                        </a:spcBef>
                      </a:pPr>
                      <a:endParaRPr sz="7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軌道-月面間</a:t>
                      </a:r>
                      <a:endParaRPr sz="700" b="1" dirty="0">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5">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254"/>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月着陸技術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10" dirty="0">
                          <a:latin typeface="BIZ UDP明朝 Medium" panose="02020500000000000000" pitchFamily="18" charset="-128"/>
                          <a:ea typeface="BIZ UDP明朝 Medium" panose="02020500000000000000" pitchFamily="18" charset="-128"/>
                          <a:cs typeface="Meiryo UI"/>
                        </a:rPr>
                        <a:t>航法誘導制御技術（月面</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6"/>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降着系技術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7"/>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15" dirty="0">
                          <a:latin typeface="BIZ UDP明朝 Medium" panose="02020500000000000000" pitchFamily="18" charset="-128"/>
                          <a:ea typeface="BIZ UDP明朝 Medium" panose="02020500000000000000" pitchFamily="18" charset="-128"/>
                          <a:cs typeface="Meiryo UI"/>
                        </a:rPr>
                        <a:t>障害物検知・回避技術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8"/>
                  </a:ext>
                </a:extLst>
              </a:tr>
              <a:tr h="220538">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30" dirty="0">
                          <a:latin typeface="BIZ UDP明朝 Medium" panose="02020500000000000000" pitchFamily="18" charset="-128"/>
                          <a:ea typeface="BIZ UDP明朝 Medium" panose="02020500000000000000" pitchFamily="18" charset="-128"/>
                          <a:cs typeface="Meiryo UI"/>
                        </a:rPr>
                        <a:t>エンジン技術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9"/>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20" dirty="0">
                          <a:latin typeface="BIZ UDP明朝 Medium" panose="02020500000000000000" pitchFamily="18" charset="-128"/>
                          <a:ea typeface="BIZ UDP明朝 Medium" panose="02020500000000000000" pitchFamily="18" charset="-128"/>
                          <a:cs typeface="Meiryo UI"/>
                        </a:rPr>
                        <a:t>推薬管理技術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0"/>
                  </a:ext>
                </a:extLst>
              </a:tr>
              <a:tr h="459513">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6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spcBef>
                          <a:spcPts val="5"/>
                        </a:spcBef>
                      </a:pPr>
                      <a:r>
                        <a:rPr sz="700" b="1" spc="-30" dirty="0">
                          <a:latin typeface="BIZ UDP明朝 Medium" panose="02020500000000000000" pitchFamily="18" charset="-128"/>
                          <a:ea typeface="BIZ UDP明朝 Medium" panose="02020500000000000000" pitchFamily="18" charset="-128"/>
                          <a:cs typeface="Meiryo UI"/>
                        </a:rPr>
                        <a:t>月面</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6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spcBef>
                          <a:spcPts val="5"/>
                        </a:spcBef>
                      </a:pPr>
                      <a:r>
                        <a:rPr sz="700" b="1" spc="-20" dirty="0">
                          <a:latin typeface="BIZ UDP明朝 Medium" panose="02020500000000000000" pitchFamily="18" charset="-128"/>
                          <a:ea typeface="BIZ UDP明朝 Medium" panose="02020500000000000000" pitchFamily="18" charset="-128"/>
                          <a:cs typeface="Meiryo UI"/>
                        </a:rPr>
                        <a:t>月表面探査技術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航法誘導制御技術</a:t>
                      </a:r>
                      <a:endParaRPr sz="700" b="1">
                        <a:latin typeface="BIZ UDP明朝 Medium" panose="02020500000000000000" pitchFamily="18" charset="-128"/>
                        <a:ea typeface="BIZ UDP明朝 Medium" panose="02020500000000000000" pitchFamily="18" charset="-128"/>
                        <a:cs typeface="Meiryo UI"/>
                      </a:endParaRPr>
                    </a:p>
                    <a:p>
                      <a:pPr marL="91440" marR="11557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30" dirty="0">
                          <a:latin typeface="BIZ UDP明朝 Medium" panose="02020500000000000000" pitchFamily="18" charset="-128"/>
                          <a:ea typeface="BIZ UDP明朝 Medium" panose="02020500000000000000" pitchFamily="18" charset="-128"/>
                          <a:cs typeface="Meiryo UI"/>
                        </a:rPr>
                        <a:t>航法・自動運転技術、オンボードの有人操縦と地</a:t>
                      </a:r>
                      <a:r>
                        <a:rPr sz="700" b="1" spc="-20" dirty="0">
                          <a:latin typeface="BIZ UDP明朝 Medium" panose="02020500000000000000" pitchFamily="18" charset="-128"/>
                          <a:ea typeface="BIZ UDP明朝 Medium" panose="02020500000000000000" pitchFamily="18" charset="-128"/>
                          <a:cs typeface="Meiryo UI"/>
                        </a:rPr>
                        <a:t>上遠隔操作の融合技術等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1"/>
                  </a:ext>
                </a:extLst>
              </a:tr>
              <a:tr h="3403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走行機構技術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（不整地、長距離走行技術等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2"/>
                  </a:ext>
                </a:extLst>
              </a:tr>
              <a:tr h="3403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20" dirty="0">
                          <a:latin typeface="BIZ UDP明朝 Medium" panose="02020500000000000000" pitchFamily="18" charset="-128"/>
                          <a:ea typeface="BIZ UDP明朝 Medium" panose="02020500000000000000" pitchFamily="18" charset="-128"/>
                          <a:cs typeface="Meiryo UI"/>
                        </a:rPr>
                        <a:t>耐環境技術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spcBef>
                          <a:spcPts val="5"/>
                        </a:spcBef>
                      </a:pPr>
                      <a:r>
                        <a:rPr sz="700" b="1" spc="-10" dirty="0">
                          <a:latin typeface="BIZ UDP明朝 Medium" panose="02020500000000000000" pitchFamily="18" charset="-128"/>
                          <a:ea typeface="BIZ UDP明朝 Medium" panose="02020500000000000000" pitchFamily="18" charset="-128"/>
                          <a:cs typeface="Meiryo UI"/>
                        </a:rPr>
                        <a:t>（越夜、防塵技術等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3"/>
                  </a:ext>
                </a:extLst>
              </a:tr>
              <a:tr h="3403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20" dirty="0">
                          <a:latin typeface="BIZ UDP明朝 Medium" panose="02020500000000000000" pitchFamily="18" charset="-128"/>
                          <a:ea typeface="BIZ UDP明朝 Medium" panose="02020500000000000000" pitchFamily="18" charset="-128"/>
                          <a:cs typeface="Meiryo UI"/>
                        </a:rPr>
                        <a:t>作業支援技術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25" dirty="0">
                          <a:latin typeface="BIZ UDP明朝 Medium" panose="02020500000000000000" pitchFamily="18" charset="-128"/>
                          <a:ea typeface="BIZ UDP明朝 Medium" panose="02020500000000000000" pitchFamily="18" charset="-128"/>
                          <a:cs typeface="Meiryo UI"/>
                        </a:rPr>
                        <a:t>ロボットアーム技術等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4"/>
                  </a:ext>
                </a:extLst>
              </a:tr>
              <a:tr h="220538">
                <a:tc rowSpan="6">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645"/>
                        </a:spcBef>
                      </a:pPr>
                      <a:endParaRPr sz="700" b="1">
                        <a:latin typeface="BIZ UDP明朝 Medium" panose="02020500000000000000" pitchFamily="18" charset="-128"/>
                        <a:ea typeface="BIZ UDP明朝 Medium" panose="02020500000000000000" pitchFamily="18" charset="-128"/>
                        <a:cs typeface="Times New Roman"/>
                      </a:endParaRPr>
                    </a:p>
                    <a:p>
                      <a:pPr marL="90805">
                        <a:lnSpc>
                          <a:spcPct val="100000"/>
                        </a:lnSpc>
                        <a:spcBef>
                          <a:spcPts val="5"/>
                        </a:spcBef>
                      </a:pPr>
                      <a:r>
                        <a:rPr sz="700" b="1" spc="-30" dirty="0">
                          <a:latin typeface="BIZ UDP明朝 Medium" panose="02020500000000000000" pitchFamily="18" charset="-128"/>
                          <a:ea typeface="BIZ UDP明朝 Medium" panose="02020500000000000000" pitchFamily="18" charset="-128"/>
                          <a:cs typeface="Meiryo UI"/>
                        </a:rPr>
                        <a:t>通信</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3">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30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月近傍</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27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月通信・測位技術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大容量リアルタイム通信技術</a:t>
                      </a:r>
                      <a:endParaRPr sz="700" b="1" dirty="0">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5"/>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惑星間インターネット技術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6"/>
                  </a:ext>
                </a:extLst>
              </a:tr>
              <a:tr h="220538">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20" dirty="0">
                          <a:latin typeface="BIZ UDP明朝 Medium" panose="02020500000000000000" pitchFamily="18" charset="-128"/>
                          <a:ea typeface="BIZ UDP明朝 Medium" panose="02020500000000000000" pitchFamily="18" charset="-128"/>
                          <a:cs typeface="Meiryo UI"/>
                        </a:rPr>
                        <a:t>小型軽量化技術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7"/>
                  </a:ext>
                </a:extLst>
              </a:tr>
              <a:tr h="220538">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3">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2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30" dirty="0">
                          <a:latin typeface="BIZ UDP明朝 Medium" panose="02020500000000000000" pitchFamily="18" charset="-128"/>
                          <a:ea typeface="BIZ UDP明朝 Medium" panose="02020500000000000000" pitchFamily="18" charset="-128"/>
                          <a:cs typeface="Meiryo UI"/>
                        </a:rPr>
                        <a:t>月面</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20" dirty="0">
                          <a:latin typeface="BIZ UDP明朝 Medium" panose="02020500000000000000" pitchFamily="18" charset="-128"/>
                          <a:ea typeface="BIZ UDP明朝 Medium" panose="02020500000000000000" pitchFamily="18" charset="-128"/>
                          <a:cs typeface="Meiryo UI"/>
                        </a:rPr>
                        <a:t>月面拠点内の</a:t>
                      </a:r>
                      <a:r>
                        <a:rPr sz="700" b="1" spc="-10" dirty="0">
                          <a:latin typeface="BIZ UDP明朝 Medium" panose="02020500000000000000" pitchFamily="18" charset="-128"/>
                          <a:ea typeface="BIZ UDP明朝 Medium" panose="02020500000000000000" pitchFamily="18" charset="-128"/>
                          <a:cs typeface="Meiryo UI"/>
                        </a:rPr>
                        <a:t>RF</a:t>
                      </a:r>
                      <a:r>
                        <a:rPr sz="700" b="1" spc="-20" dirty="0">
                          <a:latin typeface="BIZ UDP明朝 Medium" panose="02020500000000000000" pitchFamily="18" charset="-128"/>
                          <a:ea typeface="BIZ UDP明朝 Medium" panose="02020500000000000000" pitchFamily="18" charset="-128"/>
                          <a:cs typeface="Meiryo UI"/>
                        </a:rPr>
                        <a:t>通信技術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8"/>
                  </a:ext>
                </a:extLst>
              </a:tr>
              <a:tr h="34038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2">
                  <a:txBody>
                    <a:bodyPr/>
                    <a:lstStyle/>
                    <a:p>
                      <a:pPr>
                        <a:lnSpc>
                          <a:spcPct val="100000"/>
                        </a:lnSpc>
                        <a:spcBef>
                          <a:spcPts val="74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月面科学に係る技術</a:t>
                      </a:r>
                      <a:endParaRPr sz="700" b="1">
                        <a:latin typeface="BIZ UDP明朝 Medium" panose="02020500000000000000" pitchFamily="18" charset="-128"/>
                        <a:ea typeface="BIZ UDP明朝 Medium" panose="02020500000000000000" pitchFamily="18" charset="-128"/>
                        <a:cs typeface="Meiryo UI"/>
                      </a:endParaRPr>
                    </a:p>
                  </a:txBody>
                  <a:tcPr marL="0" marR="0" marT="946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9398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科学観測機器の自立的な運用を行う上でのパッケー</a:t>
                      </a:r>
                      <a:r>
                        <a:rPr sz="700" b="1" spc="-20" dirty="0">
                          <a:latin typeface="BIZ UDP明朝 Medium" panose="02020500000000000000" pitchFamily="18" charset="-128"/>
                          <a:ea typeface="BIZ UDP明朝 Medium" panose="02020500000000000000" pitchFamily="18" charset="-128"/>
                          <a:cs typeface="Meiryo UI"/>
                        </a:rPr>
                        <a:t>ジ化技術</a:t>
                      </a:r>
                      <a:r>
                        <a:rPr sz="700" b="1" spc="-10" dirty="0">
                          <a:latin typeface="BIZ UDP明朝 Medium" panose="02020500000000000000" pitchFamily="18" charset="-128"/>
                          <a:ea typeface="BIZ UDP明朝 Medium" panose="02020500000000000000" pitchFamily="18" charset="-128"/>
                          <a:cs typeface="Meiryo UI"/>
                        </a:rPr>
                        <a:t>（通信、電源、構造、熱制御等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9"/>
                  </a:ext>
                </a:extLst>
              </a:tr>
              <a:tr h="221247">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946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月面環境データ・観測技術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20"/>
                  </a:ext>
                </a:extLst>
              </a:tr>
              <a:tr h="221247">
                <a:tc gridSpan="2">
                  <a:txBody>
                    <a:bodyPr/>
                    <a:lstStyle/>
                    <a:p>
                      <a:pPr marL="9144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測位</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a:txBody>
                    <a:bodyPr/>
                    <a:lstStyle/>
                    <a:p>
                      <a:endParaRPr/>
                    </a:p>
                  </a:txBody>
                  <a:tcPr marL="0" marR="0" marT="0" marB="0"/>
                </a:tc>
                <a:tc>
                  <a:txBody>
                    <a:bodyPr/>
                    <a:lstStyle/>
                    <a:p>
                      <a:pPr marL="91440">
                        <a:lnSpc>
                          <a:spcPct val="100000"/>
                        </a:lnSpc>
                        <a:spcBef>
                          <a:spcPts val="350"/>
                        </a:spcBef>
                      </a:pPr>
                      <a:r>
                        <a:rPr sz="700" b="1" spc="-25" dirty="0">
                          <a:latin typeface="BIZ UDP明朝 Medium" panose="02020500000000000000" pitchFamily="18" charset="-128"/>
                          <a:ea typeface="BIZ UDP明朝 Medium" panose="02020500000000000000" pitchFamily="18" charset="-128"/>
                          <a:cs typeface="Meiryo UI"/>
                        </a:rPr>
                        <a:t>月通信・測位技術</a:t>
                      </a:r>
                      <a:endParaRPr sz="700" b="1">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0"/>
                        </a:spcBef>
                      </a:pPr>
                      <a:r>
                        <a:rPr sz="700" b="1" spc="-30" dirty="0">
                          <a:latin typeface="BIZ UDP明朝 Medium" panose="02020500000000000000" pitchFamily="18" charset="-128"/>
                          <a:ea typeface="BIZ UDP明朝 Medium" panose="02020500000000000000" pitchFamily="18" charset="-128"/>
                          <a:cs typeface="Meiryo UI"/>
                        </a:rPr>
                        <a:t>月測位システム技術</a:t>
                      </a:r>
                      <a:endParaRPr sz="700" b="1" dirty="0">
                        <a:latin typeface="BIZ UDP明朝 Medium" panose="02020500000000000000" pitchFamily="18" charset="-128"/>
                        <a:ea typeface="BIZ UDP明朝 Medium" panose="02020500000000000000" pitchFamily="18" charset="-128"/>
                        <a:cs typeface="Meiryo UI"/>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21"/>
                  </a:ext>
                </a:extLst>
              </a:tr>
            </a:tbl>
          </a:graphicData>
        </a:graphic>
      </p:graphicFrame>
      <p:graphicFrame>
        <p:nvGraphicFramePr>
          <p:cNvPr id="5" name="object 5"/>
          <p:cNvGraphicFramePr>
            <a:graphicFrameLocks noGrp="1"/>
          </p:cNvGraphicFramePr>
          <p:nvPr/>
        </p:nvGraphicFramePr>
        <p:xfrm>
          <a:off x="6215342" y="909271"/>
          <a:ext cx="5652807" cy="5589270"/>
        </p:xfrm>
        <a:graphic>
          <a:graphicData uri="http://schemas.openxmlformats.org/drawingml/2006/table">
            <a:tbl>
              <a:tblPr firstRow="1" bandRow="1">
                <a:tableStyleId>{2D5ABB26-0587-4C30-8999-92F81FD0307C}</a:tableStyleId>
              </a:tblPr>
              <a:tblGrid>
                <a:gridCol w="845330">
                  <a:extLst>
                    <a:ext uri="{9D8B030D-6E8A-4147-A177-3AD203B41FA5}">
                      <a16:colId xmlns:a16="http://schemas.microsoft.com/office/drawing/2014/main" val="20000"/>
                    </a:ext>
                  </a:extLst>
                </a:gridCol>
                <a:gridCol w="844557">
                  <a:extLst>
                    <a:ext uri="{9D8B030D-6E8A-4147-A177-3AD203B41FA5}">
                      <a16:colId xmlns:a16="http://schemas.microsoft.com/office/drawing/2014/main" val="20001"/>
                    </a:ext>
                  </a:extLst>
                </a:gridCol>
                <a:gridCol w="1484161">
                  <a:extLst>
                    <a:ext uri="{9D8B030D-6E8A-4147-A177-3AD203B41FA5}">
                      <a16:colId xmlns:a16="http://schemas.microsoft.com/office/drawing/2014/main" val="20002"/>
                    </a:ext>
                  </a:extLst>
                </a:gridCol>
                <a:gridCol w="2478759">
                  <a:extLst>
                    <a:ext uri="{9D8B030D-6E8A-4147-A177-3AD203B41FA5}">
                      <a16:colId xmlns:a16="http://schemas.microsoft.com/office/drawing/2014/main" val="20003"/>
                    </a:ext>
                  </a:extLst>
                </a:gridCol>
              </a:tblGrid>
              <a:tr h="197485">
                <a:tc gridSpan="2">
                  <a:txBody>
                    <a:bodyPr/>
                    <a:lstStyle/>
                    <a:p>
                      <a:pPr marL="90805">
                        <a:lnSpc>
                          <a:spcPct val="100000"/>
                        </a:lnSpc>
                        <a:spcBef>
                          <a:spcPts val="355"/>
                        </a:spcBef>
                      </a:pPr>
                      <a:r>
                        <a:rPr sz="700" b="1" spc="-15" dirty="0">
                          <a:solidFill>
                            <a:srgbClr val="FFFFFF"/>
                          </a:solidFill>
                          <a:latin typeface="BIZ UDP明朝 Medium" panose="02020500000000000000" pitchFamily="18" charset="-128"/>
                          <a:ea typeface="BIZ UDP明朝 Medium" panose="02020500000000000000" pitchFamily="18" charset="-128"/>
                          <a:cs typeface="Meiryo UI"/>
                        </a:rPr>
                        <a:t>ケーパビリティ区分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tc gridSpan="2">
                  <a:txBody>
                    <a:bodyPr/>
                    <a:lstStyle/>
                    <a:p>
                      <a:pPr marL="91440">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宇宙技術戦略における記載事項</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extLst>
                  <a:ext uri="{0D108BD9-81ED-4DB2-BD59-A6C34878D82A}">
                    <a16:rowId xmlns:a16="http://schemas.microsoft.com/office/drawing/2014/main" val="10000"/>
                  </a:ext>
                </a:extLst>
              </a:tr>
              <a:tr h="197485">
                <a:tc>
                  <a:txBody>
                    <a:bodyPr/>
                    <a:lstStyle/>
                    <a:p>
                      <a:pPr marL="90805">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大区分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25" dirty="0">
                          <a:solidFill>
                            <a:srgbClr val="FFFFFF"/>
                          </a:solidFill>
                          <a:latin typeface="BIZ UDP明朝 Medium" panose="02020500000000000000" pitchFamily="18" charset="-128"/>
                          <a:ea typeface="BIZ UDP明朝 Medium" panose="02020500000000000000" pitchFamily="18" charset="-128"/>
                          <a:cs typeface="Meiryo UI"/>
                        </a:rPr>
                        <a:t>小区分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30" dirty="0">
                          <a:solidFill>
                            <a:srgbClr val="FFFFFF"/>
                          </a:solidFill>
                          <a:latin typeface="BIZ UDP明朝 Medium" panose="02020500000000000000" pitchFamily="18" charset="-128"/>
                          <a:ea typeface="BIZ UDP明朝 Medium" panose="02020500000000000000" pitchFamily="18" charset="-128"/>
                          <a:cs typeface="Meiryo UI"/>
                        </a:rPr>
                        <a:t>区分</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nSpc>
                          <a:spcPct val="100000"/>
                        </a:lnSpc>
                        <a:spcBef>
                          <a:spcPts val="355"/>
                        </a:spcBef>
                      </a:pPr>
                      <a:r>
                        <a:rPr sz="700" b="1" spc="-20" dirty="0">
                          <a:solidFill>
                            <a:srgbClr val="FFFFFF"/>
                          </a:solidFill>
                          <a:latin typeface="BIZ UDP明朝 Medium" panose="02020500000000000000" pitchFamily="18" charset="-128"/>
                          <a:ea typeface="BIZ UDP明朝 Medium" panose="02020500000000000000" pitchFamily="18" charset="-128"/>
                          <a:cs typeface="Meiryo UI"/>
                        </a:rPr>
                        <a:t>要素技術等</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extLst>
                  <a:ext uri="{0D108BD9-81ED-4DB2-BD59-A6C34878D82A}">
                    <a16:rowId xmlns:a16="http://schemas.microsoft.com/office/drawing/2014/main" val="10001"/>
                  </a:ext>
                </a:extLst>
              </a:tr>
              <a:tr h="198120">
                <a:tc rowSpan="16">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15"/>
                        </a:spcBef>
                      </a:pPr>
                      <a:endParaRPr sz="700" b="1">
                        <a:latin typeface="BIZ UDP明朝 Medium" panose="02020500000000000000" pitchFamily="18" charset="-128"/>
                        <a:ea typeface="BIZ UDP明朝 Medium" panose="02020500000000000000" pitchFamily="18" charset="-128"/>
                        <a:cs typeface="Times New Roman"/>
                      </a:endParaRPr>
                    </a:p>
                    <a:p>
                      <a:pPr marL="90805">
                        <a:lnSpc>
                          <a:spcPct val="100000"/>
                        </a:lnSpc>
                      </a:pPr>
                      <a:r>
                        <a:rPr sz="700" b="1" spc="-30" dirty="0">
                          <a:latin typeface="BIZ UDP明朝 Medium" panose="02020500000000000000" pitchFamily="18" charset="-128"/>
                          <a:ea typeface="BIZ UDP明朝 Medium" panose="02020500000000000000" pitchFamily="18" charset="-128"/>
                          <a:cs typeface="Meiryo UI"/>
                        </a:rPr>
                        <a:t>建設</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rowSpan="9">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33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30" dirty="0">
                          <a:latin typeface="BIZ UDP明朝 Medium" panose="02020500000000000000" pitchFamily="18" charset="-128"/>
                          <a:ea typeface="BIZ UDP明朝 Medium" panose="02020500000000000000" pitchFamily="18" charset="-128"/>
                          <a:cs typeface="Meiryo UI"/>
                        </a:rPr>
                        <a:t>探査</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2">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36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月資源開発技術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15" dirty="0">
                          <a:latin typeface="BIZ UDP明朝 Medium" panose="02020500000000000000" pitchFamily="18" charset="-128"/>
                          <a:ea typeface="BIZ UDP明朝 Medium" panose="02020500000000000000" pitchFamily="18" charset="-128"/>
                          <a:cs typeface="Meiryo UI"/>
                        </a:rPr>
                        <a:t>月周回資源探査技術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2"/>
                  </a:ext>
                </a:extLst>
              </a:tr>
              <a:tr h="4114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月面資源探査技術</a:t>
                      </a:r>
                      <a:endParaRPr sz="700" b="1">
                        <a:latin typeface="BIZ UDP明朝 Medium" panose="02020500000000000000" pitchFamily="18" charset="-128"/>
                        <a:ea typeface="BIZ UDP明朝 Medium" panose="02020500000000000000" pitchFamily="18" charset="-128"/>
                        <a:cs typeface="Meiryo UI"/>
                      </a:endParaRPr>
                    </a:p>
                    <a:p>
                      <a:pPr marL="91440" marR="102870">
                        <a:lnSpc>
                          <a:spcPct val="100000"/>
                        </a:lnSpc>
                      </a:pPr>
                      <a:r>
                        <a:rPr sz="700" b="1" spc="-20" dirty="0">
                          <a:latin typeface="BIZ UDP明朝 Medium" panose="02020500000000000000" pitchFamily="18" charset="-128"/>
                          <a:ea typeface="BIZ UDP明朝 Medium" panose="02020500000000000000" pitchFamily="18" charset="-128"/>
                          <a:cs typeface="Meiryo UI"/>
                        </a:rPr>
                        <a:t>（</a:t>
                      </a:r>
                      <a:r>
                        <a:rPr sz="700" b="1" spc="-30" dirty="0">
                          <a:latin typeface="BIZ UDP明朝 Medium" panose="02020500000000000000" pitchFamily="18" charset="-128"/>
                          <a:ea typeface="BIZ UDP明朝 Medium" panose="02020500000000000000" pitchFamily="18" charset="-128"/>
                          <a:cs typeface="Meiryo UI"/>
                        </a:rPr>
                        <a:t>探査機による資源調査・掘削・採取、地盤調査、</a:t>
                      </a:r>
                      <a:r>
                        <a:rPr sz="700" b="1" spc="-10" dirty="0">
                          <a:latin typeface="BIZ UDP明朝 Medium" panose="02020500000000000000" pitchFamily="18" charset="-128"/>
                          <a:ea typeface="BIZ UDP明朝 Medium" panose="02020500000000000000" pitchFamily="18" charset="-128"/>
                          <a:cs typeface="Meiryo UI"/>
                        </a:rPr>
                        <a:t>環境計測技術等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3"/>
                  </a:ext>
                </a:extLst>
              </a:tr>
              <a:tr h="410845">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a:lnSpc>
                          <a:spcPct val="100000"/>
                        </a:lnSpc>
                        <a:spcBef>
                          <a:spcPts val="39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月資源利用技術</a:t>
                      </a:r>
                      <a:endParaRPr sz="700" b="1">
                        <a:latin typeface="BIZ UDP明朝 Medium" panose="02020500000000000000" pitchFamily="18" charset="-128"/>
                        <a:ea typeface="BIZ UDP明朝 Medium" panose="02020500000000000000" pitchFamily="18" charset="-128"/>
                        <a:cs typeface="Meiryo U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宇宙無人建設技術</a:t>
                      </a:r>
                      <a:endParaRPr sz="700" b="1">
                        <a:latin typeface="BIZ UDP明朝 Medium" panose="02020500000000000000" pitchFamily="18" charset="-128"/>
                        <a:ea typeface="BIZ UDP明朝 Medium" panose="02020500000000000000" pitchFamily="18" charset="-128"/>
                        <a:cs typeface="Meiryo UI"/>
                      </a:endParaRPr>
                    </a:p>
                    <a:p>
                      <a:pPr marL="91440" marR="175260">
                        <a:lnSpc>
                          <a:spcPct val="100000"/>
                        </a:lnSpc>
                      </a:pPr>
                      <a:r>
                        <a:rPr sz="700" b="1" spc="-10" dirty="0">
                          <a:latin typeface="BIZ UDP明朝 Medium" panose="02020500000000000000" pitchFamily="18" charset="-128"/>
                          <a:ea typeface="BIZ UDP明朝 Medium" panose="02020500000000000000" pitchFamily="18" charset="-128"/>
                          <a:cs typeface="Meiryo UI"/>
                        </a:rPr>
                        <a:t>（無人建設（自動化・遠隔化）</a:t>
                      </a:r>
                      <a:r>
                        <a:rPr sz="700" b="1" spc="-20" dirty="0">
                          <a:latin typeface="BIZ UDP明朝 Medium" panose="02020500000000000000" pitchFamily="18" charset="-128"/>
                          <a:ea typeface="BIZ UDP明朝 Medium" panose="02020500000000000000" pitchFamily="18" charset="-128"/>
                          <a:cs typeface="Meiryo UI"/>
                        </a:rPr>
                        <a:t>、建材製造、簡</a:t>
                      </a:r>
                      <a:r>
                        <a:rPr sz="700" b="1" spc="-10" dirty="0">
                          <a:latin typeface="BIZ UDP明朝 Medium" panose="02020500000000000000" pitchFamily="18" charset="-128"/>
                          <a:ea typeface="BIZ UDP明朝 Medium" panose="02020500000000000000" pitchFamily="18" charset="-128"/>
                          <a:cs typeface="Meiryo UI"/>
                        </a:rPr>
                        <a:t>易施設建設技術等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4"/>
                  </a:ext>
                </a:extLst>
              </a:tr>
              <a:tr h="4114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7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月表面探査技術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航法誘導制御技術</a:t>
                      </a:r>
                      <a:endParaRPr sz="700" b="1">
                        <a:latin typeface="BIZ UDP明朝 Medium" panose="02020500000000000000" pitchFamily="18" charset="-128"/>
                        <a:ea typeface="BIZ UDP明朝 Medium" panose="02020500000000000000" pitchFamily="18" charset="-128"/>
                        <a:cs typeface="Meiryo UI"/>
                      </a:endParaRPr>
                    </a:p>
                    <a:p>
                      <a:pPr marL="91440" marR="11557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30" dirty="0">
                          <a:latin typeface="BIZ UDP明朝 Medium" panose="02020500000000000000" pitchFamily="18" charset="-128"/>
                          <a:ea typeface="BIZ UDP明朝 Medium" panose="02020500000000000000" pitchFamily="18" charset="-128"/>
                          <a:cs typeface="Meiryo UI"/>
                        </a:rPr>
                        <a:t>航法・自動運転技術、オンボードの有人操縦と地</a:t>
                      </a:r>
                      <a:r>
                        <a:rPr sz="700" b="1" spc="-20" dirty="0">
                          <a:latin typeface="BIZ UDP明朝 Medium" panose="02020500000000000000" pitchFamily="18" charset="-128"/>
                          <a:ea typeface="BIZ UDP明朝 Medium" panose="02020500000000000000" pitchFamily="18" charset="-128"/>
                          <a:cs typeface="Meiryo UI"/>
                        </a:rPr>
                        <a:t>上遠隔操作の融合技術等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5"/>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走行機構技術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（不整地、長距離走行技術等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6"/>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耐環境技術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（越夜、防塵技術等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7"/>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作業支援技術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25" dirty="0">
                          <a:latin typeface="BIZ UDP明朝 Medium" panose="02020500000000000000" pitchFamily="18" charset="-128"/>
                          <a:ea typeface="BIZ UDP明朝 Medium" panose="02020500000000000000" pitchFamily="18" charset="-128"/>
                          <a:cs typeface="Meiryo UI"/>
                        </a:rPr>
                        <a:t>ロボットアーム技術等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8"/>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2">
                  <a:txBody>
                    <a:bodyPr/>
                    <a:lstStyle/>
                    <a:p>
                      <a:pPr>
                        <a:lnSpc>
                          <a:spcPct val="100000"/>
                        </a:lnSpc>
                        <a:spcBef>
                          <a:spcPts val="75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月面科学に係る技術</a:t>
                      </a:r>
                      <a:endParaRPr sz="700" b="1">
                        <a:latin typeface="BIZ UDP明朝 Medium" panose="02020500000000000000" pitchFamily="18" charset="-128"/>
                        <a:ea typeface="BIZ UDP明朝 Medium" panose="02020500000000000000" pitchFamily="18" charset="-128"/>
                        <a:cs typeface="Meiryo U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93980">
                        <a:lnSpc>
                          <a:spcPct val="100000"/>
                        </a:lnSpc>
                        <a:spcBef>
                          <a:spcPts val="355"/>
                        </a:spcBef>
                      </a:pPr>
                      <a:r>
                        <a:rPr sz="700" b="1" spc="-30" dirty="0">
                          <a:latin typeface="BIZ UDP明朝 Medium" panose="02020500000000000000" pitchFamily="18" charset="-128"/>
                          <a:ea typeface="BIZ UDP明朝 Medium" panose="02020500000000000000" pitchFamily="18" charset="-128"/>
                          <a:cs typeface="Meiryo UI"/>
                        </a:rPr>
                        <a:t>科学観測機器の自立的な運用を行う上でのパッケー</a:t>
                      </a:r>
                      <a:r>
                        <a:rPr sz="700" b="1" spc="-20" dirty="0">
                          <a:latin typeface="BIZ UDP明朝 Medium" panose="02020500000000000000" pitchFamily="18" charset="-128"/>
                          <a:ea typeface="BIZ UDP明朝 Medium" panose="02020500000000000000" pitchFamily="18" charset="-128"/>
                          <a:cs typeface="Meiryo UI"/>
                        </a:rPr>
                        <a:t>ジ化技術</a:t>
                      </a:r>
                      <a:r>
                        <a:rPr sz="700" b="1" spc="-10" dirty="0">
                          <a:latin typeface="BIZ UDP明朝 Medium" panose="02020500000000000000" pitchFamily="18" charset="-128"/>
                          <a:ea typeface="BIZ UDP明朝 Medium" panose="02020500000000000000" pitchFamily="18" charset="-128"/>
                          <a:cs typeface="Meiryo UI"/>
                        </a:rPr>
                        <a:t>（通信、電源、構造、熱制御等</a:t>
                      </a:r>
                      <a:r>
                        <a:rPr sz="700" b="1" spc="-50" dirty="0">
                          <a:latin typeface="BIZ UDP明朝 Medium" panose="02020500000000000000" pitchFamily="18" charset="-128"/>
                          <a:ea typeface="BIZ UDP明朝 Medium" panose="02020500000000000000" pitchFamily="18" charset="-128"/>
                          <a:cs typeface="Meiryo UI"/>
                        </a:rPr>
                        <a:t>）</a:t>
                      </a:r>
                      <a:endParaRPr sz="700" b="1" dirty="0">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9"/>
                  </a:ext>
                </a:extLst>
              </a:tr>
              <a:tr h="197485">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30" dirty="0">
                          <a:latin typeface="BIZ UDP明朝 Medium" panose="02020500000000000000" pitchFamily="18" charset="-128"/>
                          <a:ea typeface="BIZ UDP明朝 Medium" panose="02020500000000000000" pitchFamily="18" charset="-128"/>
                          <a:cs typeface="Meiryo UI"/>
                        </a:rPr>
                        <a:t>月面環境データ・観測技術</a:t>
                      </a:r>
                      <a:endParaRPr sz="700" b="1" dirty="0">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0"/>
                  </a:ext>
                </a:extLst>
              </a:tr>
              <a:tr h="197485">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rowSpan="7">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34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5" dirty="0">
                          <a:latin typeface="BIZ UDP明朝 Medium" panose="02020500000000000000" pitchFamily="18" charset="-128"/>
                          <a:ea typeface="BIZ UDP明朝 Medium" panose="02020500000000000000" pitchFamily="18" charset="-128"/>
                          <a:cs typeface="Meiryo UI"/>
                        </a:rPr>
                        <a:t>施工/</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施設建設</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2">
                  <a:txBody>
                    <a:bodyPr/>
                    <a:lstStyle/>
                    <a:p>
                      <a:pPr>
                        <a:lnSpc>
                          <a:spcPct val="100000"/>
                        </a:lnSpc>
                      </a:pPr>
                      <a:endParaRPr sz="7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365"/>
                        </a:spcBef>
                      </a:pPr>
                      <a:endParaRPr sz="7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月資源開発技術</a:t>
                      </a:r>
                      <a:endParaRPr sz="700" b="1" dirty="0">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15" dirty="0">
                          <a:latin typeface="BIZ UDP明朝 Medium" panose="02020500000000000000" pitchFamily="18" charset="-128"/>
                          <a:ea typeface="BIZ UDP明朝 Medium" panose="02020500000000000000" pitchFamily="18" charset="-128"/>
                          <a:cs typeface="Meiryo UI"/>
                        </a:rPr>
                        <a:t>月周回資源探査技術</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1"/>
                  </a:ext>
                </a:extLst>
              </a:tr>
              <a:tr h="4114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月面資源探査技術</a:t>
                      </a:r>
                      <a:endParaRPr sz="700" b="1">
                        <a:latin typeface="BIZ UDP明朝 Medium" panose="02020500000000000000" pitchFamily="18" charset="-128"/>
                        <a:ea typeface="BIZ UDP明朝 Medium" panose="02020500000000000000" pitchFamily="18" charset="-128"/>
                        <a:cs typeface="Meiryo UI"/>
                      </a:endParaRPr>
                    </a:p>
                    <a:p>
                      <a:pPr marL="91440" marR="102870">
                        <a:lnSpc>
                          <a:spcPct val="100000"/>
                        </a:lnSpc>
                      </a:pPr>
                      <a:r>
                        <a:rPr sz="700" b="1" spc="-20" dirty="0">
                          <a:latin typeface="BIZ UDP明朝 Medium" panose="02020500000000000000" pitchFamily="18" charset="-128"/>
                          <a:ea typeface="BIZ UDP明朝 Medium" panose="02020500000000000000" pitchFamily="18" charset="-128"/>
                          <a:cs typeface="Meiryo UI"/>
                        </a:rPr>
                        <a:t>（</a:t>
                      </a:r>
                      <a:r>
                        <a:rPr sz="700" b="1" spc="-30" dirty="0">
                          <a:latin typeface="BIZ UDP明朝 Medium" panose="02020500000000000000" pitchFamily="18" charset="-128"/>
                          <a:ea typeface="BIZ UDP明朝 Medium" panose="02020500000000000000" pitchFamily="18" charset="-128"/>
                          <a:cs typeface="Meiryo UI"/>
                        </a:rPr>
                        <a:t>探査機による資源調査・掘削・採取、地盤調査、</a:t>
                      </a:r>
                      <a:r>
                        <a:rPr sz="700" b="1" spc="-10" dirty="0">
                          <a:latin typeface="BIZ UDP明朝 Medium" panose="02020500000000000000" pitchFamily="18" charset="-128"/>
                          <a:ea typeface="BIZ UDP明朝 Medium" panose="02020500000000000000" pitchFamily="18" charset="-128"/>
                          <a:cs typeface="Meiryo UI"/>
                        </a:rPr>
                        <a:t>環境計測技術等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2"/>
                  </a:ext>
                </a:extLst>
              </a:tr>
              <a:tr h="4114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a:lnSpc>
                          <a:spcPct val="100000"/>
                        </a:lnSpc>
                        <a:spcBef>
                          <a:spcPts val="385"/>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spcBef>
                          <a:spcPts val="5"/>
                        </a:spcBef>
                      </a:pPr>
                      <a:r>
                        <a:rPr sz="700" b="1" spc="-20" dirty="0">
                          <a:latin typeface="BIZ UDP明朝 Medium" panose="02020500000000000000" pitchFamily="18" charset="-128"/>
                          <a:ea typeface="BIZ UDP明朝 Medium" panose="02020500000000000000" pitchFamily="18" charset="-128"/>
                          <a:cs typeface="Meiryo UI"/>
                        </a:rPr>
                        <a:t>月資源利用技術</a:t>
                      </a:r>
                      <a:endParaRPr sz="700" b="1">
                        <a:latin typeface="BIZ UDP明朝 Medium" panose="02020500000000000000" pitchFamily="18" charset="-128"/>
                        <a:ea typeface="BIZ UDP明朝 Medium" panose="02020500000000000000" pitchFamily="18" charset="-128"/>
                        <a:cs typeface="Meiryo UI"/>
                      </a:endParaRPr>
                    </a:p>
                  </a:txBody>
                  <a:tcPr marL="0" marR="0" marT="488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宇宙無人建設技術</a:t>
                      </a:r>
                      <a:endParaRPr sz="700" b="1">
                        <a:latin typeface="BIZ UDP明朝 Medium" panose="02020500000000000000" pitchFamily="18" charset="-128"/>
                        <a:ea typeface="BIZ UDP明朝 Medium" panose="02020500000000000000" pitchFamily="18" charset="-128"/>
                        <a:cs typeface="Meiryo UI"/>
                      </a:endParaRPr>
                    </a:p>
                    <a:p>
                      <a:pPr marL="91440" marR="175260">
                        <a:lnSpc>
                          <a:spcPct val="100000"/>
                        </a:lnSpc>
                      </a:pPr>
                      <a:r>
                        <a:rPr sz="700" b="1" spc="-10" dirty="0">
                          <a:latin typeface="BIZ UDP明朝 Medium" panose="02020500000000000000" pitchFamily="18" charset="-128"/>
                          <a:ea typeface="BIZ UDP明朝 Medium" panose="02020500000000000000" pitchFamily="18" charset="-128"/>
                          <a:cs typeface="Meiryo UI"/>
                        </a:rPr>
                        <a:t>（無人建設（自動化・遠隔化）</a:t>
                      </a:r>
                      <a:r>
                        <a:rPr sz="700" b="1" spc="-20" dirty="0">
                          <a:latin typeface="BIZ UDP明朝 Medium" panose="02020500000000000000" pitchFamily="18" charset="-128"/>
                          <a:ea typeface="BIZ UDP明朝 Medium" panose="02020500000000000000" pitchFamily="18" charset="-128"/>
                          <a:cs typeface="Meiryo UI"/>
                        </a:rPr>
                        <a:t>、建材製造、簡</a:t>
                      </a:r>
                      <a:r>
                        <a:rPr sz="700" b="1" spc="-10" dirty="0">
                          <a:latin typeface="BIZ UDP明朝 Medium" panose="02020500000000000000" pitchFamily="18" charset="-128"/>
                          <a:ea typeface="BIZ UDP明朝 Medium" panose="02020500000000000000" pitchFamily="18" charset="-128"/>
                          <a:cs typeface="Meiryo UI"/>
                        </a:rPr>
                        <a:t>易施設建設技術等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3"/>
                  </a:ext>
                </a:extLst>
              </a:tr>
              <a:tr h="410845">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4">
                  <a:txBody>
                    <a:bodyPr/>
                    <a:lstStyle/>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pPr>
                      <a:endParaRPr sz="700" b="1">
                        <a:latin typeface="BIZ UDP明朝 Medium" panose="02020500000000000000" pitchFamily="18" charset="-128"/>
                        <a:ea typeface="BIZ UDP明朝 Medium" panose="02020500000000000000" pitchFamily="18" charset="-128"/>
                        <a:cs typeface="Times New Roman"/>
                      </a:endParaRPr>
                    </a:p>
                    <a:p>
                      <a:pPr>
                        <a:lnSpc>
                          <a:spcPct val="100000"/>
                        </a:lnSpc>
                        <a:spcBef>
                          <a:spcPts val="770"/>
                        </a:spcBef>
                      </a:pPr>
                      <a:endParaRPr sz="700" b="1">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700" b="1" spc="-20" dirty="0">
                          <a:latin typeface="BIZ UDP明朝 Medium" panose="02020500000000000000" pitchFamily="18" charset="-128"/>
                          <a:ea typeface="BIZ UDP明朝 Medium" panose="02020500000000000000" pitchFamily="18" charset="-128"/>
                          <a:cs typeface="Meiryo UI"/>
                        </a:rPr>
                        <a:t>月表面探査技術</a:t>
                      </a:r>
                      <a:endParaRPr sz="700" b="1">
                        <a:latin typeface="BIZ UDP明朝 Medium" panose="02020500000000000000" pitchFamily="18" charset="-128"/>
                        <a:ea typeface="BIZ UDP明朝 Medium" panose="02020500000000000000" pitchFamily="18" charset="-128"/>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航法誘導制御技術</a:t>
                      </a:r>
                      <a:endParaRPr sz="700" b="1">
                        <a:latin typeface="BIZ UDP明朝 Medium" panose="02020500000000000000" pitchFamily="18" charset="-128"/>
                        <a:ea typeface="BIZ UDP明朝 Medium" panose="02020500000000000000" pitchFamily="18" charset="-128"/>
                        <a:cs typeface="Meiryo UI"/>
                      </a:endParaRPr>
                    </a:p>
                    <a:p>
                      <a:pPr marL="91440" marR="11557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30" dirty="0">
                          <a:latin typeface="BIZ UDP明朝 Medium" panose="02020500000000000000" pitchFamily="18" charset="-128"/>
                          <a:ea typeface="BIZ UDP明朝 Medium" panose="02020500000000000000" pitchFamily="18" charset="-128"/>
                          <a:cs typeface="Meiryo UI"/>
                        </a:rPr>
                        <a:t>航法・自動運転技術、オンボードの有人操縦と地</a:t>
                      </a:r>
                      <a:r>
                        <a:rPr sz="700" b="1" spc="-20" dirty="0">
                          <a:latin typeface="BIZ UDP明朝 Medium" panose="02020500000000000000" pitchFamily="18" charset="-128"/>
                          <a:ea typeface="BIZ UDP明朝 Medium" panose="02020500000000000000" pitchFamily="18" charset="-128"/>
                          <a:cs typeface="Meiryo UI"/>
                        </a:rPr>
                        <a:t>上遠隔操作の融合技術等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4"/>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走行機構技術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（不整地、長距離走行技術等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5"/>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耐環境技術</a:t>
                      </a:r>
                      <a:endParaRPr sz="700" b="1">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（越夜、防塵技術等</a:t>
                      </a:r>
                      <a:r>
                        <a:rPr sz="700" b="1" spc="-50" dirty="0">
                          <a:latin typeface="BIZ UDP明朝 Medium" panose="02020500000000000000" pitchFamily="18" charset="-128"/>
                          <a:ea typeface="BIZ UDP明朝 Medium" panose="02020500000000000000" pitchFamily="18" charset="-128"/>
                          <a:cs typeface="Meiryo UI"/>
                        </a:rPr>
                        <a:t>）</a:t>
                      </a:r>
                      <a:endParaRPr sz="700" b="1">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6"/>
                  </a:ext>
                </a:extLst>
              </a:tr>
              <a:tr h="30480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355"/>
                        </a:spcBef>
                      </a:pPr>
                      <a:r>
                        <a:rPr sz="700" b="1" spc="-20" dirty="0">
                          <a:latin typeface="BIZ UDP明朝 Medium" panose="02020500000000000000" pitchFamily="18" charset="-128"/>
                          <a:ea typeface="BIZ UDP明朝 Medium" panose="02020500000000000000" pitchFamily="18" charset="-128"/>
                          <a:cs typeface="Meiryo UI"/>
                        </a:rPr>
                        <a:t>作業支援技術</a:t>
                      </a:r>
                      <a:endParaRPr sz="700" b="1" dirty="0">
                        <a:latin typeface="BIZ UDP明朝 Medium" panose="02020500000000000000" pitchFamily="18" charset="-128"/>
                        <a:ea typeface="BIZ UDP明朝 Medium" panose="02020500000000000000" pitchFamily="18" charset="-128"/>
                        <a:cs typeface="Meiryo UI"/>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Meiryo UI"/>
                        </a:rPr>
                        <a:t>（</a:t>
                      </a:r>
                      <a:r>
                        <a:rPr sz="700" b="1" spc="-25" dirty="0">
                          <a:latin typeface="BIZ UDP明朝 Medium" panose="02020500000000000000" pitchFamily="18" charset="-128"/>
                          <a:ea typeface="BIZ UDP明朝 Medium" panose="02020500000000000000" pitchFamily="18" charset="-128"/>
                          <a:cs typeface="Meiryo UI"/>
                        </a:rPr>
                        <a:t>ロボットアーム技術等</a:t>
                      </a:r>
                      <a:r>
                        <a:rPr sz="700" b="1" spc="-50" dirty="0">
                          <a:latin typeface="BIZ UDP明朝 Medium" panose="02020500000000000000" pitchFamily="18" charset="-128"/>
                          <a:ea typeface="BIZ UDP明朝 Medium" panose="02020500000000000000" pitchFamily="18" charset="-128"/>
                          <a:cs typeface="Meiryo UI"/>
                        </a:rPr>
                        <a:t>）</a:t>
                      </a:r>
                      <a:endParaRPr sz="700" b="1" dirty="0">
                        <a:latin typeface="BIZ UDP明朝 Medium" panose="02020500000000000000" pitchFamily="18" charset="-128"/>
                        <a:ea typeface="BIZ UDP明朝 Medium" panose="02020500000000000000" pitchFamily="18" charset="-128"/>
                        <a:cs typeface="Meiryo UI"/>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7"/>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400050" y="943642"/>
          <a:ext cx="5619753" cy="5469856"/>
        </p:xfrm>
        <a:graphic>
          <a:graphicData uri="http://schemas.openxmlformats.org/drawingml/2006/table">
            <a:tbl>
              <a:tblPr firstRow="1" bandRow="1">
                <a:tableStyleId>{2D5ABB26-0587-4C30-8999-92F81FD0307C}</a:tableStyleId>
              </a:tblPr>
              <a:tblGrid>
                <a:gridCol w="991399">
                  <a:extLst>
                    <a:ext uri="{9D8B030D-6E8A-4147-A177-3AD203B41FA5}">
                      <a16:colId xmlns:a16="http://schemas.microsoft.com/office/drawing/2014/main" val="20000"/>
                    </a:ext>
                  </a:extLst>
                </a:gridCol>
                <a:gridCol w="1002329">
                  <a:extLst>
                    <a:ext uri="{9D8B030D-6E8A-4147-A177-3AD203B41FA5}">
                      <a16:colId xmlns:a16="http://schemas.microsoft.com/office/drawing/2014/main" val="20001"/>
                    </a:ext>
                  </a:extLst>
                </a:gridCol>
                <a:gridCol w="1619806">
                  <a:extLst>
                    <a:ext uri="{9D8B030D-6E8A-4147-A177-3AD203B41FA5}">
                      <a16:colId xmlns:a16="http://schemas.microsoft.com/office/drawing/2014/main" val="20002"/>
                    </a:ext>
                  </a:extLst>
                </a:gridCol>
                <a:gridCol w="2006219">
                  <a:extLst>
                    <a:ext uri="{9D8B030D-6E8A-4147-A177-3AD203B41FA5}">
                      <a16:colId xmlns:a16="http://schemas.microsoft.com/office/drawing/2014/main" val="20003"/>
                    </a:ext>
                  </a:extLst>
                </a:gridCol>
              </a:tblGrid>
              <a:tr h="214382">
                <a:tc gridSpan="2">
                  <a:txBody>
                    <a:bodyPr/>
                    <a:lstStyle/>
                    <a:p>
                      <a:pPr marL="90805" algn="ctr">
                        <a:lnSpc>
                          <a:spcPct val="100000"/>
                        </a:lnSpc>
                        <a:spcBef>
                          <a:spcPts val="400"/>
                        </a:spcBef>
                      </a:pPr>
                      <a:r>
                        <a:rPr sz="700" b="1" spc="-25" dirty="0">
                          <a:solidFill>
                            <a:srgbClr val="FFFFFF"/>
                          </a:solidFill>
                          <a:latin typeface="BIZ UDP明朝 Medium" panose="02020500000000000000" pitchFamily="18" charset="-128"/>
                          <a:ea typeface="BIZ UDP明朝 Medium" panose="02020500000000000000" pitchFamily="18" charset="-128"/>
                          <a:cs typeface="BIZ UDPGothic"/>
                        </a:rPr>
                        <a:t>ケーパビリティ区分</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tc gridSpan="2">
                  <a:txBody>
                    <a:bodyPr/>
                    <a:lstStyle/>
                    <a:p>
                      <a:pPr marL="91440" algn="ctr">
                        <a:lnSpc>
                          <a:spcPct val="100000"/>
                        </a:lnSpc>
                        <a:spcBef>
                          <a:spcPts val="400"/>
                        </a:spcBef>
                      </a:pPr>
                      <a:r>
                        <a:rPr sz="700" b="1" spc="-30" dirty="0">
                          <a:solidFill>
                            <a:srgbClr val="FFFFFF"/>
                          </a:solidFill>
                          <a:latin typeface="BIZ UDP明朝 Medium" panose="02020500000000000000" pitchFamily="18" charset="-128"/>
                          <a:ea typeface="BIZ UDP明朝 Medium" panose="02020500000000000000" pitchFamily="18" charset="-128"/>
                          <a:cs typeface="BIZ UDPGothic"/>
                        </a:rPr>
                        <a:t>宇宙技術戦略における記載事項</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extLst>
                  <a:ext uri="{0D108BD9-81ED-4DB2-BD59-A6C34878D82A}">
                    <a16:rowId xmlns:a16="http://schemas.microsoft.com/office/drawing/2014/main" val="10000"/>
                  </a:ext>
                </a:extLst>
              </a:tr>
              <a:tr h="215072">
                <a:tc>
                  <a:txBody>
                    <a:bodyPr/>
                    <a:lstStyle/>
                    <a:p>
                      <a:pPr marL="90805" algn="ctr">
                        <a:lnSpc>
                          <a:spcPct val="100000"/>
                        </a:lnSpc>
                        <a:spcBef>
                          <a:spcPts val="400"/>
                        </a:spcBef>
                      </a:pPr>
                      <a:r>
                        <a:rPr lang="ja-JP" altLang="en-US" sz="700" b="1" spc="-25" dirty="0">
                          <a:solidFill>
                            <a:srgbClr val="FFFFFF"/>
                          </a:solidFill>
                          <a:latin typeface="BIZ UDP明朝 Medium" panose="02020500000000000000" pitchFamily="18" charset="-128"/>
                          <a:ea typeface="BIZ UDP明朝 Medium" panose="02020500000000000000" pitchFamily="18" charset="-128"/>
                          <a:cs typeface="BIZ UDPGothic"/>
                        </a:rPr>
                        <a:t>大区</a:t>
                      </a:r>
                      <a:r>
                        <a:rPr sz="700" b="1" spc="-25" dirty="0">
                          <a:solidFill>
                            <a:srgbClr val="FFFFFF"/>
                          </a:solidFill>
                          <a:latin typeface="BIZ UDP明朝 Medium" panose="02020500000000000000" pitchFamily="18" charset="-128"/>
                          <a:ea typeface="BIZ UDP明朝 Medium" panose="02020500000000000000" pitchFamily="18" charset="-128"/>
                          <a:cs typeface="BIZ UDPGothic"/>
                        </a:rPr>
                        <a:t>分</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25" dirty="0">
                          <a:solidFill>
                            <a:srgbClr val="FFFFFF"/>
                          </a:solidFill>
                          <a:latin typeface="BIZ UDP明朝 Medium" panose="02020500000000000000" pitchFamily="18" charset="-128"/>
                          <a:ea typeface="BIZ UDP明朝 Medium" panose="02020500000000000000" pitchFamily="18" charset="-128"/>
                          <a:cs typeface="BIZ UDPGothic"/>
                        </a:rPr>
                        <a:t>小区分</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30" dirty="0">
                          <a:solidFill>
                            <a:srgbClr val="FFFFFF"/>
                          </a:solidFill>
                          <a:latin typeface="BIZ UDP明朝 Medium" panose="02020500000000000000" pitchFamily="18" charset="-128"/>
                          <a:ea typeface="BIZ UDP明朝 Medium" panose="02020500000000000000" pitchFamily="18" charset="-128"/>
                          <a:cs typeface="BIZ UDPGothic"/>
                        </a:rPr>
                        <a:t>区分</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20" dirty="0">
                          <a:solidFill>
                            <a:srgbClr val="FFFFFF"/>
                          </a:solidFill>
                          <a:latin typeface="BIZ UDP明朝 Medium" panose="02020500000000000000" pitchFamily="18" charset="-128"/>
                          <a:ea typeface="BIZ UDP明朝 Medium" panose="02020500000000000000" pitchFamily="18" charset="-128"/>
                          <a:cs typeface="BIZ UDPGothic"/>
                        </a:rPr>
                        <a:t>要素技術等</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extLst>
                  <a:ext uri="{0D108BD9-81ED-4DB2-BD59-A6C34878D82A}">
                    <a16:rowId xmlns:a16="http://schemas.microsoft.com/office/drawing/2014/main" val="10001"/>
                  </a:ext>
                </a:extLst>
              </a:tr>
              <a:tr h="445999">
                <a:tc rowSpan="5">
                  <a:txBody>
                    <a:bodyPr/>
                    <a:lstStyle/>
                    <a:p>
                      <a:pPr marL="91440" algn="ctr">
                        <a:lnSpc>
                          <a:spcPct val="100000"/>
                        </a:lnSpc>
                        <a:spcBef>
                          <a:spcPts val="5"/>
                        </a:spcBef>
                      </a:pPr>
                      <a:r>
                        <a:rPr sz="1000" b="1" spc="-30" dirty="0" err="1">
                          <a:latin typeface="BIZ UDP明朝 Medium" panose="02020500000000000000" pitchFamily="18" charset="-128"/>
                          <a:ea typeface="BIZ UDP明朝 Medium" panose="02020500000000000000" pitchFamily="18" charset="-128"/>
                          <a:cs typeface="BIZ UDPGothic"/>
                        </a:rPr>
                        <a:t>電力</a:t>
                      </a:r>
                      <a:endParaRPr sz="10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pPr>
                      <a:r>
                        <a:rPr sz="800" b="1" spc="-30" dirty="0" err="1">
                          <a:latin typeface="BIZ UDP明朝 Medium" panose="02020500000000000000" pitchFamily="18" charset="-128"/>
                          <a:ea typeface="BIZ UDP明朝 Medium" panose="02020500000000000000" pitchFamily="18" charset="-128"/>
                          <a:cs typeface="BIZ UDPGothic"/>
                        </a:rPr>
                        <a:t>発電</a:t>
                      </a:r>
                      <a:endParaRPr sz="800" b="1" dirty="0">
                        <a:latin typeface="BIZ UDP明朝 Medium" panose="02020500000000000000" pitchFamily="18" charset="-128"/>
                        <a:ea typeface="BIZ UDP明朝 Medium" panose="02020500000000000000" pitchFamily="18" charset="-128"/>
                        <a:cs typeface="BIZ UDPGothic"/>
                      </a:endParaRPr>
                    </a:p>
                  </a:txBody>
                  <a:tcPr marL="0" marR="0" marT="55244"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3">
                  <a:txBody>
                    <a:bodyPr/>
                    <a:lstStyle/>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35"/>
                        </a:spcBef>
                      </a:pPr>
                      <a:endParaRPr sz="8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spcBef>
                          <a:spcPts val="5"/>
                        </a:spcBef>
                      </a:pPr>
                      <a:r>
                        <a:rPr sz="800" b="1" spc="-25" dirty="0">
                          <a:latin typeface="BIZ UDP明朝 Medium" panose="02020500000000000000" pitchFamily="18" charset="-128"/>
                          <a:ea typeface="BIZ UDP明朝 Medium" panose="02020500000000000000" pitchFamily="18" charset="-128"/>
                          <a:cs typeface="BIZ UDPGothic"/>
                        </a:rPr>
                        <a:t>エネルギー技術</a:t>
                      </a:r>
                      <a:endParaRPr sz="800" b="1" dirty="0">
                        <a:latin typeface="BIZ UDP明朝 Medium" panose="02020500000000000000" pitchFamily="18" charset="-128"/>
                        <a:ea typeface="BIZ UDP明朝 Medium" panose="02020500000000000000" pitchFamily="18" charset="-128"/>
                        <a:cs typeface="BIZ UDPGothic"/>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発電技術</a:t>
                      </a:r>
                      <a:endParaRPr sz="700" b="1">
                        <a:latin typeface="BIZ UDP明朝 Medium" panose="02020500000000000000" pitchFamily="18" charset="-128"/>
                        <a:ea typeface="BIZ UDP明朝 Medium" panose="02020500000000000000" pitchFamily="18" charset="-128"/>
                        <a:cs typeface="BIZ UDPGothic"/>
                      </a:endParaRPr>
                    </a:p>
                    <a:p>
                      <a:pPr marL="91440" marR="113030">
                        <a:lnSpc>
                          <a:spcPct val="100000"/>
                        </a:lnSpc>
                      </a:pPr>
                      <a:r>
                        <a:rPr sz="700" b="1" spc="-25" dirty="0">
                          <a:latin typeface="BIZ UDP明朝 Medium" panose="02020500000000000000" pitchFamily="18" charset="-128"/>
                          <a:ea typeface="BIZ UDP明朝 Medium" panose="02020500000000000000" pitchFamily="18" charset="-128"/>
                          <a:cs typeface="BIZ UDPGothic"/>
                        </a:rPr>
                        <a:t>(展開収納型太陽電池タワー, 半永久</a:t>
                      </a:r>
                      <a:r>
                        <a:rPr sz="700" b="1" spc="-20" dirty="0">
                          <a:latin typeface="BIZ UDP明朝 Medium" panose="02020500000000000000" pitchFamily="18" charset="-128"/>
                          <a:ea typeface="BIZ UDP明朝 Medium" panose="02020500000000000000" pitchFamily="18" charset="-128"/>
                          <a:cs typeface="BIZ UDPGothic"/>
                        </a:rPr>
                        <a:t>電源等)</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2"/>
                  </a:ext>
                </a:extLst>
              </a:tr>
              <a:tr h="446688">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pPr>
                      <a:r>
                        <a:rPr sz="800" b="1" spc="-30" dirty="0" err="1">
                          <a:latin typeface="BIZ UDP明朝 Medium" panose="02020500000000000000" pitchFamily="18" charset="-128"/>
                          <a:ea typeface="BIZ UDP明朝 Medium" panose="02020500000000000000" pitchFamily="18" charset="-128"/>
                          <a:cs typeface="BIZ UDPGothic"/>
                        </a:rPr>
                        <a:t>送電</a:t>
                      </a:r>
                      <a:endParaRPr sz="800" b="1" dirty="0">
                        <a:latin typeface="BIZ UDP明朝 Medium" panose="02020500000000000000" pitchFamily="18" charset="-128"/>
                        <a:ea typeface="BIZ UDP明朝 Medium" panose="02020500000000000000" pitchFamily="18" charset="-128"/>
                        <a:cs typeface="BIZ UDPGothic"/>
                      </a:endParaRPr>
                    </a:p>
                  </a:txBody>
                  <a:tcPr marL="0" marR="0" marT="5524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蓄電技術</a:t>
                      </a:r>
                      <a:endParaRPr sz="700" b="1">
                        <a:latin typeface="BIZ UDP明朝 Medium" panose="02020500000000000000" pitchFamily="18" charset="-128"/>
                        <a:ea typeface="BIZ UDP明朝 Medium" panose="02020500000000000000" pitchFamily="18" charset="-128"/>
                        <a:cs typeface="BIZ UDPGothic"/>
                      </a:endParaRPr>
                    </a:p>
                    <a:p>
                      <a:pPr marL="91440" marR="11938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全固体電池, 高エネルギー密度電池</a:t>
                      </a:r>
                      <a:r>
                        <a:rPr sz="700" b="1" spc="-10" dirty="0">
                          <a:latin typeface="BIZ UDP明朝 Medium" panose="02020500000000000000" pitchFamily="18" charset="-128"/>
                          <a:ea typeface="BIZ UDP明朝 Medium" panose="02020500000000000000" pitchFamily="18" charset="-128"/>
                          <a:cs typeface="BIZ UDPGothic"/>
                        </a:rPr>
                        <a:t>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3"/>
                  </a:ext>
                </a:extLst>
              </a:tr>
              <a:tr h="3308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pPr>
                      <a:r>
                        <a:rPr sz="800" b="1" spc="-30" dirty="0" err="1">
                          <a:latin typeface="BIZ UDP明朝 Medium" panose="02020500000000000000" pitchFamily="18" charset="-128"/>
                          <a:ea typeface="BIZ UDP明朝 Medium" panose="02020500000000000000" pitchFamily="18" charset="-128"/>
                          <a:cs typeface="BIZ UDPGothic"/>
                        </a:rPr>
                        <a:t>蓄電</a:t>
                      </a:r>
                      <a:endParaRPr sz="800" b="1" dirty="0">
                        <a:latin typeface="BIZ UDP明朝 Medium" panose="02020500000000000000" pitchFamily="18" charset="-128"/>
                        <a:ea typeface="BIZ UDP明朝 Medium" panose="02020500000000000000" pitchFamily="18" charset="-128"/>
                        <a:cs typeface="BIZ UDPGothic"/>
                      </a:endParaRPr>
                    </a:p>
                  </a:txBody>
                  <a:tcPr marL="0" marR="0" marT="190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送電技術</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（有線・無線送電技術等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4"/>
                  </a:ext>
                </a:extLst>
              </a:tr>
              <a:tr h="44599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2">
                  <a:txBody>
                    <a:bodyPr/>
                    <a:lstStyle/>
                    <a:p>
                      <a:pPr marL="91440" algn="ctr">
                        <a:lnSpc>
                          <a:spcPct val="100000"/>
                        </a:lnSpc>
                        <a:spcBef>
                          <a:spcPts val="5"/>
                        </a:spcBef>
                      </a:pPr>
                      <a:r>
                        <a:rPr sz="800" b="1" spc="-30" dirty="0" err="1">
                          <a:latin typeface="BIZ UDP明朝 Medium" panose="02020500000000000000" pitchFamily="18" charset="-128"/>
                          <a:ea typeface="BIZ UDP明朝 Medium" panose="02020500000000000000" pitchFamily="18" charset="-128"/>
                          <a:cs typeface="BIZ UDPGothic"/>
                        </a:rPr>
                        <a:t>共通</a:t>
                      </a:r>
                      <a:endParaRPr sz="8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2">
                  <a:txBody>
                    <a:bodyPr/>
                    <a:lstStyle/>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409"/>
                        </a:spcBef>
                      </a:pPr>
                      <a:endParaRPr sz="8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spcBef>
                          <a:spcPts val="5"/>
                        </a:spcBef>
                      </a:pPr>
                      <a:r>
                        <a:rPr sz="800" b="1" spc="-25" dirty="0">
                          <a:latin typeface="BIZ UDP明朝 Medium" panose="02020500000000000000" pitchFamily="18" charset="-128"/>
                          <a:ea typeface="BIZ UDP明朝 Medium" panose="02020500000000000000" pitchFamily="18" charset="-128"/>
                          <a:cs typeface="BIZ UDPGothic"/>
                        </a:rPr>
                        <a:t>月面科学に係る技術</a:t>
                      </a:r>
                      <a:endParaRPr sz="800" b="1" dirty="0">
                        <a:latin typeface="BIZ UDP明朝 Medium" panose="02020500000000000000" pitchFamily="18" charset="-128"/>
                        <a:ea typeface="BIZ UDP明朝 Medium" panose="02020500000000000000" pitchFamily="18" charset="-128"/>
                        <a:cs typeface="BIZ UDPGothic"/>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70485">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科学観測機器の自立的な運用を行う上でのパッケージ化技術</a:t>
                      </a: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通信、電源、</a:t>
                      </a:r>
                      <a:r>
                        <a:rPr sz="700" b="1" spc="-20" dirty="0">
                          <a:latin typeface="BIZ UDP明朝 Medium" panose="02020500000000000000" pitchFamily="18" charset="-128"/>
                          <a:ea typeface="BIZ UDP明朝 Medium" panose="02020500000000000000" pitchFamily="18" charset="-128"/>
                          <a:cs typeface="BIZ UDPGothic"/>
                        </a:rPr>
                        <a:t>構造、熱制御等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5"/>
                  </a:ext>
                </a:extLst>
              </a:tr>
              <a:tr h="215072">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30" dirty="0">
                          <a:latin typeface="BIZ UDP明朝 Medium" panose="02020500000000000000" pitchFamily="18" charset="-128"/>
                          <a:ea typeface="BIZ UDP明朝 Medium" panose="02020500000000000000" pitchFamily="18" charset="-128"/>
                          <a:cs typeface="BIZ UDPGothic"/>
                        </a:rPr>
                        <a:t>月面環境データ・観測技術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6"/>
                  </a:ext>
                </a:extLst>
              </a:tr>
              <a:tr h="330880">
                <a:tc rowSpan="3">
                  <a:txBody>
                    <a:bodyPr/>
                    <a:lstStyle/>
                    <a:p>
                      <a:pPr marL="91440" algn="ctr">
                        <a:lnSpc>
                          <a:spcPct val="100000"/>
                        </a:lnSpc>
                      </a:pPr>
                      <a:r>
                        <a:rPr sz="900" b="1" spc="-20" dirty="0" err="1">
                          <a:latin typeface="BIZ UDP明朝 Medium" panose="02020500000000000000" pitchFamily="18" charset="-128"/>
                          <a:ea typeface="BIZ UDP明朝 Medium" panose="02020500000000000000" pitchFamily="18" charset="-128"/>
                          <a:cs typeface="BIZ UDPGothic"/>
                        </a:rPr>
                        <a:t>生命維持</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pPr>
                      <a:r>
                        <a:rPr sz="800" b="1" spc="-50" dirty="0">
                          <a:latin typeface="BIZ UDP明朝 Medium" panose="02020500000000000000" pitchFamily="18" charset="-128"/>
                          <a:ea typeface="BIZ UDP明朝 Medium" panose="02020500000000000000" pitchFamily="18" charset="-128"/>
                          <a:cs typeface="BIZ UDPGothic"/>
                        </a:rPr>
                        <a:t>水</a:t>
                      </a:r>
                      <a:endParaRPr sz="800" b="1" dirty="0">
                        <a:latin typeface="BIZ UDP明朝 Medium" panose="02020500000000000000" pitchFamily="18" charset="-128"/>
                        <a:ea typeface="BIZ UDP明朝 Medium" panose="02020500000000000000" pitchFamily="18" charset="-128"/>
                        <a:cs typeface="BIZ UDPGothic"/>
                      </a:endParaRPr>
                    </a:p>
                  </a:txBody>
                  <a:tcPr marL="0" marR="0" marT="190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2">
                  <a:txBody>
                    <a:bodyPr/>
                    <a:lstStyle/>
                    <a:p>
                      <a:pPr>
                        <a:lnSpc>
                          <a:spcPct val="100000"/>
                        </a:lnSpc>
                        <a:spcBef>
                          <a:spcPts val="375"/>
                        </a:spcBef>
                      </a:pPr>
                      <a:endParaRPr sz="800" b="1" dirty="0">
                        <a:latin typeface="BIZ UDP明朝 Medium" panose="02020500000000000000" pitchFamily="18" charset="-128"/>
                        <a:ea typeface="BIZ UDP明朝 Medium" panose="02020500000000000000" pitchFamily="18" charset="-128"/>
                        <a:cs typeface="Times New Roman"/>
                      </a:endParaRPr>
                    </a:p>
                    <a:p>
                      <a:pPr marL="91440" marR="144780">
                        <a:lnSpc>
                          <a:spcPct val="100000"/>
                        </a:lnSpc>
                      </a:pPr>
                      <a:r>
                        <a:rPr sz="800" b="1" spc="-25" dirty="0" err="1">
                          <a:latin typeface="BIZ UDP明朝 Medium" panose="02020500000000000000" pitchFamily="18" charset="-128"/>
                          <a:ea typeface="BIZ UDP明朝 Medium" panose="02020500000000000000" pitchFamily="18" charset="-128"/>
                          <a:cs typeface="BIZ UDPGothic"/>
                        </a:rPr>
                        <a:t>有人宇宙滞在・拠点システム</a:t>
                      </a:r>
                      <a:r>
                        <a:rPr sz="800" b="1" spc="-30" dirty="0" err="1">
                          <a:latin typeface="BIZ UDP明朝 Medium" panose="02020500000000000000" pitchFamily="18" charset="-128"/>
                          <a:ea typeface="BIZ UDP明朝 Medium" panose="02020500000000000000" pitchFamily="18" charset="-128"/>
                          <a:cs typeface="BIZ UDPGothic"/>
                        </a:rPr>
                        <a:t>技術</a:t>
                      </a:r>
                      <a:endParaRPr sz="800" b="1" dirty="0">
                        <a:latin typeface="BIZ UDP明朝 Medium" panose="02020500000000000000" pitchFamily="18" charset="-128"/>
                        <a:ea typeface="BIZ UDP明朝 Medium" panose="02020500000000000000" pitchFamily="18" charset="-128"/>
                        <a:cs typeface="BIZ UDPGothic"/>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5" dirty="0">
                          <a:latin typeface="BIZ UDP明朝 Medium" panose="02020500000000000000" pitchFamily="18" charset="-128"/>
                          <a:ea typeface="BIZ UDP明朝 Medium" panose="02020500000000000000" pitchFamily="18" charset="-128"/>
                          <a:cs typeface="BIZ UDPGothic"/>
                        </a:rPr>
                        <a:t>環境制御・生命維持システム</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（ECLSS）</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7"/>
                  </a:ext>
                </a:extLst>
              </a:tr>
              <a:tr h="214382">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spcBef>
                          <a:spcPts val="400"/>
                        </a:spcBef>
                      </a:pPr>
                      <a:r>
                        <a:rPr sz="800" b="1" spc="-20" dirty="0">
                          <a:latin typeface="BIZ UDP明朝 Medium" panose="02020500000000000000" pitchFamily="18" charset="-128"/>
                          <a:ea typeface="BIZ UDP明朝 Medium" panose="02020500000000000000" pitchFamily="18" charset="-128"/>
                          <a:cs typeface="BIZ UDPGothic"/>
                        </a:rPr>
                        <a:t>健康・医療</a:t>
                      </a:r>
                      <a:endParaRPr sz="800" b="1" dirty="0">
                        <a:latin typeface="BIZ UDP明朝 Medium" panose="02020500000000000000" pitchFamily="18" charset="-128"/>
                        <a:ea typeface="BIZ UDP明朝 Medium" panose="02020500000000000000" pitchFamily="18" charset="-128"/>
                        <a:cs typeface="BIZ UDPGothic"/>
                      </a:endParaRPr>
                    </a:p>
                  </a:txBody>
                  <a:tcPr marL="0" marR="0" marT="508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0" dirty="0">
                          <a:latin typeface="BIZ UDP明朝 Medium" panose="02020500000000000000" pitchFamily="18" charset="-128"/>
                          <a:ea typeface="BIZ UDP明朝 Medium" panose="02020500000000000000" pitchFamily="18" charset="-128"/>
                          <a:cs typeface="BIZ UDPGothic"/>
                        </a:rPr>
                        <a:t>健康管理技術</a:t>
                      </a:r>
                      <a:r>
                        <a:rPr sz="700" b="1" dirty="0">
                          <a:latin typeface="BIZ UDP明朝 Medium" panose="02020500000000000000" pitchFamily="18" charset="-128"/>
                          <a:ea typeface="BIZ UDP明朝 Medium" panose="02020500000000000000" pitchFamily="18" charset="-128"/>
                          <a:cs typeface="BIZ UDPGothic"/>
                        </a:rPr>
                        <a:t>（QOL</a:t>
                      </a:r>
                      <a:r>
                        <a:rPr sz="700" b="1" spc="-10" dirty="0">
                          <a:latin typeface="BIZ UDP明朝 Medium" panose="02020500000000000000" pitchFamily="18" charset="-128"/>
                          <a:ea typeface="BIZ UDP明朝 Medium" panose="02020500000000000000" pitchFamily="18" charset="-128"/>
                          <a:cs typeface="BIZ UDPGothic"/>
                        </a:rPr>
                        <a:t> 向上を含む</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8"/>
                  </a:ext>
                </a:extLst>
              </a:tr>
              <a:tr h="215072">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gn="ctr">
                        <a:lnSpc>
                          <a:spcPct val="100000"/>
                        </a:lnSpc>
                        <a:spcBef>
                          <a:spcPts val="400"/>
                        </a:spcBef>
                      </a:pPr>
                      <a:r>
                        <a:rPr sz="800" b="1" spc="-30" dirty="0">
                          <a:latin typeface="BIZ UDP明朝 Medium" panose="02020500000000000000" pitchFamily="18" charset="-128"/>
                          <a:ea typeface="BIZ UDP明朝 Medium" panose="02020500000000000000" pitchFamily="18" charset="-128"/>
                          <a:cs typeface="BIZ UDPGothic"/>
                        </a:rPr>
                        <a:t>共通</a:t>
                      </a:r>
                      <a:endParaRPr sz="800" b="1" dirty="0">
                        <a:latin typeface="BIZ UDP明朝 Medium" panose="02020500000000000000" pitchFamily="18" charset="-128"/>
                        <a:ea typeface="BIZ UDP明朝 Medium" panose="02020500000000000000" pitchFamily="18" charset="-128"/>
                        <a:cs typeface="BIZ UDPGothic"/>
                      </a:endParaRPr>
                    </a:p>
                  </a:txBody>
                  <a:tcPr marL="0" marR="0" marT="508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800" b="1" spc="-25" dirty="0">
                          <a:latin typeface="BIZ UDP明朝 Medium" panose="02020500000000000000" pitchFamily="18" charset="-128"/>
                          <a:ea typeface="BIZ UDP明朝 Medium" panose="02020500000000000000" pitchFamily="18" charset="-128"/>
                          <a:cs typeface="BIZ UDPGothic"/>
                        </a:rPr>
                        <a:t>月面科学に係る技術</a:t>
                      </a:r>
                      <a:endParaRPr sz="8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30" dirty="0">
                          <a:latin typeface="BIZ UDP明朝 Medium" panose="02020500000000000000" pitchFamily="18" charset="-128"/>
                          <a:ea typeface="BIZ UDP明朝 Medium" panose="02020500000000000000" pitchFamily="18" charset="-128"/>
                          <a:cs typeface="BIZ UDPGothic"/>
                        </a:rPr>
                        <a:t>月面環境データ・観測技術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9"/>
                  </a:ext>
                </a:extLst>
              </a:tr>
              <a:tr h="330880">
                <a:tc rowSpan="9" gridSpan="2">
                  <a:txBody>
                    <a:bodyPr/>
                    <a:lstStyle/>
                    <a:p>
                      <a:pPr marL="91440" algn="ctr">
                        <a:lnSpc>
                          <a:spcPct val="100000"/>
                        </a:lnSpc>
                      </a:pPr>
                      <a:r>
                        <a:rPr sz="1000" b="1" spc="-30" dirty="0" err="1">
                          <a:latin typeface="BIZ UDP明朝 Medium" panose="02020500000000000000" pitchFamily="18" charset="-128"/>
                          <a:ea typeface="BIZ UDP明朝 Medium" panose="02020500000000000000" pitchFamily="18" charset="-128"/>
                          <a:cs typeface="BIZ UDPGothic"/>
                        </a:rPr>
                        <a:t>居住</a:t>
                      </a:r>
                      <a:endParaRPr sz="10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9" hMerge="1">
                  <a:txBody>
                    <a:bodyPr/>
                    <a:lstStyle/>
                    <a:p>
                      <a:endParaRPr/>
                    </a:p>
                  </a:txBody>
                  <a:tcPr marL="0" marR="0" marT="0" marB="0"/>
                </a:tc>
                <a:tc>
                  <a:txBody>
                    <a:bodyPr/>
                    <a:lstStyle/>
                    <a:p>
                      <a:pPr>
                        <a:lnSpc>
                          <a:spcPct val="100000"/>
                        </a:lnSpc>
                        <a:spcBef>
                          <a:spcPts val="15"/>
                        </a:spcBef>
                      </a:pPr>
                      <a:endParaRPr sz="8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800" b="1" spc="-20" dirty="0">
                          <a:latin typeface="BIZ UDP明朝 Medium" panose="02020500000000000000" pitchFamily="18" charset="-128"/>
                          <a:ea typeface="BIZ UDP明朝 Medium" panose="02020500000000000000" pitchFamily="18" charset="-128"/>
                          <a:cs typeface="BIZ UDPGothic"/>
                        </a:rPr>
                        <a:t>月資源利用技術</a:t>
                      </a:r>
                      <a:endParaRPr sz="800" b="1" dirty="0">
                        <a:latin typeface="BIZ UDP明朝 Medium" panose="02020500000000000000" pitchFamily="18" charset="-128"/>
                        <a:ea typeface="BIZ UDP明朝 Medium" panose="02020500000000000000" pitchFamily="18" charset="-128"/>
                        <a:cs typeface="BIZ UDPGothic"/>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155575">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宇宙無人建設技術：簡易施設建設技</a:t>
                      </a:r>
                      <a:r>
                        <a:rPr sz="700" b="1" spc="-30" dirty="0">
                          <a:latin typeface="BIZ UDP明朝 Medium" panose="02020500000000000000" pitchFamily="18" charset="-128"/>
                          <a:ea typeface="BIZ UDP明朝 Medium" panose="02020500000000000000" pitchFamily="18" charset="-128"/>
                          <a:cs typeface="BIZ UDPGothic"/>
                        </a:rPr>
                        <a:t>術等</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0"/>
                  </a:ext>
                </a:extLst>
              </a:tr>
              <a:tr h="21438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rowSpan="6">
                  <a:txBody>
                    <a:bodyPr/>
                    <a:lstStyle/>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660"/>
                        </a:spcBef>
                      </a:pPr>
                      <a:endParaRPr sz="800" b="1" dirty="0">
                        <a:latin typeface="BIZ UDP明朝 Medium" panose="02020500000000000000" pitchFamily="18" charset="-128"/>
                        <a:ea typeface="BIZ UDP明朝 Medium" panose="02020500000000000000" pitchFamily="18" charset="-128"/>
                        <a:cs typeface="Times New Roman"/>
                      </a:endParaRPr>
                    </a:p>
                    <a:p>
                      <a:pPr marL="91440" marR="144780" algn="just">
                        <a:lnSpc>
                          <a:spcPct val="100000"/>
                        </a:lnSpc>
                      </a:pPr>
                      <a:r>
                        <a:rPr sz="800" b="1" spc="-25" dirty="0" err="1">
                          <a:latin typeface="BIZ UDP明朝 Medium" panose="02020500000000000000" pitchFamily="18" charset="-128"/>
                          <a:ea typeface="BIZ UDP明朝 Medium" panose="02020500000000000000" pitchFamily="18" charset="-128"/>
                          <a:cs typeface="BIZ UDPGothic"/>
                        </a:rPr>
                        <a:t>有人宇宙滞在・拠点システム</a:t>
                      </a:r>
                      <a:r>
                        <a:rPr sz="800" b="1" spc="-10" dirty="0" err="1">
                          <a:latin typeface="BIZ UDP明朝 Medium" panose="02020500000000000000" pitchFamily="18" charset="-128"/>
                          <a:ea typeface="BIZ UDP明朝 Medium" panose="02020500000000000000" pitchFamily="18" charset="-128"/>
                          <a:cs typeface="BIZ UDPGothic"/>
                        </a:rPr>
                        <a:t>技術</a:t>
                      </a:r>
                      <a:endParaRPr lang="en-US" sz="800" b="1" spc="-10" dirty="0">
                        <a:latin typeface="BIZ UDP明朝 Medium" panose="02020500000000000000" pitchFamily="18" charset="-128"/>
                        <a:ea typeface="BIZ UDP明朝 Medium" panose="02020500000000000000" pitchFamily="18" charset="-128"/>
                        <a:cs typeface="BIZ UDPGothic"/>
                      </a:endParaRPr>
                    </a:p>
                    <a:p>
                      <a:pPr marL="91440" marR="144780" algn="just">
                        <a:lnSpc>
                          <a:spcPct val="100000"/>
                        </a:lnSpc>
                      </a:pPr>
                      <a:r>
                        <a:rPr sz="800" b="1" dirty="0">
                          <a:latin typeface="BIZ UDP明朝 Medium" panose="02020500000000000000" pitchFamily="18" charset="-128"/>
                          <a:ea typeface="BIZ UDP明朝 Medium" panose="02020500000000000000" pitchFamily="18" charset="-128"/>
                          <a:cs typeface="BIZ UDPGothic"/>
                        </a:rPr>
                        <a:t>（</a:t>
                      </a:r>
                      <a:r>
                        <a:rPr sz="800" b="1" spc="-25" dirty="0" err="1">
                          <a:latin typeface="BIZ UDP明朝 Medium" panose="02020500000000000000" pitchFamily="18" charset="-128"/>
                          <a:ea typeface="BIZ UDP明朝 Medium" panose="02020500000000000000" pitchFamily="18" charset="-128"/>
                          <a:cs typeface="BIZ UDPGothic"/>
                        </a:rPr>
                        <a:t>拠点構築、滞在、運用</a:t>
                      </a:r>
                      <a:r>
                        <a:rPr sz="800" b="1" spc="-10" dirty="0" err="1">
                          <a:latin typeface="BIZ UDP明朝 Medium" panose="02020500000000000000" pitchFamily="18" charset="-128"/>
                          <a:ea typeface="BIZ UDP明朝 Medium" panose="02020500000000000000" pitchFamily="18" charset="-128"/>
                          <a:cs typeface="BIZ UDPGothic"/>
                        </a:rPr>
                        <a:t>等</a:t>
                      </a:r>
                      <a:r>
                        <a:rPr sz="800" b="1" spc="-50" dirty="0">
                          <a:latin typeface="BIZ UDP明朝 Medium" panose="02020500000000000000" pitchFamily="18" charset="-128"/>
                          <a:ea typeface="BIZ UDP明朝 Medium" panose="02020500000000000000" pitchFamily="18" charset="-128"/>
                          <a:cs typeface="BIZ UDPGothic"/>
                        </a:rPr>
                        <a:t>）</a:t>
                      </a:r>
                      <a:endParaRPr sz="800" b="1" dirty="0">
                        <a:latin typeface="BIZ UDP明朝 Medium" panose="02020500000000000000" pitchFamily="18" charset="-128"/>
                        <a:ea typeface="BIZ UDP明朝 Medium" panose="02020500000000000000" pitchFamily="18" charset="-128"/>
                        <a:cs typeface="BIZ UDPGothic"/>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拠点構築技術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1"/>
                  </a:ext>
                </a:extLst>
              </a:tr>
              <a:tr h="21438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生命維持・環境制御技術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2"/>
                  </a:ext>
                </a:extLst>
              </a:tr>
              <a:tr h="330880">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170815">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遠隔化・ 自動化・自律化を含む有人</a:t>
                      </a:r>
                      <a:r>
                        <a:rPr sz="700" b="1" spc="-20" dirty="0">
                          <a:latin typeface="BIZ UDP明朝 Medium" panose="02020500000000000000" pitchFamily="18" charset="-128"/>
                          <a:ea typeface="BIZ UDP明朝 Medium" panose="02020500000000000000" pitchFamily="18" charset="-128"/>
                          <a:cs typeface="BIZ UDPGothic"/>
                        </a:rPr>
                        <a:t>活動支援技術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3"/>
                  </a:ext>
                </a:extLst>
              </a:tr>
              <a:tr h="21507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0" dirty="0">
                          <a:latin typeface="BIZ UDP明朝 Medium" panose="02020500000000000000" pitchFamily="18" charset="-128"/>
                          <a:ea typeface="BIZ UDP明朝 Medium" panose="02020500000000000000" pitchFamily="18" charset="-128"/>
                          <a:cs typeface="BIZ UDPGothic"/>
                        </a:rPr>
                        <a:t>健康管理技術</a:t>
                      </a:r>
                      <a:r>
                        <a:rPr sz="700" b="1" dirty="0">
                          <a:latin typeface="BIZ UDP明朝 Medium" panose="02020500000000000000" pitchFamily="18" charset="-128"/>
                          <a:ea typeface="BIZ UDP明朝 Medium" panose="02020500000000000000" pitchFamily="18" charset="-128"/>
                          <a:cs typeface="BIZ UDPGothic"/>
                        </a:rPr>
                        <a:t>（QOL</a:t>
                      </a:r>
                      <a:r>
                        <a:rPr sz="700" b="1" spc="-10" dirty="0">
                          <a:latin typeface="BIZ UDP明朝 Medium" panose="02020500000000000000" pitchFamily="18" charset="-128"/>
                          <a:ea typeface="BIZ UDP明朝 Medium" panose="02020500000000000000" pitchFamily="18" charset="-128"/>
                          <a:cs typeface="BIZ UDPGothic"/>
                        </a:rPr>
                        <a:t> 向上を含む</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4"/>
                  </a:ext>
                </a:extLst>
              </a:tr>
              <a:tr h="21438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有人宇宙施設運用技術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5"/>
                  </a:ext>
                </a:extLst>
              </a:tr>
              <a:tr h="21438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有人活動安全評価・管理技術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6"/>
                  </a:ext>
                </a:extLst>
              </a:tr>
              <a:tr h="446688">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rowSpan="2">
                  <a:txBody>
                    <a:bodyPr/>
                    <a:lstStyle/>
                    <a:p>
                      <a:pPr>
                        <a:lnSpc>
                          <a:spcPct val="100000"/>
                        </a:lnSpc>
                      </a:pPr>
                      <a:endParaRPr sz="800" b="1"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409"/>
                        </a:spcBef>
                      </a:pPr>
                      <a:endParaRPr sz="800" b="1" dirty="0">
                        <a:latin typeface="BIZ UDP明朝 Medium" panose="02020500000000000000" pitchFamily="18" charset="-128"/>
                        <a:ea typeface="BIZ UDP明朝 Medium" panose="02020500000000000000" pitchFamily="18" charset="-128"/>
                        <a:cs typeface="Times New Roman"/>
                      </a:endParaRPr>
                    </a:p>
                    <a:p>
                      <a:pPr marL="91440">
                        <a:lnSpc>
                          <a:spcPct val="100000"/>
                        </a:lnSpc>
                      </a:pPr>
                      <a:r>
                        <a:rPr sz="800" b="1" spc="-25" dirty="0">
                          <a:latin typeface="BIZ UDP明朝 Medium" panose="02020500000000000000" pitchFamily="18" charset="-128"/>
                          <a:ea typeface="BIZ UDP明朝 Medium" panose="02020500000000000000" pitchFamily="18" charset="-128"/>
                          <a:cs typeface="BIZ UDPGothic"/>
                        </a:rPr>
                        <a:t>月面科学に係る技術</a:t>
                      </a:r>
                      <a:endParaRPr sz="800" b="1" dirty="0">
                        <a:latin typeface="BIZ UDP明朝 Medium" panose="02020500000000000000" pitchFamily="18" charset="-128"/>
                        <a:ea typeface="BIZ UDP明朝 Medium" panose="02020500000000000000" pitchFamily="18" charset="-128"/>
                        <a:cs typeface="BIZ UDPGothic"/>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70485">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科学観測機器の自立的な運用を行う上でのパッケージ化技術</a:t>
                      </a: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通信、電源、</a:t>
                      </a:r>
                      <a:r>
                        <a:rPr sz="700" b="1" spc="-20" dirty="0">
                          <a:latin typeface="BIZ UDP明朝 Medium" panose="02020500000000000000" pitchFamily="18" charset="-128"/>
                          <a:ea typeface="BIZ UDP明朝 Medium" panose="02020500000000000000" pitchFamily="18" charset="-128"/>
                          <a:cs typeface="BIZ UDPGothic"/>
                        </a:rPr>
                        <a:t>構造、熱制御等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7"/>
                  </a:ext>
                </a:extLst>
              </a:tr>
              <a:tr h="214382">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30" dirty="0">
                          <a:latin typeface="BIZ UDP明朝 Medium" panose="02020500000000000000" pitchFamily="18" charset="-128"/>
                          <a:ea typeface="BIZ UDP明朝 Medium" panose="02020500000000000000" pitchFamily="18" charset="-128"/>
                          <a:cs typeface="BIZ UDPGothic"/>
                        </a:rPr>
                        <a:t>月面環境データ・観測技術</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8"/>
                  </a:ext>
                </a:extLst>
              </a:tr>
            </a:tbl>
          </a:graphicData>
        </a:graphic>
      </p:graphicFrame>
      <p:graphicFrame>
        <p:nvGraphicFramePr>
          <p:cNvPr id="5" name="object 5"/>
          <p:cNvGraphicFramePr>
            <a:graphicFrameLocks noGrp="1"/>
          </p:cNvGraphicFramePr>
          <p:nvPr/>
        </p:nvGraphicFramePr>
        <p:xfrm>
          <a:off x="6172197" y="943642"/>
          <a:ext cx="5772153" cy="5469860"/>
        </p:xfrm>
        <a:graphic>
          <a:graphicData uri="http://schemas.openxmlformats.org/drawingml/2006/table">
            <a:tbl>
              <a:tblPr firstRow="1" bandRow="1">
                <a:tableStyleId>{2D5ABB26-0587-4C30-8999-92F81FD0307C}</a:tableStyleId>
              </a:tblPr>
              <a:tblGrid>
                <a:gridCol w="1022436">
                  <a:extLst>
                    <a:ext uri="{9D8B030D-6E8A-4147-A177-3AD203B41FA5}">
                      <a16:colId xmlns:a16="http://schemas.microsoft.com/office/drawing/2014/main" val="20000"/>
                    </a:ext>
                  </a:extLst>
                </a:gridCol>
                <a:gridCol w="1023238">
                  <a:extLst>
                    <a:ext uri="{9D8B030D-6E8A-4147-A177-3AD203B41FA5}">
                      <a16:colId xmlns:a16="http://schemas.microsoft.com/office/drawing/2014/main" val="20001"/>
                    </a:ext>
                  </a:extLst>
                </a:gridCol>
                <a:gridCol w="1666372">
                  <a:extLst>
                    <a:ext uri="{9D8B030D-6E8A-4147-A177-3AD203B41FA5}">
                      <a16:colId xmlns:a16="http://schemas.microsoft.com/office/drawing/2014/main" val="20002"/>
                    </a:ext>
                  </a:extLst>
                </a:gridCol>
                <a:gridCol w="2060107">
                  <a:extLst>
                    <a:ext uri="{9D8B030D-6E8A-4147-A177-3AD203B41FA5}">
                      <a16:colId xmlns:a16="http://schemas.microsoft.com/office/drawing/2014/main" val="20003"/>
                    </a:ext>
                  </a:extLst>
                </a:gridCol>
              </a:tblGrid>
              <a:tr h="201987">
                <a:tc gridSpan="2">
                  <a:txBody>
                    <a:bodyPr/>
                    <a:lstStyle/>
                    <a:p>
                      <a:pPr marL="91440" algn="ctr">
                        <a:lnSpc>
                          <a:spcPct val="100000"/>
                        </a:lnSpc>
                        <a:spcBef>
                          <a:spcPts val="400"/>
                        </a:spcBef>
                      </a:pPr>
                      <a:r>
                        <a:rPr sz="700" b="1" spc="-25" dirty="0">
                          <a:solidFill>
                            <a:srgbClr val="FFFFFF"/>
                          </a:solidFill>
                          <a:latin typeface="BIZ UDP明朝 Medium" panose="02020500000000000000" pitchFamily="18" charset="-128"/>
                          <a:ea typeface="BIZ UDP明朝 Medium" panose="02020500000000000000" pitchFamily="18" charset="-128"/>
                          <a:cs typeface="BIZ UDPGothic"/>
                        </a:rPr>
                        <a:t>ケーパビリティ区分</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tc gridSpan="2">
                  <a:txBody>
                    <a:bodyPr/>
                    <a:lstStyle/>
                    <a:p>
                      <a:pPr marL="91440" algn="ctr">
                        <a:lnSpc>
                          <a:spcPct val="100000"/>
                        </a:lnSpc>
                        <a:spcBef>
                          <a:spcPts val="400"/>
                        </a:spcBef>
                      </a:pPr>
                      <a:r>
                        <a:rPr sz="700" b="1" spc="-30" dirty="0">
                          <a:solidFill>
                            <a:srgbClr val="FFFFFF"/>
                          </a:solidFill>
                          <a:latin typeface="BIZ UDP明朝 Medium" panose="02020500000000000000" pitchFamily="18" charset="-128"/>
                          <a:ea typeface="BIZ UDP明朝 Medium" panose="02020500000000000000" pitchFamily="18" charset="-128"/>
                          <a:cs typeface="BIZ UDPGothic"/>
                        </a:rPr>
                        <a:t>宇宙技術戦略における記載事項</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338D"/>
                    </a:solidFill>
                  </a:tcPr>
                </a:tc>
                <a:tc hMerge="1">
                  <a:txBody>
                    <a:bodyPr/>
                    <a:lstStyle/>
                    <a:p>
                      <a:endParaRPr/>
                    </a:p>
                  </a:txBody>
                  <a:tcPr marL="0" marR="0" marT="0" marB="0"/>
                </a:tc>
                <a:extLst>
                  <a:ext uri="{0D108BD9-81ED-4DB2-BD59-A6C34878D82A}">
                    <a16:rowId xmlns:a16="http://schemas.microsoft.com/office/drawing/2014/main" val="10000"/>
                  </a:ext>
                </a:extLst>
              </a:tr>
              <a:tr h="202637">
                <a:tc>
                  <a:txBody>
                    <a:bodyPr/>
                    <a:lstStyle/>
                    <a:p>
                      <a:pPr marL="91440" algn="ctr">
                        <a:lnSpc>
                          <a:spcPct val="100000"/>
                        </a:lnSpc>
                        <a:spcBef>
                          <a:spcPts val="400"/>
                        </a:spcBef>
                      </a:pPr>
                      <a:r>
                        <a:rPr sz="700" b="1" spc="-25" dirty="0">
                          <a:solidFill>
                            <a:srgbClr val="FFFFFF"/>
                          </a:solidFill>
                          <a:latin typeface="BIZ UDP明朝 Medium" panose="02020500000000000000" pitchFamily="18" charset="-128"/>
                          <a:ea typeface="BIZ UDP明朝 Medium" panose="02020500000000000000" pitchFamily="18" charset="-128"/>
                          <a:cs typeface="BIZ UDPGothic"/>
                        </a:rPr>
                        <a:t>大区分</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25" dirty="0">
                          <a:solidFill>
                            <a:srgbClr val="FFFFFF"/>
                          </a:solidFill>
                          <a:latin typeface="BIZ UDP明朝 Medium" panose="02020500000000000000" pitchFamily="18" charset="-128"/>
                          <a:ea typeface="BIZ UDP明朝 Medium" panose="02020500000000000000" pitchFamily="18" charset="-128"/>
                          <a:cs typeface="BIZ UDPGothic"/>
                        </a:rPr>
                        <a:t>小区分</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30" dirty="0">
                          <a:solidFill>
                            <a:srgbClr val="FFFFFF"/>
                          </a:solidFill>
                          <a:latin typeface="BIZ UDP明朝 Medium" panose="02020500000000000000" pitchFamily="18" charset="-128"/>
                          <a:ea typeface="BIZ UDP明朝 Medium" panose="02020500000000000000" pitchFamily="18" charset="-128"/>
                          <a:cs typeface="BIZ UDPGothic"/>
                        </a:rPr>
                        <a:t>区分</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tc>
                  <a:txBody>
                    <a:bodyPr/>
                    <a:lstStyle/>
                    <a:p>
                      <a:pPr marL="91440" algn="ctr">
                        <a:lnSpc>
                          <a:spcPct val="100000"/>
                        </a:lnSpc>
                        <a:spcBef>
                          <a:spcPts val="400"/>
                        </a:spcBef>
                      </a:pPr>
                      <a:r>
                        <a:rPr sz="700" b="1" spc="-20" dirty="0">
                          <a:solidFill>
                            <a:srgbClr val="FFFFFF"/>
                          </a:solidFill>
                          <a:latin typeface="BIZ UDP明朝 Medium" panose="02020500000000000000" pitchFamily="18" charset="-128"/>
                          <a:ea typeface="BIZ UDP明朝 Medium" panose="02020500000000000000" pitchFamily="18" charset="-128"/>
                          <a:cs typeface="BIZ UDPGothic"/>
                        </a:rPr>
                        <a:t>要素技術等</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38D"/>
                    </a:solidFill>
                  </a:tcPr>
                </a:tc>
                <a:extLst>
                  <a:ext uri="{0D108BD9-81ED-4DB2-BD59-A6C34878D82A}">
                    <a16:rowId xmlns:a16="http://schemas.microsoft.com/office/drawing/2014/main" val="10001"/>
                  </a:ext>
                </a:extLst>
              </a:tr>
              <a:tr h="202637">
                <a:tc rowSpan="11">
                  <a:txBody>
                    <a:bodyPr/>
                    <a:lstStyle/>
                    <a:p>
                      <a:pPr marL="91440" algn="ctr">
                        <a:lnSpc>
                          <a:spcPct val="100000"/>
                        </a:lnSpc>
                      </a:pPr>
                      <a:r>
                        <a:rPr sz="900" b="1" spc="-10" dirty="0" err="1">
                          <a:latin typeface="BIZ UDP明朝 Medium" panose="02020500000000000000" pitchFamily="18" charset="-128"/>
                          <a:ea typeface="BIZ UDP明朝 Medium" panose="02020500000000000000" pitchFamily="18" charset="-128"/>
                          <a:cs typeface="BIZ UDPGothic"/>
                        </a:rPr>
                        <a:t>資源</a:t>
                      </a:r>
                      <a:endParaRPr lang="en-US" sz="900" b="1" spc="-10" dirty="0">
                        <a:latin typeface="BIZ UDP明朝 Medium" panose="02020500000000000000" pitchFamily="18" charset="-128"/>
                        <a:ea typeface="BIZ UDP明朝 Medium" panose="02020500000000000000" pitchFamily="18" charset="-128"/>
                        <a:cs typeface="BIZ UDPGothic"/>
                      </a:endParaRPr>
                    </a:p>
                    <a:p>
                      <a:pPr marL="91440" algn="ctr">
                        <a:lnSpc>
                          <a:spcPct val="100000"/>
                        </a:lnSpc>
                      </a:pPr>
                      <a:r>
                        <a:rPr sz="900" b="1" spc="-10" dirty="0">
                          <a:latin typeface="BIZ UDP明朝 Medium" panose="02020500000000000000" pitchFamily="18" charset="-128"/>
                          <a:ea typeface="BIZ UDP明朝 Medium" panose="02020500000000000000" pitchFamily="18" charset="-128"/>
                          <a:cs typeface="BIZ UDPGothic"/>
                        </a:rPr>
                        <a:t>（ISRU）</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6">
                  <a:txBody>
                    <a:bodyPr/>
                    <a:lstStyle/>
                    <a:p>
                      <a:pPr marL="91440" algn="ctr">
                        <a:lnSpc>
                          <a:spcPct val="100000"/>
                        </a:lnSpc>
                        <a:spcBef>
                          <a:spcPts val="5"/>
                        </a:spcBef>
                      </a:pPr>
                      <a:r>
                        <a:rPr sz="900" b="1" spc="-20" dirty="0" err="1">
                          <a:latin typeface="BIZ UDP明朝 Medium" panose="02020500000000000000" pitchFamily="18" charset="-128"/>
                          <a:ea typeface="BIZ UDP明朝 Medium" panose="02020500000000000000" pitchFamily="18" charset="-128"/>
                          <a:cs typeface="BIZ UDPGothic"/>
                        </a:rPr>
                        <a:t>資源探査</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2">
                  <a:txBody>
                    <a:bodyPr/>
                    <a:lstStyle/>
                    <a:p>
                      <a:pPr marL="91440" algn="ctr">
                        <a:lnSpc>
                          <a:spcPct val="100000"/>
                        </a:lnSpc>
                        <a:spcBef>
                          <a:spcPts val="5"/>
                        </a:spcBef>
                      </a:pPr>
                      <a:r>
                        <a:rPr sz="900" b="1" spc="-20" dirty="0" err="1">
                          <a:latin typeface="BIZ UDP明朝 Medium" panose="02020500000000000000" pitchFamily="18" charset="-128"/>
                          <a:ea typeface="BIZ UDP明朝 Medium" panose="02020500000000000000" pitchFamily="18" charset="-128"/>
                          <a:cs typeface="BIZ UDPGothic"/>
                        </a:rPr>
                        <a:t>月資源開発技術</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5"/>
                        </a:spcBef>
                      </a:pPr>
                      <a:r>
                        <a:rPr sz="700" b="1" spc="-15" dirty="0">
                          <a:latin typeface="BIZ UDP明朝 Medium" panose="02020500000000000000" pitchFamily="18" charset="-128"/>
                          <a:ea typeface="BIZ UDP明朝 Medium" panose="02020500000000000000" pitchFamily="18" charset="-128"/>
                          <a:cs typeface="BIZ UDPGothic"/>
                        </a:rPr>
                        <a:t>月周回資源探査技術</a:t>
                      </a:r>
                      <a:endParaRPr sz="700" b="1">
                        <a:latin typeface="BIZ UDP明朝 Medium" panose="02020500000000000000" pitchFamily="18" charset="-128"/>
                        <a:ea typeface="BIZ UDP明朝 Medium" panose="02020500000000000000" pitchFamily="18" charset="-128"/>
                        <a:cs typeface="BIZ UDPGothic"/>
                      </a:endParaRPr>
                    </a:p>
                  </a:txBody>
                  <a:tcPr marL="0" marR="0" marT="514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2"/>
                  </a:ext>
                </a:extLst>
              </a:tr>
              <a:tr h="420211">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月面資源探査技術</a:t>
                      </a:r>
                      <a:endParaRPr sz="700" b="1">
                        <a:latin typeface="BIZ UDP明朝 Medium" panose="02020500000000000000" pitchFamily="18" charset="-128"/>
                        <a:ea typeface="BIZ UDP明朝 Medium" panose="02020500000000000000" pitchFamily="18" charset="-128"/>
                        <a:cs typeface="BIZ UDPGothic"/>
                      </a:endParaRPr>
                    </a:p>
                    <a:p>
                      <a:pPr marL="91440" marR="112395">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探査機による資源調査・掘削・採取、</a:t>
                      </a:r>
                      <a:r>
                        <a:rPr sz="700" b="1" spc="-20" dirty="0">
                          <a:latin typeface="BIZ UDP明朝 Medium" panose="02020500000000000000" pitchFamily="18" charset="-128"/>
                          <a:ea typeface="BIZ UDP明朝 Medium" panose="02020500000000000000" pitchFamily="18" charset="-128"/>
                          <a:cs typeface="BIZ UDPGothic"/>
                        </a:rPr>
                        <a:t>地盤調査、環境計測技術等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3"/>
                  </a:ext>
                </a:extLst>
              </a:tr>
              <a:tr h="529971">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4">
                  <a:txBody>
                    <a:bodyPr/>
                    <a:lstStyle/>
                    <a:p>
                      <a:pPr marL="91440" algn="ctr">
                        <a:lnSpc>
                          <a:spcPct val="100000"/>
                        </a:lnSpc>
                        <a:spcBef>
                          <a:spcPts val="5"/>
                        </a:spcBef>
                      </a:pPr>
                      <a:r>
                        <a:rPr sz="900" b="1" spc="-20" dirty="0" err="1">
                          <a:latin typeface="BIZ UDP明朝 Medium" panose="02020500000000000000" pitchFamily="18" charset="-128"/>
                          <a:ea typeface="BIZ UDP明朝 Medium" panose="02020500000000000000" pitchFamily="18" charset="-128"/>
                          <a:cs typeface="BIZ UDPGothic"/>
                        </a:rPr>
                        <a:t>月表面探査技術</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航法誘導制御技術</a:t>
                      </a:r>
                      <a:endParaRPr sz="700" b="1">
                        <a:latin typeface="BIZ UDP明朝 Medium" panose="02020500000000000000" pitchFamily="18" charset="-128"/>
                        <a:ea typeface="BIZ UDP明朝 Medium" panose="02020500000000000000" pitchFamily="18" charset="-128"/>
                        <a:cs typeface="BIZ UDPGothic"/>
                      </a:endParaRPr>
                    </a:p>
                    <a:p>
                      <a:pPr marL="91440" marR="116205">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0" dirty="0">
                          <a:latin typeface="BIZ UDP明朝 Medium" panose="02020500000000000000" pitchFamily="18" charset="-128"/>
                          <a:ea typeface="BIZ UDP明朝 Medium" panose="02020500000000000000" pitchFamily="18" charset="-128"/>
                          <a:cs typeface="BIZ UDPGothic"/>
                        </a:rPr>
                        <a:t>航法・自動運転技術、オンボードの有</a:t>
                      </a:r>
                      <a:r>
                        <a:rPr sz="700" b="1" spc="-10" dirty="0">
                          <a:latin typeface="BIZ UDP明朝 Medium" panose="02020500000000000000" pitchFamily="18" charset="-128"/>
                          <a:ea typeface="BIZ UDP明朝 Medium" panose="02020500000000000000" pitchFamily="18" charset="-128"/>
                          <a:cs typeface="BIZ UDPGothic"/>
                        </a:rPr>
                        <a:t>人操縦と地上遠隔操作の融合技術等</a:t>
                      </a:r>
                      <a:r>
                        <a:rPr sz="700" b="1" spc="-5"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4"/>
                  </a:ext>
                </a:extLst>
              </a:tr>
              <a:tr h="31174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走行機構技術</a:t>
                      </a:r>
                      <a:endParaRPr sz="700" b="1" dirty="0">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0" dirty="0">
                          <a:latin typeface="BIZ UDP明朝 Medium" panose="02020500000000000000" pitchFamily="18" charset="-128"/>
                          <a:ea typeface="BIZ UDP明朝 Medium" panose="02020500000000000000" pitchFamily="18" charset="-128"/>
                          <a:cs typeface="BIZ UDPGothic"/>
                        </a:rPr>
                        <a:t>不整地、長距離走行技術等</a:t>
                      </a:r>
                      <a:r>
                        <a:rPr sz="700" b="1" spc="-50" dirty="0">
                          <a:latin typeface="BIZ UDP明朝 Medium" panose="02020500000000000000" pitchFamily="18" charset="-128"/>
                          <a:ea typeface="BIZ UDP明朝 Medium" panose="02020500000000000000" pitchFamily="18" charset="-128"/>
                          <a:cs typeface="BIZ UDPGothic"/>
                        </a:rPr>
                        <a:t>）</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5"/>
                  </a:ext>
                </a:extLst>
              </a:tr>
              <a:tr h="31174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耐環境技術</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0" dirty="0">
                          <a:latin typeface="BIZ UDP明朝 Medium" panose="02020500000000000000" pitchFamily="18" charset="-128"/>
                          <a:ea typeface="BIZ UDP明朝 Medium" panose="02020500000000000000" pitchFamily="18" charset="-128"/>
                          <a:cs typeface="BIZ UDPGothic"/>
                        </a:rPr>
                        <a:t>越夜、防塵技術等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6"/>
                  </a:ext>
                </a:extLst>
              </a:tr>
              <a:tr h="31174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作業支援技術</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ロボットアーム技術等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7"/>
                  </a:ext>
                </a:extLst>
              </a:tr>
              <a:tr h="20198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rowSpan="5">
                  <a:txBody>
                    <a:bodyPr/>
                    <a:lstStyle/>
                    <a:p>
                      <a:pPr marL="91440" algn="ctr">
                        <a:lnSpc>
                          <a:spcPct val="100000"/>
                        </a:lnSpc>
                      </a:pPr>
                      <a:r>
                        <a:rPr sz="900" b="1" spc="-50" dirty="0">
                          <a:latin typeface="BIZ UDP明朝 Medium" panose="02020500000000000000" pitchFamily="18" charset="-128"/>
                          <a:ea typeface="BIZ UDP明朝 Medium" panose="02020500000000000000" pitchFamily="18" charset="-128"/>
                          <a:cs typeface="BIZ UDPGothic"/>
                        </a:rPr>
                        <a:t>水</a:t>
                      </a:r>
                      <a:endParaRPr sz="900" b="1" dirty="0">
                        <a:latin typeface="BIZ UDP明朝 Medium" panose="02020500000000000000" pitchFamily="18" charset="-128"/>
                        <a:ea typeface="BIZ UDP明朝 Medium" panose="02020500000000000000" pitchFamily="18" charset="-128"/>
                        <a:cs typeface="BIZ UDPGothic"/>
                      </a:endParaRPr>
                    </a:p>
                    <a:p>
                      <a:pPr marL="91440" algn="ctr">
                        <a:lnSpc>
                          <a:spcPct val="100000"/>
                        </a:lnSpc>
                        <a:spcBef>
                          <a:spcPts val="5"/>
                        </a:spcBef>
                      </a:pPr>
                      <a:r>
                        <a:rPr sz="900" b="1" spc="-30" dirty="0">
                          <a:latin typeface="BIZ UDP明朝 Medium" panose="02020500000000000000" pitchFamily="18" charset="-128"/>
                          <a:ea typeface="BIZ UDP明朝 Medium" panose="02020500000000000000" pitchFamily="18" charset="-128"/>
                          <a:cs typeface="BIZ UDPGothic"/>
                        </a:rPr>
                        <a:t>・酸素</a:t>
                      </a:r>
                      <a:endParaRPr sz="900" b="1" dirty="0">
                        <a:latin typeface="BIZ UDP明朝 Medium" panose="02020500000000000000" pitchFamily="18" charset="-128"/>
                        <a:ea typeface="BIZ UDP明朝 Medium" panose="02020500000000000000" pitchFamily="18" charset="-128"/>
                        <a:cs typeface="BIZ UDPGothic"/>
                      </a:endParaRPr>
                    </a:p>
                    <a:p>
                      <a:pPr marL="91440" algn="ctr">
                        <a:lnSpc>
                          <a:spcPct val="100000"/>
                        </a:lnSpc>
                      </a:pPr>
                      <a:r>
                        <a:rPr sz="900" b="1" spc="-30" dirty="0">
                          <a:latin typeface="BIZ UDP明朝 Medium" panose="02020500000000000000" pitchFamily="18" charset="-128"/>
                          <a:ea typeface="BIZ UDP明朝 Medium" panose="02020500000000000000" pitchFamily="18" charset="-128"/>
                          <a:cs typeface="BIZ UDPGothic"/>
                        </a:rPr>
                        <a:t>・推薬</a:t>
                      </a:r>
                      <a:endParaRPr sz="900" b="1" dirty="0">
                        <a:latin typeface="BIZ UDP明朝 Medium" panose="02020500000000000000" pitchFamily="18" charset="-128"/>
                        <a:ea typeface="BIZ UDP明朝 Medium" panose="02020500000000000000" pitchFamily="18" charset="-128"/>
                        <a:cs typeface="BIZ UDPGothic"/>
                      </a:endParaRPr>
                    </a:p>
                    <a:p>
                      <a:pPr marL="91440" algn="ctr">
                        <a:lnSpc>
                          <a:spcPct val="100000"/>
                        </a:lnSpc>
                      </a:pPr>
                      <a:r>
                        <a:rPr sz="900" b="1" spc="-30" dirty="0">
                          <a:latin typeface="BIZ UDP明朝 Medium" panose="02020500000000000000" pitchFamily="18" charset="-128"/>
                          <a:ea typeface="BIZ UDP明朝 Medium" panose="02020500000000000000" pitchFamily="18" charset="-128"/>
                          <a:cs typeface="BIZ UDPGothic"/>
                        </a:rPr>
                        <a:t>/建材</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2">
                  <a:txBody>
                    <a:bodyPr/>
                    <a:lstStyle/>
                    <a:p>
                      <a:pPr marL="91440" algn="ctr">
                        <a:lnSpc>
                          <a:spcPct val="100000"/>
                        </a:lnSpc>
                        <a:spcBef>
                          <a:spcPts val="5"/>
                        </a:spcBef>
                      </a:pPr>
                      <a:r>
                        <a:rPr sz="900" b="1" spc="-20" dirty="0" err="1">
                          <a:latin typeface="BIZ UDP明朝 Medium" panose="02020500000000000000" pitchFamily="18" charset="-128"/>
                          <a:ea typeface="BIZ UDP明朝 Medium" panose="02020500000000000000" pitchFamily="18" charset="-128"/>
                          <a:cs typeface="BIZ UDPGothic"/>
                        </a:rPr>
                        <a:t>月資源開発技術</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月周回資源探査技術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8"/>
                  </a:ext>
                </a:extLst>
              </a:tr>
              <a:tr h="420861">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月面資源探査技術</a:t>
                      </a:r>
                      <a:endParaRPr sz="700" b="1">
                        <a:latin typeface="BIZ UDP明朝 Medium" panose="02020500000000000000" pitchFamily="18" charset="-128"/>
                        <a:ea typeface="BIZ UDP明朝 Medium" panose="02020500000000000000" pitchFamily="18" charset="-128"/>
                        <a:cs typeface="BIZ UDPGothic"/>
                      </a:endParaRPr>
                    </a:p>
                    <a:p>
                      <a:pPr marL="91440" marR="11176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5" dirty="0">
                          <a:latin typeface="BIZ UDP明朝 Medium" panose="02020500000000000000" pitchFamily="18" charset="-128"/>
                          <a:ea typeface="BIZ UDP明朝 Medium" panose="02020500000000000000" pitchFamily="18" charset="-128"/>
                          <a:cs typeface="BIZ UDPGothic"/>
                        </a:rPr>
                        <a:t>探査機による資源調査・掘削・採取、</a:t>
                      </a:r>
                      <a:r>
                        <a:rPr sz="700" b="1" spc="-20" dirty="0">
                          <a:latin typeface="BIZ UDP明朝 Medium" panose="02020500000000000000" pitchFamily="18" charset="-128"/>
                          <a:ea typeface="BIZ UDP明朝 Medium" panose="02020500000000000000" pitchFamily="18" charset="-128"/>
                          <a:cs typeface="BIZ UDPGothic"/>
                        </a:rPr>
                        <a:t>地盤調査、環境計測技術等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9"/>
                  </a:ext>
                </a:extLst>
              </a:tr>
              <a:tr h="31174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3">
                  <a:txBody>
                    <a:bodyPr/>
                    <a:lstStyle/>
                    <a:p>
                      <a:pPr marL="91440" algn="ctr">
                        <a:lnSpc>
                          <a:spcPct val="100000"/>
                        </a:lnSpc>
                        <a:spcBef>
                          <a:spcPts val="5"/>
                        </a:spcBef>
                      </a:pPr>
                      <a:r>
                        <a:rPr sz="900" b="1" spc="-20" dirty="0" err="1">
                          <a:latin typeface="BIZ UDP明朝 Medium" panose="02020500000000000000" pitchFamily="18" charset="-128"/>
                          <a:ea typeface="BIZ UDP明朝 Medium" panose="02020500000000000000" pitchFamily="18" charset="-128"/>
                          <a:cs typeface="BIZ UDPGothic"/>
                        </a:rPr>
                        <a:t>月資源利用技術</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5"/>
                        </a:spcBef>
                      </a:pPr>
                      <a:r>
                        <a:rPr sz="700" b="1" spc="-20" dirty="0">
                          <a:latin typeface="BIZ UDP明朝 Medium" panose="02020500000000000000" pitchFamily="18" charset="-128"/>
                          <a:ea typeface="BIZ UDP明朝 Medium" panose="02020500000000000000" pitchFamily="18" charset="-128"/>
                          <a:cs typeface="BIZ UDPGothic"/>
                        </a:rPr>
                        <a:t>水資源利用技術</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pPr>
                      <a:r>
                        <a:rPr sz="700" b="1" spc="-10" dirty="0">
                          <a:latin typeface="BIZ UDP明朝 Medium" panose="02020500000000000000" pitchFamily="18" charset="-128"/>
                          <a:ea typeface="BIZ UDP明朝 Medium" panose="02020500000000000000" pitchFamily="18" charset="-128"/>
                          <a:cs typeface="BIZ UDPGothic"/>
                        </a:rPr>
                        <a:t>（</a:t>
                      </a:r>
                      <a:r>
                        <a:rPr sz="700" b="1" spc="-20" dirty="0">
                          <a:latin typeface="BIZ UDP明朝 Medium" panose="02020500000000000000" pitchFamily="18" charset="-128"/>
                          <a:ea typeface="BIZ UDP明朝 Medium" panose="02020500000000000000" pitchFamily="18" charset="-128"/>
                          <a:cs typeface="BIZ UDPGothic"/>
                        </a:rPr>
                        <a:t>資源採取、推薬生成技術等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14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0"/>
                  </a:ext>
                </a:extLst>
              </a:tr>
              <a:tr h="31174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鉱物資源利用技術</a:t>
                      </a:r>
                      <a:endParaRPr sz="700" b="1">
                        <a:latin typeface="BIZ UDP明朝 Medium" panose="02020500000000000000" pitchFamily="18" charset="-128"/>
                        <a:ea typeface="BIZ UDP明朝 Medium" panose="02020500000000000000" pitchFamily="18" charset="-128"/>
                        <a:cs typeface="BIZ UDPGothic"/>
                      </a:endParaRPr>
                    </a:p>
                    <a:p>
                      <a:pPr marL="91440">
                        <a:lnSpc>
                          <a:spcPct val="100000"/>
                        </a:lnSpc>
                        <a:spcBef>
                          <a:spcPts val="5"/>
                        </a:spcBef>
                      </a:pPr>
                      <a:r>
                        <a:rPr sz="700" b="1" spc="-10" dirty="0">
                          <a:latin typeface="BIZ UDP明朝 Medium" panose="02020500000000000000" pitchFamily="18" charset="-128"/>
                          <a:ea typeface="BIZ UDP明朝 Medium" panose="02020500000000000000" pitchFamily="18" charset="-128"/>
                          <a:cs typeface="BIZ UDPGothic"/>
                        </a:rPr>
                        <a:t>（</a:t>
                      </a:r>
                      <a:r>
                        <a:rPr sz="700" b="1" spc="-20" dirty="0">
                          <a:latin typeface="BIZ UDP明朝 Medium" panose="02020500000000000000" pitchFamily="18" charset="-128"/>
                          <a:ea typeface="BIZ UDP明朝 Medium" panose="02020500000000000000" pitchFamily="18" charset="-128"/>
                          <a:cs typeface="BIZ UDPGothic"/>
                        </a:rPr>
                        <a:t>分離回収、精製、成形技術等</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1"/>
                  </a:ext>
                </a:extLst>
              </a:tr>
              <a:tr h="205853">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鉱物資源利用技術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2"/>
                  </a:ext>
                </a:extLst>
              </a:tr>
              <a:tr h="201987">
                <a:tc rowSpan="7" gridSpan="2">
                  <a:txBody>
                    <a:bodyPr/>
                    <a:lstStyle/>
                    <a:p>
                      <a:pPr marL="91440" algn="ctr">
                        <a:lnSpc>
                          <a:spcPct val="100000"/>
                        </a:lnSpc>
                        <a:spcBef>
                          <a:spcPts val="5"/>
                        </a:spcBef>
                      </a:pPr>
                      <a:r>
                        <a:rPr lang="ja-JP" altLang="en-US" sz="900" b="1" spc="-30" dirty="0">
                          <a:latin typeface="BIZ UDP明朝 Medium" panose="02020500000000000000" pitchFamily="18" charset="-128"/>
                          <a:ea typeface="BIZ UDP明朝 Medium" panose="02020500000000000000" pitchFamily="18" charset="-128"/>
                          <a:cs typeface="BIZ UDPGothic"/>
                        </a:rPr>
                        <a:t>食</a:t>
                      </a:r>
                      <a:r>
                        <a:rPr sz="900" b="1" spc="-30" dirty="0">
                          <a:latin typeface="BIZ UDP明朝 Medium" panose="02020500000000000000" pitchFamily="18" charset="-128"/>
                          <a:ea typeface="BIZ UDP明朝 Medium" panose="02020500000000000000" pitchFamily="18" charset="-128"/>
                          <a:cs typeface="BIZ UDPGothic"/>
                        </a:rPr>
                        <a:t>料</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rowSpan="7" hMerge="1">
                  <a:txBody>
                    <a:bodyPr/>
                    <a:lstStyle/>
                    <a:p>
                      <a:endParaRPr/>
                    </a:p>
                  </a:txBody>
                  <a:tcPr marL="0" marR="0" marT="0" marB="0"/>
                </a:tc>
                <a:tc>
                  <a:txBody>
                    <a:bodyPr/>
                    <a:lstStyle/>
                    <a:p>
                      <a:pPr marL="91440" algn="ctr">
                        <a:lnSpc>
                          <a:spcPct val="100000"/>
                        </a:lnSpc>
                        <a:spcBef>
                          <a:spcPts val="400"/>
                        </a:spcBef>
                      </a:pPr>
                      <a:r>
                        <a:rPr sz="900" b="1" spc="-20" dirty="0">
                          <a:latin typeface="BIZ UDP明朝 Medium" panose="02020500000000000000" pitchFamily="18" charset="-128"/>
                          <a:ea typeface="BIZ UDP明朝 Medium" panose="02020500000000000000" pitchFamily="18" charset="-128"/>
                          <a:cs typeface="BIZ UDPGothic"/>
                        </a:rPr>
                        <a:t>月資源利用技術</a:t>
                      </a:r>
                      <a:endParaRPr sz="900" b="1" dirty="0">
                        <a:latin typeface="BIZ UDP明朝 Medium" panose="02020500000000000000" pitchFamily="18" charset="-128"/>
                        <a:ea typeface="BIZ UDP明朝 Medium" panose="02020500000000000000" pitchFamily="18" charset="-128"/>
                        <a:cs typeface="BIZ UDPGothic"/>
                      </a:endParaRPr>
                    </a:p>
                  </a:txBody>
                  <a:tcPr marL="0" marR="0" marT="508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月面等での食料生産技術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3"/>
                  </a:ext>
                </a:extLst>
              </a:tr>
              <a:tr h="201987">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rowSpan="6">
                  <a:txBody>
                    <a:bodyPr/>
                    <a:lstStyle/>
                    <a:p>
                      <a:pPr marL="91440" marR="144780" algn="ctr">
                        <a:lnSpc>
                          <a:spcPct val="100000"/>
                        </a:lnSpc>
                      </a:pPr>
                      <a:r>
                        <a:rPr sz="900" b="1" spc="-25" dirty="0" err="1">
                          <a:latin typeface="BIZ UDP明朝 Medium" panose="02020500000000000000" pitchFamily="18" charset="-128"/>
                          <a:ea typeface="BIZ UDP明朝 Medium" panose="02020500000000000000" pitchFamily="18" charset="-128"/>
                          <a:cs typeface="BIZ UDPGothic"/>
                        </a:rPr>
                        <a:t>有人宇宙滞在・拠点システム</a:t>
                      </a:r>
                      <a:r>
                        <a:rPr sz="900" b="1" spc="-10" dirty="0" err="1">
                          <a:latin typeface="BIZ UDP明朝 Medium" panose="02020500000000000000" pitchFamily="18" charset="-128"/>
                          <a:ea typeface="BIZ UDP明朝 Medium" panose="02020500000000000000" pitchFamily="18" charset="-128"/>
                          <a:cs typeface="BIZ UDPGothic"/>
                        </a:rPr>
                        <a:t>技術</a:t>
                      </a:r>
                      <a:endParaRPr lang="en-US" sz="900" b="1" spc="-10" dirty="0">
                        <a:latin typeface="BIZ UDP明朝 Medium" panose="02020500000000000000" pitchFamily="18" charset="-128"/>
                        <a:ea typeface="BIZ UDP明朝 Medium" panose="02020500000000000000" pitchFamily="18" charset="-128"/>
                        <a:cs typeface="BIZ UDPGothic"/>
                      </a:endParaRPr>
                    </a:p>
                    <a:p>
                      <a:pPr marL="91440" marR="144780" algn="ctr">
                        <a:lnSpc>
                          <a:spcPct val="100000"/>
                        </a:lnSpc>
                      </a:pPr>
                      <a:r>
                        <a:rPr sz="900" b="1" dirty="0">
                          <a:latin typeface="BIZ UDP明朝 Medium" panose="02020500000000000000" pitchFamily="18" charset="-128"/>
                          <a:ea typeface="BIZ UDP明朝 Medium" panose="02020500000000000000" pitchFamily="18" charset="-128"/>
                          <a:cs typeface="BIZ UDPGothic"/>
                        </a:rPr>
                        <a:t>（</a:t>
                      </a:r>
                      <a:r>
                        <a:rPr sz="900" b="1" spc="-25" dirty="0" err="1">
                          <a:latin typeface="BIZ UDP明朝 Medium" panose="02020500000000000000" pitchFamily="18" charset="-128"/>
                          <a:ea typeface="BIZ UDP明朝 Medium" panose="02020500000000000000" pitchFamily="18" charset="-128"/>
                          <a:cs typeface="BIZ UDPGothic"/>
                        </a:rPr>
                        <a:t>拠点構築、滞在、運用</a:t>
                      </a:r>
                      <a:r>
                        <a:rPr sz="900" b="1" spc="-10" dirty="0" err="1">
                          <a:latin typeface="BIZ UDP明朝 Medium" panose="02020500000000000000" pitchFamily="18" charset="-128"/>
                          <a:ea typeface="BIZ UDP明朝 Medium" panose="02020500000000000000" pitchFamily="18" charset="-128"/>
                          <a:cs typeface="BIZ UDPGothic"/>
                        </a:rPr>
                        <a:t>等</a:t>
                      </a:r>
                      <a:r>
                        <a:rPr sz="900" b="1" spc="-50" dirty="0">
                          <a:latin typeface="BIZ UDP明朝 Medium" panose="02020500000000000000" pitchFamily="18" charset="-128"/>
                          <a:ea typeface="BIZ UDP明朝 Medium" panose="02020500000000000000" pitchFamily="18" charset="-128"/>
                          <a:cs typeface="BIZ UDPGothic"/>
                        </a:rPr>
                        <a:t>）</a:t>
                      </a:r>
                      <a:endParaRPr sz="900" b="1" dirty="0">
                        <a:latin typeface="BIZ UDP明朝 Medium" panose="02020500000000000000" pitchFamily="18" charset="-128"/>
                        <a:ea typeface="BIZ UDP明朝 Medium" panose="02020500000000000000" pitchFamily="18" charset="-128"/>
                        <a:cs typeface="BIZ UDPGothic"/>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20" dirty="0">
                          <a:latin typeface="BIZ UDP明朝 Medium" panose="02020500000000000000" pitchFamily="18" charset="-128"/>
                          <a:ea typeface="BIZ UDP明朝 Medium" panose="02020500000000000000" pitchFamily="18" charset="-128"/>
                          <a:cs typeface="BIZ UDPGothic"/>
                        </a:rPr>
                        <a:t>拠点構築技術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4"/>
                  </a:ext>
                </a:extLst>
              </a:tr>
              <a:tr h="202637">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生命維持・環境制御技術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5"/>
                  </a:ext>
                </a:extLst>
              </a:tr>
              <a:tr h="311749">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marR="170815">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遠隔化・ 自動化・自律化を含む有人</a:t>
                      </a:r>
                      <a:r>
                        <a:rPr sz="700" b="1" spc="-20" dirty="0">
                          <a:latin typeface="BIZ UDP明朝 Medium" panose="02020500000000000000" pitchFamily="18" charset="-128"/>
                          <a:ea typeface="BIZ UDP明朝 Medium" panose="02020500000000000000" pitchFamily="18" charset="-128"/>
                          <a:cs typeface="BIZ UDPGothic"/>
                        </a:rPr>
                        <a:t>活動支援技術</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6"/>
                  </a:ext>
                </a:extLst>
              </a:tr>
              <a:tr h="201987">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0" dirty="0">
                          <a:latin typeface="BIZ UDP明朝 Medium" panose="02020500000000000000" pitchFamily="18" charset="-128"/>
                          <a:ea typeface="BIZ UDP明朝 Medium" panose="02020500000000000000" pitchFamily="18" charset="-128"/>
                          <a:cs typeface="BIZ UDPGothic"/>
                        </a:rPr>
                        <a:t>健康管理技術</a:t>
                      </a:r>
                      <a:r>
                        <a:rPr sz="700" b="1" dirty="0">
                          <a:latin typeface="BIZ UDP明朝 Medium" panose="02020500000000000000" pitchFamily="18" charset="-128"/>
                          <a:ea typeface="BIZ UDP明朝 Medium" panose="02020500000000000000" pitchFamily="18" charset="-128"/>
                          <a:cs typeface="BIZ UDPGothic"/>
                        </a:rPr>
                        <a:t>（QOL</a:t>
                      </a:r>
                      <a:r>
                        <a:rPr sz="700" b="1" spc="-10" dirty="0">
                          <a:latin typeface="BIZ UDP明朝 Medium" panose="02020500000000000000" pitchFamily="18" charset="-128"/>
                          <a:ea typeface="BIZ UDP明朝 Medium" panose="02020500000000000000" pitchFamily="18" charset="-128"/>
                          <a:cs typeface="BIZ UDPGothic"/>
                        </a:rPr>
                        <a:t> 向上を含む</a:t>
                      </a:r>
                      <a:r>
                        <a:rPr sz="700" b="1" spc="-50" dirty="0">
                          <a:latin typeface="BIZ UDP明朝 Medium" panose="02020500000000000000" pitchFamily="18" charset="-128"/>
                          <a:ea typeface="BIZ UDP明朝 Medium" panose="02020500000000000000" pitchFamily="18" charset="-128"/>
                          <a:cs typeface="BIZ UDPGothic"/>
                        </a:rPr>
                        <a:t>）</a:t>
                      </a:r>
                      <a:endParaRPr sz="700" b="1">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7"/>
                  </a:ext>
                </a:extLst>
              </a:tr>
              <a:tr h="202637">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有人宇宙施設運用技術</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8"/>
                  </a:ext>
                </a:extLst>
              </a:tr>
              <a:tr h="201987">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hMerge="1" vMerge="1">
                  <a:txBody>
                    <a:bodyPr/>
                    <a:lstStyle/>
                    <a:p>
                      <a:endParaRPr/>
                    </a:p>
                  </a:txBody>
                  <a:tcPr marL="0" marR="0" marT="0" marB="0"/>
                </a:tc>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1440">
                        <a:lnSpc>
                          <a:spcPct val="100000"/>
                        </a:lnSpc>
                        <a:spcBef>
                          <a:spcPts val="400"/>
                        </a:spcBef>
                      </a:pPr>
                      <a:r>
                        <a:rPr sz="700" b="1" spc="-15" dirty="0">
                          <a:latin typeface="BIZ UDP明朝 Medium" panose="02020500000000000000" pitchFamily="18" charset="-128"/>
                          <a:ea typeface="BIZ UDP明朝 Medium" panose="02020500000000000000" pitchFamily="18" charset="-128"/>
                          <a:cs typeface="BIZ UDPGothic"/>
                        </a:rPr>
                        <a:t>有人活動安全評価・管理技術</a:t>
                      </a:r>
                      <a:endParaRPr sz="700" b="1" dirty="0">
                        <a:latin typeface="BIZ UDP明朝 Medium" panose="02020500000000000000" pitchFamily="18" charset="-128"/>
                        <a:ea typeface="BIZ UDP明朝 Medium" panose="02020500000000000000" pitchFamily="18" charset="-128"/>
                        <a:cs typeface="BIZ UDPGothic"/>
                      </a:endParaRPr>
                    </a:p>
                  </a:txBody>
                  <a:tcPr marL="0" marR="0" marT="508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19"/>
                  </a:ext>
                </a:extLst>
              </a:tr>
            </a:tbl>
          </a:graphicData>
        </a:graphic>
      </p:graphicFrame>
      <p:sp>
        <p:nvSpPr>
          <p:cNvPr id="8" name="object 2">
            <a:extLst>
              <a:ext uri="{FF2B5EF4-FFF2-40B4-BE49-F238E27FC236}">
                <a16:creationId xmlns:a16="http://schemas.microsoft.com/office/drawing/2014/main" id="{C02C4D28-EBD9-CCA3-AF69-F3E8A96D5CC6}"/>
              </a:ext>
            </a:extLst>
          </p:cNvPr>
          <p:cNvSpPr txBox="1">
            <a:spLocks noGrp="1"/>
          </p:cNvSpPr>
          <p:nvPr>
            <p:ph type="title"/>
          </p:nvPr>
        </p:nvSpPr>
        <p:spPr>
          <a:xfrm>
            <a:off x="2933700" y="191864"/>
            <a:ext cx="6324600" cy="505267"/>
          </a:xfrm>
          <a:prstGeom prst="rect">
            <a:avLst/>
          </a:prstGeom>
        </p:spPr>
        <p:txBody>
          <a:bodyPr vert="horz" wrap="square" lIns="0" tIns="12700" rIns="0" bIns="0" rtlCol="0" anchor="ctr">
            <a:spAutoFit/>
          </a:bodyPr>
          <a:lstStyle/>
          <a:p>
            <a:pPr marL="12700" algn="ctr">
              <a:lnSpc>
                <a:spcPct val="100000"/>
              </a:lnSpc>
              <a:spcBef>
                <a:spcPts val="100"/>
              </a:spcBef>
            </a:pPr>
            <a:r>
              <a:rPr sz="3200" b="1" spc="-15" dirty="0" err="1">
                <a:latin typeface="BIZ UDP明朝 Medium" panose="02020500000000000000" pitchFamily="18" charset="-128"/>
                <a:ea typeface="BIZ UDP明朝 Medium" panose="02020500000000000000" pitchFamily="18" charset="-128"/>
              </a:rPr>
              <a:t>宇宙技術戦略との対応</a:t>
            </a:r>
            <a:r>
              <a:rPr lang="ja-JP" altLang="en-US" sz="3200" b="1" spc="-15" dirty="0">
                <a:latin typeface="BIZ UDP明朝 Medium" panose="02020500000000000000" pitchFamily="18" charset="-128"/>
                <a:ea typeface="BIZ UDP明朝 Medium" panose="02020500000000000000" pitchFamily="18" charset="-128"/>
              </a:rPr>
              <a:t>（２）</a:t>
            </a:r>
            <a:endParaRPr sz="3200" b="1" spc="-15" dirty="0">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CAFB8-D4C4-F04F-ED96-E2D20A0AEB5E}"/>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FAE6A8-FBBA-9F6D-5F67-16A58DE0F99C}"/>
              </a:ext>
            </a:extLst>
          </p:cNvPr>
          <p:cNvSpPr txBox="1"/>
          <p:nvPr/>
        </p:nvSpPr>
        <p:spPr>
          <a:xfrm>
            <a:off x="0" y="-67275"/>
            <a:ext cx="12192000" cy="646331"/>
          </a:xfrm>
          <a:prstGeom prst="rect">
            <a:avLst/>
          </a:prstGeom>
          <a:noFill/>
        </p:spPr>
        <p:txBody>
          <a:bodyPr wrap="square">
            <a:spAutoFit/>
          </a:bodyPr>
          <a:lstStyle/>
          <a:p>
            <a:pPr marL="12700" algn="ctr">
              <a:lnSpc>
                <a:spcPct val="100000"/>
              </a:lnSpc>
              <a:spcBef>
                <a:spcPts val="95"/>
              </a:spcBef>
              <a:tabLst>
                <a:tab pos="701040" algn="l"/>
              </a:tabLst>
            </a:pPr>
            <a:r>
              <a:rPr lang="ja-JP" altLang="en-US" sz="3600" b="1" spc="-40" dirty="0">
                <a:latin typeface="BIZ UDP明朝 Medium" panose="02020500000000000000" pitchFamily="18" charset="-128"/>
                <a:ea typeface="BIZ UDP明朝 Medium" panose="02020500000000000000" pitchFamily="18" charset="-128"/>
              </a:rPr>
              <a:t>社会実装の理想と月面経済圏の創出</a:t>
            </a:r>
            <a:endParaRPr lang="en-US" altLang="ja-JP" sz="3600" b="1" spc="-40" dirty="0">
              <a:latin typeface="BIZ UDP明朝 Medium" panose="02020500000000000000" pitchFamily="18" charset="-128"/>
              <a:ea typeface="BIZ UDP明朝 Medium" panose="02020500000000000000" pitchFamily="18" charset="-128"/>
            </a:endParaRPr>
          </a:p>
        </p:txBody>
      </p:sp>
      <p:sp>
        <p:nvSpPr>
          <p:cNvPr id="5" name="object 5">
            <a:extLst>
              <a:ext uri="{FF2B5EF4-FFF2-40B4-BE49-F238E27FC236}">
                <a16:creationId xmlns:a16="http://schemas.microsoft.com/office/drawing/2014/main" id="{90D7FBA5-F0A5-3C4B-D493-FC0F68D16C8F}"/>
              </a:ext>
            </a:extLst>
          </p:cNvPr>
          <p:cNvSpPr txBox="1"/>
          <p:nvPr/>
        </p:nvSpPr>
        <p:spPr>
          <a:xfrm>
            <a:off x="255587" y="731204"/>
            <a:ext cx="11680825" cy="1552348"/>
          </a:xfrm>
          <a:prstGeom prst="rect">
            <a:avLst/>
          </a:prstGeom>
        </p:spPr>
        <p:txBody>
          <a:bodyPr vert="horz" wrap="square" lIns="0" tIns="13335" rIns="0" bIns="0" rtlCol="0">
            <a:spAutoFit/>
          </a:bodyPr>
          <a:lstStyle/>
          <a:p>
            <a:pPr marL="12700">
              <a:lnSpc>
                <a:spcPct val="100000"/>
              </a:lnSpc>
              <a:spcBef>
                <a:spcPts val="105"/>
              </a:spcBef>
            </a:pPr>
            <a:r>
              <a:rPr sz="2000" b="1" u="sng" spc="-15" dirty="0">
                <a:uFill>
                  <a:solidFill>
                    <a:srgbClr val="000000"/>
                  </a:solidFill>
                </a:uFill>
                <a:latin typeface="BIZ UDP明朝 Medium" panose="02020500000000000000" pitchFamily="18" charset="-128"/>
                <a:ea typeface="BIZ UDP明朝 Medium" panose="02020500000000000000" pitchFamily="18" charset="-128"/>
                <a:cs typeface="Meiryo UI"/>
              </a:rPr>
              <a:t>【社会実装の理想像】</a:t>
            </a:r>
            <a:endParaRPr sz="2000" b="1" dirty="0">
              <a:latin typeface="BIZ UDP明朝 Medium" panose="02020500000000000000" pitchFamily="18" charset="-128"/>
              <a:ea typeface="BIZ UDP明朝 Medium" panose="02020500000000000000" pitchFamily="18" charset="-128"/>
              <a:cs typeface="Meiryo UI"/>
            </a:endParaRPr>
          </a:p>
          <a:p>
            <a:pPr marL="12700" marR="57150" indent="167640" algn="just">
              <a:lnSpc>
                <a:spcPct val="100000"/>
              </a:lnSpc>
            </a:pPr>
            <a:r>
              <a:rPr sz="2000" b="1" spc="-20" dirty="0">
                <a:latin typeface="BIZ UDP明朝 Medium" panose="02020500000000000000" pitchFamily="18" charset="-128"/>
                <a:ea typeface="BIZ UDP明朝 Medium" panose="02020500000000000000" pitchFamily="18" charset="-128"/>
                <a:cs typeface="Meiryo UI"/>
              </a:rPr>
              <a:t>将来の月面活動を支える月面への輸送手段が確立され、定期的な月面輸送機会が提供されることにより、月面開</a:t>
            </a:r>
            <a:r>
              <a:rPr sz="2000" b="1" spc="-25" dirty="0">
                <a:latin typeface="BIZ UDP明朝 Medium" panose="02020500000000000000" pitchFamily="18" charset="-128"/>
                <a:ea typeface="BIZ UDP明朝 Medium" panose="02020500000000000000" pitchFamily="18" charset="-128"/>
                <a:cs typeface="Meiryo UI"/>
              </a:rPr>
              <a:t>発が効率的に進展することを目指す。さらに、月面輸送機会の増加により、水電解技術等による水素システム、電力システム、通信・測位システム、食料供給システムなど、地上技術の宇宙転用を含む様々な技術実証が民間事業者により進められ、月面でのサービス提供が進められるなど、新たな産業の創出が期待される。</a:t>
            </a:r>
            <a:endParaRPr sz="2000" b="1" dirty="0">
              <a:latin typeface="BIZ UDP明朝 Medium" panose="02020500000000000000" pitchFamily="18" charset="-128"/>
              <a:ea typeface="BIZ UDP明朝 Medium" panose="02020500000000000000" pitchFamily="18" charset="-128"/>
              <a:cs typeface="Meiryo UI"/>
            </a:endParaRPr>
          </a:p>
        </p:txBody>
      </p:sp>
      <p:sp>
        <p:nvSpPr>
          <p:cNvPr id="9" name="テキスト ボックス 8">
            <a:extLst>
              <a:ext uri="{FF2B5EF4-FFF2-40B4-BE49-F238E27FC236}">
                <a16:creationId xmlns:a16="http://schemas.microsoft.com/office/drawing/2014/main" id="{6398588D-8A03-5F3F-D9BF-E1DEF1FD605A}"/>
              </a:ext>
            </a:extLst>
          </p:cNvPr>
          <p:cNvSpPr txBox="1"/>
          <p:nvPr/>
        </p:nvSpPr>
        <p:spPr>
          <a:xfrm>
            <a:off x="342899" y="2819132"/>
            <a:ext cx="11506200" cy="3477875"/>
          </a:xfrm>
          <a:prstGeom prst="rect">
            <a:avLst/>
          </a:prstGeom>
          <a:noFill/>
          <a:ln w="38100">
            <a:solidFill>
              <a:schemeClr val="bg1"/>
            </a:solidFill>
          </a:ln>
        </p:spPr>
        <p:txBody>
          <a:bodyPr wrap="square">
            <a:spAutoFit/>
          </a:bodyPr>
          <a:lstStyle/>
          <a:p>
            <a:r>
              <a:rPr lang="ja-JP" altLang="en-US" sz="2000" b="1" dirty="0">
                <a:latin typeface="BIZ UDP明朝 Medium" panose="02020500000000000000" pitchFamily="18" charset="-128"/>
                <a:ea typeface="BIZ UDP明朝 Medium" panose="02020500000000000000" pitchFamily="18" charset="-128"/>
              </a:rPr>
              <a:t>●</a:t>
            </a:r>
            <a:r>
              <a:rPr lang="en-US" altLang="ja-JP" sz="2000" b="1" dirty="0">
                <a:latin typeface="BIZ UDP明朝 Medium" panose="02020500000000000000" pitchFamily="18" charset="-128"/>
                <a:ea typeface="BIZ UDP明朝 Medium" panose="02020500000000000000" pitchFamily="18" charset="-128"/>
              </a:rPr>
              <a:t>PwC</a:t>
            </a:r>
            <a:r>
              <a:rPr lang="ja-JP" altLang="en-US" sz="2000" b="1" dirty="0">
                <a:latin typeface="BIZ UDP明朝 Medium" panose="02020500000000000000" pitchFamily="18" charset="-128"/>
                <a:ea typeface="BIZ UDP明朝 Medium" panose="02020500000000000000" pitchFamily="18" charset="-128"/>
              </a:rPr>
              <a:t>社の予測では、</a:t>
            </a:r>
            <a:r>
              <a:rPr lang="en-US" altLang="ja-JP" sz="2000" b="1" dirty="0">
                <a:latin typeface="BIZ UDP明朝 Medium" panose="02020500000000000000" pitchFamily="18" charset="-128"/>
                <a:ea typeface="BIZ UDP明朝 Medium" panose="02020500000000000000" pitchFamily="18" charset="-128"/>
              </a:rPr>
              <a:t>2020</a:t>
            </a:r>
            <a:r>
              <a:rPr lang="ja-JP" altLang="en-US" sz="2000" b="1" dirty="0">
                <a:latin typeface="BIZ UDP明朝 Medium" panose="02020500000000000000" pitchFamily="18" charset="-128"/>
                <a:ea typeface="BIZ UDP明朝 Medium" panose="02020500000000000000" pitchFamily="18" charset="-128"/>
              </a:rPr>
              <a:t>年～</a:t>
            </a:r>
            <a:r>
              <a:rPr lang="en-US" altLang="ja-JP" sz="2000" b="1" dirty="0">
                <a:latin typeface="BIZ UDP明朝 Medium" panose="02020500000000000000" pitchFamily="18" charset="-128"/>
                <a:ea typeface="BIZ UDP明朝 Medium" panose="02020500000000000000" pitchFamily="18" charset="-128"/>
              </a:rPr>
              <a:t>2040</a:t>
            </a:r>
            <a:r>
              <a:rPr lang="ja-JP" altLang="en-US" sz="2000" b="1" dirty="0">
                <a:latin typeface="BIZ UDP明朝 Medium" panose="02020500000000000000" pitchFamily="18" charset="-128"/>
                <a:ea typeface="BIZ UDP明朝 Medium" panose="02020500000000000000" pitchFamily="18" charset="-128"/>
              </a:rPr>
              <a:t>年の世界の</a:t>
            </a:r>
            <a:r>
              <a:rPr lang="ja-JP" altLang="en-US" sz="2000" b="1" dirty="0">
                <a:highlight>
                  <a:srgbClr val="FFFF00"/>
                </a:highlight>
                <a:latin typeface="BIZ UDP明朝 Medium" panose="02020500000000000000" pitchFamily="18" charset="-128"/>
                <a:ea typeface="BIZ UDP明朝 Medium" panose="02020500000000000000" pitchFamily="18" charset="-128"/>
              </a:rPr>
              <a:t>月輸送市場の累計規模は最大約</a:t>
            </a:r>
            <a:r>
              <a:rPr lang="en-US" altLang="ja-JP" sz="2000" b="1" dirty="0">
                <a:highlight>
                  <a:srgbClr val="FFFF00"/>
                </a:highlight>
                <a:latin typeface="BIZ UDP明朝 Medium" panose="02020500000000000000" pitchFamily="18" charset="-128"/>
                <a:ea typeface="BIZ UDP明朝 Medium" panose="02020500000000000000" pitchFamily="18" charset="-128"/>
              </a:rPr>
              <a:t>14</a:t>
            </a:r>
            <a:r>
              <a:rPr lang="ja-JP" altLang="en-US" sz="2000" b="1" dirty="0">
                <a:highlight>
                  <a:srgbClr val="FFFF00"/>
                </a:highlight>
                <a:latin typeface="BIZ UDP明朝 Medium" panose="02020500000000000000" pitchFamily="18" charset="-128"/>
                <a:ea typeface="BIZ UDP明朝 Medium" panose="02020500000000000000" pitchFamily="18" charset="-128"/>
              </a:rPr>
              <a:t>兆円（</a:t>
            </a:r>
            <a:r>
              <a:rPr lang="en-US" altLang="ja-JP" sz="2000" b="1" dirty="0">
                <a:highlight>
                  <a:srgbClr val="FFFF00"/>
                </a:highlight>
                <a:latin typeface="BIZ UDP明朝 Medium" panose="02020500000000000000" pitchFamily="18" charset="-128"/>
                <a:ea typeface="BIZ UDP明朝 Medium" panose="02020500000000000000" pitchFamily="18" charset="-128"/>
              </a:rPr>
              <a:t>1,020</a:t>
            </a:r>
            <a:r>
              <a:rPr lang="ja-JP" altLang="en-US" sz="2000" b="1" dirty="0">
                <a:highlight>
                  <a:srgbClr val="FFFF00"/>
                </a:highlight>
                <a:latin typeface="BIZ UDP明朝 Medium" panose="02020500000000000000" pitchFamily="18" charset="-128"/>
                <a:ea typeface="BIZ UDP明朝 Medium" panose="02020500000000000000" pitchFamily="18" charset="-128"/>
              </a:rPr>
              <a:t>億米ドル。</a:t>
            </a:r>
            <a:r>
              <a:rPr lang="en-US" altLang="ja-JP" sz="2000" b="1" dirty="0">
                <a:highlight>
                  <a:srgbClr val="FFFF00"/>
                </a:highlight>
                <a:latin typeface="BIZ UDP明朝 Medium" panose="02020500000000000000" pitchFamily="18" charset="-128"/>
                <a:ea typeface="BIZ UDP明朝 Medium" panose="02020500000000000000" pitchFamily="18" charset="-128"/>
              </a:rPr>
              <a:t>139</a:t>
            </a:r>
            <a:r>
              <a:rPr lang="ja-JP" altLang="en-US" sz="2000" b="1" dirty="0">
                <a:highlight>
                  <a:srgbClr val="FFFF00"/>
                </a:highlight>
                <a:latin typeface="BIZ UDP明朝 Medium" panose="02020500000000000000" pitchFamily="18" charset="-128"/>
                <a:ea typeface="BIZ UDP明朝 Medium" panose="02020500000000000000" pitchFamily="18" charset="-128"/>
              </a:rPr>
              <a:t>円／ドル換算）</a:t>
            </a:r>
            <a:r>
              <a:rPr lang="ja-JP" altLang="en-US" sz="2000" b="1" dirty="0">
                <a:latin typeface="BIZ UDP明朝 Medium" panose="02020500000000000000" pitchFamily="18" charset="-128"/>
                <a:ea typeface="BIZ UDP明朝 Medium" panose="02020500000000000000" pitchFamily="18" charset="-128"/>
              </a:rPr>
              <a:t>と見込まれ、需要全体のうち日本は約</a:t>
            </a:r>
            <a:r>
              <a:rPr lang="en-US" altLang="ja-JP" sz="2000" b="1" dirty="0">
                <a:latin typeface="BIZ UDP明朝 Medium" panose="02020500000000000000" pitchFamily="18" charset="-128"/>
                <a:ea typeface="BIZ UDP明朝 Medium" panose="02020500000000000000" pitchFamily="18" charset="-128"/>
              </a:rPr>
              <a:t>12</a:t>
            </a:r>
            <a:r>
              <a:rPr lang="ja-JP" altLang="en-US" sz="2000" b="1" dirty="0">
                <a:latin typeface="BIZ UDP明朝 Medium" panose="02020500000000000000" pitchFamily="18" charset="-128"/>
                <a:ea typeface="BIZ UDP明朝 Medium" panose="02020500000000000000" pitchFamily="18" charset="-128"/>
              </a:rPr>
              <a:t>％を占めるとされる。また、民間需要の割合は</a:t>
            </a:r>
            <a:r>
              <a:rPr lang="en-US" altLang="ja-JP" sz="2000" b="1" dirty="0">
                <a:latin typeface="BIZ UDP明朝 Medium" panose="02020500000000000000" pitchFamily="18" charset="-128"/>
                <a:ea typeface="BIZ UDP明朝 Medium" panose="02020500000000000000" pitchFamily="18" charset="-128"/>
              </a:rPr>
              <a:t>2031</a:t>
            </a:r>
            <a:r>
              <a:rPr lang="ja-JP" altLang="en-US" sz="2000" b="1" dirty="0">
                <a:latin typeface="BIZ UDP明朝 Medium" panose="02020500000000000000" pitchFamily="18" charset="-128"/>
                <a:ea typeface="BIZ UDP明朝 Medium" panose="02020500000000000000" pitchFamily="18" charset="-128"/>
              </a:rPr>
              <a:t>～</a:t>
            </a:r>
            <a:r>
              <a:rPr lang="en-US" altLang="ja-JP" sz="2000" b="1" dirty="0">
                <a:latin typeface="BIZ UDP明朝 Medium" panose="02020500000000000000" pitchFamily="18" charset="-128"/>
                <a:ea typeface="BIZ UDP明朝 Medium" panose="02020500000000000000" pitchFamily="18" charset="-128"/>
              </a:rPr>
              <a:t>2040</a:t>
            </a:r>
            <a:r>
              <a:rPr lang="ja-JP" altLang="en-US" sz="2000" b="1" dirty="0">
                <a:latin typeface="BIZ UDP明朝 Medium" panose="02020500000000000000" pitchFamily="18" charset="-128"/>
                <a:ea typeface="BIZ UDP明朝 Medium" panose="02020500000000000000" pitchFamily="18" charset="-128"/>
              </a:rPr>
              <a:t>年に</a:t>
            </a:r>
            <a:r>
              <a:rPr lang="en-US" altLang="ja-JP" sz="2000" b="1" dirty="0">
                <a:latin typeface="BIZ UDP明朝 Medium" panose="02020500000000000000" pitchFamily="18" charset="-128"/>
                <a:ea typeface="BIZ UDP明朝 Medium" panose="02020500000000000000" pitchFamily="18" charset="-128"/>
              </a:rPr>
              <a:t>50</a:t>
            </a:r>
            <a:r>
              <a:rPr lang="ja-JP" altLang="en-US" sz="2000" b="1" dirty="0">
                <a:latin typeface="BIZ UDP明朝 Medium" panose="02020500000000000000" pitchFamily="18" charset="-128"/>
                <a:ea typeface="BIZ UDP明朝 Medium" panose="02020500000000000000" pitchFamily="18" charset="-128"/>
              </a:rPr>
              <a:t>％以上に拡大し、さらに非宇宙産業系企業が約</a:t>
            </a:r>
            <a:r>
              <a:rPr lang="en-US" altLang="ja-JP" sz="2000" b="1" dirty="0">
                <a:latin typeface="BIZ UDP明朝 Medium" panose="02020500000000000000" pitchFamily="18" charset="-128"/>
                <a:ea typeface="BIZ UDP明朝 Medium" panose="02020500000000000000" pitchFamily="18" charset="-128"/>
              </a:rPr>
              <a:t>4</a:t>
            </a:r>
            <a:r>
              <a:rPr lang="ja-JP" altLang="en-US" sz="2000" b="1" dirty="0">
                <a:latin typeface="BIZ UDP明朝 Medium" panose="02020500000000000000" pitchFamily="18" charset="-128"/>
                <a:ea typeface="BIZ UDP明朝 Medium" panose="02020500000000000000" pitchFamily="18" charset="-128"/>
              </a:rPr>
              <a:t>分の</a:t>
            </a:r>
            <a:r>
              <a:rPr lang="en-US" altLang="ja-JP" sz="2000" b="1" dirty="0">
                <a:latin typeface="BIZ UDP明朝 Medium" panose="02020500000000000000" pitchFamily="18" charset="-128"/>
                <a:ea typeface="BIZ UDP明朝 Medium" panose="02020500000000000000" pitchFamily="18" charset="-128"/>
              </a:rPr>
              <a:t>3</a:t>
            </a:r>
            <a:r>
              <a:rPr lang="ja-JP" altLang="en-US" sz="2000" b="1" dirty="0">
                <a:latin typeface="BIZ UDP明朝 Medium" panose="02020500000000000000" pitchFamily="18" charset="-128"/>
                <a:ea typeface="BIZ UDP明朝 Medium" panose="02020500000000000000" pitchFamily="18" charset="-128"/>
              </a:rPr>
              <a:t>を占めると見込まれる。</a:t>
            </a:r>
          </a:p>
          <a:p>
            <a:pPr algn="ctr"/>
            <a:r>
              <a:rPr lang="ja-JP" altLang="en-US" sz="2000" b="1" dirty="0">
                <a:latin typeface="BIZ UDP明朝 Medium" panose="02020500000000000000" pitchFamily="18" charset="-128"/>
                <a:ea typeface="BIZ UDP明朝 Medium" panose="02020500000000000000" pitchFamily="18" charset="-128"/>
              </a:rPr>
              <a:t>（出典）</a:t>
            </a:r>
            <a:r>
              <a:rPr lang="en-US" altLang="ja-JP" sz="2000" b="1" dirty="0">
                <a:latin typeface="BIZ UDP明朝 Medium" panose="02020500000000000000" pitchFamily="18" charset="-128"/>
                <a:ea typeface="BIZ UDP明朝 Medium" panose="02020500000000000000" pitchFamily="18" charset="-128"/>
              </a:rPr>
              <a:t>PwC</a:t>
            </a:r>
            <a:r>
              <a:rPr lang="ja-JP" altLang="en-US" sz="2000" b="1" dirty="0">
                <a:latin typeface="BIZ UDP明朝 Medium" panose="02020500000000000000" pitchFamily="18" charset="-128"/>
                <a:ea typeface="BIZ UDP明朝 Medium" panose="02020500000000000000" pitchFamily="18" charset="-128"/>
              </a:rPr>
              <a:t>「月面市場調査：市場動向と月面経済圏創出に向けた課題」（</a:t>
            </a:r>
            <a:r>
              <a:rPr lang="en-US" altLang="ja-JP" sz="2000" b="1" dirty="0">
                <a:latin typeface="BIZ UDP明朝 Medium" panose="02020500000000000000" pitchFamily="18" charset="-128"/>
                <a:ea typeface="BIZ UDP明朝 Medium" panose="02020500000000000000" pitchFamily="18" charset="-128"/>
              </a:rPr>
              <a:t>2021</a:t>
            </a:r>
            <a:r>
              <a:rPr lang="ja-JP" altLang="en-US" sz="2000" b="1" dirty="0">
                <a:latin typeface="BIZ UDP明朝 Medium" panose="02020500000000000000" pitchFamily="18" charset="-128"/>
                <a:ea typeface="BIZ UDP明朝 Medium" panose="02020500000000000000" pitchFamily="18" charset="-128"/>
              </a:rPr>
              <a:t>年</a:t>
            </a:r>
            <a:r>
              <a:rPr lang="en-US" altLang="ja-JP" sz="2000" b="1" dirty="0">
                <a:latin typeface="BIZ UDP明朝 Medium" panose="02020500000000000000" pitchFamily="18" charset="-128"/>
                <a:ea typeface="BIZ UDP明朝 Medium" panose="02020500000000000000" pitchFamily="18" charset="-128"/>
              </a:rPr>
              <a:t>9</a:t>
            </a:r>
            <a:r>
              <a:rPr lang="ja-JP" altLang="en-US" sz="2000" b="1" dirty="0">
                <a:latin typeface="BIZ UDP明朝 Medium" panose="02020500000000000000" pitchFamily="18" charset="-128"/>
                <a:ea typeface="BIZ UDP明朝 Medium" panose="02020500000000000000" pitchFamily="18" charset="-128"/>
              </a:rPr>
              <a:t>月）</a:t>
            </a:r>
          </a:p>
          <a:p>
            <a:endParaRPr lang="ja-JP" altLang="en-US" sz="2000" b="1" dirty="0">
              <a:latin typeface="BIZ UDP明朝 Medium" panose="02020500000000000000" pitchFamily="18" charset="-128"/>
              <a:ea typeface="BIZ UDP明朝 Medium" panose="02020500000000000000" pitchFamily="18" charset="-128"/>
            </a:endParaRPr>
          </a:p>
          <a:p>
            <a:r>
              <a:rPr lang="ja-JP" altLang="en-US" sz="2000" b="1" dirty="0">
                <a:latin typeface="BIZ UDP明朝 Medium" panose="02020500000000000000" pitchFamily="18" charset="-128"/>
                <a:ea typeface="BIZ UDP明朝 Medium" panose="02020500000000000000" pitchFamily="18" charset="-128"/>
              </a:rPr>
              <a:t>●月面ランダーの開発・運用技術が確立され、</a:t>
            </a:r>
            <a:r>
              <a:rPr lang="en-US" altLang="ja-JP" sz="2000" b="1" dirty="0">
                <a:latin typeface="BIZ UDP明朝 Medium" panose="02020500000000000000" pitchFamily="18" charset="-128"/>
                <a:ea typeface="BIZ UDP明朝 Medium" panose="02020500000000000000" pitchFamily="18" charset="-128"/>
              </a:rPr>
              <a:t>2030</a:t>
            </a:r>
            <a:r>
              <a:rPr lang="ja-JP" altLang="en-US" sz="2000" b="1" dirty="0">
                <a:latin typeface="BIZ UDP明朝 Medium" panose="02020500000000000000" pitchFamily="18" charset="-128"/>
                <a:ea typeface="BIZ UDP明朝 Medium" panose="02020500000000000000" pitchFamily="18" charset="-128"/>
              </a:rPr>
              <a:t>年頃までに民間事業者による年間２回程度の定期的な月面輸送機会が提供されることを想定し、年間</a:t>
            </a:r>
            <a:r>
              <a:rPr lang="en-US" altLang="ja-JP" sz="2000" b="1" dirty="0">
                <a:latin typeface="BIZ UDP明朝 Medium" panose="02020500000000000000" pitchFamily="18" charset="-128"/>
                <a:ea typeface="BIZ UDP明朝 Medium" panose="02020500000000000000" pitchFamily="18" charset="-128"/>
              </a:rPr>
              <a:t>500</a:t>
            </a:r>
            <a:r>
              <a:rPr lang="ja-JP" altLang="en-US" sz="2000" b="1" dirty="0">
                <a:latin typeface="BIZ UDP明朝 Medium" panose="02020500000000000000" pitchFamily="18" charset="-128"/>
                <a:ea typeface="BIZ UDP明朝 Medium" panose="02020500000000000000" pitchFamily="18" charset="-128"/>
              </a:rPr>
              <a:t>億円以上の月面輸送市場の創出を目指す。</a:t>
            </a:r>
          </a:p>
          <a:p>
            <a:r>
              <a:rPr lang="ja-JP" altLang="en-US" sz="2000" b="1" dirty="0">
                <a:latin typeface="BIZ UDP明朝 Medium" panose="02020500000000000000" pitchFamily="18" charset="-128"/>
                <a:ea typeface="BIZ UDP明朝 Medium" panose="02020500000000000000" pitchFamily="18" charset="-128"/>
              </a:rPr>
              <a:t>●更に、月面輸送機会の提供により月面開発が効率的に進展し、非宇宙産業を含めた民間事業者をはじめ、産学官の多様なプレーヤーが宇宙開発へ参画することで月面開発、ひいては宇宙産業全体の市場拡大へと寄与し、その実現のためにも、民間事業者による国内外での社会実装に広く繋げることを目指す。</a:t>
            </a:r>
          </a:p>
        </p:txBody>
      </p:sp>
    </p:spTree>
    <p:extLst>
      <p:ext uri="{BB962C8B-B14F-4D97-AF65-F5344CB8AC3E}">
        <p14:creationId xmlns:p14="http://schemas.microsoft.com/office/powerpoint/2010/main" val="2466868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27522" y="1803823"/>
            <a:ext cx="3241040" cy="3250353"/>
            <a:chOff x="3447596" y="1691767"/>
            <a:chExt cx="2430780" cy="2437765"/>
          </a:xfrm>
        </p:grpSpPr>
        <p:sp>
          <p:nvSpPr>
            <p:cNvPr id="3" name="object 3"/>
            <p:cNvSpPr/>
            <p:nvPr/>
          </p:nvSpPr>
          <p:spPr>
            <a:xfrm>
              <a:off x="4666487" y="1701292"/>
              <a:ext cx="1209675" cy="1341755"/>
            </a:xfrm>
            <a:custGeom>
              <a:avLst/>
              <a:gdLst/>
              <a:ahLst/>
              <a:cxnLst/>
              <a:rect l="l" t="t" r="r" b="b"/>
              <a:pathLst>
                <a:path w="1209675" h="1341755">
                  <a:moveTo>
                    <a:pt x="0" y="0"/>
                  </a:moveTo>
                  <a:lnTo>
                    <a:pt x="0" y="459486"/>
                  </a:lnTo>
                  <a:lnTo>
                    <a:pt x="20552" y="459771"/>
                  </a:lnTo>
                  <a:lnTo>
                    <a:pt x="41068" y="460629"/>
                  </a:lnTo>
                  <a:lnTo>
                    <a:pt x="82041" y="464058"/>
                  </a:lnTo>
                  <a:lnTo>
                    <a:pt x="129012" y="470715"/>
                  </a:lnTo>
                  <a:lnTo>
                    <a:pt x="174886" y="480160"/>
                  </a:lnTo>
                  <a:lnTo>
                    <a:pt x="219586" y="492296"/>
                  </a:lnTo>
                  <a:lnTo>
                    <a:pt x="263035" y="507027"/>
                  </a:lnTo>
                  <a:lnTo>
                    <a:pt x="305154" y="524254"/>
                  </a:lnTo>
                  <a:lnTo>
                    <a:pt x="345866" y="543881"/>
                  </a:lnTo>
                  <a:lnTo>
                    <a:pt x="385094" y="565812"/>
                  </a:lnTo>
                  <a:lnTo>
                    <a:pt x="422760" y="589950"/>
                  </a:lnTo>
                  <a:lnTo>
                    <a:pt x="458786" y="616197"/>
                  </a:lnTo>
                  <a:lnTo>
                    <a:pt x="493095" y="644457"/>
                  </a:lnTo>
                  <a:lnTo>
                    <a:pt x="525610" y="674633"/>
                  </a:lnTo>
                  <a:lnTo>
                    <a:pt x="556253" y="706628"/>
                  </a:lnTo>
                  <a:lnTo>
                    <a:pt x="584946" y="740346"/>
                  </a:lnTo>
                  <a:lnTo>
                    <a:pt x="611611" y="775689"/>
                  </a:lnTo>
                  <a:lnTo>
                    <a:pt x="636172" y="812561"/>
                  </a:lnTo>
                  <a:lnTo>
                    <a:pt x="658550" y="850864"/>
                  </a:lnTo>
                  <a:lnTo>
                    <a:pt x="678668" y="890502"/>
                  </a:lnTo>
                  <a:lnTo>
                    <a:pt x="696449" y="931379"/>
                  </a:lnTo>
                  <a:lnTo>
                    <a:pt x="711815" y="973396"/>
                  </a:lnTo>
                  <a:lnTo>
                    <a:pt x="724688" y="1016458"/>
                  </a:lnTo>
                  <a:lnTo>
                    <a:pt x="734990" y="1060467"/>
                  </a:lnTo>
                  <a:lnTo>
                    <a:pt x="742645" y="1105327"/>
                  </a:lnTo>
                  <a:lnTo>
                    <a:pt x="747575" y="1150941"/>
                  </a:lnTo>
                  <a:lnTo>
                    <a:pt x="749701" y="1197211"/>
                  </a:lnTo>
                  <a:lnTo>
                    <a:pt x="748947" y="1244042"/>
                  </a:lnTo>
                  <a:lnTo>
                    <a:pt x="745236" y="1291336"/>
                  </a:lnTo>
                  <a:lnTo>
                    <a:pt x="1201927" y="1341628"/>
                  </a:lnTo>
                  <a:lnTo>
                    <a:pt x="1205095" y="1308627"/>
                  </a:lnTo>
                  <a:lnTo>
                    <a:pt x="1207357" y="1275556"/>
                  </a:lnTo>
                  <a:lnTo>
                    <a:pt x="1208714" y="1242437"/>
                  </a:lnTo>
                  <a:lnTo>
                    <a:pt x="1209166" y="1209294"/>
                  </a:lnTo>
                  <a:lnTo>
                    <a:pt x="1208206" y="1160655"/>
                  </a:lnTo>
                  <a:lnTo>
                    <a:pt x="1205350" y="1112504"/>
                  </a:lnTo>
                  <a:lnTo>
                    <a:pt x="1200633" y="1064877"/>
                  </a:lnTo>
                  <a:lnTo>
                    <a:pt x="1194093" y="1017810"/>
                  </a:lnTo>
                  <a:lnTo>
                    <a:pt x="1185764" y="971339"/>
                  </a:lnTo>
                  <a:lnTo>
                    <a:pt x="1175684" y="925499"/>
                  </a:lnTo>
                  <a:lnTo>
                    <a:pt x="1163888" y="880328"/>
                  </a:lnTo>
                  <a:lnTo>
                    <a:pt x="1150412" y="835862"/>
                  </a:lnTo>
                  <a:lnTo>
                    <a:pt x="1135293" y="792135"/>
                  </a:lnTo>
                  <a:lnTo>
                    <a:pt x="1118567" y="749186"/>
                  </a:lnTo>
                  <a:lnTo>
                    <a:pt x="1100270" y="707049"/>
                  </a:lnTo>
                  <a:lnTo>
                    <a:pt x="1080438" y="665761"/>
                  </a:lnTo>
                  <a:lnTo>
                    <a:pt x="1059107" y="625358"/>
                  </a:lnTo>
                  <a:lnTo>
                    <a:pt x="1036313" y="585875"/>
                  </a:lnTo>
                  <a:lnTo>
                    <a:pt x="1012093" y="547350"/>
                  </a:lnTo>
                  <a:lnTo>
                    <a:pt x="986482" y="509819"/>
                  </a:lnTo>
                  <a:lnTo>
                    <a:pt x="959517" y="473316"/>
                  </a:lnTo>
                  <a:lnTo>
                    <a:pt x="931233" y="437880"/>
                  </a:lnTo>
                  <a:lnTo>
                    <a:pt x="901668" y="403545"/>
                  </a:lnTo>
                  <a:lnTo>
                    <a:pt x="870857" y="370347"/>
                  </a:lnTo>
                  <a:lnTo>
                    <a:pt x="838836" y="338324"/>
                  </a:lnTo>
                  <a:lnTo>
                    <a:pt x="805641" y="307511"/>
                  </a:lnTo>
                  <a:lnTo>
                    <a:pt x="771309" y="277943"/>
                  </a:lnTo>
                  <a:lnTo>
                    <a:pt x="735875" y="249658"/>
                  </a:lnTo>
                  <a:lnTo>
                    <a:pt x="699376" y="222692"/>
                  </a:lnTo>
                  <a:lnTo>
                    <a:pt x="661848" y="197080"/>
                  </a:lnTo>
                  <a:lnTo>
                    <a:pt x="623327" y="172858"/>
                  </a:lnTo>
                  <a:lnTo>
                    <a:pt x="583849" y="150063"/>
                  </a:lnTo>
                  <a:lnTo>
                    <a:pt x="543450" y="128731"/>
                  </a:lnTo>
                  <a:lnTo>
                    <a:pt x="502167" y="108898"/>
                  </a:lnTo>
                  <a:lnTo>
                    <a:pt x="460035" y="90601"/>
                  </a:lnTo>
                  <a:lnTo>
                    <a:pt x="417091" y="73874"/>
                  </a:lnTo>
                  <a:lnTo>
                    <a:pt x="373371" y="58755"/>
                  </a:lnTo>
                  <a:lnTo>
                    <a:pt x="328910" y="45279"/>
                  </a:lnTo>
                  <a:lnTo>
                    <a:pt x="283746" y="33483"/>
                  </a:lnTo>
                  <a:lnTo>
                    <a:pt x="237913" y="23402"/>
                  </a:lnTo>
                  <a:lnTo>
                    <a:pt x="191450" y="15074"/>
                  </a:lnTo>
                  <a:lnTo>
                    <a:pt x="144390" y="8533"/>
                  </a:lnTo>
                  <a:lnTo>
                    <a:pt x="96771" y="3816"/>
                  </a:lnTo>
                  <a:lnTo>
                    <a:pt x="48629" y="960"/>
                  </a:lnTo>
                  <a:lnTo>
                    <a:pt x="0" y="0"/>
                  </a:lnTo>
                  <a:close/>
                </a:path>
              </a:pathLst>
            </a:custGeom>
            <a:solidFill>
              <a:srgbClr val="7E7E7E"/>
            </a:solidFill>
          </p:spPr>
          <p:txBody>
            <a:bodyPr wrap="square" lIns="0" tIns="0" rIns="0" bIns="0" rtlCol="0"/>
            <a:lstStyle/>
            <a:p>
              <a:endParaRPr sz="2400"/>
            </a:p>
          </p:txBody>
        </p:sp>
        <p:sp>
          <p:nvSpPr>
            <p:cNvPr id="4" name="object 4"/>
            <p:cNvSpPr/>
            <p:nvPr/>
          </p:nvSpPr>
          <p:spPr>
            <a:xfrm>
              <a:off x="4881371" y="2992628"/>
              <a:ext cx="987425" cy="1076960"/>
            </a:xfrm>
            <a:custGeom>
              <a:avLst/>
              <a:gdLst/>
              <a:ahLst/>
              <a:cxnLst/>
              <a:rect l="l" t="t" r="r" b="b"/>
              <a:pathLst>
                <a:path w="987425" h="1076960">
                  <a:moveTo>
                    <a:pt x="530351" y="0"/>
                  </a:moveTo>
                  <a:lnTo>
                    <a:pt x="523237" y="49418"/>
                  </a:lnTo>
                  <a:lnTo>
                    <a:pt x="512967" y="97814"/>
                  </a:lnTo>
                  <a:lnTo>
                    <a:pt x="499639" y="145070"/>
                  </a:lnTo>
                  <a:lnTo>
                    <a:pt x="483352" y="191066"/>
                  </a:lnTo>
                  <a:lnTo>
                    <a:pt x="464206" y="235683"/>
                  </a:lnTo>
                  <a:lnTo>
                    <a:pt x="442298" y="278802"/>
                  </a:lnTo>
                  <a:lnTo>
                    <a:pt x="417728" y="320305"/>
                  </a:lnTo>
                  <a:lnTo>
                    <a:pt x="390595" y="360073"/>
                  </a:lnTo>
                  <a:lnTo>
                    <a:pt x="360997" y="397986"/>
                  </a:lnTo>
                  <a:lnTo>
                    <a:pt x="329033" y="433926"/>
                  </a:lnTo>
                  <a:lnTo>
                    <a:pt x="294802" y="467774"/>
                  </a:lnTo>
                  <a:lnTo>
                    <a:pt x="258402" y="499411"/>
                  </a:lnTo>
                  <a:lnTo>
                    <a:pt x="219933" y="528718"/>
                  </a:lnTo>
                  <a:lnTo>
                    <a:pt x="179493" y="555576"/>
                  </a:lnTo>
                  <a:lnTo>
                    <a:pt x="137181" y="579866"/>
                  </a:lnTo>
                  <a:lnTo>
                    <a:pt x="93095" y="601470"/>
                  </a:lnTo>
                  <a:lnTo>
                    <a:pt x="47335" y="620269"/>
                  </a:lnTo>
                  <a:lnTo>
                    <a:pt x="0" y="636143"/>
                  </a:lnTo>
                  <a:lnTo>
                    <a:pt x="131699" y="1076413"/>
                  </a:lnTo>
                  <a:lnTo>
                    <a:pt x="179371" y="1061072"/>
                  </a:lnTo>
                  <a:lnTo>
                    <a:pt x="226089" y="1043886"/>
                  </a:lnTo>
                  <a:lnTo>
                    <a:pt x="271813" y="1024902"/>
                  </a:lnTo>
                  <a:lnTo>
                    <a:pt x="316506" y="1004165"/>
                  </a:lnTo>
                  <a:lnTo>
                    <a:pt x="360129" y="981722"/>
                  </a:lnTo>
                  <a:lnTo>
                    <a:pt x="402645" y="957618"/>
                  </a:lnTo>
                  <a:lnTo>
                    <a:pt x="444014" y="931899"/>
                  </a:lnTo>
                  <a:lnTo>
                    <a:pt x="484200" y="904611"/>
                  </a:lnTo>
                  <a:lnTo>
                    <a:pt x="523164" y="875800"/>
                  </a:lnTo>
                  <a:lnTo>
                    <a:pt x="560867" y="845511"/>
                  </a:lnTo>
                  <a:lnTo>
                    <a:pt x="597272" y="813791"/>
                  </a:lnTo>
                  <a:lnTo>
                    <a:pt x="632341" y="780685"/>
                  </a:lnTo>
                  <a:lnTo>
                    <a:pt x="666035" y="746240"/>
                  </a:lnTo>
                  <a:lnTo>
                    <a:pt x="698315" y="710500"/>
                  </a:lnTo>
                  <a:lnTo>
                    <a:pt x="729145" y="673512"/>
                  </a:lnTo>
                  <a:lnTo>
                    <a:pt x="758486" y="635322"/>
                  </a:lnTo>
                  <a:lnTo>
                    <a:pt x="786299" y="595975"/>
                  </a:lnTo>
                  <a:lnTo>
                    <a:pt x="812547" y="555517"/>
                  </a:lnTo>
                  <a:lnTo>
                    <a:pt x="837192" y="513995"/>
                  </a:lnTo>
                  <a:lnTo>
                    <a:pt x="860194" y="471454"/>
                  </a:lnTo>
                  <a:lnTo>
                    <a:pt x="881517" y="427939"/>
                  </a:lnTo>
                  <a:lnTo>
                    <a:pt x="901121" y="383498"/>
                  </a:lnTo>
                  <a:lnTo>
                    <a:pt x="918970" y="338174"/>
                  </a:lnTo>
                  <a:lnTo>
                    <a:pt x="935024" y="292016"/>
                  </a:lnTo>
                  <a:lnTo>
                    <a:pt x="949245" y="245067"/>
                  </a:lnTo>
                  <a:lnTo>
                    <a:pt x="961596" y="197374"/>
                  </a:lnTo>
                  <a:lnTo>
                    <a:pt x="972038" y="148984"/>
                  </a:lnTo>
                  <a:lnTo>
                    <a:pt x="980533" y="99941"/>
                  </a:lnTo>
                  <a:lnTo>
                    <a:pt x="987043" y="50292"/>
                  </a:lnTo>
                  <a:lnTo>
                    <a:pt x="530351" y="0"/>
                  </a:lnTo>
                  <a:close/>
                </a:path>
              </a:pathLst>
            </a:custGeom>
            <a:solidFill>
              <a:srgbClr val="A6A6A6"/>
            </a:solidFill>
          </p:spPr>
          <p:txBody>
            <a:bodyPr wrap="square" lIns="0" tIns="0" rIns="0" bIns="0" rtlCol="0"/>
            <a:lstStyle/>
            <a:p>
              <a:endParaRPr sz="2400"/>
            </a:p>
          </p:txBody>
        </p:sp>
        <p:sp>
          <p:nvSpPr>
            <p:cNvPr id="5" name="object 5"/>
            <p:cNvSpPr/>
            <p:nvPr/>
          </p:nvSpPr>
          <p:spPr>
            <a:xfrm>
              <a:off x="4881371" y="2992628"/>
              <a:ext cx="987425" cy="1076960"/>
            </a:xfrm>
            <a:custGeom>
              <a:avLst/>
              <a:gdLst/>
              <a:ahLst/>
              <a:cxnLst/>
              <a:rect l="l" t="t" r="r" b="b"/>
              <a:pathLst>
                <a:path w="987425" h="1076960">
                  <a:moveTo>
                    <a:pt x="987043" y="50292"/>
                  </a:moveTo>
                  <a:lnTo>
                    <a:pt x="980533" y="99941"/>
                  </a:lnTo>
                  <a:lnTo>
                    <a:pt x="972038" y="148984"/>
                  </a:lnTo>
                  <a:lnTo>
                    <a:pt x="961596" y="197374"/>
                  </a:lnTo>
                  <a:lnTo>
                    <a:pt x="949245" y="245067"/>
                  </a:lnTo>
                  <a:lnTo>
                    <a:pt x="935024" y="292016"/>
                  </a:lnTo>
                  <a:lnTo>
                    <a:pt x="918970" y="338174"/>
                  </a:lnTo>
                  <a:lnTo>
                    <a:pt x="901121" y="383498"/>
                  </a:lnTo>
                  <a:lnTo>
                    <a:pt x="881517" y="427939"/>
                  </a:lnTo>
                  <a:lnTo>
                    <a:pt x="860194" y="471454"/>
                  </a:lnTo>
                  <a:lnTo>
                    <a:pt x="837192" y="513995"/>
                  </a:lnTo>
                  <a:lnTo>
                    <a:pt x="812547" y="555517"/>
                  </a:lnTo>
                  <a:lnTo>
                    <a:pt x="786299" y="595975"/>
                  </a:lnTo>
                  <a:lnTo>
                    <a:pt x="758486" y="635322"/>
                  </a:lnTo>
                  <a:lnTo>
                    <a:pt x="729145" y="673512"/>
                  </a:lnTo>
                  <a:lnTo>
                    <a:pt x="698315" y="710500"/>
                  </a:lnTo>
                  <a:lnTo>
                    <a:pt x="666035" y="746240"/>
                  </a:lnTo>
                  <a:lnTo>
                    <a:pt x="632341" y="780685"/>
                  </a:lnTo>
                  <a:lnTo>
                    <a:pt x="597272" y="813791"/>
                  </a:lnTo>
                  <a:lnTo>
                    <a:pt x="560867" y="845511"/>
                  </a:lnTo>
                  <a:lnTo>
                    <a:pt x="523164" y="875800"/>
                  </a:lnTo>
                  <a:lnTo>
                    <a:pt x="484200" y="904611"/>
                  </a:lnTo>
                  <a:lnTo>
                    <a:pt x="444014" y="931899"/>
                  </a:lnTo>
                  <a:lnTo>
                    <a:pt x="402645" y="957618"/>
                  </a:lnTo>
                  <a:lnTo>
                    <a:pt x="360129" y="981722"/>
                  </a:lnTo>
                  <a:lnTo>
                    <a:pt x="316506" y="1004165"/>
                  </a:lnTo>
                  <a:lnTo>
                    <a:pt x="271813" y="1024902"/>
                  </a:lnTo>
                  <a:lnTo>
                    <a:pt x="226089" y="1043886"/>
                  </a:lnTo>
                  <a:lnTo>
                    <a:pt x="179371" y="1061072"/>
                  </a:lnTo>
                  <a:lnTo>
                    <a:pt x="131699" y="1076413"/>
                  </a:lnTo>
                  <a:lnTo>
                    <a:pt x="0" y="636143"/>
                  </a:lnTo>
                  <a:lnTo>
                    <a:pt x="47335" y="620269"/>
                  </a:lnTo>
                  <a:lnTo>
                    <a:pt x="93095" y="601470"/>
                  </a:lnTo>
                  <a:lnTo>
                    <a:pt x="137181" y="579866"/>
                  </a:lnTo>
                  <a:lnTo>
                    <a:pt x="179493" y="555576"/>
                  </a:lnTo>
                  <a:lnTo>
                    <a:pt x="219933" y="528718"/>
                  </a:lnTo>
                  <a:lnTo>
                    <a:pt x="258402" y="499411"/>
                  </a:lnTo>
                  <a:lnTo>
                    <a:pt x="294802" y="467774"/>
                  </a:lnTo>
                  <a:lnTo>
                    <a:pt x="329033" y="433926"/>
                  </a:lnTo>
                  <a:lnTo>
                    <a:pt x="360997" y="397986"/>
                  </a:lnTo>
                  <a:lnTo>
                    <a:pt x="390595" y="360073"/>
                  </a:lnTo>
                  <a:lnTo>
                    <a:pt x="417728" y="320305"/>
                  </a:lnTo>
                  <a:lnTo>
                    <a:pt x="442298" y="278802"/>
                  </a:lnTo>
                  <a:lnTo>
                    <a:pt x="464206" y="235683"/>
                  </a:lnTo>
                  <a:lnTo>
                    <a:pt x="483352" y="191066"/>
                  </a:lnTo>
                  <a:lnTo>
                    <a:pt x="499639" y="145070"/>
                  </a:lnTo>
                  <a:lnTo>
                    <a:pt x="512967" y="97814"/>
                  </a:lnTo>
                  <a:lnTo>
                    <a:pt x="523237" y="49418"/>
                  </a:lnTo>
                  <a:lnTo>
                    <a:pt x="530351" y="0"/>
                  </a:lnTo>
                  <a:lnTo>
                    <a:pt x="987043" y="50292"/>
                  </a:lnTo>
                  <a:close/>
                </a:path>
              </a:pathLst>
            </a:custGeom>
            <a:ln w="19049">
              <a:solidFill>
                <a:srgbClr val="FFFFFF"/>
              </a:solidFill>
            </a:ln>
          </p:spPr>
          <p:txBody>
            <a:bodyPr wrap="square" lIns="0" tIns="0" rIns="0" bIns="0" rtlCol="0"/>
            <a:lstStyle/>
            <a:p>
              <a:endParaRPr sz="2400"/>
            </a:p>
          </p:txBody>
        </p:sp>
        <p:sp>
          <p:nvSpPr>
            <p:cNvPr id="6" name="object 6"/>
            <p:cNvSpPr/>
            <p:nvPr/>
          </p:nvSpPr>
          <p:spPr>
            <a:xfrm>
              <a:off x="4766817" y="3628771"/>
              <a:ext cx="246379" cy="480695"/>
            </a:xfrm>
            <a:custGeom>
              <a:avLst/>
              <a:gdLst/>
              <a:ahLst/>
              <a:cxnLst/>
              <a:rect l="l" t="t" r="r" b="b"/>
              <a:pathLst>
                <a:path w="246379" h="480695">
                  <a:moveTo>
                    <a:pt x="114554" y="0"/>
                  </a:moveTo>
                  <a:lnTo>
                    <a:pt x="86296" y="7905"/>
                  </a:lnTo>
                  <a:lnTo>
                    <a:pt x="57753" y="14668"/>
                  </a:lnTo>
                  <a:lnTo>
                    <a:pt x="28971" y="20288"/>
                  </a:lnTo>
                  <a:lnTo>
                    <a:pt x="0" y="24764"/>
                  </a:lnTo>
                  <a:lnTo>
                    <a:pt x="61468" y="480148"/>
                  </a:lnTo>
                  <a:lnTo>
                    <a:pt x="108200" y="472899"/>
                  </a:lnTo>
                  <a:lnTo>
                    <a:pt x="154622" y="463829"/>
                  </a:lnTo>
                  <a:lnTo>
                    <a:pt x="200663" y="452949"/>
                  </a:lnTo>
                  <a:lnTo>
                    <a:pt x="246253" y="440270"/>
                  </a:lnTo>
                  <a:lnTo>
                    <a:pt x="114554" y="0"/>
                  </a:lnTo>
                  <a:close/>
                </a:path>
              </a:pathLst>
            </a:custGeom>
            <a:solidFill>
              <a:srgbClr val="BEBEBE"/>
            </a:solidFill>
          </p:spPr>
          <p:txBody>
            <a:bodyPr wrap="square" lIns="0" tIns="0" rIns="0" bIns="0" rtlCol="0"/>
            <a:lstStyle/>
            <a:p>
              <a:endParaRPr sz="2400"/>
            </a:p>
          </p:txBody>
        </p:sp>
        <p:sp>
          <p:nvSpPr>
            <p:cNvPr id="7" name="object 7"/>
            <p:cNvSpPr/>
            <p:nvPr/>
          </p:nvSpPr>
          <p:spPr>
            <a:xfrm>
              <a:off x="4766817" y="3628771"/>
              <a:ext cx="246379" cy="480695"/>
            </a:xfrm>
            <a:custGeom>
              <a:avLst/>
              <a:gdLst/>
              <a:ahLst/>
              <a:cxnLst/>
              <a:rect l="l" t="t" r="r" b="b"/>
              <a:pathLst>
                <a:path w="246379" h="480695">
                  <a:moveTo>
                    <a:pt x="246253" y="440270"/>
                  </a:moveTo>
                  <a:lnTo>
                    <a:pt x="200663" y="452949"/>
                  </a:lnTo>
                  <a:lnTo>
                    <a:pt x="154622" y="463829"/>
                  </a:lnTo>
                  <a:lnTo>
                    <a:pt x="108200" y="472899"/>
                  </a:lnTo>
                  <a:lnTo>
                    <a:pt x="61468" y="480148"/>
                  </a:lnTo>
                  <a:lnTo>
                    <a:pt x="0" y="24764"/>
                  </a:lnTo>
                  <a:lnTo>
                    <a:pt x="28971" y="20288"/>
                  </a:lnTo>
                  <a:lnTo>
                    <a:pt x="57753" y="14668"/>
                  </a:lnTo>
                  <a:lnTo>
                    <a:pt x="86296" y="7905"/>
                  </a:lnTo>
                  <a:lnTo>
                    <a:pt x="114554" y="0"/>
                  </a:lnTo>
                  <a:lnTo>
                    <a:pt x="246253" y="440270"/>
                  </a:lnTo>
                  <a:close/>
                </a:path>
              </a:pathLst>
            </a:custGeom>
            <a:ln w="19050">
              <a:solidFill>
                <a:srgbClr val="FFFFFF"/>
              </a:solidFill>
            </a:ln>
          </p:spPr>
          <p:txBody>
            <a:bodyPr wrap="square" lIns="0" tIns="0" rIns="0" bIns="0" rtlCol="0"/>
            <a:lstStyle/>
            <a:p>
              <a:endParaRPr sz="2400"/>
            </a:p>
          </p:txBody>
        </p:sp>
        <p:sp>
          <p:nvSpPr>
            <p:cNvPr id="8" name="object 8"/>
            <p:cNvSpPr/>
            <p:nvPr/>
          </p:nvSpPr>
          <p:spPr>
            <a:xfrm>
              <a:off x="4723129" y="3653536"/>
              <a:ext cx="105410" cy="462915"/>
            </a:xfrm>
            <a:custGeom>
              <a:avLst/>
              <a:gdLst/>
              <a:ahLst/>
              <a:cxnLst/>
              <a:rect l="l" t="t" r="r" b="b"/>
              <a:pathLst>
                <a:path w="105410" h="462914">
                  <a:moveTo>
                    <a:pt x="43687" y="0"/>
                  </a:moveTo>
                  <a:lnTo>
                    <a:pt x="21891" y="2571"/>
                  </a:lnTo>
                  <a:lnTo>
                    <a:pt x="0" y="4571"/>
                  </a:lnTo>
                  <a:lnTo>
                    <a:pt x="34798" y="462788"/>
                  </a:lnTo>
                  <a:lnTo>
                    <a:pt x="52417" y="461323"/>
                  </a:lnTo>
                  <a:lnTo>
                    <a:pt x="70024" y="459600"/>
                  </a:lnTo>
                  <a:lnTo>
                    <a:pt x="87608" y="457619"/>
                  </a:lnTo>
                  <a:lnTo>
                    <a:pt x="105156" y="455383"/>
                  </a:lnTo>
                  <a:lnTo>
                    <a:pt x="43687" y="0"/>
                  </a:lnTo>
                  <a:close/>
                </a:path>
              </a:pathLst>
            </a:custGeom>
            <a:solidFill>
              <a:srgbClr val="F1F1F1"/>
            </a:solidFill>
          </p:spPr>
          <p:txBody>
            <a:bodyPr wrap="square" lIns="0" tIns="0" rIns="0" bIns="0" rtlCol="0"/>
            <a:lstStyle/>
            <a:p>
              <a:endParaRPr sz="2400"/>
            </a:p>
          </p:txBody>
        </p:sp>
        <p:sp>
          <p:nvSpPr>
            <p:cNvPr id="9" name="object 9"/>
            <p:cNvSpPr/>
            <p:nvPr/>
          </p:nvSpPr>
          <p:spPr>
            <a:xfrm>
              <a:off x="4723129" y="3653536"/>
              <a:ext cx="105410" cy="462915"/>
            </a:xfrm>
            <a:custGeom>
              <a:avLst/>
              <a:gdLst/>
              <a:ahLst/>
              <a:cxnLst/>
              <a:rect l="l" t="t" r="r" b="b"/>
              <a:pathLst>
                <a:path w="105410" h="462914">
                  <a:moveTo>
                    <a:pt x="105156" y="455383"/>
                  </a:moveTo>
                  <a:lnTo>
                    <a:pt x="87608" y="457619"/>
                  </a:lnTo>
                  <a:lnTo>
                    <a:pt x="70024" y="459600"/>
                  </a:lnTo>
                  <a:lnTo>
                    <a:pt x="52417" y="461323"/>
                  </a:lnTo>
                  <a:lnTo>
                    <a:pt x="34798" y="462788"/>
                  </a:lnTo>
                  <a:lnTo>
                    <a:pt x="0" y="4571"/>
                  </a:lnTo>
                  <a:lnTo>
                    <a:pt x="10951" y="3643"/>
                  </a:lnTo>
                  <a:lnTo>
                    <a:pt x="21891" y="2571"/>
                  </a:lnTo>
                  <a:lnTo>
                    <a:pt x="32807" y="1357"/>
                  </a:lnTo>
                  <a:lnTo>
                    <a:pt x="43687" y="0"/>
                  </a:lnTo>
                  <a:lnTo>
                    <a:pt x="105156" y="455383"/>
                  </a:lnTo>
                  <a:close/>
                </a:path>
              </a:pathLst>
            </a:custGeom>
            <a:ln w="19049">
              <a:solidFill>
                <a:srgbClr val="FFFFFF"/>
              </a:solidFill>
            </a:ln>
          </p:spPr>
          <p:txBody>
            <a:bodyPr wrap="square" lIns="0" tIns="0" rIns="0" bIns="0" rtlCol="0"/>
            <a:lstStyle/>
            <a:p>
              <a:endParaRPr sz="2400"/>
            </a:p>
          </p:txBody>
        </p:sp>
        <p:sp>
          <p:nvSpPr>
            <p:cNvPr id="10" name="object 10"/>
            <p:cNvSpPr/>
            <p:nvPr/>
          </p:nvSpPr>
          <p:spPr>
            <a:xfrm>
              <a:off x="3457121" y="1701292"/>
              <a:ext cx="1301115" cy="2418715"/>
            </a:xfrm>
            <a:custGeom>
              <a:avLst/>
              <a:gdLst/>
              <a:ahLst/>
              <a:cxnLst/>
              <a:rect l="l" t="t" r="r" b="b"/>
              <a:pathLst>
                <a:path w="1301114" h="2418715">
                  <a:moveTo>
                    <a:pt x="1209366" y="0"/>
                  </a:moveTo>
                  <a:lnTo>
                    <a:pt x="1163535" y="857"/>
                  </a:lnTo>
                  <a:lnTo>
                    <a:pt x="1117799" y="3429"/>
                  </a:lnTo>
                  <a:lnTo>
                    <a:pt x="1069381" y="8067"/>
                  </a:lnTo>
                  <a:lnTo>
                    <a:pt x="1021593" y="14560"/>
                  </a:lnTo>
                  <a:lnTo>
                    <a:pt x="974467" y="22868"/>
                  </a:lnTo>
                  <a:lnTo>
                    <a:pt x="928037" y="32953"/>
                  </a:lnTo>
                  <a:lnTo>
                    <a:pt x="882336" y="44775"/>
                  </a:lnTo>
                  <a:lnTo>
                    <a:pt x="837398" y="58297"/>
                  </a:lnTo>
                  <a:lnTo>
                    <a:pt x="793255" y="73480"/>
                  </a:lnTo>
                  <a:lnTo>
                    <a:pt x="749942" y="90283"/>
                  </a:lnTo>
                  <a:lnTo>
                    <a:pt x="707490" y="108670"/>
                  </a:lnTo>
                  <a:lnTo>
                    <a:pt x="665935" y="128600"/>
                  </a:lnTo>
                  <a:lnTo>
                    <a:pt x="625308" y="150036"/>
                  </a:lnTo>
                  <a:lnTo>
                    <a:pt x="585644" y="172939"/>
                  </a:lnTo>
                  <a:lnTo>
                    <a:pt x="546975" y="197269"/>
                  </a:lnTo>
                  <a:lnTo>
                    <a:pt x="509334" y="222988"/>
                  </a:lnTo>
                  <a:lnTo>
                    <a:pt x="472756" y="250057"/>
                  </a:lnTo>
                  <a:lnTo>
                    <a:pt x="437273" y="278437"/>
                  </a:lnTo>
                  <a:lnTo>
                    <a:pt x="402918" y="308090"/>
                  </a:lnTo>
                  <a:lnTo>
                    <a:pt x="369726" y="338977"/>
                  </a:lnTo>
                  <a:lnTo>
                    <a:pt x="337728" y="371059"/>
                  </a:lnTo>
                  <a:lnTo>
                    <a:pt x="306959" y="404297"/>
                  </a:lnTo>
                  <a:lnTo>
                    <a:pt x="277451" y="438653"/>
                  </a:lnTo>
                  <a:lnTo>
                    <a:pt x="249239" y="474088"/>
                  </a:lnTo>
                  <a:lnTo>
                    <a:pt x="222354" y="510562"/>
                  </a:lnTo>
                  <a:lnTo>
                    <a:pt x="196831" y="548038"/>
                  </a:lnTo>
                  <a:lnTo>
                    <a:pt x="172703" y="586476"/>
                  </a:lnTo>
                  <a:lnTo>
                    <a:pt x="150003" y="625837"/>
                  </a:lnTo>
                  <a:lnTo>
                    <a:pt x="128765" y="666084"/>
                  </a:lnTo>
                  <a:lnTo>
                    <a:pt x="109021" y="707177"/>
                  </a:lnTo>
                  <a:lnTo>
                    <a:pt x="90805" y="749077"/>
                  </a:lnTo>
                  <a:lnTo>
                    <a:pt x="74150" y="791745"/>
                  </a:lnTo>
                  <a:lnTo>
                    <a:pt x="59089" y="835143"/>
                  </a:lnTo>
                  <a:lnTo>
                    <a:pt x="45656" y="879233"/>
                  </a:lnTo>
                  <a:lnTo>
                    <a:pt x="33885" y="923974"/>
                  </a:lnTo>
                  <a:lnTo>
                    <a:pt x="23807" y="969329"/>
                  </a:lnTo>
                  <a:lnTo>
                    <a:pt x="15458" y="1015259"/>
                  </a:lnTo>
                  <a:lnTo>
                    <a:pt x="8869" y="1061724"/>
                  </a:lnTo>
                  <a:lnTo>
                    <a:pt x="4074" y="1108687"/>
                  </a:lnTo>
                  <a:lnTo>
                    <a:pt x="1106" y="1156108"/>
                  </a:lnTo>
                  <a:lnTo>
                    <a:pt x="0" y="1203949"/>
                  </a:lnTo>
                  <a:lnTo>
                    <a:pt x="787" y="1252170"/>
                  </a:lnTo>
                  <a:lnTo>
                    <a:pt x="3501" y="1300734"/>
                  </a:lnTo>
                  <a:lnTo>
                    <a:pt x="8140" y="1349160"/>
                  </a:lnTo>
                  <a:lnTo>
                    <a:pt x="14632" y="1396958"/>
                  </a:lnTo>
                  <a:lnTo>
                    <a:pt x="22941" y="1444092"/>
                  </a:lnTo>
                  <a:lnTo>
                    <a:pt x="33025" y="1490529"/>
                  </a:lnTo>
                  <a:lnTo>
                    <a:pt x="44848" y="1536237"/>
                  </a:lnTo>
                  <a:lnTo>
                    <a:pt x="58370" y="1581182"/>
                  </a:lnTo>
                  <a:lnTo>
                    <a:pt x="73552" y="1625331"/>
                  </a:lnTo>
                  <a:lnTo>
                    <a:pt x="90356" y="1668650"/>
                  </a:lnTo>
                  <a:lnTo>
                    <a:pt x="108743" y="1711106"/>
                  </a:lnTo>
                  <a:lnTo>
                    <a:pt x="128673" y="1752666"/>
                  </a:lnTo>
                  <a:lnTo>
                    <a:pt x="150109" y="1793297"/>
                  </a:lnTo>
                  <a:lnTo>
                    <a:pt x="173011" y="1832966"/>
                  </a:lnTo>
                  <a:lnTo>
                    <a:pt x="197341" y="1871638"/>
                  </a:lnTo>
                  <a:lnTo>
                    <a:pt x="223060" y="1909281"/>
                  </a:lnTo>
                  <a:lnTo>
                    <a:pt x="250129" y="1945862"/>
                  </a:lnTo>
                  <a:lnTo>
                    <a:pt x="278510" y="1981347"/>
                  </a:lnTo>
                  <a:lnTo>
                    <a:pt x="308163" y="2015703"/>
                  </a:lnTo>
                  <a:lnTo>
                    <a:pt x="339050" y="2048897"/>
                  </a:lnTo>
                  <a:lnTo>
                    <a:pt x="371132" y="2080895"/>
                  </a:lnTo>
                  <a:lnTo>
                    <a:pt x="404370" y="2111664"/>
                  </a:lnTo>
                  <a:lnTo>
                    <a:pt x="438726" y="2141172"/>
                  </a:lnTo>
                  <a:lnTo>
                    <a:pt x="474160" y="2169384"/>
                  </a:lnTo>
                  <a:lnTo>
                    <a:pt x="510635" y="2196267"/>
                  </a:lnTo>
                  <a:lnTo>
                    <a:pt x="548110" y="2221788"/>
                  </a:lnTo>
                  <a:lnTo>
                    <a:pt x="586548" y="2245914"/>
                  </a:lnTo>
                  <a:lnTo>
                    <a:pt x="625910" y="2268612"/>
                  </a:lnTo>
                  <a:lnTo>
                    <a:pt x="666157" y="2289848"/>
                  </a:lnTo>
                  <a:lnTo>
                    <a:pt x="707249" y="2309589"/>
                  </a:lnTo>
                  <a:lnTo>
                    <a:pt x="749149" y="2327801"/>
                  </a:lnTo>
                  <a:lnTo>
                    <a:pt x="791818" y="2344452"/>
                  </a:lnTo>
                  <a:lnTo>
                    <a:pt x="835216" y="2359508"/>
                  </a:lnTo>
                  <a:lnTo>
                    <a:pt x="879305" y="2372936"/>
                  </a:lnTo>
                  <a:lnTo>
                    <a:pt x="924047" y="2384703"/>
                  </a:lnTo>
                  <a:lnTo>
                    <a:pt x="969402" y="2394775"/>
                  </a:lnTo>
                  <a:lnTo>
                    <a:pt x="1015332" y="2403119"/>
                  </a:lnTo>
                  <a:lnTo>
                    <a:pt x="1061797" y="2409701"/>
                  </a:lnTo>
                  <a:lnTo>
                    <a:pt x="1108760" y="2414490"/>
                  </a:lnTo>
                  <a:lnTo>
                    <a:pt x="1156181" y="2417450"/>
                  </a:lnTo>
                  <a:lnTo>
                    <a:pt x="1204021" y="2418549"/>
                  </a:lnTo>
                  <a:lnTo>
                    <a:pt x="1252243" y="2417754"/>
                  </a:lnTo>
                  <a:lnTo>
                    <a:pt x="1300806" y="2415032"/>
                  </a:lnTo>
                  <a:lnTo>
                    <a:pt x="1266008" y="1956816"/>
                  </a:lnTo>
                  <a:lnTo>
                    <a:pt x="1237735" y="1958419"/>
                  </a:lnTo>
                  <a:lnTo>
                    <a:pt x="1223556" y="1958834"/>
                  </a:lnTo>
                  <a:lnTo>
                    <a:pt x="1161943" y="1957500"/>
                  </a:lnTo>
                  <a:lnTo>
                    <a:pt x="1115304" y="1953133"/>
                  </a:lnTo>
                  <a:lnTo>
                    <a:pt x="1069537" y="1945963"/>
                  </a:lnTo>
                  <a:lnTo>
                    <a:pt x="1024731" y="1936078"/>
                  </a:lnTo>
                  <a:lnTo>
                    <a:pt x="980972" y="1923564"/>
                  </a:lnTo>
                  <a:lnTo>
                    <a:pt x="938349" y="1908510"/>
                  </a:lnTo>
                  <a:lnTo>
                    <a:pt x="896949" y="1891004"/>
                  </a:lnTo>
                  <a:lnTo>
                    <a:pt x="856860" y="1871134"/>
                  </a:lnTo>
                  <a:lnTo>
                    <a:pt x="818170" y="1848987"/>
                  </a:lnTo>
                  <a:lnTo>
                    <a:pt x="780968" y="1824652"/>
                  </a:lnTo>
                  <a:lnTo>
                    <a:pt x="745339" y="1798216"/>
                  </a:lnTo>
                  <a:lnTo>
                    <a:pt x="711373" y="1769766"/>
                  </a:lnTo>
                  <a:lnTo>
                    <a:pt x="679157" y="1739392"/>
                  </a:lnTo>
                  <a:lnTo>
                    <a:pt x="648779" y="1707180"/>
                  </a:lnTo>
                  <a:lnTo>
                    <a:pt x="620327" y="1673218"/>
                  </a:lnTo>
                  <a:lnTo>
                    <a:pt x="593888" y="1637595"/>
                  </a:lnTo>
                  <a:lnTo>
                    <a:pt x="569551" y="1600398"/>
                  </a:lnTo>
                  <a:lnTo>
                    <a:pt x="547402" y="1561715"/>
                  </a:lnTo>
                  <a:lnTo>
                    <a:pt x="527531" y="1521633"/>
                  </a:lnTo>
                  <a:lnTo>
                    <a:pt x="510024" y="1480242"/>
                  </a:lnTo>
                  <a:lnTo>
                    <a:pt x="494970" y="1437628"/>
                  </a:lnTo>
                  <a:lnTo>
                    <a:pt x="482456" y="1393879"/>
                  </a:lnTo>
                  <a:lnTo>
                    <a:pt x="472570" y="1349083"/>
                  </a:lnTo>
                  <a:lnTo>
                    <a:pt x="465400" y="1303328"/>
                  </a:lnTo>
                  <a:lnTo>
                    <a:pt x="461033" y="1256703"/>
                  </a:lnTo>
                  <a:lnTo>
                    <a:pt x="459558" y="1209294"/>
                  </a:lnTo>
                  <a:lnTo>
                    <a:pt x="461033" y="1161870"/>
                  </a:lnTo>
                  <a:lnTo>
                    <a:pt x="465400" y="1115231"/>
                  </a:lnTo>
                  <a:lnTo>
                    <a:pt x="472570" y="1069465"/>
                  </a:lnTo>
                  <a:lnTo>
                    <a:pt x="482456" y="1024658"/>
                  </a:lnTo>
                  <a:lnTo>
                    <a:pt x="494970" y="980899"/>
                  </a:lnTo>
                  <a:lnTo>
                    <a:pt x="510024" y="938276"/>
                  </a:lnTo>
                  <a:lnTo>
                    <a:pt x="527531" y="896876"/>
                  </a:lnTo>
                  <a:lnTo>
                    <a:pt x="547402" y="856788"/>
                  </a:lnTo>
                  <a:lnTo>
                    <a:pt x="569551" y="818098"/>
                  </a:lnTo>
                  <a:lnTo>
                    <a:pt x="593888" y="780895"/>
                  </a:lnTo>
                  <a:lnTo>
                    <a:pt x="620327" y="745266"/>
                  </a:lnTo>
                  <a:lnTo>
                    <a:pt x="648779" y="711300"/>
                  </a:lnTo>
                  <a:lnTo>
                    <a:pt x="679157" y="679084"/>
                  </a:lnTo>
                  <a:lnTo>
                    <a:pt x="711373" y="648706"/>
                  </a:lnTo>
                  <a:lnTo>
                    <a:pt x="745339" y="620254"/>
                  </a:lnTo>
                  <a:lnTo>
                    <a:pt x="780968" y="593815"/>
                  </a:lnTo>
                  <a:lnTo>
                    <a:pt x="818170" y="569478"/>
                  </a:lnTo>
                  <a:lnTo>
                    <a:pt x="856860" y="547329"/>
                  </a:lnTo>
                  <a:lnTo>
                    <a:pt x="896949" y="527458"/>
                  </a:lnTo>
                  <a:lnTo>
                    <a:pt x="938349" y="509951"/>
                  </a:lnTo>
                  <a:lnTo>
                    <a:pt x="980972" y="494897"/>
                  </a:lnTo>
                  <a:lnTo>
                    <a:pt x="1024731" y="482383"/>
                  </a:lnTo>
                  <a:lnTo>
                    <a:pt x="1069537" y="472497"/>
                  </a:lnTo>
                  <a:lnTo>
                    <a:pt x="1115304" y="465327"/>
                  </a:lnTo>
                  <a:lnTo>
                    <a:pt x="1161943" y="460960"/>
                  </a:lnTo>
                  <a:lnTo>
                    <a:pt x="1209366" y="459486"/>
                  </a:lnTo>
                  <a:lnTo>
                    <a:pt x="1209366" y="0"/>
                  </a:lnTo>
                  <a:close/>
                </a:path>
              </a:pathLst>
            </a:custGeom>
            <a:solidFill>
              <a:srgbClr val="C00000"/>
            </a:solidFill>
          </p:spPr>
          <p:txBody>
            <a:bodyPr wrap="square" lIns="0" tIns="0" rIns="0" bIns="0" rtlCol="0"/>
            <a:lstStyle/>
            <a:p>
              <a:endParaRPr sz="2400"/>
            </a:p>
          </p:txBody>
        </p:sp>
        <p:sp>
          <p:nvSpPr>
            <p:cNvPr id="11" name="object 11"/>
            <p:cNvSpPr/>
            <p:nvPr/>
          </p:nvSpPr>
          <p:spPr>
            <a:xfrm>
              <a:off x="3457121" y="1701292"/>
              <a:ext cx="1301115" cy="2418715"/>
            </a:xfrm>
            <a:custGeom>
              <a:avLst/>
              <a:gdLst/>
              <a:ahLst/>
              <a:cxnLst/>
              <a:rect l="l" t="t" r="r" b="b"/>
              <a:pathLst>
                <a:path w="1301114" h="2418715">
                  <a:moveTo>
                    <a:pt x="1300806" y="2415032"/>
                  </a:moveTo>
                  <a:lnTo>
                    <a:pt x="1252243" y="2417754"/>
                  </a:lnTo>
                  <a:lnTo>
                    <a:pt x="1204021" y="2418549"/>
                  </a:lnTo>
                  <a:lnTo>
                    <a:pt x="1156181" y="2417450"/>
                  </a:lnTo>
                  <a:lnTo>
                    <a:pt x="1108760" y="2414490"/>
                  </a:lnTo>
                  <a:lnTo>
                    <a:pt x="1061797" y="2409701"/>
                  </a:lnTo>
                  <a:lnTo>
                    <a:pt x="1015332" y="2403119"/>
                  </a:lnTo>
                  <a:lnTo>
                    <a:pt x="969402" y="2394775"/>
                  </a:lnTo>
                  <a:lnTo>
                    <a:pt x="924047" y="2384703"/>
                  </a:lnTo>
                  <a:lnTo>
                    <a:pt x="879305" y="2372936"/>
                  </a:lnTo>
                  <a:lnTo>
                    <a:pt x="835216" y="2359508"/>
                  </a:lnTo>
                  <a:lnTo>
                    <a:pt x="791818" y="2344452"/>
                  </a:lnTo>
                  <a:lnTo>
                    <a:pt x="749149" y="2327801"/>
                  </a:lnTo>
                  <a:lnTo>
                    <a:pt x="707249" y="2309589"/>
                  </a:lnTo>
                  <a:lnTo>
                    <a:pt x="666157" y="2289848"/>
                  </a:lnTo>
                  <a:lnTo>
                    <a:pt x="625910" y="2268612"/>
                  </a:lnTo>
                  <a:lnTo>
                    <a:pt x="586548" y="2245914"/>
                  </a:lnTo>
                  <a:lnTo>
                    <a:pt x="548110" y="2221788"/>
                  </a:lnTo>
                  <a:lnTo>
                    <a:pt x="510635" y="2196267"/>
                  </a:lnTo>
                  <a:lnTo>
                    <a:pt x="474160" y="2169384"/>
                  </a:lnTo>
                  <a:lnTo>
                    <a:pt x="438726" y="2141172"/>
                  </a:lnTo>
                  <a:lnTo>
                    <a:pt x="404370" y="2111664"/>
                  </a:lnTo>
                  <a:lnTo>
                    <a:pt x="371132" y="2080895"/>
                  </a:lnTo>
                  <a:lnTo>
                    <a:pt x="339050" y="2048897"/>
                  </a:lnTo>
                  <a:lnTo>
                    <a:pt x="308163" y="2015703"/>
                  </a:lnTo>
                  <a:lnTo>
                    <a:pt x="278510" y="1981347"/>
                  </a:lnTo>
                  <a:lnTo>
                    <a:pt x="250129" y="1945862"/>
                  </a:lnTo>
                  <a:lnTo>
                    <a:pt x="223060" y="1909281"/>
                  </a:lnTo>
                  <a:lnTo>
                    <a:pt x="197341" y="1871638"/>
                  </a:lnTo>
                  <a:lnTo>
                    <a:pt x="173011" y="1832966"/>
                  </a:lnTo>
                  <a:lnTo>
                    <a:pt x="150109" y="1793297"/>
                  </a:lnTo>
                  <a:lnTo>
                    <a:pt x="128673" y="1752666"/>
                  </a:lnTo>
                  <a:lnTo>
                    <a:pt x="108743" y="1711106"/>
                  </a:lnTo>
                  <a:lnTo>
                    <a:pt x="90356" y="1668650"/>
                  </a:lnTo>
                  <a:lnTo>
                    <a:pt x="73552" y="1625331"/>
                  </a:lnTo>
                  <a:lnTo>
                    <a:pt x="58370" y="1581182"/>
                  </a:lnTo>
                  <a:lnTo>
                    <a:pt x="44848" y="1536237"/>
                  </a:lnTo>
                  <a:lnTo>
                    <a:pt x="33025" y="1490529"/>
                  </a:lnTo>
                  <a:lnTo>
                    <a:pt x="22941" y="1444092"/>
                  </a:lnTo>
                  <a:lnTo>
                    <a:pt x="14632" y="1396958"/>
                  </a:lnTo>
                  <a:lnTo>
                    <a:pt x="8140" y="1349160"/>
                  </a:lnTo>
                  <a:lnTo>
                    <a:pt x="3501" y="1300734"/>
                  </a:lnTo>
                  <a:lnTo>
                    <a:pt x="787" y="1252170"/>
                  </a:lnTo>
                  <a:lnTo>
                    <a:pt x="0" y="1203949"/>
                  </a:lnTo>
                  <a:lnTo>
                    <a:pt x="1106" y="1156108"/>
                  </a:lnTo>
                  <a:lnTo>
                    <a:pt x="4074" y="1108687"/>
                  </a:lnTo>
                  <a:lnTo>
                    <a:pt x="8869" y="1061724"/>
                  </a:lnTo>
                  <a:lnTo>
                    <a:pt x="15458" y="1015259"/>
                  </a:lnTo>
                  <a:lnTo>
                    <a:pt x="23807" y="969329"/>
                  </a:lnTo>
                  <a:lnTo>
                    <a:pt x="33885" y="923974"/>
                  </a:lnTo>
                  <a:lnTo>
                    <a:pt x="45656" y="879233"/>
                  </a:lnTo>
                  <a:lnTo>
                    <a:pt x="59089" y="835143"/>
                  </a:lnTo>
                  <a:lnTo>
                    <a:pt x="74150" y="791745"/>
                  </a:lnTo>
                  <a:lnTo>
                    <a:pt x="90805" y="749077"/>
                  </a:lnTo>
                  <a:lnTo>
                    <a:pt x="109021" y="707177"/>
                  </a:lnTo>
                  <a:lnTo>
                    <a:pt x="128765" y="666084"/>
                  </a:lnTo>
                  <a:lnTo>
                    <a:pt x="150003" y="625837"/>
                  </a:lnTo>
                  <a:lnTo>
                    <a:pt x="172703" y="586476"/>
                  </a:lnTo>
                  <a:lnTo>
                    <a:pt x="196831" y="548038"/>
                  </a:lnTo>
                  <a:lnTo>
                    <a:pt x="222354" y="510562"/>
                  </a:lnTo>
                  <a:lnTo>
                    <a:pt x="249239" y="474088"/>
                  </a:lnTo>
                  <a:lnTo>
                    <a:pt x="277451" y="438653"/>
                  </a:lnTo>
                  <a:lnTo>
                    <a:pt x="306959" y="404297"/>
                  </a:lnTo>
                  <a:lnTo>
                    <a:pt x="337728" y="371059"/>
                  </a:lnTo>
                  <a:lnTo>
                    <a:pt x="369726" y="338977"/>
                  </a:lnTo>
                  <a:lnTo>
                    <a:pt x="402918" y="308090"/>
                  </a:lnTo>
                  <a:lnTo>
                    <a:pt x="437273" y="278437"/>
                  </a:lnTo>
                  <a:lnTo>
                    <a:pt x="472756" y="250057"/>
                  </a:lnTo>
                  <a:lnTo>
                    <a:pt x="509334" y="222988"/>
                  </a:lnTo>
                  <a:lnTo>
                    <a:pt x="546975" y="197269"/>
                  </a:lnTo>
                  <a:lnTo>
                    <a:pt x="585644" y="172939"/>
                  </a:lnTo>
                  <a:lnTo>
                    <a:pt x="625308" y="150036"/>
                  </a:lnTo>
                  <a:lnTo>
                    <a:pt x="665935" y="128600"/>
                  </a:lnTo>
                  <a:lnTo>
                    <a:pt x="707490" y="108670"/>
                  </a:lnTo>
                  <a:lnTo>
                    <a:pt x="749942" y="90283"/>
                  </a:lnTo>
                  <a:lnTo>
                    <a:pt x="793255" y="73480"/>
                  </a:lnTo>
                  <a:lnTo>
                    <a:pt x="837398" y="58297"/>
                  </a:lnTo>
                  <a:lnTo>
                    <a:pt x="882336" y="44775"/>
                  </a:lnTo>
                  <a:lnTo>
                    <a:pt x="928037" y="32953"/>
                  </a:lnTo>
                  <a:lnTo>
                    <a:pt x="974467" y="22868"/>
                  </a:lnTo>
                  <a:lnTo>
                    <a:pt x="1021593" y="14560"/>
                  </a:lnTo>
                  <a:lnTo>
                    <a:pt x="1069381" y="8067"/>
                  </a:lnTo>
                  <a:lnTo>
                    <a:pt x="1117799" y="3429"/>
                  </a:lnTo>
                  <a:lnTo>
                    <a:pt x="1163535" y="857"/>
                  </a:lnTo>
                  <a:lnTo>
                    <a:pt x="1209366" y="0"/>
                  </a:lnTo>
                  <a:lnTo>
                    <a:pt x="1209366" y="459486"/>
                  </a:lnTo>
                  <a:lnTo>
                    <a:pt x="1161943" y="460960"/>
                  </a:lnTo>
                  <a:lnTo>
                    <a:pt x="1115304" y="465327"/>
                  </a:lnTo>
                  <a:lnTo>
                    <a:pt x="1069537" y="472497"/>
                  </a:lnTo>
                  <a:lnTo>
                    <a:pt x="1024731" y="482383"/>
                  </a:lnTo>
                  <a:lnTo>
                    <a:pt x="980972" y="494897"/>
                  </a:lnTo>
                  <a:lnTo>
                    <a:pt x="938349" y="509951"/>
                  </a:lnTo>
                  <a:lnTo>
                    <a:pt x="896949" y="527458"/>
                  </a:lnTo>
                  <a:lnTo>
                    <a:pt x="856860" y="547329"/>
                  </a:lnTo>
                  <a:lnTo>
                    <a:pt x="818170" y="569478"/>
                  </a:lnTo>
                  <a:lnTo>
                    <a:pt x="780968" y="593815"/>
                  </a:lnTo>
                  <a:lnTo>
                    <a:pt x="745339" y="620254"/>
                  </a:lnTo>
                  <a:lnTo>
                    <a:pt x="711373" y="648706"/>
                  </a:lnTo>
                  <a:lnTo>
                    <a:pt x="679157" y="679084"/>
                  </a:lnTo>
                  <a:lnTo>
                    <a:pt x="648779" y="711300"/>
                  </a:lnTo>
                  <a:lnTo>
                    <a:pt x="620327" y="745266"/>
                  </a:lnTo>
                  <a:lnTo>
                    <a:pt x="593888" y="780895"/>
                  </a:lnTo>
                  <a:lnTo>
                    <a:pt x="569551" y="818098"/>
                  </a:lnTo>
                  <a:lnTo>
                    <a:pt x="547402" y="856788"/>
                  </a:lnTo>
                  <a:lnTo>
                    <a:pt x="527531" y="896876"/>
                  </a:lnTo>
                  <a:lnTo>
                    <a:pt x="510024" y="938276"/>
                  </a:lnTo>
                  <a:lnTo>
                    <a:pt x="494970" y="980899"/>
                  </a:lnTo>
                  <a:lnTo>
                    <a:pt x="482456" y="1024658"/>
                  </a:lnTo>
                  <a:lnTo>
                    <a:pt x="472570" y="1069465"/>
                  </a:lnTo>
                  <a:lnTo>
                    <a:pt x="465400" y="1115231"/>
                  </a:lnTo>
                  <a:lnTo>
                    <a:pt x="461033" y="1161870"/>
                  </a:lnTo>
                  <a:lnTo>
                    <a:pt x="459558" y="1209294"/>
                  </a:lnTo>
                  <a:lnTo>
                    <a:pt x="461033" y="1256703"/>
                  </a:lnTo>
                  <a:lnTo>
                    <a:pt x="465400" y="1303328"/>
                  </a:lnTo>
                  <a:lnTo>
                    <a:pt x="472570" y="1349083"/>
                  </a:lnTo>
                  <a:lnTo>
                    <a:pt x="482456" y="1393879"/>
                  </a:lnTo>
                  <a:lnTo>
                    <a:pt x="494970" y="1437628"/>
                  </a:lnTo>
                  <a:lnTo>
                    <a:pt x="510024" y="1480242"/>
                  </a:lnTo>
                  <a:lnTo>
                    <a:pt x="527531" y="1521633"/>
                  </a:lnTo>
                  <a:lnTo>
                    <a:pt x="547402" y="1561715"/>
                  </a:lnTo>
                  <a:lnTo>
                    <a:pt x="569551" y="1600398"/>
                  </a:lnTo>
                  <a:lnTo>
                    <a:pt x="593888" y="1637595"/>
                  </a:lnTo>
                  <a:lnTo>
                    <a:pt x="620327" y="1673218"/>
                  </a:lnTo>
                  <a:lnTo>
                    <a:pt x="648779" y="1707180"/>
                  </a:lnTo>
                  <a:lnTo>
                    <a:pt x="679157" y="1739392"/>
                  </a:lnTo>
                  <a:lnTo>
                    <a:pt x="711373" y="1769766"/>
                  </a:lnTo>
                  <a:lnTo>
                    <a:pt x="745339" y="1798216"/>
                  </a:lnTo>
                  <a:lnTo>
                    <a:pt x="780968" y="1824652"/>
                  </a:lnTo>
                  <a:lnTo>
                    <a:pt x="818170" y="1848987"/>
                  </a:lnTo>
                  <a:lnTo>
                    <a:pt x="856860" y="1871134"/>
                  </a:lnTo>
                  <a:lnTo>
                    <a:pt x="896949" y="1891004"/>
                  </a:lnTo>
                  <a:lnTo>
                    <a:pt x="938349" y="1908510"/>
                  </a:lnTo>
                  <a:lnTo>
                    <a:pt x="980972" y="1923564"/>
                  </a:lnTo>
                  <a:lnTo>
                    <a:pt x="1024731" y="1936078"/>
                  </a:lnTo>
                  <a:lnTo>
                    <a:pt x="1069537" y="1945963"/>
                  </a:lnTo>
                  <a:lnTo>
                    <a:pt x="1115304" y="1953133"/>
                  </a:lnTo>
                  <a:lnTo>
                    <a:pt x="1161943" y="1957500"/>
                  </a:lnTo>
                  <a:lnTo>
                    <a:pt x="1209366" y="1958975"/>
                  </a:lnTo>
                  <a:lnTo>
                    <a:pt x="1223556" y="1958834"/>
                  </a:lnTo>
                  <a:lnTo>
                    <a:pt x="1237735" y="1958419"/>
                  </a:lnTo>
                  <a:lnTo>
                    <a:pt x="1251889" y="1957742"/>
                  </a:lnTo>
                  <a:lnTo>
                    <a:pt x="1266008" y="1956816"/>
                  </a:lnTo>
                  <a:lnTo>
                    <a:pt x="1300806" y="2415032"/>
                  </a:lnTo>
                  <a:close/>
                </a:path>
              </a:pathLst>
            </a:custGeom>
            <a:ln w="19050">
              <a:solidFill>
                <a:srgbClr val="FFFFFF"/>
              </a:solidFill>
            </a:ln>
          </p:spPr>
          <p:txBody>
            <a:bodyPr wrap="square" lIns="0" tIns="0" rIns="0" bIns="0" rtlCol="0"/>
            <a:lstStyle/>
            <a:p>
              <a:endParaRPr sz="2400"/>
            </a:p>
          </p:txBody>
        </p:sp>
      </p:grpSp>
      <p:sp>
        <p:nvSpPr>
          <p:cNvPr id="12" name="object 12"/>
          <p:cNvSpPr txBox="1"/>
          <p:nvPr/>
        </p:nvSpPr>
        <p:spPr>
          <a:xfrm>
            <a:off x="1243127" y="5104163"/>
            <a:ext cx="1479973" cy="427532"/>
          </a:xfrm>
          <a:prstGeom prst="rect">
            <a:avLst/>
          </a:prstGeom>
        </p:spPr>
        <p:txBody>
          <a:bodyPr vert="horz" wrap="square" lIns="0" tIns="16933" rIns="0" bIns="0" rtlCol="0">
            <a:spAutoFit/>
          </a:bodyPr>
          <a:lstStyle/>
          <a:p>
            <a:pPr marL="16933">
              <a:spcBef>
                <a:spcPts val="133"/>
              </a:spcBef>
            </a:pPr>
            <a:r>
              <a:rPr sz="1867" b="1" spc="7" dirty="0">
                <a:latin typeface="游ゴシック"/>
                <a:cs typeface="游ゴシック"/>
              </a:rPr>
              <a:t>ロケット </a:t>
            </a:r>
            <a:r>
              <a:rPr sz="2667" b="1" dirty="0">
                <a:latin typeface="Calibri"/>
                <a:cs typeface="Calibri"/>
              </a:rPr>
              <a:t>1</a:t>
            </a:r>
            <a:r>
              <a:rPr sz="2667" b="1" spc="-7" dirty="0">
                <a:latin typeface="Calibri"/>
                <a:cs typeface="Calibri"/>
              </a:rPr>
              <a:t> </a:t>
            </a:r>
            <a:r>
              <a:rPr sz="1867" b="1" spc="-67" dirty="0">
                <a:latin typeface="Calibri"/>
                <a:cs typeface="Calibri"/>
              </a:rPr>
              <a:t>%</a:t>
            </a:r>
            <a:endParaRPr sz="1867">
              <a:latin typeface="Calibri"/>
              <a:cs typeface="Calibri"/>
            </a:endParaRPr>
          </a:p>
        </p:txBody>
      </p:sp>
      <p:sp>
        <p:nvSpPr>
          <p:cNvPr id="13" name="object 13"/>
          <p:cNvSpPr txBox="1">
            <a:spLocks noGrp="1"/>
          </p:cNvSpPr>
          <p:nvPr>
            <p:ph type="title"/>
          </p:nvPr>
        </p:nvSpPr>
        <p:spPr>
          <a:xfrm>
            <a:off x="1188846" y="7584"/>
            <a:ext cx="9866375" cy="695062"/>
          </a:xfrm>
          <a:prstGeom prst="rect">
            <a:avLst/>
          </a:prstGeom>
        </p:spPr>
        <p:txBody>
          <a:bodyPr vert="horz" wrap="square" lIns="0" tIns="17780" rIns="0" bIns="0" rtlCol="0" anchor="ctr">
            <a:spAutoFit/>
          </a:bodyPr>
          <a:lstStyle/>
          <a:p>
            <a:pPr marL="16933" algn="ctr">
              <a:lnSpc>
                <a:spcPct val="100000"/>
              </a:lnSpc>
              <a:spcBef>
                <a:spcPts val="140"/>
              </a:spcBef>
            </a:pPr>
            <a:r>
              <a:rPr spc="-27" dirty="0">
                <a:solidFill>
                  <a:srgbClr val="7E7E7E"/>
                </a:solidFill>
                <a:latin typeface="BIZ UDP明朝 Medium" panose="02020500000000000000" pitchFamily="18" charset="-128"/>
                <a:ea typeface="BIZ UDP明朝 Medium" panose="02020500000000000000" pitchFamily="18" charset="-128"/>
              </a:rPr>
              <a:t>2</a:t>
            </a:r>
            <a:r>
              <a:rPr spc="-27" dirty="0">
                <a:solidFill>
                  <a:srgbClr val="0D0D0D"/>
                </a:solidFill>
                <a:latin typeface="BIZ UDP明朝 Medium" panose="02020500000000000000" pitchFamily="18" charset="-128"/>
                <a:ea typeface="BIZ UDP明朝 Medium" panose="02020500000000000000" pitchFamily="18" charset="-128"/>
              </a:rPr>
              <a:t>040</a:t>
            </a:r>
            <a:r>
              <a:rPr spc="-13" dirty="0">
                <a:solidFill>
                  <a:srgbClr val="0D0D0D"/>
                </a:solidFill>
                <a:latin typeface="BIZ UDP明朝 Medium" panose="02020500000000000000" pitchFamily="18" charset="-128"/>
                <a:ea typeface="BIZ UDP明朝 Medium" panose="02020500000000000000" pitchFamily="18" charset="-128"/>
              </a:rPr>
              <a:t>年の宇宙産業の市場規模</a:t>
            </a:r>
          </a:p>
        </p:txBody>
      </p:sp>
      <p:sp>
        <p:nvSpPr>
          <p:cNvPr id="15" name="object 15"/>
          <p:cNvSpPr txBox="1"/>
          <p:nvPr/>
        </p:nvSpPr>
        <p:spPr>
          <a:xfrm>
            <a:off x="3288608" y="5241120"/>
            <a:ext cx="371687" cy="221365"/>
          </a:xfrm>
          <a:prstGeom prst="rect">
            <a:avLst/>
          </a:prstGeom>
        </p:spPr>
        <p:txBody>
          <a:bodyPr vert="horz" wrap="square" lIns="0" tIns="16087" rIns="0" bIns="0" rtlCol="0">
            <a:spAutoFit/>
          </a:bodyPr>
          <a:lstStyle/>
          <a:p>
            <a:pPr marL="16933">
              <a:spcBef>
                <a:spcPts val="127"/>
              </a:spcBef>
            </a:pPr>
            <a:r>
              <a:rPr sz="1333" b="1" spc="-40" dirty="0">
                <a:latin typeface="游ゴシック"/>
                <a:cs typeface="游ゴシック"/>
              </a:rPr>
              <a:t>輸送</a:t>
            </a:r>
            <a:endParaRPr sz="1333">
              <a:latin typeface="游ゴシック"/>
              <a:cs typeface="游ゴシック"/>
            </a:endParaRPr>
          </a:p>
        </p:txBody>
      </p:sp>
      <p:sp>
        <p:nvSpPr>
          <p:cNvPr id="16" name="object 16"/>
          <p:cNvSpPr/>
          <p:nvPr/>
        </p:nvSpPr>
        <p:spPr>
          <a:xfrm>
            <a:off x="2966534" y="5227573"/>
            <a:ext cx="221827" cy="268393"/>
          </a:xfrm>
          <a:custGeom>
            <a:avLst/>
            <a:gdLst/>
            <a:ahLst/>
            <a:cxnLst/>
            <a:rect l="l" t="t" r="r" b="b"/>
            <a:pathLst>
              <a:path w="166369" h="201295">
                <a:moveTo>
                  <a:pt x="166116" y="0"/>
                </a:moveTo>
                <a:lnTo>
                  <a:pt x="0" y="0"/>
                </a:lnTo>
                <a:lnTo>
                  <a:pt x="0" y="201168"/>
                </a:lnTo>
                <a:lnTo>
                  <a:pt x="166116" y="201168"/>
                </a:lnTo>
                <a:lnTo>
                  <a:pt x="166116" y="0"/>
                </a:lnTo>
                <a:close/>
              </a:path>
            </a:pathLst>
          </a:custGeom>
          <a:solidFill>
            <a:srgbClr val="000000"/>
          </a:solidFill>
        </p:spPr>
        <p:txBody>
          <a:bodyPr wrap="square" lIns="0" tIns="0" rIns="0" bIns="0" rtlCol="0"/>
          <a:lstStyle/>
          <a:p>
            <a:endParaRPr sz="2400"/>
          </a:p>
        </p:txBody>
      </p:sp>
      <p:sp>
        <p:nvSpPr>
          <p:cNvPr id="17" name="object 17"/>
          <p:cNvSpPr txBox="1"/>
          <p:nvPr/>
        </p:nvSpPr>
        <p:spPr>
          <a:xfrm>
            <a:off x="3025125" y="5255344"/>
            <a:ext cx="103293" cy="181310"/>
          </a:xfrm>
          <a:prstGeom prst="rect">
            <a:avLst/>
          </a:prstGeom>
        </p:spPr>
        <p:txBody>
          <a:bodyPr vert="horz" wrap="square" lIns="0" tIns="16933" rIns="0" bIns="0" rtlCol="0">
            <a:spAutoFit/>
          </a:bodyPr>
          <a:lstStyle/>
          <a:p>
            <a:pPr marL="16933">
              <a:spcBef>
                <a:spcPts val="133"/>
              </a:spcBef>
            </a:pPr>
            <a:r>
              <a:rPr sz="1067" b="1" spc="-67" dirty="0">
                <a:solidFill>
                  <a:srgbClr val="FFFFFF"/>
                </a:solidFill>
                <a:latin typeface="Calibri"/>
                <a:cs typeface="Calibri"/>
              </a:rPr>
              <a:t>2</a:t>
            </a:r>
            <a:endParaRPr sz="1067">
              <a:latin typeface="Calibri"/>
              <a:cs typeface="Calibri"/>
            </a:endParaRPr>
          </a:p>
        </p:txBody>
      </p:sp>
      <p:grpSp>
        <p:nvGrpSpPr>
          <p:cNvPr id="18" name="object 18"/>
          <p:cNvGrpSpPr/>
          <p:nvPr/>
        </p:nvGrpSpPr>
        <p:grpSpPr>
          <a:xfrm>
            <a:off x="2821142" y="2282713"/>
            <a:ext cx="377613" cy="379307"/>
            <a:chOff x="2167811" y="2050935"/>
            <a:chExt cx="283210" cy="284480"/>
          </a:xfrm>
        </p:grpSpPr>
        <p:sp>
          <p:nvSpPr>
            <p:cNvPr id="19" name="object 19"/>
            <p:cNvSpPr/>
            <p:nvPr/>
          </p:nvSpPr>
          <p:spPr>
            <a:xfrm>
              <a:off x="2200535" y="2083658"/>
              <a:ext cx="217804" cy="219075"/>
            </a:xfrm>
            <a:custGeom>
              <a:avLst/>
              <a:gdLst/>
              <a:ahLst/>
              <a:cxnLst/>
              <a:rect l="l" t="t" r="r" b="b"/>
              <a:pathLst>
                <a:path w="217805" h="219075">
                  <a:moveTo>
                    <a:pt x="68109" y="14348"/>
                  </a:moveTo>
                  <a:lnTo>
                    <a:pt x="75448" y="25656"/>
                  </a:lnTo>
                  <a:lnTo>
                    <a:pt x="84059" y="37734"/>
                  </a:lnTo>
                  <a:lnTo>
                    <a:pt x="94178" y="50753"/>
                  </a:lnTo>
                  <a:lnTo>
                    <a:pt x="106043" y="64885"/>
                  </a:lnTo>
                </a:path>
                <a:path w="217805" h="219075">
                  <a:moveTo>
                    <a:pt x="61004" y="153799"/>
                  </a:moveTo>
                  <a:lnTo>
                    <a:pt x="100039" y="190522"/>
                  </a:lnTo>
                  <a:lnTo>
                    <a:pt x="131635" y="211691"/>
                  </a:lnTo>
                  <a:lnTo>
                    <a:pt x="156879" y="218778"/>
                  </a:lnTo>
                  <a:lnTo>
                    <a:pt x="176854" y="213255"/>
                  </a:lnTo>
                  <a:lnTo>
                    <a:pt x="190300" y="187018"/>
                  </a:lnTo>
                  <a:lnTo>
                    <a:pt x="202677" y="138813"/>
                  </a:lnTo>
                  <a:lnTo>
                    <a:pt x="212346" y="88359"/>
                  </a:lnTo>
                  <a:lnTo>
                    <a:pt x="217665" y="55379"/>
                  </a:lnTo>
                  <a:lnTo>
                    <a:pt x="216077" y="42356"/>
                  </a:lnTo>
                  <a:lnTo>
                    <a:pt x="210126" y="30458"/>
                  </a:lnTo>
                  <a:lnTo>
                    <a:pt x="203702" y="21780"/>
                  </a:lnTo>
                  <a:lnTo>
                    <a:pt x="200695" y="18422"/>
                  </a:lnTo>
                  <a:lnTo>
                    <a:pt x="197464" y="15270"/>
                  </a:lnTo>
                  <a:lnTo>
                    <a:pt x="189070" y="8481"/>
                  </a:lnTo>
                  <a:lnTo>
                    <a:pt x="177460" y="2057"/>
                  </a:lnTo>
                  <a:lnTo>
                    <a:pt x="164584" y="0"/>
                  </a:lnTo>
                  <a:lnTo>
                    <a:pt x="131607" y="4106"/>
                  </a:lnTo>
                  <a:lnTo>
                    <a:pt x="81114" y="11986"/>
                  </a:lnTo>
                  <a:lnTo>
                    <a:pt x="32780" y="22699"/>
                  </a:lnTo>
                  <a:lnTo>
                    <a:pt x="6277" y="35306"/>
                  </a:lnTo>
                  <a:lnTo>
                    <a:pt x="0" y="55141"/>
                  </a:lnTo>
                  <a:lnTo>
                    <a:pt x="6074" y="80715"/>
                  </a:lnTo>
                  <a:lnTo>
                    <a:pt x="25932" y="113208"/>
                  </a:lnTo>
                  <a:lnTo>
                    <a:pt x="61004" y="153799"/>
                  </a:lnTo>
                </a:path>
              </a:pathLst>
            </a:custGeom>
            <a:ln w="65446">
              <a:solidFill>
                <a:srgbClr val="000000"/>
              </a:solidFill>
            </a:ln>
          </p:spPr>
          <p:txBody>
            <a:bodyPr wrap="square" lIns="0" tIns="0" rIns="0" bIns="0" rtlCol="0"/>
            <a:lstStyle/>
            <a:p>
              <a:endParaRPr sz="2400"/>
            </a:p>
          </p:txBody>
        </p:sp>
        <p:pic>
          <p:nvPicPr>
            <p:cNvPr id="20" name="object 20"/>
            <p:cNvPicPr/>
            <p:nvPr/>
          </p:nvPicPr>
          <p:blipFill>
            <a:blip r:embed="rId2" cstate="print"/>
            <a:stretch>
              <a:fillRect/>
            </a:stretch>
          </p:blipFill>
          <p:spPr>
            <a:xfrm>
              <a:off x="2180381" y="2055012"/>
              <a:ext cx="265252" cy="268302"/>
            </a:xfrm>
            <a:prstGeom prst="rect">
              <a:avLst/>
            </a:prstGeom>
          </p:spPr>
        </p:pic>
      </p:grpSp>
      <p:sp>
        <p:nvSpPr>
          <p:cNvPr id="21" name="object 21"/>
          <p:cNvSpPr txBox="1"/>
          <p:nvPr/>
        </p:nvSpPr>
        <p:spPr>
          <a:xfrm>
            <a:off x="1284988" y="2856736"/>
            <a:ext cx="1214967" cy="221365"/>
          </a:xfrm>
          <a:prstGeom prst="rect">
            <a:avLst/>
          </a:prstGeom>
        </p:spPr>
        <p:txBody>
          <a:bodyPr vert="horz" wrap="square" lIns="0" tIns="16087" rIns="0" bIns="0" rtlCol="0">
            <a:spAutoFit/>
          </a:bodyPr>
          <a:lstStyle/>
          <a:p>
            <a:pPr marL="16933">
              <a:spcBef>
                <a:spcPts val="127"/>
              </a:spcBef>
            </a:pPr>
            <a:r>
              <a:rPr sz="1333" b="1" spc="-27" dirty="0">
                <a:latin typeface="游ゴシック"/>
                <a:cs typeface="游ゴシック"/>
              </a:rPr>
              <a:t>宇宙空間利活用</a:t>
            </a:r>
            <a:endParaRPr sz="1333">
              <a:latin typeface="游ゴシック"/>
              <a:cs typeface="游ゴシック"/>
            </a:endParaRPr>
          </a:p>
        </p:txBody>
      </p:sp>
      <p:sp>
        <p:nvSpPr>
          <p:cNvPr id="22" name="object 22"/>
          <p:cNvSpPr/>
          <p:nvPr/>
        </p:nvSpPr>
        <p:spPr>
          <a:xfrm>
            <a:off x="962982" y="2844037"/>
            <a:ext cx="223520" cy="268393"/>
          </a:xfrm>
          <a:custGeom>
            <a:avLst/>
            <a:gdLst/>
            <a:ahLst/>
            <a:cxnLst/>
            <a:rect l="l" t="t" r="r" b="b"/>
            <a:pathLst>
              <a:path w="167640" h="201294">
                <a:moveTo>
                  <a:pt x="167639" y="0"/>
                </a:moveTo>
                <a:lnTo>
                  <a:pt x="0" y="0"/>
                </a:lnTo>
                <a:lnTo>
                  <a:pt x="0" y="201168"/>
                </a:lnTo>
                <a:lnTo>
                  <a:pt x="167639" y="201168"/>
                </a:lnTo>
                <a:lnTo>
                  <a:pt x="167639" y="0"/>
                </a:lnTo>
                <a:close/>
              </a:path>
            </a:pathLst>
          </a:custGeom>
          <a:solidFill>
            <a:srgbClr val="000000"/>
          </a:solidFill>
        </p:spPr>
        <p:txBody>
          <a:bodyPr wrap="square" lIns="0" tIns="0" rIns="0" bIns="0" rtlCol="0"/>
          <a:lstStyle/>
          <a:p>
            <a:endParaRPr sz="2400"/>
          </a:p>
        </p:txBody>
      </p:sp>
      <p:sp>
        <p:nvSpPr>
          <p:cNvPr id="23" name="object 23"/>
          <p:cNvSpPr txBox="1"/>
          <p:nvPr/>
        </p:nvSpPr>
        <p:spPr>
          <a:xfrm>
            <a:off x="989941" y="2870961"/>
            <a:ext cx="170180" cy="181310"/>
          </a:xfrm>
          <a:prstGeom prst="rect">
            <a:avLst/>
          </a:prstGeom>
        </p:spPr>
        <p:txBody>
          <a:bodyPr vert="horz" wrap="square" lIns="0" tIns="16933" rIns="0" bIns="0" rtlCol="0">
            <a:spAutoFit/>
          </a:bodyPr>
          <a:lstStyle/>
          <a:p>
            <a:pPr marL="16933">
              <a:spcBef>
                <a:spcPts val="133"/>
              </a:spcBef>
            </a:pPr>
            <a:r>
              <a:rPr sz="1067" b="1" spc="-67" dirty="0">
                <a:solidFill>
                  <a:srgbClr val="FFFFFF"/>
                </a:solidFill>
                <a:latin typeface="游ゴシック"/>
                <a:cs typeface="游ゴシック"/>
              </a:rPr>
              <a:t>４</a:t>
            </a:r>
            <a:endParaRPr sz="1067">
              <a:latin typeface="游ゴシック"/>
              <a:cs typeface="游ゴシック"/>
            </a:endParaRPr>
          </a:p>
        </p:txBody>
      </p:sp>
      <p:sp>
        <p:nvSpPr>
          <p:cNvPr id="24" name="object 24"/>
          <p:cNvSpPr txBox="1"/>
          <p:nvPr/>
        </p:nvSpPr>
        <p:spPr>
          <a:xfrm>
            <a:off x="3016658" y="2858768"/>
            <a:ext cx="1214967" cy="221365"/>
          </a:xfrm>
          <a:prstGeom prst="rect">
            <a:avLst/>
          </a:prstGeom>
        </p:spPr>
        <p:txBody>
          <a:bodyPr vert="horz" wrap="square" lIns="0" tIns="16087" rIns="0" bIns="0" rtlCol="0">
            <a:spAutoFit/>
          </a:bodyPr>
          <a:lstStyle/>
          <a:p>
            <a:pPr marL="16933">
              <a:spcBef>
                <a:spcPts val="127"/>
              </a:spcBef>
            </a:pPr>
            <a:r>
              <a:rPr sz="1333" b="1" spc="-27" dirty="0">
                <a:latin typeface="游ゴシック"/>
                <a:cs typeface="游ゴシック"/>
              </a:rPr>
              <a:t>探査・資源開発</a:t>
            </a:r>
            <a:endParaRPr sz="1333" dirty="0">
              <a:latin typeface="游ゴシック"/>
              <a:cs typeface="游ゴシック"/>
            </a:endParaRPr>
          </a:p>
        </p:txBody>
      </p:sp>
      <p:sp>
        <p:nvSpPr>
          <p:cNvPr id="25" name="object 25"/>
          <p:cNvSpPr/>
          <p:nvPr/>
        </p:nvSpPr>
        <p:spPr>
          <a:xfrm>
            <a:off x="2694246" y="2846069"/>
            <a:ext cx="223520" cy="268393"/>
          </a:xfrm>
          <a:custGeom>
            <a:avLst/>
            <a:gdLst/>
            <a:ahLst/>
            <a:cxnLst/>
            <a:rect l="l" t="t" r="r" b="b"/>
            <a:pathLst>
              <a:path w="167639" h="201294">
                <a:moveTo>
                  <a:pt x="167639" y="0"/>
                </a:moveTo>
                <a:lnTo>
                  <a:pt x="0" y="0"/>
                </a:lnTo>
                <a:lnTo>
                  <a:pt x="0" y="201168"/>
                </a:lnTo>
                <a:lnTo>
                  <a:pt x="167639" y="201168"/>
                </a:lnTo>
                <a:lnTo>
                  <a:pt x="167639" y="0"/>
                </a:lnTo>
                <a:close/>
              </a:path>
            </a:pathLst>
          </a:custGeom>
          <a:solidFill>
            <a:srgbClr val="000000"/>
          </a:solidFill>
        </p:spPr>
        <p:txBody>
          <a:bodyPr wrap="square" lIns="0" tIns="0" rIns="0" bIns="0" rtlCol="0"/>
          <a:lstStyle/>
          <a:p>
            <a:endParaRPr sz="2400"/>
          </a:p>
        </p:txBody>
      </p:sp>
      <p:sp>
        <p:nvSpPr>
          <p:cNvPr id="26" name="object 26"/>
          <p:cNvSpPr txBox="1"/>
          <p:nvPr/>
        </p:nvSpPr>
        <p:spPr>
          <a:xfrm>
            <a:off x="2753345" y="2872654"/>
            <a:ext cx="103293" cy="181310"/>
          </a:xfrm>
          <a:prstGeom prst="rect">
            <a:avLst/>
          </a:prstGeom>
        </p:spPr>
        <p:txBody>
          <a:bodyPr vert="horz" wrap="square" lIns="0" tIns="16933" rIns="0" bIns="0" rtlCol="0">
            <a:spAutoFit/>
          </a:bodyPr>
          <a:lstStyle/>
          <a:p>
            <a:pPr marL="16933">
              <a:spcBef>
                <a:spcPts val="133"/>
              </a:spcBef>
            </a:pPr>
            <a:r>
              <a:rPr sz="1067" b="1" spc="-67" dirty="0">
                <a:solidFill>
                  <a:srgbClr val="FFFFFF"/>
                </a:solidFill>
                <a:latin typeface="Calibri"/>
                <a:cs typeface="Calibri"/>
              </a:rPr>
              <a:t>5</a:t>
            </a:r>
            <a:endParaRPr sz="1067">
              <a:latin typeface="Calibri"/>
              <a:cs typeface="Calibri"/>
            </a:endParaRPr>
          </a:p>
        </p:txBody>
      </p:sp>
      <p:sp>
        <p:nvSpPr>
          <p:cNvPr id="27" name="object 27"/>
          <p:cNvSpPr txBox="1"/>
          <p:nvPr/>
        </p:nvSpPr>
        <p:spPr>
          <a:xfrm>
            <a:off x="7018513" y="5511123"/>
            <a:ext cx="4536439" cy="294034"/>
          </a:xfrm>
          <a:prstGeom prst="rect">
            <a:avLst/>
          </a:prstGeom>
        </p:spPr>
        <p:txBody>
          <a:bodyPr vert="horz" wrap="square" lIns="0" tIns="88053" rIns="0" bIns="0" rtlCol="0">
            <a:spAutoFit/>
          </a:bodyPr>
          <a:lstStyle/>
          <a:p>
            <a:pPr marL="16933">
              <a:spcBef>
                <a:spcPts val="693"/>
              </a:spcBef>
            </a:pPr>
            <a:r>
              <a:rPr sz="1333" b="1" spc="-27" dirty="0" err="1">
                <a:latin typeface="游ゴシック"/>
                <a:cs typeface="游ゴシック"/>
              </a:rPr>
              <a:t>人工衛星製造</a:t>
            </a:r>
            <a:endParaRPr sz="800" dirty="0">
              <a:latin typeface="游ゴシック Light"/>
              <a:cs typeface="游ゴシック Light"/>
            </a:endParaRPr>
          </a:p>
        </p:txBody>
      </p:sp>
      <p:sp>
        <p:nvSpPr>
          <p:cNvPr id="29" name="object 29"/>
          <p:cNvSpPr txBox="1"/>
          <p:nvPr/>
        </p:nvSpPr>
        <p:spPr>
          <a:xfrm>
            <a:off x="5605765" y="3091603"/>
            <a:ext cx="1104900" cy="591743"/>
          </a:xfrm>
          <a:prstGeom prst="rect">
            <a:avLst/>
          </a:prstGeom>
        </p:spPr>
        <p:txBody>
          <a:bodyPr vert="horz" wrap="square" lIns="0" tIns="16933" rIns="0" bIns="0" rtlCol="0">
            <a:spAutoFit/>
          </a:bodyPr>
          <a:lstStyle/>
          <a:p>
            <a:pPr marL="16933" marR="6773" indent="60958">
              <a:spcBef>
                <a:spcPts val="133"/>
              </a:spcBef>
            </a:pPr>
            <a:r>
              <a:rPr sz="1867" b="1" spc="-20" dirty="0">
                <a:latin typeface="游ゴシック"/>
                <a:cs typeface="游ゴシック"/>
              </a:rPr>
              <a:t>市場規模</a:t>
            </a:r>
            <a:r>
              <a:rPr sz="1867" b="1" dirty="0">
                <a:latin typeface="游ゴシック"/>
                <a:cs typeface="游ゴシック"/>
              </a:rPr>
              <a:t>約</a:t>
            </a:r>
            <a:r>
              <a:rPr sz="1867" b="1" spc="-27" dirty="0">
                <a:latin typeface="Calibri"/>
                <a:cs typeface="Calibri"/>
              </a:rPr>
              <a:t>1</a:t>
            </a:r>
            <a:r>
              <a:rPr sz="1867" b="1" spc="-27" dirty="0">
                <a:latin typeface="游ゴシック"/>
                <a:cs typeface="游ゴシック"/>
              </a:rPr>
              <a:t>兆ドル</a:t>
            </a:r>
            <a:endParaRPr sz="1867">
              <a:latin typeface="游ゴシック"/>
              <a:cs typeface="游ゴシック"/>
            </a:endParaRPr>
          </a:p>
        </p:txBody>
      </p:sp>
      <p:grpSp>
        <p:nvGrpSpPr>
          <p:cNvPr id="30" name="object 30"/>
          <p:cNvGrpSpPr/>
          <p:nvPr/>
        </p:nvGrpSpPr>
        <p:grpSpPr>
          <a:xfrm>
            <a:off x="10353968" y="4649948"/>
            <a:ext cx="787400" cy="524933"/>
            <a:chOff x="7817431" y="3826361"/>
            <a:chExt cx="590550" cy="393700"/>
          </a:xfrm>
        </p:grpSpPr>
        <p:sp>
          <p:nvSpPr>
            <p:cNvPr id="31" name="object 31"/>
            <p:cNvSpPr/>
            <p:nvPr/>
          </p:nvSpPr>
          <p:spPr>
            <a:xfrm>
              <a:off x="8077479" y="3910174"/>
              <a:ext cx="59690" cy="263525"/>
            </a:xfrm>
            <a:custGeom>
              <a:avLst/>
              <a:gdLst/>
              <a:ahLst/>
              <a:cxnLst/>
              <a:rect l="l" t="t" r="r" b="b"/>
              <a:pathLst>
                <a:path w="59690" h="263525">
                  <a:moveTo>
                    <a:pt x="0" y="0"/>
                  </a:moveTo>
                  <a:lnTo>
                    <a:pt x="59396" y="0"/>
                  </a:lnTo>
                  <a:lnTo>
                    <a:pt x="59396" y="263000"/>
                  </a:lnTo>
                  <a:lnTo>
                    <a:pt x="0" y="263000"/>
                  </a:lnTo>
                  <a:lnTo>
                    <a:pt x="0" y="0"/>
                  </a:lnTo>
                  <a:close/>
                </a:path>
              </a:pathLst>
            </a:custGeom>
            <a:ln w="92492">
              <a:solidFill>
                <a:srgbClr val="000000"/>
              </a:solidFill>
            </a:ln>
          </p:spPr>
          <p:txBody>
            <a:bodyPr wrap="square" lIns="0" tIns="0" rIns="0" bIns="0" rtlCol="0"/>
            <a:lstStyle/>
            <a:p>
              <a:endParaRPr sz="2400"/>
            </a:p>
          </p:txBody>
        </p:sp>
        <p:sp>
          <p:nvSpPr>
            <p:cNvPr id="32" name="object 32"/>
            <p:cNvSpPr/>
            <p:nvPr/>
          </p:nvSpPr>
          <p:spPr>
            <a:xfrm>
              <a:off x="8077479" y="3936836"/>
              <a:ext cx="29845" cy="0"/>
            </a:xfrm>
            <a:custGeom>
              <a:avLst/>
              <a:gdLst/>
              <a:ahLst/>
              <a:cxnLst/>
              <a:rect l="l" t="t" r="r" b="b"/>
              <a:pathLst>
                <a:path w="29845">
                  <a:moveTo>
                    <a:pt x="0" y="0"/>
                  </a:moveTo>
                  <a:lnTo>
                    <a:pt x="29734" y="0"/>
                  </a:lnTo>
                </a:path>
              </a:pathLst>
            </a:custGeom>
            <a:ln w="89750">
              <a:solidFill>
                <a:srgbClr val="000000"/>
              </a:solidFill>
            </a:ln>
          </p:spPr>
          <p:txBody>
            <a:bodyPr wrap="square" lIns="0" tIns="0" rIns="0" bIns="0" rtlCol="0"/>
            <a:lstStyle/>
            <a:p>
              <a:endParaRPr sz="2400"/>
            </a:p>
          </p:txBody>
        </p:sp>
        <p:sp>
          <p:nvSpPr>
            <p:cNvPr id="33" name="object 33"/>
            <p:cNvSpPr/>
            <p:nvPr/>
          </p:nvSpPr>
          <p:spPr>
            <a:xfrm>
              <a:off x="8161575" y="3872626"/>
              <a:ext cx="59690" cy="300990"/>
            </a:xfrm>
            <a:custGeom>
              <a:avLst/>
              <a:gdLst/>
              <a:ahLst/>
              <a:cxnLst/>
              <a:rect l="l" t="t" r="r" b="b"/>
              <a:pathLst>
                <a:path w="59690" h="300989">
                  <a:moveTo>
                    <a:pt x="0" y="0"/>
                  </a:moveTo>
                  <a:lnTo>
                    <a:pt x="59317" y="0"/>
                  </a:lnTo>
                  <a:lnTo>
                    <a:pt x="59317" y="300548"/>
                  </a:lnTo>
                  <a:lnTo>
                    <a:pt x="0" y="300548"/>
                  </a:lnTo>
                  <a:lnTo>
                    <a:pt x="0" y="0"/>
                  </a:lnTo>
                  <a:close/>
                </a:path>
                <a:path w="59690" h="300989">
                  <a:moveTo>
                    <a:pt x="0" y="26655"/>
                  </a:moveTo>
                  <a:lnTo>
                    <a:pt x="29662" y="26655"/>
                  </a:lnTo>
                </a:path>
              </a:pathLst>
            </a:custGeom>
            <a:ln w="91191">
              <a:solidFill>
                <a:srgbClr val="000000"/>
              </a:solidFill>
            </a:ln>
          </p:spPr>
          <p:txBody>
            <a:bodyPr wrap="square" lIns="0" tIns="0" rIns="0" bIns="0" rtlCol="0"/>
            <a:lstStyle/>
            <a:p>
              <a:endParaRPr sz="2400"/>
            </a:p>
          </p:txBody>
        </p:sp>
        <p:sp>
          <p:nvSpPr>
            <p:cNvPr id="34" name="object 34"/>
            <p:cNvSpPr/>
            <p:nvPr/>
          </p:nvSpPr>
          <p:spPr>
            <a:xfrm>
              <a:off x="7862844" y="3941278"/>
              <a:ext cx="310515" cy="232410"/>
            </a:xfrm>
            <a:custGeom>
              <a:avLst/>
              <a:gdLst/>
              <a:ahLst/>
              <a:cxnLst/>
              <a:rect l="l" t="t" r="r" b="b"/>
              <a:pathLst>
                <a:path w="310515" h="232410">
                  <a:moveTo>
                    <a:pt x="132979" y="0"/>
                  </a:moveTo>
                  <a:lnTo>
                    <a:pt x="89270" y="42349"/>
                  </a:lnTo>
                  <a:lnTo>
                    <a:pt x="45482" y="0"/>
                  </a:lnTo>
                  <a:lnTo>
                    <a:pt x="0" y="43996"/>
                  </a:lnTo>
                  <a:lnTo>
                    <a:pt x="0" y="231895"/>
                  </a:lnTo>
                  <a:lnTo>
                    <a:pt x="310125" y="231895"/>
                  </a:lnTo>
                  <a:lnTo>
                    <a:pt x="310125" y="43996"/>
                  </a:lnTo>
                  <a:lnTo>
                    <a:pt x="178468" y="43996"/>
                  </a:lnTo>
                  <a:lnTo>
                    <a:pt x="132979" y="0"/>
                  </a:lnTo>
                  <a:close/>
                </a:path>
              </a:pathLst>
            </a:custGeom>
            <a:solidFill>
              <a:srgbClr val="FFFFFF"/>
            </a:solidFill>
          </p:spPr>
          <p:txBody>
            <a:bodyPr wrap="square" lIns="0" tIns="0" rIns="0" bIns="0" rtlCol="0"/>
            <a:lstStyle/>
            <a:p>
              <a:endParaRPr sz="2400"/>
            </a:p>
          </p:txBody>
        </p:sp>
        <p:sp>
          <p:nvSpPr>
            <p:cNvPr id="35" name="object 35"/>
            <p:cNvSpPr/>
            <p:nvPr/>
          </p:nvSpPr>
          <p:spPr>
            <a:xfrm>
              <a:off x="7862844" y="3941278"/>
              <a:ext cx="310515" cy="232410"/>
            </a:xfrm>
            <a:custGeom>
              <a:avLst/>
              <a:gdLst/>
              <a:ahLst/>
              <a:cxnLst/>
              <a:rect l="l" t="t" r="r" b="b"/>
              <a:pathLst>
                <a:path w="310515" h="232410">
                  <a:moveTo>
                    <a:pt x="178468" y="43996"/>
                  </a:moveTo>
                  <a:lnTo>
                    <a:pt x="132979" y="0"/>
                  </a:lnTo>
                  <a:lnTo>
                    <a:pt x="89270" y="42349"/>
                  </a:lnTo>
                  <a:lnTo>
                    <a:pt x="45482" y="0"/>
                  </a:lnTo>
                  <a:lnTo>
                    <a:pt x="72" y="43996"/>
                  </a:lnTo>
                  <a:lnTo>
                    <a:pt x="0" y="231895"/>
                  </a:lnTo>
                  <a:lnTo>
                    <a:pt x="310125" y="231895"/>
                  </a:lnTo>
                  <a:lnTo>
                    <a:pt x="310125" y="43996"/>
                  </a:lnTo>
                  <a:lnTo>
                    <a:pt x="178468" y="43996"/>
                  </a:lnTo>
                  <a:close/>
                </a:path>
              </a:pathLst>
            </a:custGeom>
            <a:ln w="90783">
              <a:solidFill>
                <a:srgbClr val="000000"/>
              </a:solidFill>
            </a:ln>
          </p:spPr>
          <p:txBody>
            <a:bodyPr wrap="square" lIns="0" tIns="0" rIns="0" bIns="0" rtlCol="0"/>
            <a:lstStyle/>
            <a:p>
              <a:endParaRPr sz="2400"/>
            </a:p>
          </p:txBody>
        </p:sp>
        <p:sp>
          <p:nvSpPr>
            <p:cNvPr id="36" name="object 36"/>
            <p:cNvSpPr/>
            <p:nvPr/>
          </p:nvSpPr>
          <p:spPr>
            <a:xfrm>
              <a:off x="7899010" y="4052279"/>
              <a:ext cx="238125" cy="53975"/>
            </a:xfrm>
            <a:custGeom>
              <a:avLst/>
              <a:gdLst/>
              <a:ahLst/>
              <a:cxnLst/>
              <a:rect l="l" t="t" r="r" b="b"/>
              <a:pathLst>
                <a:path w="238125" h="53975">
                  <a:moveTo>
                    <a:pt x="0" y="0"/>
                  </a:moveTo>
                  <a:lnTo>
                    <a:pt x="34836" y="0"/>
                  </a:lnTo>
                  <a:lnTo>
                    <a:pt x="34836" y="53889"/>
                  </a:lnTo>
                  <a:lnTo>
                    <a:pt x="0" y="53889"/>
                  </a:lnTo>
                  <a:lnTo>
                    <a:pt x="0" y="0"/>
                  </a:lnTo>
                  <a:close/>
                </a:path>
                <a:path w="238125" h="53975">
                  <a:moveTo>
                    <a:pt x="67674" y="53889"/>
                  </a:moveTo>
                  <a:lnTo>
                    <a:pt x="102436" y="53889"/>
                  </a:lnTo>
                  <a:lnTo>
                    <a:pt x="102436" y="0"/>
                  </a:lnTo>
                  <a:lnTo>
                    <a:pt x="67674" y="0"/>
                  </a:lnTo>
                  <a:lnTo>
                    <a:pt x="67674" y="53889"/>
                  </a:lnTo>
                  <a:close/>
                </a:path>
                <a:path w="238125" h="53975">
                  <a:moveTo>
                    <a:pt x="135348" y="0"/>
                  </a:moveTo>
                  <a:lnTo>
                    <a:pt x="170184" y="0"/>
                  </a:lnTo>
                  <a:lnTo>
                    <a:pt x="170184" y="53889"/>
                  </a:lnTo>
                  <a:lnTo>
                    <a:pt x="135348" y="53889"/>
                  </a:lnTo>
                  <a:lnTo>
                    <a:pt x="135348" y="0"/>
                  </a:lnTo>
                  <a:close/>
                </a:path>
                <a:path w="238125" h="53975">
                  <a:moveTo>
                    <a:pt x="203102" y="0"/>
                  </a:moveTo>
                  <a:lnTo>
                    <a:pt x="237865" y="0"/>
                  </a:lnTo>
                  <a:lnTo>
                    <a:pt x="237865" y="53889"/>
                  </a:lnTo>
                  <a:lnTo>
                    <a:pt x="203102" y="53889"/>
                  </a:lnTo>
                  <a:lnTo>
                    <a:pt x="203102" y="0"/>
                  </a:lnTo>
                  <a:close/>
                </a:path>
              </a:pathLst>
            </a:custGeom>
            <a:ln w="91191">
              <a:solidFill>
                <a:srgbClr val="000000"/>
              </a:solidFill>
            </a:ln>
          </p:spPr>
          <p:txBody>
            <a:bodyPr wrap="square" lIns="0" tIns="0" rIns="0" bIns="0" rtlCol="0"/>
            <a:lstStyle/>
            <a:p>
              <a:endParaRPr sz="2400"/>
            </a:p>
          </p:txBody>
        </p:sp>
        <p:sp>
          <p:nvSpPr>
            <p:cNvPr id="37" name="object 37"/>
            <p:cNvSpPr/>
            <p:nvPr/>
          </p:nvSpPr>
          <p:spPr>
            <a:xfrm>
              <a:off x="8166386" y="4026483"/>
              <a:ext cx="111760" cy="108585"/>
            </a:xfrm>
            <a:custGeom>
              <a:avLst/>
              <a:gdLst/>
              <a:ahLst/>
              <a:cxnLst/>
              <a:rect l="l" t="t" r="r" b="b"/>
              <a:pathLst>
                <a:path w="111759" h="108585">
                  <a:moveTo>
                    <a:pt x="70261" y="94737"/>
                  </a:moveTo>
                  <a:lnTo>
                    <a:pt x="41122" y="94737"/>
                  </a:lnTo>
                  <a:lnTo>
                    <a:pt x="41490" y="94949"/>
                  </a:lnTo>
                  <a:lnTo>
                    <a:pt x="41710" y="95167"/>
                  </a:lnTo>
                  <a:lnTo>
                    <a:pt x="41894" y="95455"/>
                  </a:lnTo>
                  <a:lnTo>
                    <a:pt x="42031" y="95808"/>
                  </a:lnTo>
                  <a:lnTo>
                    <a:pt x="45039" y="104911"/>
                  </a:lnTo>
                  <a:lnTo>
                    <a:pt x="45316" y="105840"/>
                  </a:lnTo>
                  <a:lnTo>
                    <a:pt x="45943" y="106629"/>
                  </a:lnTo>
                  <a:lnTo>
                    <a:pt x="46593" y="107135"/>
                  </a:lnTo>
                  <a:lnTo>
                    <a:pt x="48221" y="107994"/>
                  </a:lnTo>
                  <a:lnTo>
                    <a:pt x="63234" y="107994"/>
                  </a:lnTo>
                  <a:lnTo>
                    <a:pt x="64121" y="107565"/>
                  </a:lnTo>
                  <a:lnTo>
                    <a:pt x="69520" y="95455"/>
                  </a:lnTo>
                  <a:lnTo>
                    <a:pt x="69960" y="95167"/>
                  </a:lnTo>
                  <a:lnTo>
                    <a:pt x="69710" y="95167"/>
                  </a:lnTo>
                  <a:lnTo>
                    <a:pt x="70043" y="94949"/>
                  </a:lnTo>
                  <a:lnTo>
                    <a:pt x="70261" y="94737"/>
                  </a:lnTo>
                  <a:close/>
                </a:path>
                <a:path w="111759" h="108585">
                  <a:moveTo>
                    <a:pt x="24881" y="97891"/>
                  </a:moveTo>
                  <a:lnTo>
                    <a:pt x="23729" y="97891"/>
                  </a:lnTo>
                  <a:lnTo>
                    <a:pt x="24519" y="98103"/>
                  </a:lnTo>
                  <a:lnTo>
                    <a:pt x="23943" y="98103"/>
                  </a:lnTo>
                  <a:lnTo>
                    <a:pt x="24881" y="97891"/>
                  </a:lnTo>
                  <a:close/>
                </a:path>
                <a:path w="111759" h="108585">
                  <a:moveTo>
                    <a:pt x="94348" y="92942"/>
                  </a:moveTo>
                  <a:lnTo>
                    <a:pt x="76474" y="92942"/>
                  </a:lnTo>
                  <a:lnTo>
                    <a:pt x="85499" y="97462"/>
                  </a:lnTo>
                  <a:lnTo>
                    <a:pt x="86313" y="97891"/>
                  </a:lnTo>
                  <a:lnTo>
                    <a:pt x="87199" y="98103"/>
                  </a:lnTo>
                  <a:lnTo>
                    <a:pt x="88013" y="97891"/>
                  </a:lnTo>
                  <a:lnTo>
                    <a:pt x="88693" y="97891"/>
                  </a:lnTo>
                  <a:lnTo>
                    <a:pt x="89786" y="97314"/>
                  </a:lnTo>
                  <a:lnTo>
                    <a:pt x="90527" y="96673"/>
                  </a:lnTo>
                  <a:lnTo>
                    <a:pt x="94348" y="92942"/>
                  </a:lnTo>
                  <a:close/>
                </a:path>
                <a:path w="111759" h="108585">
                  <a:moveTo>
                    <a:pt x="98811" y="40701"/>
                  </a:moveTo>
                  <a:lnTo>
                    <a:pt x="12197" y="40701"/>
                  </a:lnTo>
                  <a:lnTo>
                    <a:pt x="443" y="45932"/>
                  </a:lnTo>
                  <a:lnTo>
                    <a:pt x="0" y="46721"/>
                  </a:lnTo>
                  <a:lnTo>
                    <a:pt x="13014" y="67363"/>
                  </a:lnTo>
                  <a:lnTo>
                    <a:pt x="13087" y="67575"/>
                  </a:lnTo>
                  <a:lnTo>
                    <a:pt x="13312" y="67793"/>
                  </a:lnTo>
                  <a:lnTo>
                    <a:pt x="13755" y="68075"/>
                  </a:lnTo>
                  <a:lnTo>
                    <a:pt x="13828" y="68363"/>
                  </a:lnTo>
                  <a:lnTo>
                    <a:pt x="15601" y="72518"/>
                  </a:lnTo>
                  <a:lnTo>
                    <a:pt x="15529" y="74024"/>
                  </a:lnTo>
                  <a:lnTo>
                    <a:pt x="10500" y="83627"/>
                  </a:lnTo>
                  <a:lnTo>
                    <a:pt x="10275" y="84416"/>
                  </a:lnTo>
                  <a:lnTo>
                    <a:pt x="10500" y="85275"/>
                  </a:lnTo>
                  <a:lnTo>
                    <a:pt x="10646" y="85993"/>
                  </a:lnTo>
                  <a:lnTo>
                    <a:pt x="11016" y="86852"/>
                  </a:lnTo>
                  <a:lnTo>
                    <a:pt x="11684" y="87640"/>
                  </a:lnTo>
                  <a:lnTo>
                    <a:pt x="21001" y="96673"/>
                  </a:lnTo>
                  <a:lnTo>
                    <a:pt x="21596" y="97314"/>
                  </a:lnTo>
                  <a:lnTo>
                    <a:pt x="22787" y="97891"/>
                  </a:lnTo>
                  <a:lnTo>
                    <a:pt x="25028" y="97891"/>
                  </a:lnTo>
                  <a:lnTo>
                    <a:pt x="26108" y="97462"/>
                  </a:lnTo>
                  <a:lnTo>
                    <a:pt x="35054" y="92942"/>
                  </a:lnTo>
                  <a:lnTo>
                    <a:pt x="35650" y="92660"/>
                  </a:lnTo>
                  <a:lnTo>
                    <a:pt x="94637" y="92660"/>
                  </a:lnTo>
                  <a:lnTo>
                    <a:pt x="100439" y="86993"/>
                  </a:lnTo>
                  <a:lnTo>
                    <a:pt x="100882" y="86134"/>
                  </a:lnTo>
                  <a:lnTo>
                    <a:pt x="101180" y="84416"/>
                  </a:lnTo>
                  <a:lnTo>
                    <a:pt x="101028" y="83627"/>
                  </a:lnTo>
                  <a:lnTo>
                    <a:pt x="95999" y="74024"/>
                  </a:lnTo>
                  <a:lnTo>
                    <a:pt x="95781" y="73813"/>
                  </a:lnTo>
                  <a:lnTo>
                    <a:pt x="95854" y="72518"/>
                  </a:lnTo>
                  <a:lnTo>
                    <a:pt x="97700" y="68363"/>
                  </a:lnTo>
                  <a:lnTo>
                    <a:pt x="97852" y="68075"/>
                  </a:lnTo>
                  <a:lnTo>
                    <a:pt x="97998" y="67934"/>
                  </a:lnTo>
                  <a:lnTo>
                    <a:pt x="98070" y="67793"/>
                  </a:lnTo>
                  <a:lnTo>
                    <a:pt x="98223" y="67575"/>
                  </a:lnTo>
                  <a:lnTo>
                    <a:pt x="98514" y="67363"/>
                  </a:lnTo>
                  <a:lnTo>
                    <a:pt x="108352" y="64491"/>
                  </a:lnTo>
                  <a:lnTo>
                    <a:pt x="109239" y="64209"/>
                  </a:lnTo>
                  <a:lnTo>
                    <a:pt x="109980" y="63709"/>
                  </a:lnTo>
                  <a:lnTo>
                    <a:pt x="110569" y="62991"/>
                  </a:lnTo>
                  <a:lnTo>
                    <a:pt x="111092" y="62203"/>
                  </a:lnTo>
                  <a:lnTo>
                    <a:pt x="111462" y="61414"/>
                  </a:lnTo>
                  <a:lnTo>
                    <a:pt x="111404" y="46721"/>
                  </a:lnTo>
                  <a:lnTo>
                    <a:pt x="108352" y="43714"/>
                  </a:lnTo>
                  <a:lnTo>
                    <a:pt x="98811" y="40701"/>
                  </a:lnTo>
                  <a:close/>
                </a:path>
                <a:path w="111759" h="108585">
                  <a:moveTo>
                    <a:pt x="36093" y="92660"/>
                  </a:moveTo>
                  <a:lnTo>
                    <a:pt x="35934" y="92660"/>
                  </a:lnTo>
                  <a:lnTo>
                    <a:pt x="36793" y="92942"/>
                  </a:lnTo>
                  <a:lnTo>
                    <a:pt x="40897" y="94519"/>
                  </a:lnTo>
                  <a:lnTo>
                    <a:pt x="40897" y="94737"/>
                  </a:lnTo>
                  <a:lnTo>
                    <a:pt x="70390" y="94737"/>
                  </a:lnTo>
                  <a:lnTo>
                    <a:pt x="74678" y="92942"/>
                  </a:lnTo>
                  <a:lnTo>
                    <a:pt x="36675" y="92942"/>
                  </a:lnTo>
                  <a:lnTo>
                    <a:pt x="36093" y="92660"/>
                  </a:lnTo>
                  <a:close/>
                </a:path>
                <a:path w="111759" h="108585">
                  <a:moveTo>
                    <a:pt x="75739" y="92660"/>
                  </a:moveTo>
                  <a:lnTo>
                    <a:pt x="75362" y="92660"/>
                  </a:lnTo>
                  <a:lnTo>
                    <a:pt x="74926" y="92942"/>
                  </a:lnTo>
                  <a:lnTo>
                    <a:pt x="74548" y="92942"/>
                  </a:lnTo>
                  <a:lnTo>
                    <a:pt x="75739" y="92660"/>
                  </a:lnTo>
                  <a:close/>
                </a:path>
                <a:path w="111759" h="108585">
                  <a:moveTo>
                    <a:pt x="76037" y="92660"/>
                  </a:moveTo>
                  <a:lnTo>
                    <a:pt x="75885" y="92660"/>
                  </a:lnTo>
                  <a:lnTo>
                    <a:pt x="76626" y="92942"/>
                  </a:lnTo>
                  <a:lnTo>
                    <a:pt x="76474" y="92942"/>
                  </a:lnTo>
                  <a:lnTo>
                    <a:pt x="76037" y="92660"/>
                  </a:lnTo>
                  <a:close/>
                </a:path>
                <a:path w="111759" h="108585">
                  <a:moveTo>
                    <a:pt x="24329" y="9962"/>
                  </a:moveTo>
                  <a:lnTo>
                    <a:pt x="10500" y="22713"/>
                  </a:lnTo>
                  <a:lnTo>
                    <a:pt x="10275" y="23431"/>
                  </a:lnTo>
                  <a:lnTo>
                    <a:pt x="10500" y="24437"/>
                  </a:lnTo>
                  <a:lnTo>
                    <a:pt x="10943" y="25226"/>
                  </a:lnTo>
                  <a:lnTo>
                    <a:pt x="15565" y="33893"/>
                  </a:lnTo>
                  <a:lnTo>
                    <a:pt x="15571" y="35541"/>
                  </a:lnTo>
                  <a:lnTo>
                    <a:pt x="13809" y="39631"/>
                  </a:lnTo>
                  <a:lnTo>
                    <a:pt x="13755" y="39842"/>
                  </a:lnTo>
                  <a:lnTo>
                    <a:pt x="13475" y="40201"/>
                  </a:lnTo>
                  <a:lnTo>
                    <a:pt x="13200" y="40201"/>
                  </a:lnTo>
                  <a:lnTo>
                    <a:pt x="12942" y="40701"/>
                  </a:lnTo>
                  <a:lnTo>
                    <a:pt x="98441" y="40701"/>
                  </a:lnTo>
                  <a:lnTo>
                    <a:pt x="97925" y="40201"/>
                  </a:lnTo>
                  <a:lnTo>
                    <a:pt x="97737" y="39842"/>
                  </a:lnTo>
                  <a:lnTo>
                    <a:pt x="97627" y="39631"/>
                  </a:lnTo>
                  <a:lnTo>
                    <a:pt x="95854" y="35541"/>
                  </a:lnTo>
                  <a:lnTo>
                    <a:pt x="95781" y="34181"/>
                  </a:lnTo>
                  <a:lnTo>
                    <a:pt x="95999" y="33893"/>
                  </a:lnTo>
                  <a:lnTo>
                    <a:pt x="100620" y="25226"/>
                  </a:lnTo>
                  <a:lnTo>
                    <a:pt x="101067" y="24437"/>
                  </a:lnTo>
                  <a:lnTo>
                    <a:pt x="101253" y="23431"/>
                  </a:lnTo>
                  <a:lnTo>
                    <a:pt x="101120" y="22713"/>
                  </a:lnTo>
                  <a:lnTo>
                    <a:pt x="100882" y="21783"/>
                  </a:lnTo>
                  <a:lnTo>
                    <a:pt x="100439" y="20924"/>
                  </a:lnTo>
                  <a:lnTo>
                    <a:pt x="94451" y="15122"/>
                  </a:lnTo>
                  <a:lnTo>
                    <a:pt x="35352" y="15122"/>
                  </a:lnTo>
                  <a:lnTo>
                    <a:pt x="25222" y="10103"/>
                  </a:lnTo>
                  <a:lnTo>
                    <a:pt x="24329" y="9962"/>
                  </a:lnTo>
                  <a:close/>
                </a:path>
                <a:path w="111759" h="108585">
                  <a:moveTo>
                    <a:pt x="63307" y="0"/>
                  </a:moveTo>
                  <a:lnTo>
                    <a:pt x="45118" y="2936"/>
                  </a:lnTo>
                  <a:lnTo>
                    <a:pt x="42008" y="12250"/>
                  </a:lnTo>
                  <a:lnTo>
                    <a:pt x="41863" y="12539"/>
                  </a:lnTo>
                  <a:lnTo>
                    <a:pt x="41710" y="12686"/>
                  </a:lnTo>
                  <a:lnTo>
                    <a:pt x="41419" y="13116"/>
                  </a:lnTo>
                  <a:lnTo>
                    <a:pt x="41267" y="13257"/>
                  </a:lnTo>
                  <a:lnTo>
                    <a:pt x="40800" y="13468"/>
                  </a:lnTo>
                  <a:lnTo>
                    <a:pt x="36682" y="15122"/>
                  </a:lnTo>
                  <a:lnTo>
                    <a:pt x="74846" y="15122"/>
                  </a:lnTo>
                  <a:lnTo>
                    <a:pt x="69890" y="12686"/>
                  </a:lnTo>
                  <a:lnTo>
                    <a:pt x="69672" y="12539"/>
                  </a:lnTo>
                  <a:lnTo>
                    <a:pt x="69599" y="12250"/>
                  </a:lnTo>
                  <a:lnTo>
                    <a:pt x="67137" y="4513"/>
                  </a:lnTo>
                  <a:lnTo>
                    <a:pt x="65676" y="4513"/>
                  </a:lnTo>
                  <a:lnTo>
                    <a:pt x="66562" y="2936"/>
                  </a:lnTo>
                  <a:lnTo>
                    <a:pt x="66192" y="2077"/>
                  </a:lnTo>
                  <a:lnTo>
                    <a:pt x="65748" y="1359"/>
                  </a:lnTo>
                  <a:lnTo>
                    <a:pt x="64121" y="359"/>
                  </a:lnTo>
                  <a:lnTo>
                    <a:pt x="63307" y="0"/>
                  </a:lnTo>
                  <a:close/>
                </a:path>
                <a:path w="111759" h="108585">
                  <a:moveTo>
                    <a:pt x="87199" y="9962"/>
                  </a:moveTo>
                  <a:lnTo>
                    <a:pt x="86240" y="10103"/>
                  </a:lnTo>
                  <a:lnTo>
                    <a:pt x="85499" y="10532"/>
                  </a:lnTo>
                  <a:lnTo>
                    <a:pt x="76474" y="14975"/>
                  </a:lnTo>
                  <a:lnTo>
                    <a:pt x="76256" y="15122"/>
                  </a:lnTo>
                  <a:lnTo>
                    <a:pt x="94451" y="15122"/>
                  </a:lnTo>
                  <a:lnTo>
                    <a:pt x="90455" y="11250"/>
                  </a:lnTo>
                  <a:lnTo>
                    <a:pt x="89714" y="10750"/>
                  </a:lnTo>
                  <a:lnTo>
                    <a:pt x="88900" y="10244"/>
                  </a:lnTo>
                  <a:lnTo>
                    <a:pt x="87199" y="9962"/>
                  </a:lnTo>
                  <a:close/>
                </a:path>
                <a:path w="111759" h="108585">
                  <a:moveTo>
                    <a:pt x="66635" y="2936"/>
                  </a:moveTo>
                  <a:lnTo>
                    <a:pt x="66714" y="3654"/>
                  </a:lnTo>
                  <a:lnTo>
                    <a:pt x="66344" y="4301"/>
                  </a:lnTo>
                  <a:lnTo>
                    <a:pt x="65676" y="4513"/>
                  </a:lnTo>
                  <a:lnTo>
                    <a:pt x="67137" y="4513"/>
                  </a:lnTo>
                  <a:lnTo>
                    <a:pt x="66635" y="2936"/>
                  </a:lnTo>
                  <a:close/>
                </a:path>
              </a:pathLst>
            </a:custGeom>
            <a:solidFill>
              <a:srgbClr val="FFFFFF"/>
            </a:solidFill>
          </p:spPr>
          <p:txBody>
            <a:bodyPr wrap="square" lIns="0" tIns="0" rIns="0" bIns="0" rtlCol="0"/>
            <a:lstStyle/>
            <a:p>
              <a:endParaRPr sz="2400"/>
            </a:p>
          </p:txBody>
        </p:sp>
        <p:sp>
          <p:nvSpPr>
            <p:cNvPr id="38" name="object 38"/>
            <p:cNvSpPr/>
            <p:nvPr/>
          </p:nvSpPr>
          <p:spPr>
            <a:xfrm>
              <a:off x="8166386" y="4026483"/>
              <a:ext cx="111760" cy="108585"/>
            </a:xfrm>
            <a:custGeom>
              <a:avLst/>
              <a:gdLst/>
              <a:ahLst/>
              <a:cxnLst/>
              <a:rect l="l" t="t" r="r" b="b"/>
              <a:pathLst>
                <a:path w="111759" h="108585">
                  <a:moveTo>
                    <a:pt x="70559" y="13468"/>
                  </a:moveTo>
                  <a:lnTo>
                    <a:pt x="74846" y="15122"/>
                  </a:lnTo>
                  <a:lnTo>
                    <a:pt x="75144" y="15122"/>
                  </a:lnTo>
                  <a:lnTo>
                    <a:pt x="75362" y="15193"/>
                  </a:lnTo>
                  <a:lnTo>
                    <a:pt x="75660" y="15193"/>
                  </a:lnTo>
                  <a:lnTo>
                    <a:pt x="75885" y="15193"/>
                  </a:lnTo>
                  <a:lnTo>
                    <a:pt x="76256" y="15122"/>
                  </a:lnTo>
                  <a:lnTo>
                    <a:pt x="76474" y="14975"/>
                  </a:lnTo>
                  <a:lnTo>
                    <a:pt x="85499" y="10532"/>
                  </a:lnTo>
                  <a:lnTo>
                    <a:pt x="86240" y="10103"/>
                  </a:lnTo>
                  <a:lnTo>
                    <a:pt x="87199" y="9962"/>
                  </a:lnTo>
                  <a:lnTo>
                    <a:pt x="88013" y="10103"/>
                  </a:lnTo>
                  <a:lnTo>
                    <a:pt x="88900" y="10244"/>
                  </a:lnTo>
                  <a:lnTo>
                    <a:pt x="89714" y="10750"/>
                  </a:lnTo>
                  <a:lnTo>
                    <a:pt x="90455" y="11250"/>
                  </a:lnTo>
                  <a:lnTo>
                    <a:pt x="99771" y="20277"/>
                  </a:lnTo>
                  <a:lnTo>
                    <a:pt x="100439" y="20924"/>
                  </a:lnTo>
                  <a:lnTo>
                    <a:pt x="100882" y="21783"/>
                  </a:lnTo>
                  <a:lnTo>
                    <a:pt x="101107" y="22642"/>
                  </a:lnTo>
                  <a:lnTo>
                    <a:pt x="101253" y="23431"/>
                  </a:lnTo>
                  <a:lnTo>
                    <a:pt x="101107" y="24367"/>
                  </a:lnTo>
                  <a:lnTo>
                    <a:pt x="100657" y="25155"/>
                  </a:lnTo>
                  <a:lnTo>
                    <a:pt x="95999" y="33893"/>
                  </a:lnTo>
                  <a:lnTo>
                    <a:pt x="95781" y="34181"/>
                  </a:lnTo>
                  <a:lnTo>
                    <a:pt x="95708" y="34540"/>
                  </a:lnTo>
                  <a:lnTo>
                    <a:pt x="95708" y="34682"/>
                  </a:lnTo>
                  <a:lnTo>
                    <a:pt x="95708" y="34970"/>
                  </a:lnTo>
                  <a:lnTo>
                    <a:pt x="95781" y="35258"/>
                  </a:lnTo>
                  <a:lnTo>
                    <a:pt x="95854" y="35541"/>
                  </a:lnTo>
                  <a:lnTo>
                    <a:pt x="97627" y="39631"/>
                  </a:lnTo>
                  <a:lnTo>
                    <a:pt x="97779" y="39913"/>
                  </a:lnTo>
                  <a:lnTo>
                    <a:pt x="97925" y="40201"/>
                  </a:lnTo>
                  <a:lnTo>
                    <a:pt x="98070" y="40342"/>
                  </a:lnTo>
                  <a:lnTo>
                    <a:pt x="98223" y="40490"/>
                  </a:lnTo>
                  <a:lnTo>
                    <a:pt x="98514" y="40631"/>
                  </a:lnTo>
                  <a:lnTo>
                    <a:pt x="98811" y="40701"/>
                  </a:lnTo>
                  <a:lnTo>
                    <a:pt x="108352" y="43714"/>
                  </a:lnTo>
                  <a:lnTo>
                    <a:pt x="109312" y="43996"/>
                  </a:lnTo>
                  <a:lnTo>
                    <a:pt x="109980" y="44503"/>
                  </a:lnTo>
                  <a:lnTo>
                    <a:pt x="110569" y="45214"/>
                  </a:lnTo>
                  <a:lnTo>
                    <a:pt x="111092" y="45932"/>
                  </a:lnTo>
                  <a:lnTo>
                    <a:pt x="111462" y="46868"/>
                  </a:lnTo>
                  <a:lnTo>
                    <a:pt x="111462" y="47798"/>
                  </a:lnTo>
                  <a:lnTo>
                    <a:pt x="111462" y="60478"/>
                  </a:lnTo>
                  <a:lnTo>
                    <a:pt x="111462" y="61414"/>
                  </a:lnTo>
                  <a:lnTo>
                    <a:pt x="111092" y="62203"/>
                  </a:lnTo>
                  <a:lnTo>
                    <a:pt x="110569" y="62991"/>
                  </a:lnTo>
                  <a:lnTo>
                    <a:pt x="109980" y="63709"/>
                  </a:lnTo>
                  <a:lnTo>
                    <a:pt x="109239" y="64209"/>
                  </a:lnTo>
                  <a:lnTo>
                    <a:pt x="108352" y="64491"/>
                  </a:lnTo>
                  <a:lnTo>
                    <a:pt x="98811" y="67286"/>
                  </a:lnTo>
                  <a:lnTo>
                    <a:pt x="98514" y="67363"/>
                  </a:lnTo>
                  <a:lnTo>
                    <a:pt x="98223" y="67575"/>
                  </a:lnTo>
                  <a:lnTo>
                    <a:pt x="98070" y="67793"/>
                  </a:lnTo>
                  <a:lnTo>
                    <a:pt x="97998" y="67934"/>
                  </a:lnTo>
                  <a:lnTo>
                    <a:pt x="97852" y="68075"/>
                  </a:lnTo>
                  <a:lnTo>
                    <a:pt x="97700" y="68363"/>
                  </a:lnTo>
                  <a:lnTo>
                    <a:pt x="95854" y="72518"/>
                  </a:lnTo>
                  <a:lnTo>
                    <a:pt x="95781" y="72806"/>
                  </a:lnTo>
                  <a:lnTo>
                    <a:pt x="95708" y="73024"/>
                  </a:lnTo>
                  <a:lnTo>
                    <a:pt x="95708" y="73306"/>
                  </a:lnTo>
                  <a:lnTo>
                    <a:pt x="95708" y="73524"/>
                  </a:lnTo>
                  <a:lnTo>
                    <a:pt x="95781" y="73813"/>
                  </a:lnTo>
                  <a:lnTo>
                    <a:pt x="95999" y="74024"/>
                  </a:lnTo>
                  <a:lnTo>
                    <a:pt x="100585" y="82768"/>
                  </a:lnTo>
                  <a:lnTo>
                    <a:pt x="101028" y="83627"/>
                  </a:lnTo>
                  <a:lnTo>
                    <a:pt x="101180" y="84416"/>
                  </a:lnTo>
                  <a:lnTo>
                    <a:pt x="101028" y="85275"/>
                  </a:lnTo>
                  <a:lnTo>
                    <a:pt x="100882" y="86134"/>
                  </a:lnTo>
                  <a:lnTo>
                    <a:pt x="100439" y="86993"/>
                  </a:lnTo>
                  <a:lnTo>
                    <a:pt x="99771" y="87640"/>
                  </a:lnTo>
                  <a:lnTo>
                    <a:pt x="90527" y="96673"/>
                  </a:lnTo>
                  <a:lnTo>
                    <a:pt x="89786" y="97314"/>
                  </a:lnTo>
                  <a:lnTo>
                    <a:pt x="88973" y="97744"/>
                  </a:lnTo>
                  <a:lnTo>
                    <a:pt x="88013" y="97891"/>
                  </a:lnTo>
                  <a:lnTo>
                    <a:pt x="87199" y="98103"/>
                  </a:lnTo>
                  <a:lnTo>
                    <a:pt x="86313" y="97891"/>
                  </a:lnTo>
                  <a:lnTo>
                    <a:pt x="85499" y="97462"/>
                  </a:lnTo>
                  <a:lnTo>
                    <a:pt x="76474" y="92942"/>
                  </a:lnTo>
                  <a:lnTo>
                    <a:pt x="76256" y="92801"/>
                  </a:lnTo>
                  <a:lnTo>
                    <a:pt x="75885" y="92660"/>
                  </a:lnTo>
                  <a:lnTo>
                    <a:pt x="75660" y="92660"/>
                  </a:lnTo>
                  <a:lnTo>
                    <a:pt x="75362" y="92660"/>
                  </a:lnTo>
                  <a:lnTo>
                    <a:pt x="75144" y="92801"/>
                  </a:lnTo>
                  <a:lnTo>
                    <a:pt x="74846" y="92872"/>
                  </a:lnTo>
                  <a:lnTo>
                    <a:pt x="70559" y="94667"/>
                  </a:lnTo>
                  <a:lnTo>
                    <a:pt x="70261" y="94737"/>
                  </a:lnTo>
                  <a:lnTo>
                    <a:pt x="70043" y="94949"/>
                  </a:lnTo>
                  <a:lnTo>
                    <a:pt x="69818" y="95096"/>
                  </a:lnTo>
                  <a:lnTo>
                    <a:pt x="69745" y="95308"/>
                  </a:lnTo>
                  <a:lnTo>
                    <a:pt x="69520" y="95455"/>
                  </a:lnTo>
                  <a:lnTo>
                    <a:pt x="69447" y="95808"/>
                  </a:lnTo>
                  <a:lnTo>
                    <a:pt x="66417" y="104911"/>
                  </a:lnTo>
                  <a:lnTo>
                    <a:pt x="66119" y="105840"/>
                  </a:lnTo>
                  <a:lnTo>
                    <a:pt x="65530" y="106629"/>
                  </a:lnTo>
                  <a:lnTo>
                    <a:pt x="64862" y="107135"/>
                  </a:lnTo>
                  <a:lnTo>
                    <a:pt x="64121" y="107565"/>
                  </a:lnTo>
                  <a:lnTo>
                    <a:pt x="63234" y="107995"/>
                  </a:lnTo>
                  <a:lnTo>
                    <a:pt x="62275" y="107995"/>
                  </a:lnTo>
                  <a:lnTo>
                    <a:pt x="49180" y="107994"/>
                  </a:lnTo>
                  <a:lnTo>
                    <a:pt x="45039" y="104911"/>
                  </a:lnTo>
                  <a:lnTo>
                    <a:pt x="40897" y="94667"/>
                  </a:lnTo>
                  <a:lnTo>
                    <a:pt x="40897" y="94519"/>
                  </a:lnTo>
                  <a:lnTo>
                    <a:pt x="36609" y="92872"/>
                  </a:lnTo>
                  <a:lnTo>
                    <a:pt x="36384" y="92801"/>
                  </a:lnTo>
                  <a:lnTo>
                    <a:pt x="36093" y="92660"/>
                  </a:lnTo>
                  <a:lnTo>
                    <a:pt x="35868" y="92660"/>
                  </a:lnTo>
                  <a:lnTo>
                    <a:pt x="35650" y="92660"/>
                  </a:lnTo>
                  <a:lnTo>
                    <a:pt x="35352" y="92801"/>
                  </a:lnTo>
                  <a:lnTo>
                    <a:pt x="35054" y="92942"/>
                  </a:lnTo>
                  <a:lnTo>
                    <a:pt x="26108" y="97462"/>
                  </a:lnTo>
                  <a:lnTo>
                    <a:pt x="25222" y="97814"/>
                  </a:lnTo>
                  <a:lnTo>
                    <a:pt x="24256" y="98032"/>
                  </a:lnTo>
                  <a:lnTo>
                    <a:pt x="23442" y="97814"/>
                  </a:lnTo>
                  <a:lnTo>
                    <a:pt x="22483" y="97744"/>
                  </a:lnTo>
                  <a:lnTo>
                    <a:pt x="21596" y="97314"/>
                  </a:lnTo>
                  <a:lnTo>
                    <a:pt x="21001" y="96673"/>
                  </a:lnTo>
                  <a:lnTo>
                    <a:pt x="11684" y="87640"/>
                  </a:lnTo>
                  <a:lnTo>
                    <a:pt x="11016" y="86852"/>
                  </a:lnTo>
                  <a:lnTo>
                    <a:pt x="10646" y="85993"/>
                  </a:lnTo>
                  <a:lnTo>
                    <a:pt x="10500" y="85275"/>
                  </a:lnTo>
                  <a:lnTo>
                    <a:pt x="10275" y="84416"/>
                  </a:lnTo>
                  <a:lnTo>
                    <a:pt x="10500" y="83627"/>
                  </a:lnTo>
                  <a:lnTo>
                    <a:pt x="10943" y="82768"/>
                  </a:lnTo>
                  <a:lnTo>
                    <a:pt x="15529" y="74024"/>
                  </a:lnTo>
                  <a:lnTo>
                    <a:pt x="15681" y="73813"/>
                  </a:lnTo>
                  <a:lnTo>
                    <a:pt x="15754" y="73524"/>
                  </a:lnTo>
                  <a:lnTo>
                    <a:pt x="15754" y="73306"/>
                  </a:lnTo>
                  <a:lnTo>
                    <a:pt x="15754" y="73024"/>
                  </a:lnTo>
                  <a:lnTo>
                    <a:pt x="15681" y="72806"/>
                  </a:lnTo>
                  <a:lnTo>
                    <a:pt x="15601" y="72518"/>
                  </a:lnTo>
                  <a:lnTo>
                    <a:pt x="13828" y="68363"/>
                  </a:lnTo>
                  <a:lnTo>
                    <a:pt x="13755" y="68075"/>
                  </a:lnTo>
                  <a:lnTo>
                    <a:pt x="13530" y="67934"/>
                  </a:lnTo>
                  <a:lnTo>
                    <a:pt x="13312" y="67793"/>
                  </a:lnTo>
                  <a:lnTo>
                    <a:pt x="13087" y="67575"/>
                  </a:lnTo>
                  <a:lnTo>
                    <a:pt x="13014" y="67363"/>
                  </a:lnTo>
                  <a:lnTo>
                    <a:pt x="12644" y="67286"/>
                  </a:lnTo>
                  <a:lnTo>
                    <a:pt x="3103" y="64350"/>
                  </a:lnTo>
                  <a:lnTo>
                    <a:pt x="2143" y="64062"/>
                  </a:lnTo>
                  <a:lnTo>
                    <a:pt x="1402" y="63491"/>
                  </a:lnTo>
                  <a:lnTo>
                    <a:pt x="886" y="62844"/>
                  </a:lnTo>
                  <a:lnTo>
                    <a:pt x="291" y="62055"/>
                  </a:lnTo>
                  <a:lnTo>
                    <a:pt x="0" y="61267"/>
                  </a:lnTo>
                  <a:lnTo>
                    <a:pt x="0" y="60337"/>
                  </a:lnTo>
                  <a:lnTo>
                    <a:pt x="0" y="47657"/>
                  </a:lnTo>
                  <a:lnTo>
                    <a:pt x="0" y="46721"/>
                  </a:lnTo>
                  <a:lnTo>
                    <a:pt x="443" y="45932"/>
                  </a:lnTo>
                  <a:lnTo>
                    <a:pt x="886" y="45073"/>
                  </a:lnTo>
                  <a:lnTo>
                    <a:pt x="1402" y="44355"/>
                  </a:lnTo>
                  <a:lnTo>
                    <a:pt x="2216" y="43855"/>
                  </a:lnTo>
                  <a:lnTo>
                    <a:pt x="3103" y="43567"/>
                  </a:lnTo>
                  <a:lnTo>
                    <a:pt x="12644" y="40560"/>
                  </a:lnTo>
                  <a:lnTo>
                    <a:pt x="13014" y="40560"/>
                  </a:lnTo>
                  <a:lnTo>
                    <a:pt x="13087" y="40419"/>
                  </a:lnTo>
                  <a:lnTo>
                    <a:pt x="13312" y="40272"/>
                  </a:lnTo>
                  <a:lnTo>
                    <a:pt x="13530" y="40131"/>
                  </a:lnTo>
                  <a:lnTo>
                    <a:pt x="13755" y="39842"/>
                  </a:lnTo>
                  <a:lnTo>
                    <a:pt x="13828" y="39554"/>
                  </a:lnTo>
                  <a:lnTo>
                    <a:pt x="15601" y="35470"/>
                  </a:lnTo>
                  <a:lnTo>
                    <a:pt x="15681" y="35188"/>
                  </a:lnTo>
                  <a:lnTo>
                    <a:pt x="15754" y="34899"/>
                  </a:lnTo>
                  <a:lnTo>
                    <a:pt x="15754" y="34611"/>
                  </a:lnTo>
                  <a:lnTo>
                    <a:pt x="15754" y="34470"/>
                  </a:lnTo>
                  <a:lnTo>
                    <a:pt x="15681" y="34111"/>
                  </a:lnTo>
                  <a:lnTo>
                    <a:pt x="15529" y="33822"/>
                  </a:lnTo>
                  <a:lnTo>
                    <a:pt x="10943" y="25226"/>
                  </a:lnTo>
                  <a:lnTo>
                    <a:pt x="10500" y="24437"/>
                  </a:lnTo>
                  <a:lnTo>
                    <a:pt x="10275" y="23431"/>
                  </a:lnTo>
                  <a:lnTo>
                    <a:pt x="10500" y="22713"/>
                  </a:lnTo>
                  <a:lnTo>
                    <a:pt x="10646" y="21783"/>
                  </a:lnTo>
                  <a:lnTo>
                    <a:pt x="11089" y="20924"/>
                  </a:lnTo>
                  <a:lnTo>
                    <a:pt x="11684" y="20277"/>
                  </a:lnTo>
                  <a:lnTo>
                    <a:pt x="21001" y="11250"/>
                  </a:lnTo>
                  <a:lnTo>
                    <a:pt x="21596" y="10750"/>
                  </a:lnTo>
                  <a:lnTo>
                    <a:pt x="22483" y="10244"/>
                  </a:lnTo>
                  <a:lnTo>
                    <a:pt x="23442" y="10103"/>
                  </a:lnTo>
                  <a:lnTo>
                    <a:pt x="24329" y="9962"/>
                  </a:lnTo>
                  <a:lnTo>
                    <a:pt x="25222" y="10103"/>
                  </a:lnTo>
                  <a:lnTo>
                    <a:pt x="26108" y="10532"/>
                  </a:lnTo>
                  <a:lnTo>
                    <a:pt x="35054" y="14975"/>
                  </a:lnTo>
                  <a:lnTo>
                    <a:pt x="35352" y="15122"/>
                  </a:lnTo>
                  <a:lnTo>
                    <a:pt x="35650" y="15193"/>
                  </a:lnTo>
                  <a:lnTo>
                    <a:pt x="35868" y="15193"/>
                  </a:lnTo>
                  <a:lnTo>
                    <a:pt x="36093" y="15193"/>
                  </a:lnTo>
                  <a:lnTo>
                    <a:pt x="36384" y="15122"/>
                  </a:lnTo>
                  <a:lnTo>
                    <a:pt x="36682" y="15122"/>
                  </a:lnTo>
                  <a:lnTo>
                    <a:pt x="40976" y="13398"/>
                  </a:lnTo>
                  <a:lnTo>
                    <a:pt x="41267" y="13257"/>
                  </a:lnTo>
                  <a:lnTo>
                    <a:pt x="41419" y="13116"/>
                  </a:lnTo>
                  <a:lnTo>
                    <a:pt x="41565" y="12898"/>
                  </a:lnTo>
                  <a:lnTo>
                    <a:pt x="41710" y="12686"/>
                  </a:lnTo>
                  <a:lnTo>
                    <a:pt x="41863" y="12539"/>
                  </a:lnTo>
                  <a:lnTo>
                    <a:pt x="42008" y="12250"/>
                  </a:lnTo>
                  <a:lnTo>
                    <a:pt x="45118" y="2936"/>
                  </a:lnTo>
                  <a:lnTo>
                    <a:pt x="45336" y="2006"/>
                  </a:lnTo>
                  <a:lnTo>
                    <a:pt x="45925" y="1359"/>
                  </a:lnTo>
                  <a:lnTo>
                    <a:pt x="46666" y="859"/>
                  </a:lnTo>
                  <a:lnTo>
                    <a:pt x="47480" y="359"/>
                  </a:lnTo>
                  <a:lnTo>
                    <a:pt x="48294" y="0"/>
                  </a:lnTo>
                  <a:lnTo>
                    <a:pt x="49253" y="0"/>
                  </a:lnTo>
                  <a:lnTo>
                    <a:pt x="62347" y="0"/>
                  </a:lnTo>
                  <a:lnTo>
                    <a:pt x="63307" y="0"/>
                  </a:lnTo>
                  <a:lnTo>
                    <a:pt x="64121" y="359"/>
                  </a:lnTo>
                  <a:lnTo>
                    <a:pt x="64935" y="859"/>
                  </a:lnTo>
                  <a:lnTo>
                    <a:pt x="65748" y="1359"/>
                  </a:lnTo>
                  <a:lnTo>
                    <a:pt x="66192" y="2077"/>
                  </a:lnTo>
                  <a:lnTo>
                    <a:pt x="66489" y="2936"/>
                  </a:lnTo>
                  <a:lnTo>
                    <a:pt x="66635" y="2936"/>
                  </a:lnTo>
                  <a:lnTo>
                    <a:pt x="69599" y="12250"/>
                  </a:lnTo>
                  <a:lnTo>
                    <a:pt x="69672" y="12539"/>
                  </a:lnTo>
                  <a:lnTo>
                    <a:pt x="69890" y="12686"/>
                  </a:lnTo>
                  <a:lnTo>
                    <a:pt x="69963" y="12898"/>
                  </a:lnTo>
                  <a:lnTo>
                    <a:pt x="70115" y="13116"/>
                  </a:lnTo>
                  <a:lnTo>
                    <a:pt x="70261" y="13257"/>
                  </a:lnTo>
                  <a:lnTo>
                    <a:pt x="70559" y="13468"/>
                  </a:lnTo>
                  <a:close/>
                </a:path>
                <a:path w="111759" h="108585">
                  <a:moveTo>
                    <a:pt x="66562" y="2936"/>
                  </a:moveTo>
                  <a:lnTo>
                    <a:pt x="65676" y="4513"/>
                  </a:lnTo>
                  <a:lnTo>
                    <a:pt x="66344" y="4301"/>
                  </a:lnTo>
                  <a:lnTo>
                    <a:pt x="66714" y="3654"/>
                  </a:lnTo>
                  <a:lnTo>
                    <a:pt x="66562" y="2936"/>
                  </a:lnTo>
                  <a:close/>
                </a:path>
              </a:pathLst>
            </a:custGeom>
            <a:ln w="91191">
              <a:solidFill>
                <a:srgbClr val="000000"/>
              </a:solidFill>
            </a:ln>
          </p:spPr>
          <p:txBody>
            <a:bodyPr wrap="square" lIns="0" tIns="0" rIns="0" bIns="0" rtlCol="0"/>
            <a:lstStyle/>
            <a:p>
              <a:endParaRPr sz="2400"/>
            </a:p>
          </p:txBody>
        </p:sp>
        <p:sp>
          <p:nvSpPr>
            <p:cNvPr id="39" name="object 39"/>
            <p:cNvSpPr/>
            <p:nvPr/>
          </p:nvSpPr>
          <p:spPr>
            <a:xfrm>
              <a:off x="8199740" y="4058800"/>
              <a:ext cx="45085" cy="43815"/>
            </a:xfrm>
            <a:custGeom>
              <a:avLst/>
              <a:gdLst/>
              <a:ahLst/>
              <a:cxnLst/>
              <a:rect l="l" t="t" r="r" b="b"/>
              <a:pathLst>
                <a:path w="45084" h="43814">
                  <a:moveTo>
                    <a:pt x="22410" y="0"/>
                  </a:moveTo>
                  <a:lnTo>
                    <a:pt x="13688" y="1706"/>
                  </a:lnTo>
                  <a:lnTo>
                    <a:pt x="6565" y="6361"/>
                  </a:lnTo>
                  <a:lnTo>
                    <a:pt x="1761" y="13262"/>
                  </a:lnTo>
                  <a:lnTo>
                    <a:pt x="0" y="21713"/>
                  </a:lnTo>
                  <a:lnTo>
                    <a:pt x="1761" y="30165"/>
                  </a:lnTo>
                  <a:lnTo>
                    <a:pt x="6565" y="37067"/>
                  </a:lnTo>
                  <a:lnTo>
                    <a:pt x="13688" y="41720"/>
                  </a:lnTo>
                  <a:lnTo>
                    <a:pt x="22410" y="43426"/>
                  </a:lnTo>
                  <a:lnTo>
                    <a:pt x="31134" y="41720"/>
                  </a:lnTo>
                  <a:lnTo>
                    <a:pt x="38257" y="37067"/>
                  </a:lnTo>
                  <a:lnTo>
                    <a:pt x="43059" y="30165"/>
                  </a:lnTo>
                  <a:lnTo>
                    <a:pt x="44820" y="21713"/>
                  </a:lnTo>
                  <a:lnTo>
                    <a:pt x="43059" y="13262"/>
                  </a:lnTo>
                  <a:lnTo>
                    <a:pt x="38257" y="6361"/>
                  </a:lnTo>
                  <a:lnTo>
                    <a:pt x="31134" y="1706"/>
                  </a:lnTo>
                  <a:lnTo>
                    <a:pt x="22410" y="0"/>
                  </a:lnTo>
                  <a:close/>
                </a:path>
              </a:pathLst>
            </a:custGeom>
            <a:solidFill>
              <a:srgbClr val="FFFFFF"/>
            </a:solidFill>
          </p:spPr>
          <p:txBody>
            <a:bodyPr wrap="square" lIns="0" tIns="0" rIns="0" bIns="0" rtlCol="0"/>
            <a:lstStyle/>
            <a:p>
              <a:endParaRPr sz="2400"/>
            </a:p>
          </p:txBody>
        </p:sp>
        <p:sp>
          <p:nvSpPr>
            <p:cNvPr id="40" name="object 40"/>
            <p:cNvSpPr/>
            <p:nvPr/>
          </p:nvSpPr>
          <p:spPr>
            <a:xfrm>
              <a:off x="8199740" y="4058800"/>
              <a:ext cx="45085" cy="43815"/>
            </a:xfrm>
            <a:custGeom>
              <a:avLst/>
              <a:gdLst/>
              <a:ahLst/>
              <a:cxnLst/>
              <a:rect l="l" t="t" r="r" b="b"/>
              <a:pathLst>
                <a:path w="45084" h="43814">
                  <a:moveTo>
                    <a:pt x="44820" y="21713"/>
                  </a:moveTo>
                  <a:lnTo>
                    <a:pt x="43059" y="30165"/>
                  </a:lnTo>
                  <a:lnTo>
                    <a:pt x="38257" y="37067"/>
                  </a:lnTo>
                  <a:lnTo>
                    <a:pt x="31134" y="41720"/>
                  </a:lnTo>
                  <a:lnTo>
                    <a:pt x="22410" y="43426"/>
                  </a:lnTo>
                  <a:lnTo>
                    <a:pt x="13688" y="41720"/>
                  </a:lnTo>
                  <a:lnTo>
                    <a:pt x="6565" y="37067"/>
                  </a:lnTo>
                  <a:lnTo>
                    <a:pt x="1761" y="30165"/>
                  </a:lnTo>
                  <a:lnTo>
                    <a:pt x="0" y="21713"/>
                  </a:lnTo>
                  <a:lnTo>
                    <a:pt x="1761" y="13262"/>
                  </a:lnTo>
                  <a:lnTo>
                    <a:pt x="6565" y="6361"/>
                  </a:lnTo>
                  <a:lnTo>
                    <a:pt x="13688" y="1706"/>
                  </a:lnTo>
                  <a:lnTo>
                    <a:pt x="22410" y="0"/>
                  </a:lnTo>
                  <a:lnTo>
                    <a:pt x="31134" y="1706"/>
                  </a:lnTo>
                  <a:lnTo>
                    <a:pt x="38257" y="6361"/>
                  </a:lnTo>
                  <a:lnTo>
                    <a:pt x="43059" y="13262"/>
                  </a:lnTo>
                  <a:lnTo>
                    <a:pt x="44820" y="21713"/>
                  </a:lnTo>
                  <a:close/>
                </a:path>
              </a:pathLst>
            </a:custGeom>
            <a:ln w="91145">
              <a:solidFill>
                <a:srgbClr val="000000"/>
              </a:solidFill>
            </a:ln>
          </p:spPr>
          <p:txBody>
            <a:bodyPr wrap="square" lIns="0" tIns="0" rIns="0" bIns="0" rtlCol="0"/>
            <a:lstStyle/>
            <a:p>
              <a:endParaRPr sz="2400"/>
            </a:p>
          </p:txBody>
        </p:sp>
        <p:sp>
          <p:nvSpPr>
            <p:cNvPr id="41" name="object 41"/>
            <p:cNvSpPr/>
            <p:nvPr/>
          </p:nvSpPr>
          <p:spPr>
            <a:xfrm>
              <a:off x="8284134" y="4096565"/>
              <a:ext cx="78740" cy="76200"/>
            </a:xfrm>
            <a:custGeom>
              <a:avLst/>
              <a:gdLst/>
              <a:ahLst/>
              <a:cxnLst/>
              <a:rect l="l" t="t" r="r" b="b"/>
              <a:pathLst>
                <a:path w="78740" h="76200">
                  <a:moveTo>
                    <a:pt x="48889" y="66791"/>
                  </a:moveTo>
                  <a:lnTo>
                    <a:pt x="29284" y="66791"/>
                  </a:lnTo>
                  <a:lnTo>
                    <a:pt x="29437" y="66934"/>
                  </a:lnTo>
                  <a:lnTo>
                    <a:pt x="29509" y="67077"/>
                  </a:lnTo>
                  <a:lnTo>
                    <a:pt x="31726" y="73670"/>
                  </a:lnTo>
                  <a:lnTo>
                    <a:pt x="31799" y="74315"/>
                  </a:lnTo>
                  <a:lnTo>
                    <a:pt x="32169" y="74816"/>
                  </a:lnTo>
                  <a:lnTo>
                    <a:pt x="32888" y="75175"/>
                  </a:lnTo>
                  <a:lnTo>
                    <a:pt x="33870" y="75748"/>
                  </a:lnTo>
                  <a:lnTo>
                    <a:pt x="44450" y="75748"/>
                  </a:lnTo>
                  <a:lnTo>
                    <a:pt x="44966" y="75461"/>
                  </a:lnTo>
                  <a:lnTo>
                    <a:pt x="45561" y="75175"/>
                  </a:lnTo>
                  <a:lnTo>
                    <a:pt x="45925" y="74816"/>
                  </a:lnTo>
                  <a:lnTo>
                    <a:pt x="46375" y="74315"/>
                  </a:lnTo>
                  <a:lnTo>
                    <a:pt x="48737" y="67077"/>
                  </a:lnTo>
                  <a:lnTo>
                    <a:pt x="48810" y="66934"/>
                  </a:lnTo>
                  <a:lnTo>
                    <a:pt x="48889" y="66791"/>
                  </a:lnTo>
                  <a:close/>
                </a:path>
                <a:path w="78740" h="76200">
                  <a:moveTo>
                    <a:pt x="69149" y="47227"/>
                  </a:moveTo>
                  <a:lnTo>
                    <a:pt x="9170" y="47227"/>
                  </a:lnTo>
                  <a:lnTo>
                    <a:pt x="9243" y="47370"/>
                  </a:lnTo>
                  <a:lnTo>
                    <a:pt x="9468" y="47657"/>
                  </a:lnTo>
                  <a:lnTo>
                    <a:pt x="9759" y="47943"/>
                  </a:lnTo>
                  <a:lnTo>
                    <a:pt x="11016" y="50953"/>
                  </a:lnTo>
                  <a:lnTo>
                    <a:pt x="10943" y="51885"/>
                  </a:lnTo>
                  <a:lnTo>
                    <a:pt x="7688" y="58048"/>
                  </a:lnTo>
                  <a:lnTo>
                    <a:pt x="7317" y="58621"/>
                  </a:lnTo>
                  <a:lnTo>
                    <a:pt x="7317" y="59839"/>
                  </a:lnTo>
                  <a:lnTo>
                    <a:pt x="7511" y="60485"/>
                  </a:lnTo>
                  <a:lnTo>
                    <a:pt x="8131" y="61488"/>
                  </a:lnTo>
                  <a:lnTo>
                    <a:pt x="14788" y="67794"/>
                  </a:lnTo>
                  <a:lnTo>
                    <a:pt x="15277" y="68295"/>
                  </a:lnTo>
                  <a:lnTo>
                    <a:pt x="15873" y="68654"/>
                  </a:lnTo>
                  <a:lnTo>
                    <a:pt x="16488" y="68654"/>
                  </a:lnTo>
                  <a:lnTo>
                    <a:pt x="17156" y="68869"/>
                  </a:lnTo>
                  <a:lnTo>
                    <a:pt x="17672" y="68654"/>
                  </a:lnTo>
                  <a:lnTo>
                    <a:pt x="18268" y="68295"/>
                  </a:lnTo>
                  <a:lnTo>
                    <a:pt x="24624" y="65214"/>
                  </a:lnTo>
                  <a:lnTo>
                    <a:pt x="24924" y="64999"/>
                  </a:lnTo>
                  <a:lnTo>
                    <a:pt x="66342" y="64999"/>
                  </a:lnTo>
                  <a:lnTo>
                    <a:pt x="69963" y="61488"/>
                  </a:lnTo>
                  <a:lnTo>
                    <a:pt x="70413" y="60986"/>
                  </a:lnTo>
                  <a:lnTo>
                    <a:pt x="70777" y="60485"/>
                  </a:lnTo>
                  <a:lnTo>
                    <a:pt x="71002" y="59839"/>
                  </a:lnTo>
                  <a:lnTo>
                    <a:pt x="71002" y="58621"/>
                  </a:lnTo>
                  <a:lnTo>
                    <a:pt x="70608" y="58048"/>
                  </a:lnTo>
                  <a:lnTo>
                    <a:pt x="67376" y="51885"/>
                  </a:lnTo>
                  <a:lnTo>
                    <a:pt x="67078" y="51670"/>
                  </a:lnTo>
                  <a:lnTo>
                    <a:pt x="67078" y="51240"/>
                  </a:lnTo>
                  <a:lnTo>
                    <a:pt x="67230" y="51097"/>
                  </a:lnTo>
                  <a:lnTo>
                    <a:pt x="67303" y="50953"/>
                  </a:lnTo>
                  <a:lnTo>
                    <a:pt x="68488" y="47943"/>
                  </a:lnTo>
                  <a:lnTo>
                    <a:pt x="68633" y="47943"/>
                  </a:lnTo>
                  <a:lnTo>
                    <a:pt x="68706" y="47657"/>
                  </a:lnTo>
                  <a:lnTo>
                    <a:pt x="69149" y="47227"/>
                  </a:lnTo>
                  <a:close/>
                </a:path>
                <a:path w="78740" h="76200">
                  <a:moveTo>
                    <a:pt x="64494" y="66791"/>
                  </a:moveTo>
                  <a:lnTo>
                    <a:pt x="56874" y="66791"/>
                  </a:lnTo>
                  <a:lnTo>
                    <a:pt x="59979" y="68295"/>
                  </a:lnTo>
                  <a:lnTo>
                    <a:pt x="60501" y="68654"/>
                  </a:lnTo>
                  <a:lnTo>
                    <a:pt x="61090" y="68869"/>
                  </a:lnTo>
                  <a:lnTo>
                    <a:pt x="61759" y="68654"/>
                  </a:lnTo>
                  <a:lnTo>
                    <a:pt x="62301" y="68654"/>
                  </a:lnTo>
                  <a:lnTo>
                    <a:pt x="62896" y="68295"/>
                  </a:lnTo>
                  <a:lnTo>
                    <a:pt x="63459" y="67794"/>
                  </a:lnTo>
                  <a:lnTo>
                    <a:pt x="64494" y="66791"/>
                  </a:lnTo>
                  <a:close/>
                </a:path>
                <a:path w="78740" h="76200">
                  <a:moveTo>
                    <a:pt x="56282" y="66504"/>
                  </a:moveTo>
                  <a:lnTo>
                    <a:pt x="49333" y="66504"/>
                  </a:lnTo>
                  <a:lnTo>
                    <a:pt x="48936" y="66791"/>
                  </a:lnTo>
                  <a:lnTo>
                    <a:pt x="56874" y="66791"/>
                  </a:lnTo>
                  <a:lnTo>
                    <a:pt x="56282" y="66504"/>
                  </a:lnTo>
                  <a:close/>
                </a:path>
                <a:path w="78740" h="76200">
                  <a:moveTo>
                    <a:pt x="52879" y="64999"/>
                  </a:moveTo>
                  <a:lnTo>
                    <a:pt x="25295" y="64999"/>
                  </a:lnTo>
                  <a:lnTo>
                    <a:pt x="25738" y="65214"/>
                  </a:lnTo>
                  <a:lnTo>
                    <a:pt x="28696" y="66361"/>
                  </a:lnTo>
                  <a:lnTo>
                    <a:pt x="28696" y="66504"/>
                  </a:lnTo>
                  <a:lnTo>
                    <a:pt x="49478" y="66504"/>
                  </a:lnTo>
                  <a:lnTo>
                    <a:pt x="52562" y="65214"/>
                  </a:lnTo>
                  <a:lnTo>
                    <a:pt x="52879" y="64999"/>
                  </a:lnTo>
                  <a:close/>
                </a:path>
                <a:path w="78740" h="76200">
                  <a:moveTo>
                    <a:pt x="66342" y="64999"/>
                  </a:moveTo>
                  <a:lnTo>
                    <a:pt x="53322" y="64999"/>
                  </a:lnTo>
                  <a:lnTo>
                    <a:pt x="53620" y="65214"/>
                  </a:lnTo>
                  <a:lnTo>
                    <a:pt x="56282" y="66504"/>
                  </a:lnTo>
                  <a:lnTo>
                    <a:pt x="64790" y="66504"/>
                  </a:lnTo>
                  <a:lnTo>
                    <a:pt x="66342" y="64999"/>
                  </a:lnTo>
                  <a:close/>
                </a:path>
                <a:path w="78740" h="76200">
                  <a:moveTo>
                    <a:pt x="69374" y="28521"/>
                  </a:moveTo>
                  <a:lnTo>
                    <a:pt x="8872" y="28521"/>
                  </a:lnTo>
                  <a:lnTo>
                    <a:pt x="2216" y="30675"/>
                  </a:lnTo>
                  <a:lnTo>
                    <a:pt x="1548" y="30816"/>
                  </a:lnTo>
                  <a:lnTo>
                    <a:pt x="1104" y="31175"/>
                  </a:lnTo>
                  <a:lnTo>
                    <a:pt x="588" y="31675"/>
                  </a:lnTo>
                  <a:lnTo>
                    <a:pt x="370" y="32252"/>
                  </a:lnTo>
                  <a:lnTo>
                    <a:pt x="0" y="32822"/>
                  </a:lnTo>
                  <a:lnTo>
                    <a:pt x="36" y="43071"/>
                  </a:lnTo>
                  <a:lnTo>
                    <a:pt x="588" y="44146"/>
                  </a:lnTo>
                  <a:lnTo>
                    <a:pt x="1032" y="44432"/>
                  </a:lnTo>
                  <a:lnTo>
                    <a:pt x="1475" y="44934"/>
                  </a:lnTo>
                  <a:lnTo>
                    <a:pt x="2216" y="45149"/>
                  </a:lnTo>
                  <a:lnTo>
                    <a:pt x="8872" y="47227"/>
                  </a:lnTo>
                  <a:lnTo>
                    <a:pt x="69374" y="47227"/>
                  </a:lnTo>
                  <a:lnTo>
                    <a:pt x="76772" y="44934"/>
                  </a:lnTo>
                  <a:lnTo>
                    <a:pt x="77215" y="44647"/>
                  </a:lnTo>
                  <a:lnTo>
                    <a:pt x="77956" y="43644"/>
                  </a:lnTo>
                  <a:lnTo>
                    <a:pt x="78247" y="43071"/>
                  </a:lnTo>
                  <a:lnTo>
                    <a:pt x="78247" y="32822"/>
                  </a:lnTo>
                  <a:lnTo>
                    <a:pt x="76176" y="30675"/>
                  </a:lnTo>
                  <a:lnTo>
                    <a:pt x="69374" y="28521"/>
                  </a:lnTo>
                  <a:close/>
                </a:path>
                <a:path w="78740" h="76200">
                  <a:moveTo>
                    <a:pt x="17950" y="7167"/>
                  </a:moveTo>
                  <a:lnTo>
                    <a:pt x="15826" y="7167"/>
                  </a:lnTo>
                  <a:lnTo>
                    <a:pt x="15231" y="7455"/>
                  </a:lnTo>
                  <a:lnTo>
                    <a:pt x="14788" y="7814"/>
                  </a:lnTo>
                  <a:lnTo>
                    <a:pt x="8204" y="14263"/>
                  </a:lnTo>
                  <a:lnTo>
                    <a:pt x="7725" y="14693"/>
                  </a:lnTo>
                  <a:lnTo>
                    <a:pt x="7455" y="15263"/>
                  </a:lnTo>
                  <a:lnTo>
                    <a:pt x="7317" y="15911"/>
                  </a:lnTo>
                  <a:lnTo>
                    <a:pt x="7317" y="17129"/>
                  </a:lnTo>
                  <a:lnTo>
                    <a:pt x="7688" y="17629"/>
                  </a:lnTo>
                  <a:lnTo>
                    <a:pt x="10943" y="23796"/>
                  </a:lnTo>
                  <a:lnTo>
                    <a:pt x="11016" y="24937"/>
                  </a:lnTo>
                  <a:lnTo>
                    <a:pt x="9759" y="27809"/>
                  </a:lnTo>
                  <a:lnTo>
                    <a:pt x="9613" y="27950"/>
                  </a:lnTo>
                  <a:lnTo>
                    <a:pt x="9243" y="28380"/>
                  </a:lnTo>
                  <a:lnTo>
                    <a:pt x="9170" y="28521"/>
                  </a:lnTo>
                  <a:lnTo>
                    <a:pt x="69149" y="28521"/>
                  </a:lnTo>
                  <a:lnTo>
                    <a:pt x="69004" y="28380"/>
                  </a:lnTo>
                  <a:lnTo>
                    <a:pt x="68730" y="28380"/>
                  </a:lnTo>
                  <a:lnTo>
                    <a:pt x="68633" y="27809"/>
                  </a:lnTo>
                  <a:lnTo>
                    <a:pt x="67296" y="24937"/>
                  </a:lnTo>
                  <a:lnTo>
                    <a:pt x="67078" y="24508"/>
                  </a:lnTo>
                  <a:lnTo>
                    <a:pt x="67078" y="24226"/>
                  </a:lnTo>
                  <a:lnTo>
                    <a:pt x="67376" y="23796"/>
                  </a:lnTo>
                  <a:lnTo>
                    <a:pt x="70523" y="17629"/>
                  </a:lnTo>
                  <a:lnTo>
                    <a:pt x="71002" y="17129"/>
                  </a:lnTo>
                  <a:lnTo>
                    <a:pt x="71002" y="15911"/>
                  </a:lnTo>
                  <a:lnTo>
                    <a:pt x="70777" y="15263"/>
                  </a:lnTo>
                  <a:lnTo>
                    <a:pt x="70413" y="14693"/>
                  </a:lnTo>
                  <a:lnTo>
                    <a:pt x="70043" y="14263"/>
                  </a:lnTo>
                  <a:lnTo>
                    <a:pt x="66384" y="10680"/>
                  </a:lnTo>
                  <a:lnTo>
                    <a:pt x="24911" y="10680"/>
                  </a:lnTo>
                  <a:lnTo>
                    <a:pt x="18410" y="7455"/>
                  </a:lnTo>
                  <a:lnTo>
                    <a:pt x="17950" y="7167"/>
                  </a:lnTo>
                  <a:close/>
                </a:path>
                <a:path w="78740" h="76200">
                  <a:moveTo>
                    <a:pt x="49368" y="9321"/>
                  </a:moveTo>
                  <a:lnTo>
                    <a:pt x="28696" y="9321"/>
                  </a:lnTo>
                  <a:lnTo>
                    <a:pt x="25576" y="10680"/>
                  </a:lnTo>
                  <a:lnTo>
                    <a:pt x="52588" y="10680"/>
                  </a:lnTo>
                  <a:lnTo>
                    <a:pt x="49478" y="9462"/>
                  </a:lnTo>
                  <a:lnTo>
                    <a:pt x="49368" y="9321"/>
                  </a:lnTo>
                  <a:close/>
                </a:path>
                <a:path w="78740" h="76200">
                  <a:moveTo>
                    <a:pt x="62420" y="7167"/>
                  </a:moveTo>
                  <a:lnTo>
                    <a:pt x="60457" y="7167"/>
                  </a:lnTo>
                  <a:lnTo>
                    <a:pt x="59979" y="7455"/>
                  </a:lnTo>
                  <a:lnTo>
                    <a:pt x="53547" y="10680"/>
                  </a:lnTo>
                  <a:lnTo>
                    <a:pt x="66384" y="10680"/>
                  </a:lnTo>
                  <a:lnTo>
                    <a:pt x="63459" y="7814"/>
                  </a:lnTo>
                  <a:lnTo>
                    <a:pt x="63016" y="7455"/>
                  </a:lnTo>
                  <a:lnTo>
                    <a:pt x="62420" y="7167"/>
                  </a:lnTo>
                  <a:close/>
                </a:path>
                <a:path w="78740" h="76200">
                  <a:moveTo>
                    <a:pt x="44450" y="0"/>
                  </a:moveTo>
                  <a:lnTo>
                    <a:pt x="33870" y="0"/>
                  </a:lnTo>
                  <a:lnTo>
                    <a:pt x="33281" y="359"/>
                  </a:lnTo>
                  <a:lnTo>
                    <a:pt x="32765" y="576"/>
                  </a:lnTo>
                  <a:lnTo>
                    <a:pt x="32169" y="1006"/>
                  </a:lnTo>
                  <a:lnTo>
                    <a:pt x="31799" y="1436"/>
                  </a:lnTo>
                  <a:lnTo>
                    <a:pt x="31726" y="2083"/>
                  </a:lnTo>
                  <a:lnTo>
                    <a:pt x="29509" y="8603"/>
                  </a:lnTo>
                  <a:lnTo>
                    <a:pt x="29437" y="8814"/>
                  </a:lnTo>
                  <a:lnTo>
                    <a:pt x="29284" y="8962"/>
                  </a:lnTo>
                  <a:lnTo>
                    <a:pt x="29037" y="9321"/>
                  </a:lnTo>
                  <a:lnTo>
                    <a:pt x="49710" y="9321"/>
                  </a:lnTo>
                  <a:lnTo>
                    <a:pt x="48598" y="8962"/>
                  </a:lnTo>
                  <a:lnTo>
                    <a:pt x="48889" y="8962"/>
                  </a:lnTo>
                  <a:lnTo>
                    <a:pt x="48810" y="8814"/>
                  </a:lnTo>
                  <a:lnTo>
                    <a:pt x="47067" y="3154"/>
                  </a:lnTo>
                  <a:lnTo>
                    <a:pt x="46150" y="3154"/>
                  </a:lnTo>
                  <a:lnTo>
                    <a:pt x="46739" y="2083"/>
                  </a:lnTo>
                  <a:lnTo>
                    <a:pt x="46593" y="2083"/>
                  </a:lnTo>
                  <a:lnTo>
                    <a:pt x="46375" y="1436"/>
                  </a:lnTo>
                  <a:lnTo>
                    <a:pt x="46150" y="1006"/>
                  </a:lnTo>
                  <a:lnTo>
                    <a:pt x="45561" y="576"/>
                  </a:lnTo>
                  <a:lnTo>
                    <a:pt x="45039" y="359"/>
                  </a:lnTo>
                  <a:lnTo>
                    <a:pt x="44450" y="0"/>
                  </a:lnTo>
                  <a:close/>
                </a:path>
                <a:path w="78740" h="76200">
                  <a:moveTo>
                    <a:pt x="46892" y="2583"/>
                  </a:moveTo>
                  <a:lnTo>
                    <a:pt x="46521" y="2942"/>
                  </a:lnTo>
                  <a:lnTo>
                    <a:pt x="46150" y="3154"/>
                  </a:lnTo>
                  <a:lnTo>
                    <a:pt x="47067" y="3154"/>
                  </a:lnTo>
                  <a:lnTo>
                    <a:pt x="47002" y="2942"/>
                  </a:lnTo>
                  <a:lnTo>
                    <a:pt x="46892" y="2583"/>
                  </a:lnTo>
                  <a:close/>
                </a:path>
              </a:pathLst>
            </a:custGeom>
            <a:solidFill>
              <a:srgbClr val="FFFFFF"/>
            </a:solidFill>
          </p:spPr>
          <p:txBody>
            <a:bodyPr wrap="square" lIns="0" tIns="0" rIns="0" bIns="0" rtlCol="0"/>
            <a:lstStyle/>
            <a:p>
              <a:endParaRPr sz="2400"/>
            </a:p>
          </p:txBody>
        </p:sp>
        <p:sp>
          <p:nvSpPr>
            <p:cNvPr id="42" name="object 42"/>
            <p:cNvSpPr/>
            <p:nvPr/>
          </p:nvSpPr>
          <p:spPr>
            <a:xfrm>
              <a:off x="8284134" y="4096565"/>
              <a:ext cx="78740" cy="76200"/>
            </a:xfrm>
            <a:custGeom>
              <a:avLst/>
              <a:gdLst/>
              <a:ahLst/>
              <a:cxnLst/>
              <a:rect l="l" t="t" r="r" b="b"/>
              <a:pathLst>
                <a:path w="78740" h="76200">
                  <a:moveTo>
                    <a:pt x="49478" y="9462"/>
                  </a:moveTo>
                  <a:lnTo>
                    <a:pt x="52588" y="10680"/>
                  </a:lnTo>
                  <a:lnTo>
                    <a:pt x="52734" y="10680"/>
                  </a:lnTo>
                  <a:lnTo>
                    <a:pt x="52879" y="10750"/>
                  </a:lnTo>
                  <a:lnTo>
                    <a:pt x="53031" y="10750"/>
                  </a:lnTo>
                  <a:lnTo>
                    <a:pt x="53322" y="10750"/>
                  </a:lnTo>
                  <a:lnTo>
                    <a:pt x="53547" y="10680"/>
                  </a:lnTo>
                  <a:lnTo>
                    <a:pt x="59979" y="7455"/>
                  </a:lnTo>
                  <a:lnTo>
                    <a:pt x="60574" y="7096"/>
                  </a:lnTo>
                  <a:lnTo>
                    <a:pt x="61163" y="7026"/>
                  </a:lnTo>
                  <a:lnTo>
                    <a:pt x="61759" y="7096"/>
                  </a:lnTo>
                  <a:lnTo>
                    <a:pt x="62420" y="7167"/>
                  </a:lnTo>
                  <a:lnTo>
                    <a:pt x="63016" y="7455"/>
                  </a:lnTo>
                  <a:lnTo>
                    <a:pt x="63459" y="7814"/>
                  </a:lnTo>
                  <a:lnTo>
                    <a:pt x="71075" y="16411"/>
                  </a:lnTo>
                  <a:lnTo>
                    <a:pt x="71002" y="17129"/>
                  </a:lnTo>
                  <a:lnTo>
                    <a:pt x="70559" y="17558"/>
                  </a:lnTo>
                  <a:lnTo>
                    <a:pt x="67376" y="23796"/>
                  </a:lnTo>
                  <a:lnTo>
                    <a:pt x="67230" y="24008"/>
                  </a:lnTo>
                  <a:lnTo>
                    <a:pt x="67078" y="24226"/>
                  </a:lnTo>
                  <a:lnTo>
                    <a:pt x="67078" y="24367"/>
                  </a:lnTo>
                  <a:lnTo>
                    <a:pt x="67078" y="24508"/>
                  </a:lnTo>
                  <a:lnTo>
                    <a:pt x="67230" y="24796"/>
                  </a:lnTo>
                  <a:lnTo>
                    <a:pt x="67303" y="24937"/>
                  </a:lnTo>
                  <a:lnTo>
                    <a:pt x="68633" y="27809"/>
                  </a:lnTo>
                  <a:lnTo>
                    <a:pt x="68706" y="27950"/>
                  </a:lnTo>
                  <a:lnTo>
                    <a:pt x="68706" y="28239"/>
                  </a:lnTo>
                  <a:lnTo>
                    <a:pt x="68858" y="28309"/>
                  </a:lnTo>
                  <a:lnTo>
                    <a:pt x="69004" y="28380"/>
                  </a:lnTo>
                  <a:lnTo>
                    <a:pt x="69149" y="28521"/>
                  </a:lnTo>
                  <a:lnTo>
                    <a:pt x="69374" y="28521"/>
                  </a:lnTo>
                  <a:lnTo>
                    <a:pt x="76176" y="30675"/>
                  </a:lnTo>
                  <a:lnTo>
                    <a:pt x="76844" y="30816"/>
                  </a:lnTo>
                  <a:lnTo>
                    <a:pt x="77288" y="31175"/>
                  </a:lnTo>
                  <a:lnTo>
                    <a:pt x="77658" y="31675"/>
                  </a:lnTo>
                  <a:lnTo>
                    <a:pt x="77956" y="32175"/>
                  </a:lnTo>
                  <a:lnTo>
                    <a:pt x="78247" y="32822"/>
                  </a:lnTo>
                  <a:lnTo>
                    <a:pt x="78247" y="33470"/>
                  </a:lnTo>
                  <a:lnTo>
                    <a:pt x="78247" y="42426"/>
                  </a:lnTo>
                  <a:lnTo>
                    <a:pt x="78247" y="43071"/>
                  </a:lnTo>
                  <a:lnTo>
                    <a:pt x="77956" y="43644"/>
                  </a:lnTo>
                  <a:lnTo>
                    <a:pt x="77585" y="44146"/>
                  </a:lnTo>
                  <a:lnTo>
                    <a:pt x="77215" y="44647"/>
                  </a:lnTo>
                  <a:lnTo>
                    <a:pt x="76772" y="44934"/>
                  </a:lnTo>
                  <a:lnTo>
                    <a:pt x="76103" y="45149"/>
                  </a:lnTo>
                  <a:lnTo>
                    <a:pt x="69374" y="47227"/>
                  </a:lnTo>
                  <a:lnTo>
                    <a:pt x="69149" y="47227"/>
                  </a:lnTo>
                  <a:lnTo>
                    <a:pt x="69004" y="47370"/>
                  </a:lnTo>
                  <a:lnTo>
                    <a:pt x="68858" y="47585"/>
                  </a:lnTo>
                  <a:lnTo>
                    <a:pt x="68706" y="47657"/>
                  </a:lnTo>
                  <a:lnTo>
                    <a:pt x="68706" y="47800"/>
                  </a:lnTo>
                  <a:lnTo>
                    <a:pt x="68633" y="47943"/>
                  </a:lnTo>
                  <a:lnTo>
                    <a:pt x="68488" y="47943"/>
                  </a:lnTo>
                  <a:lnTo>
                    <a:pt x="67303" y="50953"/>
                  </a:lnTo>
                  <a:lnTo>
                    <a:pt x="67230" y="51097"/>
                  </a:lnTo>
                  <a:lnTo>
                    <a:pt x="67078" y="51240"/>
                  </a:lnTo>
                  <a:lnTo>
                    <a:pt x="67078" y="51383"/>
                  </a:lnTo>
                  <a:lnTo>
                    <a:pt x="67078" y="51670"/>
                  </a:lnTo>
                  <a:lnTo>
                    <a:pt x="67230" y="51814"/>
                  </a:lnTo>
                  <a:lnTo>
                    <a:pt x="67376" y="51885"/>
                  </a:lnTo>
                  <a:lnTo>
                    <a:pt x="70559" y="57976"/>
                  </a:lnTo>
                  <a:lnTo>
                    <a:pt x="71002" y="58621"/>
                  </a:lnTo>
                  <a:lnTo>
                    <a:pt x="71075" y="59194"/>
                  </a:lnTo>
                  <a:lnTo>
                    <a:pt x="71002" y="59839"/>
                  </a:lnTo>
                  <a:lnTo>
                    <a:pt x="70777" y="60485"/>
                  </a:lnTo>
                  <a:lnTo>
                    <a:pt x="70413" y="60986"/>
                  </a:lnTo>
                  <a:lnTo>
                    <a:pt x="69963" y="61488"/>
                  </a:lnTo>
                  <a:lnTo>
                    <a:pt x="63459" y="67794"/>
                  </a:lnTo>
                  <a:lnTo>
                    <a:pt x="63016" y="68224"/>
                  </a:lnTo>
                  <a:lnTo>
                    <a:pt x="62420" y="68582"/>
                  </a:lnTo>
                  <a:lnTo>
                    <a:pt x="61759" y="68654"/>
                  </a:lnTo>
                  <a:lnTo>
                    <a:pt x="61090" y="68869"/>
                  </a:lnTo>
                  <a:lnTo>
                    <a:pt x="60501" y="68654"/>
                  </a:lnTo>
                  <a:lnTo>
                    <a:pt x="59979" y="68295"/>
                  </a:lnTo>
                  <a:lnTo>
                    <a:pt x="53620" y="65214"/>
                  </a:lnTo>
                  <a:lnTo>
                    <a:pt x="53322" y="64999"/>
                  </a:lnTo>
                  <a:lnTo>
                    <a:pt x="53031" y="64999"/>
                  </a:lnTo>
                  <a:lnTo>
                    <a:pt x="52879" y="64999"/>
                  </a:lnTo>
                  <a:lnTo>
                    <a:pt x="52734" y="65142"/>
                  </a:lnTo>
                  <a:lnTo>
                    <a:pt x="52588" y="65214"/>
                  </a:lnTo>
                  <a:lnTo>
                    <a:pt x="49478" y="66504"/>
                  </a:lnTo>
                  <a:lnTo>
                    <a:pt x="49333" y="66504"/>
                  </a:lnTo>
                  <a:lnTo>
                    <a:pt x="49035" y="66719"/>
                  </a:lnTo>
                  <a:lnTo>
                    <a:pt x="48889" y="66791"/>
                  </a:lnTo>
                  <a:lnTo>
                    <a:pt x="48810" y="66934"/>
                  </a:lnTo>
                  <a:lnTo>
                    <a:pt x="48737" y="67077"/>
                  </a:lnTo>
                  <a:lnTo>
                    <a:pt x="46593" y="73670"/>
                  </a:lnTo>
                  <a:lnTo>
                    <a:pt x="46375" y="74315"/>
                  </a:lnTo>
                  <a:lnTo>
                    <a:pt x="45925" y="74816"/>
                  </a:lnTo>
                  <a:lnTo>
                    <a:pt x="45561" y="75175"/>
                  </a:lnTo>
                  <a:lnTo>
                    <a:pt x="44966" y="75461"/>
                  </a:lnTo>
                  <a:lnTo>
                    <a:pt x="44450" y="75748"/>
                  </a:lnTo>
                  <a:lnTo>
                    <a:pt x="43781" y="75748"/>
                  </a:lnTo>
                  <a:lnTo>
                    <a:pt x="34538" y="75748"/>
                  </a:lnTo>
                  <a:lnTo>
                    <a:pt x="33870" y="75748"/>
                  </a:lnTo>
                  <a:lnTo>
                    <a:pt x="33281" y="75390"/>
                  </a:lnTo>
                  <a:lnTo>
                    <a:pt x="32765" y="75103"/>
                  </a:lnTo>
                  <a:lnTo>
                    <a:pt x="32169" y="74816"/>
                  </a:lnTo>
                  <a:lnTo>
                    <a:pt x="31799" y="74315"/>
                  </a:lnTo>
                  <a:lnTo>
                    <a:pt x="31726" y="73670"/>
                  </a:lnTo>
                  <a:lnTo>
                    <a:pt x="29509" y="67077"/>
                  </a:lnTo>
                  <a:lnTo>
                    <a:pt x="29437" y="66934"/>
                  </a:lnTo>
                  <a:lnTo>
                    <a:pt x="29284" y="66791"/>
                  </a:lnTo>
                  <a:lnTo>
                    <a:pt x="29212" y="66647"/>
                  </a:lnTo>
                  <a:lnTo>
                    <a:pt x="29139" y="66504"/>
                  </a:lnTo>
                  <a:lnTo>
                    <a:pt x="28841" y="66504"/>
                  </a:lnTo>
                  <a:lnTo>
                    <a:pt x="28696" y="66504"/>
                  </a:lnTo>
                  <a:lnTo>
                    <a:pt x="28696" y="66361"/>
                  </a:lnTo>
                  <a:lnTo>
                    <a:pt x="25738" y="65214"/>
                  </a:lnTo>
                  <a:lnTo>
                    <a:pt x="25586" y="65142"/>
                  </a:lnTo>
                  <a:lnTo>
                    <a:pt x="25295" y="64999"/>
                  </a:lnTo>
                  <a:lnTo>
                    <a:pt x="25142" y="64999"/>
                  </a:lnTo>
                  <a:lnTo>
                    <a:pt x="24924" y="64999"/>
                  </a:lnTo>
                  <a:lnTo>
                    <a:pt x="24772" y="65142"/>
                  </a:lnTo>
                  <a:lnTo>
                    <a:pt x="24626" y="65214"/>
                  </a:lnTo>
                  <a:lnTo>
                    <a:pt x="18268" y="68295"/>
                  </a:lnTo>
                  <a:lnTo>
                    <a:pt x="17672" y="68654"/>
                  </a:lnTo>
                  <a:lnTo>
                    <a:pt x="17156" y="68869"/>
                  </a:lnTo>
                  <a:lnTo>
                    <a:pt x="16488" y="68654"/>
                  </a:lnTo>
                  <a:lnTo>
                    <a:pt x="15754" y="68582"/>
                  </a:lnTo>
                  <a:lnTo>
                    <a:pt x="15158" y="68224"/>
                  </a:lnTo>
                  <a:lnTo>
                    <a:pt x="14788" y="67794"/>
                  </a:lnTo>
                  <a:lnTo>
                    <a:pt x="8131" y="61488"/>
                  </a:lnTo>
                  <a:lnTo>
                    <a:pt x="7761" y="60914"/>
                  </a:lnTo>
                  <a:lnTo>
                    <a:pt x="7470" y="60413"/>
                  </a:lnTo>
                  <a:lnTo>
                    <a:pt x="7317" y="59839"/>
                  </a:lnTo>
                  <a:lnTo>
                    <a:pt x="7245" y="59194"/>
                  </a:lnTo>
                  <a:lnTo>
                    <a:pt x="7317" y="58621"/>
                  </a:lnTo>
                  <a:lnTo>
                    <a:pt x="7688" y="58048"/>
                  </a:lnTo>
                  <a:lnTo>
                    <a:pt x="10943" y="51885"/>
                  </a:lnTo>
                  <a:lnTo>
                    <a:pt x="11089" y="51670"/>
                  </a:lnTo>
                  <a:lnTo>
                    <a:pt x="11089" y="51383"/>
                  </a:lnTo>
                  <a:lnTo>
                    <a:pt x="11089" y="51240"/>
                  </a:lnTo>
                  <a:lnTo>
                    <a:pt x="11016" y="51097"/>
                  </a:lnTo>
                  <a:lnTo>
                    <a:pt x="11016" y="50953"/>
                  </a:lnTo>
                  <a:lnTo>
                    <a:pt x="9759" y="47943"/>
                  </a:lnTo>
                  <a:lnTo>
                    <a:pt x="9613" y="47800"/>
                  </a:lnTo>
                  <a:lnTo>
                    <a:pt x="9468" y="47657"/>
                  </a:lnTo>
                  <a:lnTo>
                    <a:pt x="9243" y="47370"/>
                  </a:lnTo>
                  <a:lnTo>
                    <a:pt x="9170" y="47227"/>
                  </a:lnTo>
                  <a:lnTo>
                    <a:pt x="8872" y="47227"/>
                  </a:lnTo>
                  <a:lnTo>
                    <a:pt x="2216" y="45149"/>
                  </a:lnTo>
                  <a:lnTo>
                    <a:pt x="1475" y="44934"/>
                  </a:lnTo>
                  <a:lnTo>
                    <a:pt x="1032" y="44432"/>
                  </a:lnTo>
                  <a:lnTo>
                    <a:pt x="588" y="44146"/>
                  </a:lnTo>
                  <a:lnTo>
                    <a:pt x="291" y="43573"/>
                  </a:lnTo>
                  <a:lnTo>
                    <a:pt x="0" y="42999"/>
                  </a:lnTo>
                  <a:lnTo>
                    <a:pt x="0" y="42426"/>
                  </a:lnTo>
                  <a:lnTo>
                    <a:pt x="0" y="33470"/>
                  </a:lnTo>
                  <a:lnTo>
                    <a:pt x="0" y="32822"/>
                  </a:lnTo>
                  <a:lnTo>
                    <a:pt x="370" y="32252"/>
                  </a:lnTo>
                  <a:lnTo>
                    <a:pt x="588" y="31675"/>
                  </a:lnTo>
                  <a:lnTo>
                    <a:pt x="1104" y="31175"/>
                  </a:lnTo>
                  <a:lnTo>
                    <a:pt x="1548" y="30816"/>
                  </a:lnTo>
                  <a:lnTo>
                    <a:pt x="2216" y="30675"/>
                  </a:lnTo>
                  <a:lnTo>
                    <a:pt x="8872" y="28521"/>
                  </a:lnTo>
                  <a:lnTo>
                    <a:pt x="9170" y="28521"/>
                  </a:lnTo>
                  <a:lnTo>
                    <a:pt x="9243" y="28380"/>
                  </a:lnTo>
                  <a:lnTo>
                    <a:pt x="9388" y="28309"/>
                  </a:lnTo>
                  <a:lnTo>
                    <a:pt x="9613" y="27950"/>
                  </a:lnTo>
                  <a:lnTo>
                    <a:pt x="9759" y="27809"/>
                  </a:lnTo>
                  <a:lnTo>
                    <a:pt x="11016" y="24937"/>
                  </a:lnTo>
                  <a:lnTo>
                    <a:pt x="11016" y="24796"/>
                  </a:lnTo>
                  <a:lnTo>
                    <a:pt x="11089" y="24508"/>
                  </a:lnTo>
                  <a:lnTo>
                    <a:pt x="11089" y="24367"/>
                  </a:lnTo>
                  <a:lnTo>
                    <a:pt x="11089" y="24226"/>
                  </a:lnTo>
                  <a:lnTo>
                    <a:pt x="11016" y="24008"/>
                  </a:lnTo>
                  <a:lnTo>
                    <a:pt x="10943" y="23796"/>
                  </a:lnTo>
                  <a:lnTo>
                    <a:pt x="7688" y="17629"/>
                  </a:lnTo>
                  <a:lnTo>
                    <a:pt x="7317" y="17129"/>
                  </a:lnTo>
                  <a:lnTo>
                    <a:pt x="7245" y="16411"/>
                  </a:lnTo>
                  <a:lnTo>
                    <a:pt x="7317" y="15911"/>
                  </a:lnTo>
                  <a:lnTo>
                    <a:pt x="7470" y="15193"/>
                  </a:lnTo>
                  <a:lnTo>
                    <a:pt x="7761" y="14622"/>
                  </a:lnTo>
                  <a:lnTo>
                    <a:pt x="8204" y="14263"/>
                  </a:lnTo>
                  <a:lnTo>
                    <a:pt x="17156" y="6955"/>
                  </a:lnTo>
                  <a:lnTo>
                    <a:pt x="17745" y="7026"/>
                  </a:lnTo>
                  <a:lnTo>
                    <a:pt x="18268" y="7385"/>
                  </a:lnTo>
                  <a:lnTo>
                    <a:pt x="24626" y="10539"/>
                  </a:lnTo>
                  <a:lnTo>
                    <a:pt x="24772" y="10609"/>
                  </a:lnTo>
                  <a:lnTo>
                    <a:pt x="24924" y="10680"/>
                  </a:lnTo>
                  <a:lnTo>
                    <a:pt x="25142" y="10680"/>
                  </a:lnTo>
                  <a:lnTo>
                    <a:pt x="25295" y="10680"/>
                  </a:lnTo>
                  <a:lnTo>
                    <a:pt x="25586" y="10609"/>
                  </a:lnTo>
                  <a:lnTo>
                    <a:pt x="25738" y="10609"/>
                  </a:lnTo>
                  <a:lnTo>
                    <a:pt x="28696" y="9321"/>
                  </a:lnTo>
                  <a:lnTo>
                    <a:pt x="28914" y="9244"/>
                  </a:lnTo>
                  <a:lnTo>
                    <a:pt x="29139" y="9173"/>
                  </a:lnTo>
                  <a:lnTo>
                    <a:pt x="29284" y="8962"/>
                  </a:lnTo>
                  <a:lnTo>
                    <a:pt x="29437" y="8814"/>
                  </a:lnTo>
                  <a:lnTo>
                    <a:pt x="29509" y="8603"/>
                  </a:lnTo>
                  <a:lnTo>
                    <a:pt x="31726" y="2083"/>
                  </a:lnTo>
                  <a:lnTo>
                    <a:pt x="31799" y="1436"/>
                  </a:lnTo>
                  <a:lnTo>
                    <a:pt x="32169" y="1006"/>
                  </a:lnTo>
                  <a:lnTo>
                    <a:pt x="32765" y="576"/>
                  </a:lnTo>
                  <a:lnTo>
                    <a:pt x="33281" y="359"/>
                  </a:lnTo>
                  <a:lnTo>
                    <a:pt x="33870" y="0"/>
                  </a:lnTo>
                  <a:lnTo>
                    <a:pt x="34538" y="0"/>
                  </a:lnTo>
                  <a:lnTo>
                    <a:pt x="43781" y="0"/>
                  </a:lnTo>
                  <a:lnTo>
                    <a:pt x="44450" y="0"/>
                  </a:lnTo>
                  <a:lnTo>
                    <a:pt x="45039" y="359"/>
                  </a:lnTo>
                  <a:lnTo>
                    <a:pt x="45561" y="576"/>
                  </a:lnTo>
                  <a:lnTo>
                    <a:pt x="46150" y="1006"/>
                  </a:lnTo>
                  <a:lnTo>
                    <a:pt x="46375" y="1436"/>
                  </a:lnTo>
                  <a:lnTo>
                    <a:pt x="46593" y="2083"/>
                  </a:lnTo>
                  <a:lnTo>
                    <a:pt x="46739" y="2083"/>
                  </a:lnTo>
                  <a:lnTo>
                    <a:pt x="49253" y="9173"/>
                  </a:lnTo>
                  <a:lnTo>
                    <a:pt x="49478" y="9462"/>
                  </a:lnTo>
                  <a:close/>
                </a:path>
                <a:path w="78740" h="76200">
                  <a:moveTo>
                    <a:pt x="46739" y="2083"/>
                  </a:moveTo>
                  <a:lnTo>
                    <a:pt x="46150" y="3154"/>
                  </a:lnTo>
                  <a:lnTo>
                    <a:pt x="46521" y="2942"/>
                  </a:lnTo>
                  <a:lnTo>
                    <a:pt x="46818" y="2583"/>
                  </a:lnTo>
                  <a:lnTo>
                    <a:pt x="46739" y="2083"/>
                  </a:lnTo>
                  <a:close/>
                </a:path>
              </a:pathLst>
            </a:custGeom>
            <a:ln w="91191">
              <a:solidFill>
                <a:srgbClr val="000000"/>
              </a:solidFill>
            </a:ln>
          </p:spPr>
          <p:txBody>
            <a:bodyPr wrap="square" lIns="0" tIns="0" rIns="0" bIns="0" rtlCol="0"/>
            <a:lstStyle/>
            <a:p>
              <a:endParaRPr sz="2400"/>
            </a:p>
          </p:txBody>
        </p:sp>
        <p:sp>
          <p:nvSpPr>
            <p:cNvPr id="43" name="object 43"/>
            <p:cNvSpPr/>
            <p:nvPr/>
          </p:nvSpPr>
          <p:spPr>
            <a:xfrm>
              <a:off x="8309059" y="4120721"/>
              <a:ext cx="28575" cy="27940"/>
            </a:xfrm>
            <a:custGeom>
              <a:avLst/>
              <a:gdLst/>
              <a:ahLst/>
              <a:cxnLst/>
              <a:rect l="l" t="t" r="r" b="b"/>
              <a:pathLst>
                <a:path w="28575" h="27939">
                  <a:moveTo>
                    <a:pt x="22039" y="0"/>
                  </a:moveTo>
                  <a:lnTo>
                    <a:pt x="6358" y="0"/>
                  </a:lnTo>
                  <a:lnTo>
                    <a:pt x="0" y="6154"/>
                  </a:lnTo>
                  <a:lnTo>
                    <a:pt x="0" y="21354"/>
                  </a:lnTo>
                  <a:lnTo>
                    <a:pt x="6358" y="27514"/>
                  </a:lnTo>
                  <a:lnTo>
                    <a:pt x="22039" y="27514"/>
                  </a:lnTo>
                  <a:lnTo>
                    <a:pt x="28398" y="21354"/>
                  </a:lnTo>
                  <a:lnTo>
                    <a:pt x="28398" y="13757"/>
                  </a:lnTo>
                  <a:lnTo>
                    <a:pt x="28398" y="6154"/>
                  </a:lnTo>
                  <a:lnTo>
                    <a:pt x="22039" y="0"/>
                  </a:lnTo>
                  <a:close/>
                </a:path>
              </a:pathLst>
            </a:custGeom>
            <a:solidFill>
              <a:srgbClr val="FFFFFF"/>
            </a:solidFill>
          </p:spPr>
          <p:txBody>
            <a:bodyPr wrap="square" lIns="0" tIns="0" rIns="0" bIns="0" rtlCol="0"/>
            <a:lstStyle/>
            <a:p>
              <a:endParaRPr sz="2400"/>
            </a:p>
          </p:txBody>
        </p:sp>
        <p:sp>
          <p:nvSpPr>
            <p:cNvPr id="44" name="object 44"/>
            <p:cNvSpPr/>
            <p:nvPr/>
          </p:nvSpPr>
          <p:spPr>
            <a:xfrm>
              <a:off x="8309059" y="4120721"/>
              <a:ext cx="28575" cy="27940"/>
            </a:xfrm>
            <a:custGeom>
              <a:avLst/>
              <a:gdLst/>
              <a:ahLst/>
              <a:cxnLst/>
              <a:rect l="l" t="t" r="r" b="b"/>
              <a:pathLst>
                <a:path w="28575" h="27939">
                  <a:moveTo>
                    <a:pt x="28398" y="13757"/>
                  </a:moveTo>
                  <a:lnTo>
                    <a:pt x="28398" y="21354"/>
                  </a:lnTo>
                  <a:lnTo>
                    <a:pt x="22039" y="27514"/>
                  </a:lnTo>
                  <a:lnTo>
                    <a:pt x="14199" y="27514"/>
                  </a:lnTo>
                  <a:lnTo>
                    <a:pt x="6358" y="27514"/>
                  </a:lnTo>
                  <a:lnTo>
                    <a:pt x="0" y="21354"/>
                  </a:lnTo>
                  <a:lnTo>
                    <a:pt x="0" y="13757"/>
                  </a:lnTo>
                  <a:lnTo>
                    <a:pt x="0" y="6154"/>
                  </a:lnTo>
                  <a:lnTo>
                    <a:pt x="6358" y="0"/>
                  </a:lnTo>
                  <a:lnTo>
                    <a:pt x="14199" y="0"/>
                  </a:lnTo>
                  <a:lnTo>
                    <a:pt x="22039" y="0"/>
                  </a:lnTo>
                  <a:lnTo>
                    <a:pt x="28398" y="6154"/>
                  </a:lnTo>
                  <a:lnTo>
                    <a:pt x="28398" y="13757"/>
                  </a:lnTo>
                  <a:close/>
                </a:path>
              </a:pathLst>
            </a:custGeom>
            <a:ln w="91145">
              <a:solidFill>
                <a:srgbClr val="000000"/>
              </a:solidFill>
            </a:ln>
          </p:spPr>
          <p:txBody>
            <a:bodyPr wrap="square" lIns="0" tIns="0" rIns="0" bIns="0" rtlCol="0"/>
            <a:lstStyle/>
            <a:p>
              <a:endParaRPr sz="2400"/>
            </a:p>
          </p:txBody>
        </p:sp>
      </p:grpSp>
      <p:sp>
        <p:nvSpPr>
          <p:cNvPr id="45" name="object 45"/>
          <p:cNvSpPr txBox="1"/>
          <p:nvPr/>
        </p:nvSpPr>
        <p:spPr>
          <a:xfrm>
            <a:off x="8351334" y="4878070"/>
            <a:ext cx="221827" cy="209523"/>
          </a:xfrm>
          <a:prstGeom prst="rect">
            <a:avLst/>
          </a:prstGeom>
          <a:solidFill>
            <a:srgbClr val="000000"/>
          </a:solidFill>
        </p:spPr>
        <p:txBody>
          <a:bodyPr vert="horz" wrap="square" lIns="0" tIns="44873" rIns="0" bIns="0" rtlCol="0">
            <a:spAutoFit/>
          </a:bodyPr>
          <a:lstStyle/>
          <a:p>
            <a:pPr algn="ctr">
              <a:spcBef>
                <a:spcPts val="353"/>
              </a:spcBef>
            </a:pPr>
            <a:r>
              <a:rPr sz="1067" b="1" spc="-67" dirty="0">
                <a:solidFill>
                  <a:srgbClr val="FFFFFF"/>
                </a:solidFill>
                <a:latin typeface="Calibri"/>
                <a:cs typeface="Calibri"/>
              </a:rPr>
              <a:t>1</a:t>
            </a:r>
            <a:endParaRPr sz="1067">
              <a:latin typeface="Calibri"/>
              <a:cs typeface="Calibri"/>
            </a:endParaRPr>
          </a:p>
        </p:txBody>
      </p:sp>
      <p:sp>
        <p:nvSpPr>
          <p:cNvPr id="46" name="object 46"/>
          <p:cNvSpPr/>
          <p:nvPr/>
        </p:nvSpPr>
        <p:spPr>
          <a:xfrm>
            <a:off x="3356679" y="2490468"/>
            <a:ext cx="3302000" cy="2901527"/>
          </a:xfrm>
          <a:custGeom>
            <a:avLst/>
            <a:gdLst/>
            <a:ahLst/>
            <a:cxnLst/>
            <a:rect l="l" t="t" r="r" b="b"/>
            <a:pathLst>
              <a:path w="2476500" h="2176145">
                <a:moveTo>
                  <a:pt x="2225040" y="2176094"/>
                </a:moveTo>
                <a:lnTo>
                  <a:pt x="2225040" y="1891284"/>
                </a:lnTo>
              </a:path>
              <a:path w="2476500" h="2176145">
                <a:moveTo>
                  <a:pt x="2225802" y="2148840"/>
                </a:moveTo>
                <a:lnTo>
                  <a:pt x="693420" y="2148840"/>
                </a:lnTo>
              </a:path>
              <a:path w="2476500" h="2176145">
                <a:moveTo>
                  <a:pt x="1141095" y="0"/>
                </a:moveTo>
                <a:lnTo>
                  <a:pt x="0" y="0"/>
                </a:lnTo>
              </a:path>
              <a:path w="2476500" h="2176145">
                <a:moveTo>
                  <a:pt x="2348484" y="2148497"/>
                </a:moveTo>
                <a:lnTo>
                  <a:pt x="2348484" y="1877568"/>
                </a:lnTo>
              </a:path>
              <a:path w="2476500" h="2176145">
                <a:moveTo>
                  <a:pt x="2475991" y="2148840"/>
                </a:moveTo>
                <a:lnTo>
                  <a:pt x="2348484" y="2148840"/>
                </a:lnTo>
              </a:path>
            </a:pathLst>
          </a:custGeom>
          <a:ln w="9525">
            <a:solidFill>
              <a:srgbClr val="7E7E7E"/>
            </a:solidFill>
          </a:ln>
        </p:spPr>
        <p:txBody>
          <a:bodyPr wrap="square" lIns="0" tIns="0" rIns="0" bIns="0" rtlCol="0"/>
          <a:lstStyle/>
          <a:p>
            <a:endParaRPr sz="2400"/>
          </a:p>
        </p:txBody>
      </p:sp>
      <p:sp>
        <p:nvSpPr>
          <p:cNvPr id="47" name="object 47"/>
          <p:cNvSpPr txBox="1"/>
          <p:nvPr/>
        </p:nvSpPr>
        <p:spPr>
          <a:xfrm>
            <a:off x="6689328" y="4294986"/>
            <a:ext cx="3368040" cy="1185004"/>
          </a:xfrm>
          <a:prstGeom prst="rect">
            <a:avLst/>
          </a:prstGeom>
        </p:spPr>
        <p:txBody>
          <a:bodyPr vert="horz" wrap="square" lIns="0" tIns="17780" rIns="0" bIns="0" rtlCol="0">
            <a:spAutoFit/>
          </a:bodyPr>
          <a:lstStyle/>
          <a:p>
            <a:pPr marL="421629">
              <a:spcBef>
                <a:spcPts val="140"/>
              </a:spcBef>
              <a:tabLst>
                <a:tab pos="1543435" algn="l"/>
              </a:tabLst>
            </a:pPr>
            <a:r>
              <a:rPr sz="1867" u="sng" dirty="0">
                <a:uFill>
                  <a:solidFill>
                    <a:srgbClr val="7E7E7E"/>
                  </a:solidFill>
                </a:uFill>
                <a:latin typeface="Times New Roman"/>
                <a:cs typeface="Times New Roman"/>
              </a:rPr>
              <a:t>	</a:t>
            </a:r>
            <a:r>
              <a:rPr sz="1867" spc="353" dirty="0">
                <a:latin typeface="Times New Roman"/>
                <a:cs typeface="Times New Roman"/>
              </a:rPr>
              <a:t> </a:t>
            </a:r>
            <a:r>
              <a:rPr sz="1867" b="1" spc="87" dirty="0">
                <a:latin typeface="游ゴシック"/>
                <a:cs typeface="游ゴシック"/>
              </a:rPr>
              <a:t>地上設備 </a:t>
            </a:r>
            <a:r>
              <a:rPr sz="2667" b="1" dirty="0">
                <a:latin typeface="Calibri"/>
                <a:cs typeface="Calibri"/>
              </a:rPr>
              <a:t>19 </a:t>
            </a:r>
            <a:r>
              <a:rPr sz="1867" b="1" dirty="0">
                <a:latin typeface="Calibri"/>
                <a:cs typeface="Calibri"/>
              </a:rPr>
              <a:t>%</a:t>
            </a:r>
            <a:endParaRPr sz="1867">
              <a:latin typeface="Calibri"/>
              <a:cs typeface="Calibri"/>
            </a:endParaRPr>
          </a:p>
          <a:p>
            <a:pPr marL="2001470">
              <a:lnSpc>
                <a:spcPts val="1373"/>
              </a:lnSpc>
              <a:spcBef>
                <a:spcPts val="1487"/>
              </a:spcBef>
            </a:pPr>
            <a:r>
              <a:rPr sz="1333" b="1" spc="-27" dirty="0">
                <a:latin typeface="游ゴシック"/>
                <a:cs typeface="游ゴシック"/>
              </a:rPr>
              <a:t>衛星インフラ製造</a:t>
            </a:r>
            <a:endParaRPr sz="1333">
              <a:latin typeface="游ゴシック"/>
              <a:cs typeface="游ゴシック"/>
            </a:endParaRPr>
          </a:p>
          <a:p>
            <a:pPr marL="16933">
              <a:lnSpc>
                <a:spcPts val="2973"/>
              </a:lnSpc>
            </a:pPr>
            <a:r>
              <a:rPr sz="1867" b="1" spc="-27" dirty="0">
                <a:latin typeface="游ゴシック"/>
                <a:cs typeface="游ゴシック"/>
              </a:rPr>
              <a:t>衛星製造 </a:t>
            </a:r>
            <a:r>
              <a:rPr sz="2667" b="1" dirty="0">
                <a:latin typeface="Calibri"/>
                <a:cs typeface="Calibri"/>
              </a:rPr>
              <a:t>2</a:t>
            </a:r>
            <a:r>
              <a:rPr sz="2667" b="1" spc="-7" dirty="0">
                <a:latin typeface="Calibri"/>
                <a:cs typeface="Calibri"/>
              </a:rPr>
              <a:t> </a:t>
            </a:r>
            <a:r>
              <a:rPr sz="1867" b="1" spc="-67" dirty="0">
                <a:latin typeface="Calibri"/>
                <a:cs typeface="Calibri"/>
              </a:rPr>
              <a:t>%</a:t>
            </a:r>
            <a:endParaRPr sz="1867">
              <a:latin typeface="Calibri"/>
              <a:cs typeface="Calibri"/>
            </a:endParaRPr>
          </a:p>
        </p:txBody>
      </p:sp>
      <p:sp>
        <p:nvSpPr>
          <p:cNvPr id="48" name="object 48"/>
          <p:cNvSpPr txBox="1"/>
          <p:nvPr/>
        </p:nvSpPr>
        <p:spPr>
          <a:xfrm>
            <a:off x="959461" y="2211408"/>
            <a:ext cx="1628140" cy="427532"/>
          </a:xfrm>
          <a:prstGeom prst="rect">
            <a:avLst/>
          </a:prstGeom>
        </p:spPr>
        <p:txBody>
          <a:bodyPr vert="horz" wrap="square" lIns="0" tIns="16933" rIns="0" bIns="0" rtlCol="0">
            <a:spAutoFit/>
          </a:bodyPr>
          <a:lstStyle/>
          <a:p>
            <a:pPr marL="16933">
              <a:spcBef>
                <a:spcPts val="133"/>
              </a:spcBef>
            </a:pPr>
            <a:r>
              <a:rPr sz="1867" b="1" spc="-27" dirty="0">
                <a:latin typeface="游ゴシック"/>
                <a:cs typeface="游ゴシック"/>
              </a:rPr>
              <a:t>衛星以外 </a:t>
            </a:r>
            <a:r>
              <a:rPr sz="2667" b="1" dirty="0">
                <a:latin typeface="Calibri"/>
                <a:cs typeface="Calibri"/>
              </a:rPr>
              <a:t>51</a:t>
            </a:r>
            <a:r>
              <a:rPr sz="2667" b="1" spc="-20" dirty="0">
                <a:latin typeface="Calibri"/>
                <a:cs typeface="Calibri"/>
              </a:rPr>
              <a:t> </a:t>
            </a:r>
            <a:r>
              <a:rPr sz="1867" b="1" spc="-67" dirty="0">
                <a:latin typeface="Calibri"/>
                <a:cs typeface="Calibri"/>
              </a:rPr>
              <a:t>%</a:t>
            </a:r>
            <a:endParaRPr sz="1867">
              <a:latin typeface="Calibri"/>
              <a:cs typeface="Calibri"/>
            </a:endParaRPr>
          </a:p>
        </p:txBody>
      </p:sp>
      <p:pic>
        <p:nvPicPr>
          <p:cNvPr id="49" name="object 49"/>
          <p:cNvPicPr/>
          <p:nvPr/>
        </p:nvPicPr>
        <p:blipFill>
          <a:blip r:embed="rId3" cstate="print"/>
          <a:stretch>
            <a:fillRect/>
          </a:stretch>
        </p:blipFill>
        <p:spPr>
          <a:xfrm>
            <a:off x="10349647" y="2386189"/>
            <a:ext cx="636301" cy="555496"/>
          </a:xfrm>
          <a:prstGeom prst="rect">
            <a:avLst/>
          </a:prstGeom>
        </p:spPr>
      </p:pic>
      <p:sp>
        <p:nvSpPr>
          <p:cNvPr id="50" name="object 50"/>
          <p:cNvSpPr txBox="1"/>
          <p:nvPr/>
        </p:nvSpPr>
        <p:spPr>
          <a:xfrm>
            <a:off x="8671374" y="2521118"/>
            <a:ext cx="1214967" cy="221365"/>
          </a:xfrm>
          <a:prstGeom prst="rect">
            <a:avLst/>
          </a:prstGeom>
        </p:spPr>
        <p:txBody>
          <a:bodyPr vert="horz" wrap="square" lIns="0" tIns="16087" rIns="0" bIns="0" rtlCol="0">
            <a:spAutoFit/>
          </a:bodyPr>
          <a:lstStyle/>
          <a:p>
            <a:pPr marL="16933">
              <a:spcBef>
                <a:spcPts val="127"/>
              </a:spcBef>
            </a:pPr>
            <a:r>
              <a:rPr sz="1333" b="1" spc="-27" dirty="0">
                <a:latin typeface="游ゴシック"/>
                <a:cs typeface="游ゴシック"/>
              </a:rPr>
              <a:t>衛星データ利用</a:t>
            </a:r>
            <a:endParaRPr sz="1333">
              <a:latin typeface="游ゴシック"/>
              <a:cs typeface="游ゴシック"/>
            </a:endParaRPr>
          </a:p>
        </p:txBody>
      </p:sp>
      <p:sp>
        <p:nvSpPr>
          <p:cNvPr id="51" name="object 51"/>
          <p:cNvSpPr/>
          <p:nvPr/>
        </p:nvSpPr>
        <p:spPr>
          <a:xfrm>
            <a:off x="8347271" y="2508757"/>
            <a:ext cx="223520" cy="268393"/>
          </a:xfrm>
          <a:custGeom>
            <a:avLst/>
            <a:gdLst/>
            <a:ahLst/>
            <a:cxnLst/>
            <a:rect l="l" t="t" r="r" b="b"/>
            <a:pathLst>
              <a:path w="167639" h="201294">
                <a:moveTo>
                  <a:pt x="167639" y="0"/>
                </a:moveTo>
                <a:lnTo>
                  <a:pt x="0" y="0"/>
                </a:lnTo>
                <a:lnTo>
                  <a:pt x="0" y="201168"/>
                </a:lnTo>
                <a:lnTo>
                  <a:pt x="167639" y="201168"/>
                </a:lnTo>
                <a:lnTo>
                  <a:pt x="167639" y="0"/>
                </a:lnTo>
                <a:close/>
              </a:path>
            </a:pathLst>
          </a:custGeom>
          <a:solidFill>
            <a:srgbClr val="000000"/>
          </a:solidFill>
        </p:spPr>
        <p:txBody>
          <a:bodyPr wrap="square" lIns="0" tIns="0" rIns="0" bIns="0" rtlCol="0"/>
          <a:lstStyle/>
          <a:p>
            <a:endParaRPr sz="2400"/>
          </a:p>
        </p:txBody>
      </p:sp>
      <p:sp>
        <p:nvSpPr>
          <p:cNvPr id="52" name="object 52"/>
          <p:cNvSpPr txBox="1"/>
          <p:nvPr/>
        </p:nvSpPr>
        <p:spPr>
          <a:xfrm>
            <a:off x="8407891" y="2535342"/>
            <a:ext cx="103293" cy="181310"/>
          </a:xfrm>
          <a:prstGeom prst="rect">
            <a:avLst/>
          </a:prstGeom>
        </p:spPr>
        <p:txBody>
          <a:bodyPr vert="horz" wrap="square" lIns="0" tIns="16933" rIns="0" bIns="0" rtlCol="0">
            <a:spAutoFit/>
          </a:bodyPr>
          <a:lstStyle/>
          <a:p>
            <a:pPr marL="16933">
              <a:spcBef>
                <a:spcPts val="133"/>
              </a:spcBef>
            </a:pPr>
            <a:r>
              <a:rPr sz="1067" b="1" spc="-67" dirty="0">
                <a:solidFill>
                  <a:srgbClr val="FFFFFF"/>
                </a:solidFill>
                <a:latin typeface="Calibri"/>
                <a:cs typeface="Calibri"/>
              </a:rPr>
              <a:t>3</a:t>
            </a:r>
            <a:endParaRPr sz="1067">
              <a:latin typeface="Calibri"/>
              <a:cs typeface="Calibri"/>
            </a:endParaRPr>
          </a:p>
        </p:txBody>
      </p:sp>
      <p:sp>
        <p:nvSpPr>
          <p:cNvPr id="53" name="object 53"/>
          <p:cNvSpPr txBox="1"/>
          <p:nvPr/>
        </p:nvSpPr>
        <p:spPr>
          <a:xfrm>
            <a:off x="8315775" y="1945148"/>
            <a:ext cx="2102273" cy="428387"/>
          </a:xfrm>
          <a:prstGeom prst="rect">
            <a:avLst/>
          </a:prstGeom>
        </p:spPr>
        <p:txBody>
          <a:bodyPr vert="horz" wrap="square" lIns="0" tIns="17780" rIns="0" bIns="0" rtlCol="0">
            <a:spAutoFit/>
          </a:bodyPr>
          <a:lstStyle/>
          <a:p>
            <a:pPr marL="16933">
              <a:spcBef>
                <a:spcPts val="140"/>
              </a:spcBef>
            </a:pPr>
            <a:r>
              <a:rPr sz="1867" b="1" spc="-33" dirty="0">
                <a:latin typeface="游ゴシック"/>
                <a:cs typeface="游ゴシック"/>
              </a:rPr>
              <a:t>衛星サービス </a:t>
            </a:r>
            <a:r>
              <a:rPr sz="2667" b="1" dirty="0">
                <a:latin typeface="Calibri"/>
                <a:cs typeface="Calibri"/>
              </a:rPr>
              <a:t>27</a:t>
            </a:r>
            <a:r>
              <a:rPr sz="2667" b="1" spc="-7" dirty="0">
                <a:latin typeface="Calibri"/>
                <a:cs typeface="Calibri"/>
              </a:rPr>
              <a:t> </a:t>
            </a:r>
            <a:r>
              <a:rPr sz="1867" b="1" spc="-67" dirty="0">
                <a:latin typeface="Calibri"/>
                <a:cs typeface="Calibri"/>
              </a:rPr>
              <a:t>%</a:t>
            </a:r>
            <a:endParaRPr sz="1867">
              <a:latin typeface="Calibri"/>
              <a:cs typeface="Calibri"/>
            </a:endParaRPr>
          </a:p>
        </p:txBody>
      </p:sp>
      <p:grpSp>
        <p:nvGrpSpPr>
          <p:cNvPr id="54" name="object 54"/>
          <p:cNvGrpSpPr/>
          <p:nvPr/>
        </p:nvGrpSpPr>
        <p:grpSpPr>
          <a:xfrm>
            <a:off x="667191" y="4950878"/>
            <a:ext cx="455507" cy="676487"/>
            <a:chOff x="552348" y="4052058"/>
            <a:chExt cx="341630" cy="507365"/>
          </a:xfrm>
        </p:grpSpPr>
        <p:pic>
          <p:nvPicPr>
            <p:cNvPr id="55" name="object 55"/>
            <p:cNvPicPr/>
            <p:nvPr/>
          </p:nvPicPr>
          <p:blipFill>
            <a:blip r:embed="rId4" cstate="print"/>
            <a:stretch>
              <a:fillRect/>
            </a:stretch>
          </p:blipFill>
          <p:spPr>
            <a:xfrm>
              <a:off x="664448" y="4098988"/>
              <a:ext cx="119041" cy="107045"/>
            </a:xfrm>
            <a:prstGeom prst="rect">
              <a:avLst/>
            </a:prstGeom>
          </p:spPr>
        </p:pic>
        <p:pic>
          <p:nvPicPr>
            <p:cNvPr id="56" name="object 56"/>
            <p:cNvPicPr/>
            <p:nvPr/>
          </p:nvPicPr>
          <p:blipFill>
            <a:blip r:embed="rId5" cstate="print"/>
            <a:stretch>
              <a:fillRect/>
            </a:stretch>
          </p:blipFill>
          <p:spPr>
            <a:xfrm>
              <a:off x="635527" y="4441045"/>
              <a:ext cx="174299" cy="117892"/>
            </a:xfrm>
            <a:prstGeom prst="rect">
              <a:avLst/>
            </a:prstGeom>
          </p:spPr>
        </p:pic>
        <p:sp>
          <p:nvSpPr>
            <p:cNvPr id="57" name="object 57"/>
            <p:cNvSpPr/>
            <p:nvPr/>
          </p:nvSpPr>
          <p:spPr>
            <a:xfrm>
              <a:off x="587326" y="4085826"/>
              <a:ext cx="271780" cy="434340"/>
            </a:xfrm>
            <a:custGeom>
              <a:avLst/>
              <a:gdLst/>
              <a:ahLst/>
              <a:cxnLst/>
              <a:rect l="l" t="t" r="r" b="b"/>
              <a:pathLst>
                <a:path w="271780" h="434339">
                  <a:moveTo>
                    <a:pt x="173835" y="128306"/>
                  </a:moveTo>
                  <a:lnTo>
                    <a:pt x="182772" y="173257"/>
                  </a:lnTo>
                  <a:lnTo>
                    <a:pt x="196654" y="215021"/>
                  </a:lnTo>
                  <a:lnTo>
                    <a:pt x="219381" y="258949"/>
                  </a:lnTo>
                  <a:lnTo>
                    <a:pt x="231800" y="277660"/>
                  </a:lnTo>
                  <a:lnTo>
                    <a:pt x="242637" y="294058"/>
                  </a:lnTo>
                  <a:lnTo>
                    <a:pt x="262709" y="327945"/>
                  </a:lnTo>
                  <a:lnTo>
                    <a:pt x="271297" y="351937"/>
                  </a:lnTo>
                  <a:lnTo>
                    <a:pt x="270671" y="359878"/>
                  </a:lnTo>
                  <a:lnTo>
                    <a:pt x="228135" y="373447"/>
                  </a:lnTo>
                  <a:lnTo>
                    <a:pt x="184793" y="375216"/>
                  </a:lnTo>
                  <a:lnTo>
                    <a:pt x="181736" y="375274"/>
                  </a:lnTo>
                </a:path>
                <a:path w="271780" h="434339">
                  <a:moveTo>
                    <a:pt x="258310" y="323142"/>
                  </a:moveTo>
                  <a:lnTo>
                    <a:pt x="247761" y="324000"/>
                  </a:lnTo>
                  <a:lnTo>
                    <a:pt x="235034" y="324570"/>
                  </a:lnTo>
                  <a:lnTo>
                    <a:pt x="221476" y="324922"/>
                  </a:lnTo>
                  <a:lnTo>
                    <a:pt x="208433" y="325127"/>
                  </a:lnTo>
                  <a:lnTo>
                    <a:pt x="195938" y="325333"/>
                  </a:lnTo>
                  <a:lnTo>
                    <a:pt x="186330" y="325127"/>
                  </a:lnTo>
                  <a:lnTo>
                    <a:pt x="172604" y="324715"/>
                  </a:lnTo>
                </a:path>
                <a:path w="271780" h="434339">
                  <a:moveTo>
                    <a:pt x="99181" y="127828"/>
                  </a:moveTo>
                  <a:lnTo>
                    <a:pt x="89837" y="172717"/>
                  </a:lnTo>
                  <a:lnTo>
                    <a:pt x="75662" y="214320"/>
                  </a:lnTo>
                  <a:lnTo>
                    <a:pt x="52616" y="257993"/>
                  </a:lnTo>
                  <a:lnTo>
                    <a:pt x="29163" y="292750"/>
                  </a:lnTo>
                  <a:lnTo>
                    <a:pt x="19728" y="307209"/>
                  </a:lnTo>
                  <a:lnTo>
                    <a:pt x="1518" y="343553"/>
                  </a:lnTo>
                  <a:lnTo>
                    <a:pt x="0" y="350211"/>
                  </a:lnTo>
                  <a:lnTo>
                    <a:pt x="595" y="358164"/>
                  </a:lnTo>
                  <a:lnTo>
                    <a:pt x="43069" y="372397"/>
                  </a:lnTo>
                  <a:lnTo>
                    <a:pt x="86345" y="374679"/>
                  </a:lnTo>
                  <a:lnTo>
                    <a:pt x="89407" y="374790"/>
                  </a:lnTo>
                </a:path>
                <a:path w="271780" h="434339">
                  <a:moveTo>
                    <a:pt x="13102" y="321635"/>
                  </a:moveTo>
                  <a:lnTo>
                    <a:pt x="23676" y="322627"/>
                  </a:lnTo>
                  <a:lnTo>
                    <a:pt x="36406" y="323355"/>
                  </a:lnTo>
                  <a:lnTo>
                    <a:pt x="49966" y="323838"/>
                  </a:lnTo>
                  <a:lnTo>
                    <a:pt x="63031" y="324098"/>
                  </a:lnTo>
                  <a:lnTo>
                    <a:pt x="75577" y="324510"/>
                  </a:lnTo>
                  <a:lnTo>
                    <a:pt x="85191" y="324576"/>
                  </a:lnTo>
                  <a:lnTo>
                    <a:pt x="98808" y="324098"/>
                  </a:lnTo>
                </a:path>
                <a:path w="271780" h="434339">
                  <a:moveTo>
                    <a:pt x="144571" y="413089"/>
                  </a:moveTo>
                  <a:lnTo>
                    <a:pt x="150873" y="412744"/>
                  </a:lnTo>
                  <a:lnTo>
                    <a:pt x="159255" y="411922"/>
                  </a:lnTo>
                  <a:lnTo>
                    <a:pt x="166892" y="410209"/>
                  </a:lnTo>
                  <a:lnTo>
                    <a:pt x="168227" y="409664"/>
                  </a:lnTo>
                  <a:lnTo>
                    <a:pt x="169722" y="409180"/>
                  </a:lnTo>
                  <a:lnTo>
                    <a:pt x="183097" y="389459"/>
                  </a:lnTo>
                  <a:lnTo>
                    <a:pt x="182910" y="382669"/>
                  </a:lnTo>
                  <a:lnTo>
                    <a:pt x="182698" y="380339"/>
                  </a:lnTo>
                  <a:lnTo>
                    <a:pt x="182325" y="377877"/>
                  </a:lnTo>
                  <a:lnTo>
                    <a:pt x="181736" y="375274"/>
                  </a:lnTo>
                  <a:lnTo>
                    <a:pt x="179490" y="363868"/>
                  </a:lnTo>
                  <a:lnTo>
                    <a:pt x="176989" y="351381"/>
                  </a:lnTo>
                  <a:lnTo>
                    <a:pt x="174579" y="338202"/>
                  </a:lnTo>
                  <a:lnTo>
                    <a:pt x="172604" y="324715"/>
                  </a:lnTo>
                  <a:lnTo>
                    <a:pt x="172179" y="319644"/>
                  </a:lnTo>
                  <a:lnTo>
                    <a:pt x="171590" y="314440"/>
                  </a:lnTo>
                  <a:lnTo>
                    <a:pt x="171590" y="309508"/>
                  </a:lnTo>
                  <a:lnTo>
                    <a:pt x="171538" y="307796"/>
                  </a:lnTo>
                  <a:lnTo>
                    <a:pt x="171377" y="306011"/>
                  </a:lnTo>
                  <a:lnTo>
                    <a:pt x="171377" y="304298"/>
                  </a:lnTo>
                  <a:lnTo>
                    <a:pt x="171874" y="272511"/>
                  </a:lnTo>
                  <a:lnTo>
                    <a:pt x="172825" y="237217"/>
                  </a:lnTo>
                  <a:lnTo>
                    <a:pt x="173786" y="197425"/>
                  </a:lnTo>
                  <a:lnTo>
                    <a:pt x="174311" y="152149"/>
                  </a:lnTo>
                  <a:lnTo>
                    <a:pt x="174368" y="144542"/>
                  </a:lnTo>
                  <a:lnTo>
                    <a:pt x="174099" y="136258"/>
                  </a:lnTo>
                  <a:lnTo>
                    <a:pt x="173835" y="128306"/>
                  </a:lnTo>
                  <a:lnTo>
                    <a:pt x="173939" y="128173"/>
                  </a:lnTo>
                  <a:lnTo>
                    <a:pt x="173778" y="127968"/>
                  </a:lnTo>
                  <a:lnTo>
                    <a:pt x="172306" y="105338"/>
                  </a:lnTo>
                  <a:lnTo>
                    <a:pt x="166435" y="61313"/>
                  </a:lnTo>
                  <a:lnTo>
                    <a:pt x="151085" y="11601"/>
                  </a:lnTo>
                  <a:lnTo>
                    <a:pt x="136987" y="0"/>
                  </a:lnTo>
                  <a:lnTo>
                    <a:pt x="129461" y="2937"/>
                  </a:lnTo>
                  <a:lnTo>
                    <a:pt x="111412" y="41306"/>
                  </a:lnTo>
                  <a:lnTo>
                    <a:pt x="103474" y="82486"/>
                  </a:lnTo>
                  <a:lnTo>
                    <a:pt x="99181" y="127828"/>
                  </a:lnTo>
                  <a:lnTo>
                    <a:pt x="98700" y="135980"/>
                  </a:lnTo>
                  <a:lnTo>
                    <a:pt x="98539" y="143858"/>
                  </a:lnTo>
                  <a:lnTo>
                    <a:pt x="98436" y="151532"/>
                  </a:lnTo>
                  <a:lnTo>
                    <a:pt x="98680" y="196928"/>
                  </a:lnTo>
                  <a:lnTo>
                    <a:pt x="99315" y="236788"/>
                  </a:lnTo>
                  <a:lnTo>
                    <a:pt x="99951" y="272127"/>
                  </a:lnTo>
                  <a:lnTo>
                    <a:pt x="100195" y="303959"/>
                  </a:lnTo>
                  <a:lnTo>
                    <a:pt x="100195" y="305466"/>
                  </a:lnTo>
                  <a:lnTo>
                    <a:pt x="100143" y="307245"/>
                  </a:lnTo>
                  <a:lnTo>
                    <a:pt x="100035" y="309097"/>
                  </a:lnTo>
                  <a:lnTo>
                    <a:pt x="99874" y="313962"/>
                  </a:lnTo>
                  <a:lnTo>
                    <a:pt x="99502" y="319100"/>
                  </a:lnTo>
                  <a:lnTo>
                    <a:pt x="98756" y="324098"/>
                  </a:lnTo>
                  <a:lnTo>
                    <a:pt x="96738" y="337714"/>
                  </a:lnTo>
                  <a:lnTo>
                    <a:pt x="94241" y="350910"/>
                  </a:lnTo>
                  <a:lnTo>
                    <a:pt x="91664" y="363374"/>
                  </a:lnTo>
                  <a:lnTo>
                    <a:pt x="89407" y="374790"/>
                  </a:lnTo>
                  <a:lnTo>
                    <a:pt x="88931" y="377193"/>
                  </a:lnTo>
                  <a:lnTo>
                    <a:pt x="88450" y="379795"/>
                  </a:lnTo>
                  <a:lnTo>
                    <a:pt x="88129" y="382125"/>
                  </a:lnTo>
                  <a:lnTo>
                    <a:pt x="87894" y="388862"/>
                  </a:lnTo>
                  <a:lnTo>
                    <a:pt x="89255" y="395233"/>
                  </a:lnTo>
                  <a:lnTo>
                    <a:pt x="92069" y="400822"/>
                  </a:lnTo>
                  <a:lnTo>
                    <a:pt x="96190" y="405211"/>
                  </a:lnTo>
                  <a:lnTo>
                    <a:pt x="97261" y="406306"/>
                  </a:lnTo>
                  <a:lnTo>
                    <a:pt x="98596" y="407056"/>
                  </a:lnTo>
                  <a:lnTo>
                    <a:pt x="99770" y="408018"/>
                  </a:lnTo>
                  <a:lnTo>
                    <a:pt x="101049" y="408841"/>
                  </a:lnTo>
                  <a:lnTo>
                    <a:pt x="102384" y="409386"/>
                  </a:lnTo>
                  <a:lnTo>
                    <a:pt x="104096" y="409592"/>
                  </a:lnTo>
                  <a:lnTo>
                    <a:pt x="111464" y="411443"/>
                  </a:lnTo>
                  <a:lnTo>
                    <a:pt x="119902" y="412406"/>
                  </a:lnTo>
                  <a:lnTo>
                    <a:pt x="126308" y="412811"/>
                  </a:lnTo>
                  <a:lnTo>
                    <a:pt x="131543" y="413362"/>
                  </a:lnTo>
                  <a:lnTo>
                    <a:pt x="135067" y="413223"/>
                  </a:lnTo>
                  <a:lnTo>
                    <a:pt x="135388" y="413089"/>
                  </a:lnTo>
                  <a:lnTo>
                    <a:pt x="139015" y="413295"/>
                  </a:lnTo>
                  <a:lnTo>
                    <a:pt x="144571" y="413089"/>
                  </a:lnTo>
                </a:path>
                <a:path w="271780" h="434339">
                  <a:moveTo>
                    <a:pt x="135331" y="433985"/>
                  </a:moveTo>
                  <a:lnTo>
                    <a:pt x="135440" y="413156"/>
                  </a:lnTo>
                  <a:lnTo>
                    <a:pt x="135491" y="375202"/>
                  </a:lnTo>
                  <a:lnTo>
                    <a:pt x="135921" y="309303"/>
                  </a:lnTo>
                  <a:lnTo>
                    <a:pt x="135973" y="272650"/>
                  </a:lnTo>
                </a:path>
              </a:pathLst>
            </a:custGeom>
            <a:ln w="75377">
              <a:solidFill>
                <a:srgbClr val="000000"/>
              </a:solidFill>
            </a:ln>
          </p:spPr>
          <p:txBody>
            <a:bodyPr wrap="square" lIns="0" tIns="0" rIns="0" bIns="0" rtlCol="0"/>
            <a:lstStyle/>
            <a:p>
              <a:endParaRPr sz="2400"/>
            </a:p>
          </p:txBody>
        </p:sp>
        <p:sp>
          <p:nvSpPr>
            <p:cNvPr id="58" name="object 58"/>
            <p:cNvSpPr/>
            <p:nvPr/>
          </p:nvSpPr>
          <p:spPr>
            <a:xfrm>
              <a:off x="687361" y="4394923"/>
              <a:ext cx="71755" cy="635"/>
            </a:xfrm>
            <a:custGeom>
              <a:avLst/>
              <a:gdLst/>
              <a:ahLst/>
              <a:cxnLst/>
              <a:rect l="l" t="t" r="r" b="b"/>
              <a:pathLst>
                <a:path w="71754" h="635">
                  <a:moveTo>
                    <a:pt x="0" y="0"/>
                  </a:moveTo>
                  <a:lnTo>
                    <a:pt x="35886" y="205"/>
                  </a:lnTo>
                  <a:lnTo>
                    <a:pt x="71555" y="411"/>
                  </a:lnTo>
                </a:path>
              </a:pathLst>
            </a:custGeom>
            <a:ln w="84718">
              <a:solidFill>
                <a:srgbClr val="000000"/>
              </a:solidFill>
            </a:ln>
          </p:spPr>
          <p:txBody>
            <a:bodyPr wrap="square" lIns="0" tIns="0" rIns="0" bIns="0" rtlCol="0"/>
            <a:lstStyle/>
            <a:p>
              <a:endParaRPr sz="2400"/>
            </a:p>
          </p:txBody>
        </p:sp>
      </p:grpSp>
      <p:sp>
        <p:nvSpPr>
          <p:cNvPr id="59" name="object 59"/>
          <p:cNvSpPr/>
          <p:nvPr/>
        </p:nvSpPr>
        <p:spPr>
          <a:xfrm>
            <a:off x="862165" y="5040428"/>
            <a:ext cx="67733" cy="11853"/>
          </a:xfrm>
          <a:custGeom>
            <a:avLst/>
            <a:gdLst/>
            <a:ahLst/>
            <a:cxnLst/>
            <a:rect l="l" t="t" r="r" b="b"/>
            <a:pathLst>
              <a:path w="50800" h="8889">
                <a:moveTo>
                  <a:pt x="0" y="7911"/>
                </a:moveTo>
                <a:lnTo>
                  <a:pt x="12731" y="1926"/>
                </a:lnTo>
                <a:lnTo>
                  <a:pt x="25403" y="0"/>
                </a:lnTo>
                <a:lnTo>
                  <a:pt x="38054" y="2132"/>
                </a:lnTo>
                <a:lnTo>
                  <a:pt x="50725" y="8322"/>
                </a:lnTo>
              </a:path>
            </a:pathLst>
          </a:custGeom>
          <a:ln w="84229">
            <a:solidFill>
              <a:srgbClr val="000000"/>
            </a:solidFill>
          </a:ln>
        </p:spPr>
        <p:txBody>
          <a:bodyPr wrap="square" lIns="0" tIns="0" rIns="0" bIns="0" rtlCol="0"/>
          <a:lstStyle/>
          <a:p>
            <a:endParaRPr sz="2400"/>
          </a:p>
        </p:txBody>
      </p:sp>
      <p:sp>
        <p:nvSpPr>
          <p:cNvPr id="60" name="object 60"/>
          <p:cNvSpPr/>
          <p:nvPr/>
        </p:nvSpPr>
        <p:spPr>
          <a:xfrm>
            <a:off x="6695255" y="5570980"/>
            <a:ext cx="223520" cy="266700"/>
          </a:xfrm>
          <a:custGeom>
            <a:avLst/>
            <a:gdLst/>
            <a:ahLst/>
            <a:cxnLst/>
            <a:rect l="l" t="t" r="r" b="b"/>
            <a:pathLst>
              <a:path w="167639" h="200025">
                <a:moveTo>
                  <a:pt x="167639" y="0"/>
                </a:moveTo>
                <a:lnTo>
                  <a:pt x="0" y="0"/>
                </a:lnTo>
                <a:lnTo>
                  <a:pt x="0" y="199643"/>
                </a:lnTo>
                <a:lnTo>
                  <a:pt x="167639" y="199643"/>
                </a:lnTo>
                <a:lnTo>
                  <a:pt x="167639" y="0"/>
                </a:lnTo>
                <a:close/>
              </a:path>
            </a:pathLst>
          </a:custGeom>
          <a:solidFill>
            <a:srgbClr val="000000"/>
          </a:solidFill>
        </p:spPr>
        <p:txBody>
          <a:bodyPr wrap="square" lIns="0" tIns="0" rIns="0" bIns="0" rtlCol="0"/>
          <a:lstStyle/>
          <a:p>
            <a:endParaRPr sz="2400"/>
          </a:p>
        </p:txBody>
      </p:sp>
      <p:sp>
        <p:nvSpPr>
          <p:cNvPr id="61" name="object 61"/>
          <p:cNvSpPr txBox="1"/>
          <p:nvPr/>
        </p:nvSpPr>
        <p:spPr>
          <a:xfrm>
            <a:off x="6755198" y="5597125"/>
            <a:ext cx="103293" cy="181310"/>
          </a:xfrm>
          <a:prstGeom prst="rect">
            <a:avLst/>
          </a:prstGeom>
        </p:spPr>
        <p:txBody>
          <a:bodyPr vert="horz" wrap="square" lIns="0" tIns="16933" rIns="0" bIns="0" rtlCol="0">
            <a:spAutoFit/>
          </a:bodyPr>
          <a:lstStyle/>
          <a:p>
            <a:pPr marL="16933">
              <a:spcBef>
                <a:spcPts val="133"/>
              </a:spcBef>
            </a:pPr>
            <a:r>
              <a:rPr sz="1067" b="1" spc="-67" dirty="0">
                <a:solidFill>
                  <a:srgbClr val="FFFFFF"/>
                </a:solidFill>
                <a:latin typeface="Calibri"/>
                <a:cs typeface="Calibri"/>
              </a:rPr>
              <a:t>1</a:t>
            </a:r>
            <a:endParaRPr sz="1067">
              <a:latin typeface="Calibri"/>
              <a:cs typeface="Calibri"/>
            </a:endParaRPr>
          </a:p>
        </p:txBody>
      </p:sp>
      <p:sp>
        <p:nvSpPr>
          <p:cNvPr id="62" name="object 62"/>
          <p:cNvSpPr/>
          <p:nvPr/>
        </p:nvSpPr>
        <p:spPr>
          <a:xfrm>
            <a:off x="7678742" y="2214118"/>
            <a:ext cx="499533" cy="776393"/>
          </a:xfrm>
          <a:custGeom>
            <a:avLst/>
            <a:gdLst/>
            <a:ahLst/>
            <a:cxnLst/>
            <a:rect l="l" t="t" r="r" b="b"/>
            <a:pathLst>
              <a:path w="374650" h="582294">
                <a:moveTo>
                  <a:pt x="0" y="581913"/>
                </a:moveTo>
                <a:lnTo>
                  <a:pt x="0" y="0"/>
                </a:lnTo>
              </a:path>
              <a:path w="374650" h="582294">
                <a:moveTo>
                  <a:pt x="374268" y="0"/>
                </a:moveTo>
                <a:lnTo>
                  <a:pt x="0" y="0"/>
                </a:lnTo>
              </a:path>
            </a:pathLst>
          </a:custGeom>
          <a:ln w="9525">
            <a:solidFill>
              <a:srgbClr val="7E7E7E"/>
            </a:solidFill>
          </a:ln>
        </p:spPr>
        <p:txBody>
          <a:bodyPr wrap="square" lIns="0" tIns="0" rIns="0" bIns="0" rtlCol="0"/>
          <a:lstStyle/>
          <a:p>
            <a:endParaRPr sz="2400"/>
          </a:p>
        </p:txBody>
      </p:sp>
      <p:sp>
        <p:nvSpPr>
          <p:cNvPr id="63" name="object 63"/>
          <p:cNvSpPr txBox="1">
            <a:spLocks noGrp="1"/>
          </p:cNvSpPr>
          <p:nvPr>
            <p:ph type="sldNum" sz="quarter" idx="7"/>
          </p:nvPr>
        </p:nvSpPr>
        <p:spPr>
          <a:xfrm>
            <a:off x="8213032" y="4507559"/>
            <a:ext cx="193040" cy="127635"/>
          </a:xfrm>
          <a:prstGeom prst="rect">
            <a:avLst/>
          </a:prstGeom>
        </p:spPr>
        <p:txBody>
          <a:bodyPr vert="horz" wrap="square" lIns="0" tIns="0" rIns="0" bIns="0" rtlCol="0">
            <a:spAutoFit/>
          </a:bodyPr>
          <a:lstStyle>
            <a:defPPr>
              <a:defRPr kern="0"/>
            </a:defPPr>
            <a:lvl1pPr>
              <a:defRPr sz="800" b="0" i="0">
                <a:solidFill>
                  <a:srgbClr val="7E7E7E"/>
                </a:solidFill>
                <a:latin typeface="Calibri"/>
                <a:cs typeface="Calibri"/>
              </a:defRPr>
            </a:lvl1pPr>
          </a:lstStyle>
          <a:p>
            <a:pPr marL="89535">
              <a:lnSpc>
                <a:spcPts val="865"/>
              </a:lnSpc>
            </a:pPr>
            <a:fld id="{81D60167-4931-47E6-BA6A-407CBD079E47}" type="slidenum">
              <a:rPr lang="en-US" altLang="ja-JP" spc="-50" smtClean="0"/>
              <a:pPr marL="89535">
                <a:lnSpc>
                  <a:spcPts val="865"/>
                </a:lnSpc>
              </a:pPr>
              <a:t>29</a:t>
            </a:fld>
            <a:endParaRPr spc="-33" dirty="0"/>
          </a:p>
        </p:txBody>
      </p:sp>
      <p:sp>
        <p:nvSpPr>
          <p:cNvPr id="67" name="テキスト ボックス 66">
            <a:extLst>
              <a:ext uri="{FF2B5EF4-FFF2-40B4-BE49-F238E27FC236}">
                <a16:creationId xmlns:a16="http://schemas.microsoft.com/office/drawing/2014/main" id="{FD712AE4-1224-BCEE-9C28-B5D0E17EA3FA}"/>
              </a:ext>
            </a:extLst>
          </p:cNvPr>
          <p:cNvSpPr txBox="1"/>
          <p:nvPr/>
        </p:nvSpPr>
        <p:spPr>
          <a:xfrm>
            <a:off x="2266601" y="6575997"/>
            <a:ext cx="7265326" cy="261610"/>
          </a:xfrm>
          <a:prstGeom prst="rect">
            <a:avLst/>
          </a:prstGeom>
          <a:noFill/>
        </p:spPr>
        <p:txBody>
          <a:bodyPr wrap="square">
            <a:spAutoFit/>
          </a:bodyPr>
          <a:lstStyle/>
          <a:p>
            <a:pPr marL="783147">
              <a:spcBef>
                <a:spcPts val="339"/>
              </a:spcBef>
            </a:pPr>
            <a:r>
              <a:rPr lang="ja-JP" altLang="en-US" sz="1100" b="1" dirty="0">
                <a:latin typeface="BIZ UDPゴシック" panose="020B0400000000000000" pitchFamily="50" charset="-128"/>
                <a:ea typeface="BIZ UDPゴシック" panose="020B0400000000000000" pitchFamily="50" charset="-128"/>
                <a:cs typeface="游ゴシック Light"/>
              </a:rPr>
              <a:t>出所：</a:t>
            </a:r>
            <a:r>
              <a:rPr lang="en-US" altLang="ja-JP" sz="1100" b="1" dirty="0">
                <a:latin typeface="BIZ UDPゴシック" panose="020B0400000000000000" pitchFamily="50" charset="-128"/>
                <a:ea typeface="BIZ UDPゴシック" panose="020B0400000000000000" pitchFamily="50" charset="-128"/>
                <a:cs typeface="游ゴシック Light"/>
              </a:rPr>
              <a:t>Haver</a:t>
            </a:r>
            <a:r>
              <a:rPr lang="en-US" altLang="ja-JP" sz="1100" b="1" spc="-7" dirty="0">
                <a:latin typeface="BIZ UDPゴシック" panose="020B0400000000000000" pitchFamily="50" charset="-128"/>
                <a:ea typeface="BIZ UDPゴシック" panose="020B0400000000000000" pitchFamily="50" charset="-128"/>
                <a:cs typeface="游ゴシック Light"/>
              </a:rPr>
              <a:t> </a:t>
            </a:r>
            <a:r>
              <a:rPr lang="en-US" altLang="ja-JP" sz="1100" b="1" spc="-13" dirty="0">
                <a:latin typeface="BIZ UDPゴシック" panose="020B0400000000000000" pitchFamily="50" charset="-128"/>
                <a:ea typeface="BIZ UDPゴシック" panose="020B0400000000000000" pitchFamily="50" charset="-128"/>
                <a:cs typeface="游ゴシック Light"/>
              </a:rPr>
              <a:t>Analytics, </a:t>
            </a:r>
            <a:r>
              <a:rPr lang="en-US" altLang="ja-JP" sz="1100" b="1" dirty="0">
                <a:latin typeface="BIZ UDPゴシック" panose="020B0400000000000000" pitchFamily="50" charset="-128"/>
                <a:ea typeface="BIZ UDPゴシック" panose="020B0400000000000000" pitchFamily="50" charset="-128"/>
                <a:cs typeface="游ゴシック Light"/>
              </a:rPr>
              <a:t>Morgan</a:t>
            </a:r>
            <a:r>
              <a:rPr lang="en-US" altLang="ja-JP" sz="1100" b="1" spc="13" dirty="0">
                <a:latin typeface="BIZ UDPゴシック" panose="020B0400000000000000" pitchFamily="50" charset="-128"/>
                <a:ea typeface="BIZ UDPゴシック" panose="020B0400000000000000" pitchFamily="50" charset="-128"/>
                <a:cs typeface="游ゴシック Light"/>
              </a:rPr>
              <a:t> </a:t>
            </a:r>
            <a:r>
              <a:rPr lang="en-US" altLang="ja-JP" sz="1100" b="1" dirty="0">
                <a:latin typeface="BIZ UDPゴシック" panose="020B0400000000000000" pitchFamily="50" charset="-128"/>
                <a:ea typeface="BIZ UDPゴシック" panose="020B0400000000000000" pitchFamily="50" charset="-128"/>
                <a:cs typeface="游ゴシック Light"/>
              </a:rPr>
              <a:t>Stanley</a:t>
            </a:r>
            <a:r>
              <a:rPr lang="en-US" altLang="ja-JP" sz="1100" b="1" spc="-13" dirty="0">
                <a:latin typeface="BIZ UDPゴシック" panose="020B0400000000000000" pitchFamily="50" charset="-128"/>
                <a:ea typeface="BIZ UDPゴシック" panose="020B0400000000000000" pitchFamily="50" charset="-128"/>
                <a:cs typeface="游ゴシック Light"/>
              </a:rPr>
              <a:t> </a:t>
            </a:r>
            <a:r>
              <a:rPr lang="en-US" altLang="ja-JP" sz="1100" b="1" dirty="0">
                <a:latin typeface="BIZ UDPゴシック" panose="020B0400000000000000" pitchFamily="50" charset="-128"/>
                <a:ea typeface="BIZ UDPゴシック" panose="020B0400000000000000" pitchFamily="50" charset="-128"/>
                <a:cs typeface="游ゴシック Light"/>
              </a:rPr>
              <a:t>Research </a:t>
            </a:r>
            <a:r>
              <a:rPr lang="en-US" altLang="ja-JP" sz="1100" b="1" spc="-13" dirty="0">
                <a:latin typeface="BIZ UDPゴシック" panose="020B0400000000000000" pitchFamily="50" charset="-128"/>
                <a:ea typeface="BIZ UDPゴシック" panose="020B0400000000000000" pitchFamily="50" charset="-128"/>
                <a:cs typeface="游ゴシック Light"/>
              </a:rPr>
              <a:t>forecasts</a:t>
            </a:r>
            <a:r>
              <a:rPr lang="ja-JP" altLang="en-US" sz="1100" b="1" dirty="0">
                <a:latin typeface="BIZ UDPゴシック" panose="020B0400000000000000" pitchFamily="50" charset="-128"/>
                <a:ea typeface="BIZ UDPゴシック" panose="020B0400000000000000" pitchFamily="50" charset="-128"/>
                <a:cs typeface="游ゴシック Light"/>
              </a:rPr>
              <a:t>を基に、</a:t>
            </a:r>
            <a:r>
              <a:rPr lang="en-US" altLang="ja-JP" sz="1100" b="1" dirty="0">
                <a:latin typeface="BIZ UDPゴシック" panose="020B0400000000000000" pitchFamily="50" charset="-128"/>
                <a:ea typeface="BIZ UDPゴシック" panose="020B0400000000000000" pitchFamily="50" charset="-128"/>
                <a:cs typeface="游ゴシック Light"/>
              </a:rPr>
              <a:t>Space</a:t>
            </a:r>
            <a:r>
              <a:rPr lang="en-US" altLang="ja-JP" sz="1100" b="1" spc="7" dirty="0">
                <a:latin typeface="BIZ UDPゴシック" panose="020B0400000000000000" pitchFamily="50" charset="-128"/>
                <a:ea typeface="BIZ UDPゴシック" panose="020B0400000000000000" pitchFamily="50" charset="-128"/>
                <a:cs typeface="游ゴシック Light"/>
              </a:rPr>
              <a:t> </a:t>
            </a:r>
            <a:r>
              <a:rPr lang="en-US" altLang="ja-JP" sz="1100" b="1" spc="-13" dirty="0">
                <a:latin typeface="BIZ UDPゴシック" panose="020B0400000000000000" pitchFamily="50" charset="-128"/>
                <a:ea typeface="BIZ UDPゴシック" panose="020B0400000000000000" pitchFamily="50" charset="-128"/>
                <a:cs typeface="游ゴシック Light"/>
              </a:rPr>
              <a:t>BD</a:t>
            </a:r>
            <a:r>
              <a:rPr lang="ja-JP" altLang="en-US" sz="1100" b="1" spc="-27" dirty="0">
                <a:latin typeface="BIZ UDPゴシック" panose="020B0400000000000000" pitchFamily="50" charset="-128"/>
                <a:ea typeface="BIZ UDPゴシック" panose="020B0400000000000000" pitchFamily="50" charset="-128"/>
                <a:cs typeface="游ゴシック Light"/>
              </a:rPr>
              <a:t>が加工</a:t>
            </a:r>
            <a:endParaRPr lang="ja-JP" altLang="en-US" sz="1100" b="1" dirty="0">
              <a:latin typeface="BIZ UDPゴシック" panose="020B0400000000000000" pitchFamily="50" charset="-128"/>
              <a:ea typeface="BIZ UDPゴシック" panose="020B0400000000000000" pitchFamily="50" charset="-128"/>
              <a:cs typeface="游ゴシック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B41AF-200C-9AC8-D4DC-4AE082E6B64D}"/>
            </a:ext>
          </a:extLst>
        </p:cNvPr>
        <p:cNvGrpSpPr/>
        <p:nvPr/>
      </p:nvGrpSpPr>
      <p:grpSpPr>
        <a:xfrm>
          <a:off x="0" y="0"/>
          <a:ext cx="0" cy="0"/>
          <a:chOff x="0" y="0"/>
          <a:chExt cx="0" cy="0"/>
        </a:xfrm>
      </p:grpSpPr>
      <p:sp>
        <p:nvSpPr>
          <p:cNvPr id="26" name="object 5">
            <a:extLst>
              <a:ext uri="{FF2B5EF4-FFF2-40B4-BE49-F238E27FC236}">
                <a16:creationId xmlns:a16="http://schemas.microsoft.com/office/drawing/2014/main" id="{E6482C2C-699C-9F1A-8B45-64ED72CE5615}"/>
              </a:ext>
            </a:extLst>
          </p:cNvPr>
          <p:cNvSpPr txBox="1"/>
          <p:nvPr/>
        </p:nvSpPr>
        <p:spPr>
          <a:xfrm>
            <a:off x="7369533" y="6661071"/>
            <a:ext cx="3524885" cy="135935"/>
          </a:xfrm>
          <a:prstGeom prst="rect">
            <a:avLst/>
          </a:prstGeom>
        </p:spPr>
        <p:txBody>
          <a:bodyPr vert="horz" wrap="square" lIns="0" tIns="12700" rIns="0" bIns="0" rtlCol="0">
            <a:spAutoFit/>
          </a:bodyPr>
          <a:lstStyle/>
          <a:p>
            <a:pPr marL="12700">
              <a:lnSpc>
                <a:spcPct val="100000"/>
              </a:lnSpc>
              <a:spcBef>
                <a:spcPts val="100"/>
              </a:spcBef>
              <a:tabLst>
                <a:tab pos="3409315" algn="l"/>
              </a:tabLst>
            </a:pPr>
            <a:r>
              <a:rPr sz="800" dirty="0">
                <a:latin typeface="Meiryo UI"/>
                <a:cs typeface="Meiryo UI"/>
              </a:rPr>
              <a:t>※ISRU（in</a:t>
            </a:r>
            <a:r>
              <a:rPr sz="800" spc="10" dirty="0">
                <a:latin typeface="Meiryo UI"/>
                <a:cs typeface="Meiryo UI"/>
              </a:rPr>
              <a:t> </a:t>
            </a:r>
            <a:r>
              <a:rPr sz="800" dirty="0">
                <a:latin typeface="Meiryo UI"/>
                <a:cs typeface="Meiryo UI"/>
              </a:rPr>
              <a:t>situ</a:t>
            </a:r>
            <a:r>
              <a:rPr sz="800" spc="40" dirty="0">
                <a:latin typeface="Meiryo UI"/>
                <a:cs typeface="Meiryo UI"/>
              </a:rPr>
              <a:t> </a:t>
            </a:r>
            <a:r>
              <a:rPr sz="800" dirty="0">
                <a:latin typeface="Meiryo UI"/>
                <a:cs typeface="Meiryo UI"/>
              </a:rPr>
              <a:t>resource</a:t>
            </a:r>
            <a:r>
              <a:rPr sz="800" spc="-5" dirty="0">
                <a:latin typeface="Meiryo UI"/>
                <a:cs typeface="Meiryo UI"/>
              </a:rPr>
              <a:t> </a:t>
            </a:r>
            <a:r>
              <a:rPr sz="800" spc="-10" dirty="0" err="1">
                <a:latin typeface="Meiryo UI"/>
                <a:cs typeface="Meiryo UI"/>
              </a:rPr>
              <a:t>utilization：現地で</a:t>
            </a:r>
            <a:r>
              <a:rPr sz="800" dirty="0" err="1">
                <a:latin typeface="Meiryo UI"/>
                <a:cs typeface="Meiryo UI"/>
              </a:rPr>
              <a:t>入手</a:t>
            </a:r>
            <a:r>
              <a:rPr sz="800" spc="-15" dirty="0" err="1">
                <a:latin typeface="Meiryo UI"/>
                <a:cs typeface="Meiryo UI"/>
              </a:rPr>
              <a:t>可</a:t>
            </a:r>
            <a:r>
              <a:rPr sz="800" spc="-10" dirty="0" err="1">
                <a:latin typeface="Meiryo UI"/>
                <a:cs typeface="Meiryo UI"/>
              </a:rPr>
              <a:t>能な</a:t>
            </a:r>
            <a:r>
              <a:rPr sz="800" dirty="0" err="1">
                <a:latin typeface="Meiryo UI"/>
                <a:cs typeface="Meiryo UI"/>
              </a:rPr>
              <a:t>資源</a:t>
            </a:r>
            <a:r>
              <a:rPr sz="800" spc="-10" dirty="0" err="1">
                <a:latin typeface="Meiryo UI"/>
                <a:cs typeface="Meiryo UI"/>
              </a:rPr>
              <a:t>を</a:t>
            </a:r>
            <a:r>
              <a:rPr sz="800" spc="-15" dirty="0" err="1">
                <a:latin typeface="Meiryo UI"/>
                <a:cs typeface="Meiryo UI"/>
              </a:rPr>
              <a:t>利</a:t>
            </a:r>
            <a:r>
              <a:rPr sz="800" dirty="0" err="1">
                <a:latin typeface="Meiryo UI"/>
                <a:cs typeface="Meiryo UI"/>
              </a:rPr>
              <a:t>用</a:t>
            </a:r>
            <a:r>
              <a:rPr sz="800" spc="-50" dirty="0">
                <a:latin typeface="Meiryo UI"/>
                <a:cs typeface="Meiryo UI"/>
              </a:rPr>
              <a:t>)</a:t>
            </a:r>
            <a:endParaRPr sz="1400" dirty="0">
              <a:latin typeface="Yu Gothic"/>
              <a:cs typeface="Yu Gothic"/>
            </a:endParaRPr>
          </a:p>
        </p:txBody>
      </p:sp>
      <p:graphicFrame>
        <p:nvGraphicFramePr>
          <p:cNvPr id="44" name="object 23">
            <a:extLst>
              <a:ext uri="{FF2B5EF4-FFF2-40B4-BE49-F238E27FC236}">
                <a16:creationId xmlns:a16="http://schemas.microsoft.com/office/drawing/2014/main" id="{C766524A-BFA5-398F-F56A-55CC8C59A555}"/>
              </a:ext>
            </a:extLst>
          </p:cNvPr>
          <p:cNvGraphicFramePr>
            <a:graphicFrameLocks noGrp="1"/>
          </p:cNvGraphicFramePr>
          <p:nvPr/>
        </p:nvGraphicFramePr>
        <p:xfrm>
          <a:off x="863600" y="1617057"/>
          <a:ext cx="10282141" cy="5047238"/>
        </p:xfrm>
        <a:graphic>
          <a:graphicData uri="http://schemas.openxmlformats.org/drawingml/2006/table">
            <a:tbl>
              <a:tblPr firstRow="1" bandRow="1">
                <a:tableStyleId>{2D5ABB26-0587-4C30-8999-92F81FD0307C}</a:tableStyleId>
              </a:tblPr>
              <a:tblGrid>
                <a:gridCol w="1066809">
                  <a:extLst>
                    <a:ext uri="{9D8B030D-6E8A-4147-A177-3AD203B41FA5}">
                      <a16:colId xmlns:a16="http://schemas.microsoft.com/office/drawing/2014/main" val="20000"/>
                    </a:ext>
                  </a:extLst>
                </a:gridCol>
                <a:gridCol w="185388">
                  <a:extLst>
                    <a:ext uri="{9D8B030D-6E8A-4147-A177-3AD203B41FA5}">
                      <a16:colId xmlns:a16="http://schemas.microsoft.com/office/drawing/2014/main" val="20001"/>
                    </a:ext>
                  </a:extLst>
                </a:gridCol>
                <a:gridCol w="1650025">
                  <a:extLst>
                    <a:ext uri="{9D8B030D-6E8A-4147-A177-3AD203B41FA5}">
                      <a16:colId xmlns:a16="http://schemas.microsoft.com/office/drawing/2014/main" val="20002"/>
                    </a:ext>
                  </a:extLst>
                </a:gridCol>
                <a:gridCol w="1843330">
                  <a:extLst>
                    <a:ext uri="{9D8B030D-6E8A-4147-A177-3AD203B41FA5}">
                      <a16:colId xmlns:a16="http://schemas.microsoft.com/office/drawing/2014/main" val="20003"/>
                    </a:ext>
                  </a:extLst>
                </a:gridCol>
                <a:gridCol w="34307">
                  <a:extLst>
                    <a:ext uri="{9D8B030D-6E8A-4147-A177-3AD203B41FA5}">
                      <a16:colId xmlns:a16="http://schemas.microsoft.com/office/drawing/2014/main" val="20004"/>
                    </a:ext>
                  </a:extLst>
                </a:gridCol>
                <a:gridCol w="1773398">
                  <a:extLst>
                    <a:ext uri="{9D8B030D-6E8A-4147-A177-3AD203B41FA5}">
                      <a16:colId xmlns:a16="http://schemas.microsoft.com/office/drawing/2014/main" val="20005"/>
                    </a:ext>
                  </a:extLst>
                </a:gridCol>
                <a:gridCol w="1704783">
                  <a:extLst>
                    <a:ext uri="{9D8B030D-6E8A-4147-A177-3AD203B41FA5}">
                      <a16:colId xmlns:a16="http://schemas.microsoft.com/office/drawing/2014/main" val="20006"/>
                    </a:ext>
                  </a:extLst>
                </a:gridCol>
                <a:gridCol w="244106">
                  <a:extLst>
                    <a:ext uri="{9D8B030D-6E8A-4147-A177-3AD203B41FA5}">
                      <a16:colId xmlns:a16="http://schemas.microsoft.com/office/drawing/2014/main" val="20007"/>
                    </a:ext>
                  </a:extLst>
                </a:gridCol>
                <a:gridCol w="1779995">
                  <a:extLst>
                    <a:ext uri="{9D8B030D-6E8A-4147-A177-3AD203B41FA5}">
                      <a16:colId xmlns:a16="http://schemas.microsoft.com/office/drawing/2014/main" val="20008"/>
                    </a:ext>
                  </a:extLst>
                </a:gridCol>
              </a:tblGrid>
              <a:tr h="255139">
                <a:tc rowSpan="2">
                  <a:txBody>
                    <a:bodyPr/>
                    <a:lstStyle/>
                    <a:p>
                      <a:pPr>
                        <a:lnSpc>
                          <a:spcPct val="100000"/>
                        </a:lnSpc>
                        <a:spcBef>
                          <a:spcPts val="465"/>
                        </a:spcBef>
                      </a:pPr>
                      <a:endParaRPr sz="800">
                        <a:latin typeface="Times New Roman"/>
                        <a:cs typeface="Times New Roman"/>
                      </a:endParaRPr>
                    </a:p>
                    <a:p>
                      <a:pPr algn="ctr">
                        <a:lnSpc>
                          <a:spcPct val="100000"/>
                        </a:lnSpc>
                      </a:pPr>
                      <a:r>
                        <a:rPr sz="800" b="1" spc="-25" dirty="0">
                          <a:solidFill>
                            <a:srgbClr val="FFFFFF"/>
                          </a:solidFill>
                          <a:latin typeface="BIZ UDPGothic"/>
                          <a:cs typeface="BIZ UDPGothic"/>
                        </a:rPr>
                        <a:t>年代</a:t>
                      </a:r>
                      <a:endParaRPr sz="800">
                        <a:latin typeface="BIZ UDPGothic"/>
                        <a:cs typeface="BIZ UDPGothic"/>
                      </a:endParaRPr>
                    </a:p>
                  </a:txBody>
                  <a:tcPr marL="0" marR="0" marT="59055" marB="0">
                    <a:lnL w="12700">
                      <a:solidFill>
                        <a:srgbClr val="3B82F5"/>
                      </a:solidFill>
                      <a:prstDash val="solid"/>
                    </a:lnL>
                    <a:lnT w="12700">
                      <a:solidFill>
                        <a:srgbClr val="3B82F5"/>
                      </a:solidFill>
                      <a:prstDash val="solid"/>
                    </a:lnT>
                    <a:lnB w="12700">
                      <a:solidFill>
                        <a:srgbClr val="3B82F5"/>
                      </a:solidFill>
                      <a:prstDash val="solid"/>
                    </a:lnB>
                    <a:solidFill>
                      <a:srgbClr val="00338D"/>
                    </a:solidFill>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solidFill>
                      <a:srgbClr val="00338D"/>
                    </a:solidFill>
                  </a:tcPr>
                </a:tc>
                <a:tc>
                  <a:txBody>
                    <a:bodyPr/>
                    <a:lstStyle/>
                    <a:p>
                      <a:pPr marR="214629" algn="ctr">
                        <a:lnSpc>
                          <a:spcPct val="100000"/>
                        </a:lnSpc>
                        <a:spcBef>
                          <a:spcPts val="505"/>
                        </a:spcBef>
                      </a:pPr>
                      <a:r>
                        <a:rPr sz="800" b="1" dirty="0">
                          <a:solidFill>
                            <a:srgbClr val="FFFFFF"/>
                          </a:solidFill>
                          <a:latin typeface="BIZ UDPGothic"/>
                          <a:cs typeface="BIZ UDPGothic"/>
                        </a:rPr>
                        <a:t>①黎明期（前半</a:t>
                      </a:r>
                      <a:r>
                        <a:rPr sz="800" b="1" spc="-50" dirty="0">
                          <a:solidFill>
                            <a:srgbClr val="FFFFFF"/>
                          </a:solidFill>
                          <a:latin typeface="BIZ UDPGothic"/>
                          <a:cs typeface="BIZ UDPGothic"/>
                        </a:rPr>
                        <a:t>）</a:t>
                      </a:r>
                      <a:endParaRPr sz="800">
                        <a:latin typeface="BIZ UDPGothic"/>
                        <a:cs typeface="BIZ UDPGothic"/>
                      </a:endParaRPr>
                    </a:p>
                  </a:txBody>
                  <a:tcPr marL="0" marR="0" marT="64135" marB="0">
                    <a:lnT w="12700">
                      <a:solidFill>
                        <a:srgbClr val="3B82F5"/>
                      </a:solidFill>
                      <a:prstDash val="solid"/>
                    </a:lnT>
                    <a:lnB w="12700">
                      <a:solidFill>
                        <a:srgbClr val="3B82F5"/>
                      </a:solidFill>
                      <a:prstDash val="solid"/>
                    </a:lnB>
                    <a:solidFill>
                      <a:srgbClr val="00338D"/>
                    </a:solidFill>
                  </a:tcPr>
                </a:tc>
                <a:tc>
                  <a:txBody>
                    <a:bodyPr/>
                    <a:lstStyle/>
                    <a:p>
                      <a:pPr marR="127635" algn="ctr">
                        <a:lnSpc>
                          <a:spcPct val="100000"/>
                        </a:lnSpc>
                        <a:spcBef>
                          <a:spcPts val="505"/>
                        </a:spcBef>
                      </a:pPr>
                      <a:r>
                        <a:rPr sz="800" b="1" dirty="0">
                          <a:solidFill>
                            <a:srgbClr val="FFFFFF"/>
                          </a:solidFill>
                          <a:latin typeface="BIZ UDPGothic"/>
                          <a:cs typeface="BIZ UDPGothic"/>
                        </a:rPr>
                        <a:t>②黎明期（中盤</a:t>
                      </a:r>
                      <a:r>
                        <a:rPr sz="800" b="1" spc="-50" dirty="0">
                          <a:solidFill>
                            <a:srgbClr val="FFFFFF"/>
                          </a:solidFill>
                          <a:latin typeface="BIZ UDPGothic"/>
                          <a:cs typeface="BIZ UDPGothic"/>
                        </a:rPr>
                        <a:t>）</a:t>
                      </a:r>
                      <a:endParaRPr sz="800">
                        <a:latin typeface="BIZ UDPGothic"/>
                        <a:cs typeface="BIZ UDPGothic"/>
                      </a:endParaRPr>
                    </a:p>
                  </a:txBody>
                  <a:tcPr marL="0" marR="0" marT="64135" marB="0">
                    <a:lnT w="12700">
                      <a:solidFill>
                        <a:srgbClr val="3B82F5"/>
                      </a:solidFill>
                      <a:prstDash val="solid"/>
                    </a:lnT>
                    <a:lnB w="12700">
                      <a:solidFill>
                        <a:srgbClr val="3B82F5"/>
                      </a:solidFill>
                      <a:prstDash val="solid"/>
                    </a:lnB>
                    <a:solidFill>
                      <a:srgbClr val="00338D"/>
                    </a:solidFill>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solidFill>
                      <a:srgbClr val="00338D"/>
                    </a:solidFill>
                  </a:tcPr>
                </a:tc>
                <a:tc>
                  <a:txBody>
                    <a:bodyPr/>
                    <a:lstStyle/>
                    <a:p>
                      <a:pPr marR="227329" algn="ctr">
                        <a:lnSpc>
                          <a:spcPct val="100000"/>
                        </a:lnSpc>
                        <a:spcBef>
                          <a:spcPts val="505"/>
                        </a:spcBef>
                      </a:pPr>
                      <a:r>
                        <a:rPr sz="800" b="1" dirty="0">
                          <a:solidFill>
                            <a:srgbClr val="FFFFFF"/>
                          </a:solidFill>
                          <a:latin typeface="BIZ UDPGothic"/>
                          <a:cs typeface="BIZ UDPGothic"/>
                        </a:rPr>
                        <a:t>③黎明期（後半</a:t>
                      </a:r>
                      <a:r>
                        <a:rPr sz="800" b="1" spc="-50" dirty="0">
                          <a:solidFill>
                            <a:srgbClr val="FFFFFF"/>
                          </a:solidFill>
                          <a:latin typeface="BIZ UDPGothic"/>
                          <a:cs typeface="BIZ UDPGothic"/>
                        </a:rPr>
                        <a:t>）</a:t>
                      </a:r>
                      <a:endParaRPr sz="800">
                        <a:latin typeface="BIZ UDPGothic"/>
                        <a:cs typeface="BIZ UDPGothic"/>
                      </a:endParaRPr>
                    </a:p>
                  </a:txBody>
                  <a:tcPr marL="0" marR="0" marT="64135" marB="0">
                    <a:lnR w="28575">
                      <a:solidFill>
                        <a:srgbClr val="DC003B"/>
                      </a:solidFill>
                      <a:prstDash val="solid"/>
                    </a:lnR>
                    <a:lnT w="12700">
                      <a:solidFill>
                        <a:srgbClr val="3B82F5"/>
                      </a:solidFill>
                      <a:prstDash val="solid"/>
                    </a:lnT>
                    <a:lnB w="12700">
                      <a:solidFill>
                        <a:srgbClr val="3B82F5"/>
                      </a:solidFill>
                      <a:prstDash val="solid"/>
                    </a:lnB>
                    <a:solidFill>
                      <a:srgbClr val="00338D"/>
                    </a:solidFill>
                  </a:tcPr>
                </a:tc>
                <a:tc gridSpan="2">
                  <a:txBody>
                    <a:bodyPr/>
                    <a:lstStyle/>
                    <a:p>
                      <a:pPr marR="231775" algn="ctr">
                        <a:lnSpc>
                          <a:spcPct val="100000"/>
                        </a:lnSpc>
                        <a:spcBef>
                          <a:spcPts val="505"/>
                        </a:spcBef>
                      </a:pPr>
                      <a:r>
                        <a:rPr sz="800" b="1" spc="-15" dirty="0">
                          <a:solidFill>
                            <a:srgbClr val="FFFFFF"/>
                          </a:solidFill>
                          <a:latin typeface="BIZ UDPGothic"/>
                          <a:cs typeface="BIZ UDPGothic"/>
                        </a:rPr>
                        <a:t>④成長期</a:t>
                      </a:r>
                      <a:endParaRPr sz="800">
                        <a:latin typeface="BIZ UDPGothic"/>
                        <a:cs typeface="BIZ UDPGothic"/>
                      </a:endParaRPr>
                    </a:p>
                  </a:txBody>
                  <a:tcPr marL="0" marR="0" marT="64135" marB="0">
                    <a:lnL w="28575">
                      <a:solidFill>
                        <a:srgbClr val="DC003B"/>
                      </a:solidFill>
                      <a:prstDash val="solid"/>
                    </a:lnL>
                    <a:lnR w="28575">
                      <a:solidFill>
                        <a:srgbClr val="DC003B"/>
                      </a:solidFill>
                      <a:prstDash val="solid"/>
                    </a:lnR>
                    <a:lnT w="28575">
                      <a:solidFill>
                        <a:srgbClr val="DC003B"/>
                      </a:solidFill>
                      <a:prstDash val="solid"/>
                    </a:lnT>
                    <a:lnB w="12700">
                      <a:solidFill>
                        <a:srgbClr val="3B82F5"/>
                      </a:solidFill>
                      <a:prstDash val="solid"/>
                    </a:lnB>
                    <a:solidFill>
                      <a:srgbClr val="00338D"/>
                    </a:solidFill>
                  </a:tcPr>
                </a:tc>
                <a:tc hMerge="1">
                  <a:txBody>
                    <a:bodyPr/>
                    <a:lstStyle/>
                    <a:p>
                      <a:endParaRPr/>
                    </a:p>
                  </a:txBody>
                  <a:tcPr marL="0" marR="0" marT="0" marB="0"/>
                </a:tc>
                <a:tc>
                  <a:txBody>
                    <a:bodyPr/>
                    <a:lstStyle/>
                    <a:p>
                      <a:pPr marR="41910" algn="ctr">
                        <a:lnSpc>
                          <a:spcPct val="100000"/>
                        </a:lnSpc>
                        <a:spcBef>
                          <a:spcPts val="505"/>
                        </a:spcBef>
                      </a:pPr>
                      <a:r>
                        <a:rPr sz="800" b="1" spc="-15" dirty="0">
                          <a:solidFill>
                            <a:srgbClr val="FFFFFF"/>
                          </a:solidFill>
                          <a:latin typeface="BIZ UDPGothic"/>
                          <a:cs typeface="BIZ UDPGothic"/>
                        </a:rPr>
                        <a:t>⑤成熟期</a:t>
                      </a:r>
                      <a:endParaRPr sz="800">
                        <a:latin typeface="BIZ UDPGothic"/>
                        <a:cs typeface="BIZ UDPGothic"/>
                      </a:endParaRPr>
                    </a:p>
                  </a:txBody>
                  <a:tcPr marL="0" marR="0" marT="64135"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solidFill>
                      <a:srgbClr val="00338D"/>
                    </a:solidFill>
                  </a:tcPr>
                </a:tc>
                <a:extLst>
                  <a:ext uri="{0D108BD9-81ED-4DB2-BD59-A6C34878D82A}">
                    <a16:rowId xmlns:a16="http://schemas.microsoft.com/office/drawing/2014/main" val="10000"/>
                  </a:ext>
                </a:extLst>
              </a:tr>
              <a:tr h="226719">
                <a:tc vMerge="1">
                  <a:txBody>
                    <a:bodyPr/>
                    <a:lstStyle/>
                    <a:p>
                      <a:endParaRPr/>
                    </a:p>
                  </a:txBody>
                  <a:tcPr marL="0" marR="0" marT="59055" marB="0">
                    <a:lnL w="12700">
                      <a:solidFill>
                        <a:srgbClr val="3B82F5"/>
                      </a:solidFill>
                      <a:prstDash val="solid"/>
                    </a:lnL>
                    <a:lnT w="12700">
                      <a:solidFill>
                        <a:srgbClr val="3B82F5"/>
                      </a:solidFill>
                      <a:prstDash val="solid"/>
                    </a:lnT>
                    <a:lnB w="12700">
                      <a:solidFill>
                        <a:srgbClr val="3B82F5"/>
                      </a:solidFill>
                      <a:prstDash val="solid"/>
                    </a:lnB>
                    <a:solidFill>
                      <a:srgbClr val="00338D"/>
                    </a:solidFill>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solidFill>
                      <a:srgbClr val="D7E6FC"/>
                    </a:solidFill>
                  </a:tcPr>
                </a:tc>
                <a:tc>
                  <a:txBody>
                    <a:bodyPr/>
                    <a:lstStyle/>
                    <a:p>
                      <a:pPr marR="213995" algn="ctr">
                        <a:lnSpc>
                          <a:spcPct val="100000"/>
                        </a:lnSpc>
                        <a:spcBef>
                          <a:spcPts val="395"/>
                        </a:spcBef>
                      </a:pPr>
                      <a:r>
                        <a:rPr sz="800" b="1" spc="-15" dirty="0">
                          <a:latin typeface="BIZ UDPGothic"/>
                          <a:cs typeface="BIZ UDPGothic"/>
                        </a:rPr>
                        <a:t>２０２０年代後半</a:t>
                      </a:r>
                      <a:endParaRPr sz="800">
                        <a:latin typeface="BIZ UDPGothic"/>
                        <a:cs typeface="BIZ UDPGothic"/>
                      </a:endParaRPr>
                    </a:p>
                  </a:txBody>
                  <a:tcPr marL="0" marR="0" marT="50165" marB="0">
                    <a:lnT w="12700">
                      <a:solidFill>
                        <a:srgbClr val="3B82F5"/>
                      </a:solidFill>
                      <a:prstDash val="solid"/>
                    </a:lnT>
                    <a:lnB w="12700">
                      <a:solidFill>
                        <a:srgbClr val="3B82F5"/>
                      </a:solidFill>
                      <a:prstDash val="solid"/>
                    </a:lnB>
                    <a:solidFill>
                      <a:srgbClr val="D7E6FC"/>
                    </a:solidFill>
                  </a:tcPr>
                </a:tc>
                <a:tc>
                  <a:txBody>
                    <a:bodyPr/>
                    <a:lstStyle/>
                    <a:p>
                      <a:pPr marR="127635" algn="ctr">
                        <a:lnSpc>
                          <a:spcPct val="100000"/>
                        </a:lnSpc>
                        <a:spcBef>
                          <a:spcPts val="395"/>
                        </a:spcBef>
                      </a:pPr>
                      <a:r>
                        <a:rPr sz="800" b="1" spc="-15" dirty="0">
                          <a:latin typeface="BIZ UDPGothic"/>
                          <a:cs typeface="BIZ UDPGothic"/>
                        </a:rPr>
                        <a:t>２０３０年代前半</a:t>
                      </a:r>
                      <a:endParaRPr sz="800">
                        <a:latin typeface="BIZ UDPGothic"/>
                        <a:cs typeface="BIZ UDPGothic"/>
                      </a:endParaRPr>
                    </a:p>
                  </a:txBody>
                  <a:tcPr marL="0" marR="0" marT="50165" marB="0">
                    <a:lnT w="12700">
                      <a:solidFill>
                        <a:srgbClr val="3B82F5"/>
                      </a:solidFill>
                      <a:prstDash val="solid"/>
                    </a:lnT>
                    <a:lnB w="12700">
                      <a:solidFill>
                        <a:srgbClr val="3B82F5"/>
                      </a:solidFill>
                      <a:prstDash val="solid"/>
                    </a:lnB>
                    <a:solidFill>
                      <a:srgbClr val="D7E6FC"/>
                    </a:solidFill>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solidFill>
                      <a:srgbClr val="D7E6FC"/>
                    </a:solidFill>
                  </a:tcPr>
                </a:tc>
                <a:tc>
                  <a:txBody>
                    <a:bodyPr/>
                    <a:lstStyle/>
                    <a:p>
                      <a:pPr marR="226695" algn="ctr">
                        <a:lnSpc>
                          <a:spcPct val="100000"/>
                        </a:lnSpc>
                        <a:spcBef>
                          <a:spcPts val="395"/>
                        </a:spcBef>
                      </a:pPr>
                      <a:r>
                        <a:rPr sz="800" b="1" spc="-15" dirty="0">
                          <a:latin typeface="BIZ UDPGothic"/>
                          <a:cs typeface="BIZ UDPGothic"/>
                        </a:rPr>
                        <a:t>２０３０年代後半</a:t>
                      </a:r>
                      <a:endParaRPr sz="800">
                        <a:latin typeface="BIZ UDPGothic"/>
                        <a:cs typeface="BIZ UDPGothic"/>
                      </a:endParaRPr>
                    </a:p>
                  </a:txBody>
                  <a:tcPr marL="0" marR="0" marT="50165" marB="0">
                    <a:lnR w="28575">
                      <a:solidFill>
                        <a:srgbClr val="DC003B"/>
                      </a:solidFill>
                      <a:prstDash val="solid"/>
                    </a:lnR>
                    <a:lnT w="12700">
                      <a:solidFill>
                        <a:srgbClr val="3B82F5"/>
                      </a:solidFill>
                      <a:prstDash val="solid"/>
                    </a:lnT>
                    <a:lnB w="12700">
                      <a:solidFill>
                        <a:srgbClr val="3B82F5"/>
                      </a:solidFill>
                      <a:prstDash val="solid"/>
                    </a:lnB>
                    <a:solidFill>
                      <a:srgbClr val="D7E6FC"/>
                    </a:solidFill>
                  </a:tcPr>
                </a:tc>
                <a:tc gridSpan="2">
                  <a:txBody>
                    <a:bodyPr/>
                    <a:lstStyle/>
                    <a:p>
                      <a:pPr marL="457834" marR="158750">
                        <a:lnSpc>
                          <a:spcPct val="100000"/>
                        </a:lnSpc>
                        <a:spcBef>
                          <a:spcPts val="395"/>
                        </a:spcBef>
                      </a:pPr>
                      <a:r>
                        <a:rPr sz="800" b="1" spc="-15" dirty="0">
                          <a:latin typeface="BIZ UDPGothic"/>
                          <a:cs typeface="BIZ UDPGothic"/>
                        </a:rPr>
                        <a:t>２０４０年代以降</a:t>
                      </a:r>
                      <a:endParaRPr sz="800">
                        <a:latin typeface="BIZ UDPGothic"/>
                        <a:cs typeface="BIZ UDPGothic"/>
                      </a:endParaRPr>
                    </a:p>
                  </a:txBody>
                  <a:tcPr marL="0" marR="0" marT="50165" marB="0">
                    <a:lnL w="28575">
                      <a:solidFill>
                        <a:srgbClr val="DC003B"/>
                      </a:solidFill>
                      <a:prstDash val="solid"/>
                    </a:lnL>
                    <a:lnR w="28575">
                      <a:solidFill>
                        <a:srgbClr val="DC003B"/>
                      </a:solidFill>
                      <a:prstDash val="solid"/>
                    </a:lnR>
                    <a:lnT w="12700">
                      <a:solidFill>
                        <a:srgbClr val="3B82F5"/>
                      </a:solidFill>
                      <a:prstDash val="solid"/>
                    </a:lnT>
                    <a:lnB w="12700">
                      <a:solidFill>
                        <a:srgbClr val="3B82F5"/>
                      </a:solidFill>
                      <a:prstDash val="solid"/>
                    </a:lnB>
                    <a:solidFill>
                      <a:srgbClr val="D7E6FC"/>
                    </a:solidFill>
                  </a:tcPr>
                </a:tc>
                <a:tc hMerge="1">
                  <a:txBody>
                    <a:bodyPr/>
                    <a:lstStyle/>
                    <a:p>
                      <a:endParaRPr/>
                    </a:p>
                  </a:txBody>
                  <a:tcPr marL="0" marR="0" marT="0" marB="0"/>
                </a:tc>
                <a:tc>
                  <a:txBody>
                    <a:bodyPr/>
                    <a:lstStyle/>
                    <a:p>
                      <a:pPr marR="41275" algn="ctr">
                        <a:lnSpc>
                          <a:spcPct val="100000"/>
                        </a:lnSpc>
                        <a:spcBef>
                          <a:spcPts val="395"/>
                        </a:spcBef>
                      </a:pPr>
                      <a:r>
                        <a:rPr sz="800" b="1" spc="-50" dirty="0">
                          <a:latin typeface="BIZ UDPGothic"/>
                          <a:cs typeface="BIZ UDPGothic"/>
                        </a:rPr>
                        <a:t>ー</a:t>
                      </a:r>
                      <a:endParaRPr sz="800">
                        <a:latin typeface="BIZ UDPGothic"/>
                        <a:cs typeface="BIZ UDPGothic"/>
                      </a:endParaRPr>
                    </a:p>
                  </a:txBody>
                  <a:tcPr marL="0" marR="0" marT="50165"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solidFill>
                      <a:srgbClr val="D7E6FC"/>
                    </a:solidFill>
                  </a:tcPr>
                </a:tc>
                <a:extLst>
                  <a:ext uri="{0D108BD9-81ED-4DB2-BD59-A6C34878D82A}">
                    <a16:rowId xmlns:a16="http://schemas.microsoft.com/office/drawing/2014/main" val="10001"/>
                  </a:ext>
                </a:extLst>
              </a:tr>
              <a:tr h="434060">
                <a:tc>
                  <a:txBody>
                    <a:bodyPr/>
                    <a:lstStyle/>
                    <a:p>
                      <a:pPr>
                        <a:lnSpc>
                          <a:spcPct val="100000"/>
                        </a:lnSpc>
                        <a:spcBef>
                          <a:spcPts val="275"/>
                        </a:spcBef>
                      </a:pPr>
                      <a:endParaRPr sz="800">
                        <a:latin typeface="Times New Roman"/>
                        <a:cs typeface="Times New Roman"/>
                      </a:endParaRPr>
                    </a:p>
                    <a:p>
                      <a:pPr algn="ctr">
                        <a:lnSpc>
                          <a:spcPct val="100000"/>
                        </a:lnSpc>
                      </a:pPr>
                      <a:r>
                        <a:rPr sz="800" b="1" spc="-10" dirty="0">
                          <a:latin typeface="BIZ UDPGothic"/>
                          <a:cs typeface="BIZ UDPGothic"/>
                        </a:rPr>
                        <a:t>主な計画等</a:t>
                      </a:r>
                      <a:endParaRPr sz="800">
                        <a:latin typeface="BIZ UDPGothic"/>
                        <a:cs typeface="BIZ UDPGothic"/>
                      </a:endParaRPr>
                    </a:p>
                  </a:txBody>
                  <a:tcPr marL="0" marR="0" marT="34925" marB="0">
                    <a:lnL w="12700">
                      <a:solidFill>
                        <a:srgbClr val="3B82F5"/>
                      </a:solidFill>
                      <a:prstDash val="solid"/>
                    </a:lnL>
                    <a:lnT w="12700">
                      <a:solidFill>
                        <a:srgbClr val="3B82F5"/>
                      </a:solidFill>
                      <a:prstDash val="solid"/>
                    </a:lnT>
                    <a:lnB w="12700">
                      <a:solidFill>
                        <a:srgbClr val="3B82F5"/>
                      </a:solidFill>
                      <a:prstDash val="solid"/>
                    </a:lnB>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tcPr>
                </a:tc>
                <a:tc>
                  <a:txBody>
                    <a:bodyPr/>
                    <a:lstStyle/>
                    <a:p>
                      <a:pPr marL="16510">
                        <a:lnSpc>
                          <a:spcPct val="100000"/>
                        </a:lnSpc>
                        <a:spcBef>
                          <a:spcPts val="715"/>
                        </a:spcBef>
                      </a:pPr>
                      <a:r>
                        <a:rPr sz="800" dirty="0">
                          <a:latin typeface="BIZ UDPGothic"/>
                          <a:cs typeface="BIZ UDPGothic"/>
                        </a:rPr>
                        <a:t>ISECG</a:t>
                      </a:r>
                      <a:r>
                        <a:rPr sz="800" spc="-10" dirty="0">
                          <a:latin typeface="BIZ UDPGothic"/>
                          <a:cs typeface="BIZ UDPGothic"/>
                        </a:rPr>
                        <a:t>ロードマップ：Phase</a:t>
                      </a:r>
                      <a:r>
                        <a:rPr sz="800" spc="-15" dirty="0">
                          <a:latin typeface="BIZ UDPGothic"/>
                          <a:cs typeface="BIZ UDPGothic"/>
                        </a:rPr>
                        <a:t> </a:t>
                      </a:r>
                      <a:r>
                        <a:rPr sz="800" spc="-50" dirty="0">
                          <a:latin typeface="BIZ UDPGothic"/>
                          <a:cs typeface="BIZ UDPGothic"/>
                        </a:rPr>
                        <a:t>1</a:t>
                      </a:r>
                      <a:endParaRPr sz="800">
                        <a:latin typeface="BIZ UDPGothic"/>
                        <a:cs typeface="BIZ UDPGothic"/>
                      </a:endParaRPr>
                    </a:p>
                    <a:p>
                      <a:pPr marL="68580">
                        <a:lnSpc>
                          <a:spcPct val="100000"/>
                        </a:lnSpc>
                      </a:pPr>
                      <a:r>
                        <a:rPr sz="800" dirty="0">
                          <a:latin typeface="BIZ UDPGothic"/>
                          <a:cs typeface="BIZ UDPGothic"/>
                        </a:rPr>
                        <a:t>Artemis</a:t>
                      </a:r>
                      <a:r>
                        <a:rPr sz="800" spc="-55" dirty="0">
                          <a:latin typeface="BIZ UDPGothic"/>
                          <a:cs typeface="BIZ UDPGothic"/>
                        </a:rPr>
                        <a:t> </a:t>
                      </a:r>
                      <a:r>
                        <a:rPr sz="800" dirty="0">
                          <a:latin typeface="BIZ UDPGothic"/>
                          <a:cs typeface="BIZ UDPGothic"/>
                        </a:rPr>
                        <a:t>Ⅱ～Artemis</a:t>
                      </a:r>
                      <a:r>
                        <a:rPr sz="800" spc="-50" dirty="0">
                          <a:latin typeface="BIZ UDPGothic"/>
                          <a:cs typeface="BIZ UDPGothic"/>
                        </a:rPr>
                        <a:t> Ⅳ</a:t>
                      </a:r>
                      <a:endParaRPr sz="800">
                        <a:latin typeface="BIZ UDPGothic"/>
                        <a:cs typeface="BIZ UDPGothic"/>
                      </a:endParaRPr>
                    </a:p>
                  </a:txBody>
                  <a:tcPr marL="0" marR="0" marT="90805" marB="0">
                    <a:lnT w="12700">
                      <a:solidFill>
                        <a:srgbClr val="3B82F5"/>
                      </a:solidFill>
                      <a:prstDash val="solid"/>
                    </a:lnT>
                    <a:lnB w="12700">
                      <a:solidFill>
                        <a:srgbClr val="3B82F5"/>
                      </a:solidFill>
                      <a:prstDash val="solid"/>
                    </a:lnB>
                  </a:tcPr>
                </a:tc>
                <a:tc>
                  <a:txBody>
                    <a:bodyPr/>
                    <a:lstStyle/>
                    <a:p>
                      <a:pPr marL="142240">
                        <a:lnSpc>
                          <a:spcPct val="100000"/>
                        </a:lnSpc>
                        <a:spcBef>
                          <a:spcPts val="715"/>
                        </a:spcBef>
                      </a:pPr>
                      <a:r>
                        <a:rPr sz="800" dirty="0">
                          <a:latin typeface="BIZ UDPGothic"/>
                          <a:cs typeface="BIZ UDPGothic"/>
                        </a:rPr>
                        <a:t>ISECG</a:t>
                      </a:r>
                      <a:r>
                        <a:rPr sz="800" spc="-10" dirty="0">
                          <a:latin typeface="BIZ UDPGothic"/>
                          <a:cs typeface="BIZ UDPGothic"/>
                        </a:rPr>
                        <a:t>ロードマップ：</a:t>
                      </a:r>
                      <a:r>
                        <a:rPr sz="800" dirty="0">
                          <a:latin typeface="BIZ UDPGothic"/>
                          <a:cs typeface="BIZ UDPGothic"/>
                        </a:rPr>
                        <a:t>Phase</a:t>
                      </a:r>
                      <a:r>
                        <a:rPr sz="800" spc="-60" dirty="0">
                          <a:latin typeface="BIZ UDPGothic"/>
                          <a:cs typeface="BIZ UDPGothic"/>
                        </a:rPr>
                        <a:t> </a:t>
                      </a:r>
                      <a:r>
                        <a:rPr sz="800" spc="-25" dirty="0">
                          <a:latin typeface="BIZ UDPGothic"/>
                          <a:cs typeface="BIZ UDPGothic"/>
                        </a:rPr>
                        <a:t>2A</a:t>
                      </a:r>
                      <a:endParaRPr sz="800">
                        <a:latin typeface="BIZ UDPGothic"/>
                        <a:cs typeface="BIZ UDPGothic"/>
                      </a:endParaRPr>
                    </a:p>
                    <a:p>
                      <a:pPr marL="102870">
                        <a:lnSpc>
                          <a:spcPct val="100000"/>
                        </a:lnSpc>
                      </a:pPr>
                      <a:r>
                        <a:rPr sz="800" dirty="0">
                          <a:latin typeface="BIZ UDPGothic"/>
                          <a:cs typeface="BIZ UDPGothic"/>
                        </a:rPr>
                        <a:t>Artemis</a:t>
                      </a:r>
                      <a:r>
                        <a:rPr sz="800" spc="-30" dirty="0">
                          <a:latin typeface="BIZ UDPGothic"/>
                          <a:cs typeface="BIZ UDPGothic"/>
                        </a:rPr>
                        <a:t> Ⅴ</a:t>
                      </a:r>
                      <a:r>
                        <a:rPr sz="800" dirty="0">
                          <a:latin typeface="BIZ UDPGothic"/>
                          <a:cs typeface="BIZ UDPGothic"/>
                        </a:rPr>
                        <a:t>～Artemis</a:t>
                      </a:r>
                      <a:r>
                        <a:rPr sz="800" spc="-30" dirty="0">
                          <a:latin typeface="BIZ UDPGothic"/>
                          <a:cs typeface="BIZ UDPGothic"/>
                        </a:rPr>
                        <a:t> Ⅶ以降</a:t>
                      </a:r>
                      <a:endParaRPr sz="800">
                        <a:latin typeface="BIZ UDPGothic"/>
                        <a:cs typeface="BIZ UDPGothic"/>
                      </a:endParaRPr>
                    </a:p>
                  </a:txBody>
                  <a:tcPr marL="0" marR="0" marT="90805" marB="0">
                    <a:lnT w="12700">
                      <a:solidFill>
                        <a:srgbClr val="3B82F5"/>
                      </a:solidFill>
                      <a:prstDash val="solid"/>
                    </a:lnT>
                    <a:lnB w="12700">
                      <a:solidFill>
                        <a:srgbClr val="3B82F5"/>
                      </a:solidFill>
                      <a:prstDash val="solid"/>
                    </a:lnB>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tcPr>
                </a:tc>
                <a:tc>
                  <a:txBody>
                    <a:bodyPr/>
                    <a:lstStyle/>
                    <a:p>
                      <a:pPr marR="57785">
                        <a:lnSpc>
                          <a:spcPct val="100000"/>
                        </a:lnSpc>
                        <a:spcBef>
                          <a:spcPts val="275"/>
                        </a:spcBef>
                      </a:pPr>
                      <a:endParaRPr sz="800">
                        <a:latin typeface="Times New Roman"/>
                        <a:cs typeface="Times New Roman"/>
                      </a:endParaRPr>
                    </a:p>
                    <a:p>
                      <a:pPr marR="156845" algn="ctr">
                        <a:lnSpc>
                          <a:spcPct val="100000"/>
                        </a:lnSpc>
                      </a:pPr>
                      <a:r>
                        <a:rPr sz="800" dirty="0">
                          <a:latin typeface="BIZ UDPGothic"/>
                          <a:cs typeface="BIZ UDPGothic"/>
                        </a:rPr>
                        <a:t>ISECG</a:t>
                      </a:r>
                      <a:r>
                        <a:rPr sz="800" spc="-10" dirty="0">
                          <a:latin typeface="BIZ UDPGothic"/>
                          <a:cs typeface="BIZ UDPGothic"/>
                        </a:rPr>
                        <a:t>ロードマップ：Phase</a:t>
                      </a:r>
                      <a:r>
                        <a:rPr sz="800" spc="-15" dirty="0">
                          <a:latin typeface="BIZ UDPGothic"/>
                          <a:cs typeface="BIZ UDPGothic"/>
                        </a:rPr>
                        <a:t> </a:t>
                      </a:r>
                      <a:r>
                        <a:rPr sz="800" spc="-25" dirty="0">
                          <a:latin typeface="BIZ UDPGothic"/>
                          <a:cs typeface="BIZ UDPGothic"/>
                        </a:rPr>
                        <a:t>2B</a:t>
                      </a:r>
                      <a:endParaRPr sz="800">
                        <a:latin typeface="BIZ UDPGothic"/>
                        <a:cs typeface="BIZ UDPGothic"/>
                      </a:endParaRPr>
                    </a:p>
                  </a:txBody>
                  <a:tcPr marL="0" marR="0" marT="34925" marB="0">
                    <a:lnR w="28575">
                      <a:solidFill>
                        <a:srgbClr val="DC003B"/>
                      </a:solidFill>
                      <a:prstDash val="solid"/>
                    </a:lnR>
                    <a:lnT w="12700">
                      <a:solidFill>
                        <a:srgbClr val="3B82F5"/>
                      </a:solidFill>
                      <a:prstDash val="solid"/>
                    </a:lnT>
                    <a:lnB w="12700">
                      <a:solidFill>
                        <a:srgbClr val="3B82F5"/>
                      </a:solidFill>
                      <a:prstDash val="solid"/>
                    </a:lnB>
                  </a:tcPr>
                </a:tc>
                <a:tc gridSpan="2">
                  <a:txBody>
                    <a:bodyPr/>
                    <a:lstStyle/>
                    <a:p>
                      <a:pPr marL="145415" marR="158750">
                        <a:lnSpc>
                          <a:spcPct val="100000"/>
                        </a:lnSpc>
                        <a:spcBef>
                          <a:spcPts val="235"/>
                        </a:spcBef>
                      </a:pPr>
                      <a:r>
                        <a:rPr sz="800" dirty="0">
                          <a:latin typeface="BIZ UDPGothic"/>
                          <a:cs typeface="BIZ UDPGothic"/>
                        </a:rPr>
                        <a:t>ISECG</a:t>
                      </a:r>
                      <a:r>
                        <a:rPr sz="800" spc="-10" dirty="0">
                          <a:latin typeface="BIZ UDPGothic"/>
                          <a:cs typeface="BIZ UDPGothic"/>
                        </a:rPr>
                        <a:t>ロードマップ：Phase</a:t>
                      </a:r>
                      <a:r>
                        <a:rPr sz="800" spc="-15" dirty="0">
                          <a:latin typeface="BIZ UDPGothic"/>
                          <a:cs typeface="BIZ UDPGothic"/>
                        </a:rPr>
                        <a:t> </a:t>
                      </a:r>
                      <a:r>
                        <a:rPr sz="800" spc="-50" dirty="0">
                          <a:latin typeface="BIZ UDPGothic"/>
                          <a:cs typeface="BIZ UDPGothic"/>
                        </a:rPr>
                        <a:t>3</a:t>
                      </a:r>
                      <a:endParaRPr sz="800">
                        <a:latin typeface="BIZ UDPGothic"/>
                        <a:cs typeface="BIZ UDPGothic"/>
                      </a:endParaRPr>
                    </a:p>
                    <a:p>
                      <a:pPr marL="442595" marR="491490" indent="-182880">
                        <a:lnSpc>
                          <a:spcPct val="100000"/>
                        </a:lnSpc>
                      </a:pPr>
                      <a:r>
                        <a:rPr sz="800" dirty="0">
                          <a:latin typeface="BIZ UDPGothic"/>
                          <a:cs typeface="BIZ UDPGothic"/>
                        </a:rPr>
                        <a:t>（</a:t>
                      </a:r>
                      <a:r>
                        <a:rPr sz="800" spc="-20" dirty="0">
                          <a:latin typeface="BIZ UDPGothic"/>
                          <a:cs typeface="BIZ UDPGothic"/>
                        </a:rPr>
                        <a:t>ロードマップに明示的な</a:t>
                      </a:r>
                      <a:r>
                        <a:rPr sz="800" dirty="0">
                          <a:latin typeface="BIZ UDPGothic"/>
                          <a:cs typeface="BIZ UDPGothic"/>
                        </a:rPr>
                        <a:t>年代の記載なし</a:t>
                      </a:r>
                      <a:r>
                        <a:rPr sz="800" spc="-50" dirty="0">
                          <a:latin typeface="BIZ UDPGothic"/>
                          <a:cs typeface="BIZ UDPGothic"/>
                        </a:rPr>
                        <a:t>）</a:t>
                      </a:r>
                      <a:endParaRPr sz="800">
                        <a:latin typeface="BIZ UDPGothic"/>
                        <a:cs typeface="BIZ UDPGothic"/>
                      </a:endParaRPr>
                    </a:p>
                  </a:txBody>
                  <a:tcPr marL="0" marR="0" marT="29845" marB="0">
                    <a:lnL w="28575">
                      <a:solidFill>
                        <a:srgbClr val="DC003B"/>
                      </a:solidFill>
                      <a:prstDash val="solid"/>
                    </a:lnL>
                    <a:lnR w="28575">
                      <a:solidFill>
                        <a:srgbClr val="DC003B"/>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a:txBody>
                    <a:bodyPr/>
                    <a:lstStyle/>
                    <a:p>
                      <a:pPr marR="12065">
                        <a:lnSpc>
                          <a:spcPct val="100000"/>
                        </a:lnSpc>
                        <a:spcBef>
                          <a:spcPts val="275"/>
                        </a:spcBef>
                      </a:pPr>
                      <a:endParaRPr sz="800" dirty="0">
                        <a:latin typeface="Times New Roman"/>
                        <a:cs typeface="Times New Roman"/>
                      </a:endParaRPr>
                    </a:p>
                    <a:p>
                      <a:pPr marR="41910" algn="ctr">
                        <a:lnSpc>
                          <a:spcPct val="100000"/>
                        </a:lnSpc>
                      </a:pPr>
                      <a:r>
                        <a:rPr sz="800" spc="-50" dirty="0">
                          <a:latin typeface="BIZ UDPGothic"/>
                          <a:cs typeface="BIZ UDPGothic"/>
                        </a:rPr>
                        <a:t>-</a:t>
                      </a:r>
                      <a:endParaRPr sz="800" dirty="0">
                        <a:latin typeface="BIZ UDPGothic"/>
                        <a:cs typeface="BIZ UDPGothic"/>
                      </a:endParaRPr>
                    </a:p>
                  </a:txBody>
                  <a:tcPr marL="0" marR="0" marT="34925"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tcPr>
                </a:tc>
                <a:extLst>
                  <a:ext uri="{0D108BD9-81ED-4DB2-BD59-A6C34878D82A}">
                    <a16:rowId xmlns:a16="http://schemas.microsoft.com/office/drawing/2014/main" val="10002"/>
                  </a:ext>
                </a:extLst>
              </a:tr>
              <a:tr h="622023">
                <a:tc>
                  <a:txBody>
                    <a:bodyPr/>
                    <a:lstStyle/>
                    <a:p>
                      <a:pPr>
                        <a:lnSpc>
                          <a:spcPct val="100000"/>
                        </a:lnSpc>
                        <a:spcBef>
                          <a:spcPts val="535"/>
                        </a:spcBef>
                      </a:pPr>
                      <a:endParaRPr sz="800">
                        <a:latin typeface="Times New Roman"/>
                        <a:cs typeface="Times New Roman"/>
                      </a:endParaRPr>
                    </a:p>
                    <a:p>
                      <a:pPr marL="156845" marR="150495" indent="66675">
                        <a:lnSpc>
                          <a:spcPct val="100000"/>
                        </a:lnSpc>
                      </a:pPr>
                      <a:r>
                        <a:rPr sz="800" b="1" spc="-10" dirty="0">
                          <a:latin typeface="BIZ UDPGothic"/>
                          <a:cs typeface="BIZ UDPGothic"/>
                        </a:rPr>
                        <a:t>LunA-10</a:t>
                      </a:r>
                      <a:r>
                        <a:rPr sz="800" b="1" spc="-50" dirty="0">
                          <a:latin typeface="BIZ UDPGothic"/>
                          <a:cs typeface="BIZ UDPGothic"/>
                        </a:rPr>
                        <a:t>に</a:t>
                      </a:r>
                      <a:r>
                        <a:rPr sz="800" b="1" spc="-10" dirty="0">
                          <a:latin typeface="BIZ UDPGothic"/>
                          <a:cs typeface="BIZ UDPGothic"/>
                        </a:rPr>
                        <a:t>おける時代想定</a:t>
                      </a:r>
                      <a:endParaRPr sz="800">
                        <a:latin typeface="BIZ UDPGothic"/>
                        <a:cs typeface="BIZ UDPGothic"/>
                      </a:endParaRPr>
                    </a:p>
                  </a:txBody>
                  <a:tcPr marL="0" marR="0" marT="67945" marB="0">
                    <a:lnL w="12700">
                      <a:solidFill>
                        <a:srgbClr val="3B82F5"/>
                      </a:solidFill>
                      <a:prstDash val="solid"/>
                    </a:lnL>
                    <a:lnT w="12700">
                      <a:solidFill>
                        <a:srgbClr val="3B82F5"/>
                      </a:solidFill>
                      <a:prstDash val="solid"/>
                    </a:lnT>
                  </a:tcPr>
                </a:tc>
                <a:tc gridSpan="2">
                  <a:txBody>
                    <a:bodyPr/>
                    <a:lstStyle/>
                    <a:p>
                      <a:pPr marR="35560" algn="ctr">
                        <a:lnSpc>
                          <a:spcPct val="100000"/>
                        </a:lnSpc>
                        <a:spcBef>
                          <a:spcPts val="15"/>
                        </a:spcBef>
                      </a:pPr>
                      <a:r>
                        <a:rPr sz="800" dirty="0">
                          <a:latin typeface="BIZ UDPGothic"/>
                          <a:cs typeface="BIZ UDPGothic"/>
                        </a:rPr>
                        <a:t>Exploration</a:t>
                      </a:r>
                      <a:r>
                        <a:rPr sz="800" spc="-45" dirty="0">
                          <a:latin typeface="BIZ UDPGothic"/>
                          <a:cs typeface="BIZ UDPGothic"/>
                        </a:rPr>
                        <a:t> </a:t>
                      </a:r>
                      <a:r>
                        <a:rPr sz="800" spc="-25" dirty="0">
                          <a:latin typeface="BIZ UDPGothic"/>
                          <a:cs typeface="BIZ UDPGothic"/>
                        </a:rPr>
                        <a:t>Age</a:t>
                      </a:r>
                      <a:endParaRPr sz="800">
                        <a:latin typeface="BIZ UDPGothic"/>
                        <a:cs typeface="BIZ UDPGothic"/>
                      </a:endParaRPr>
                    </a:p>
                    <a:p>
                      <a:pPr marR="35560" algn="ctr">
                        <a:lnSpc>
                          <a:spcPct val="100000"/>
                        </a:lnSpc>
                      </a:pPr>
                      <a:r>
                        <a:rPr sz="800" dirty="0">
                          <a:latin typeface="BIZ UDPGothic"/>
                          <a:cs typeface="BIZ UDPGothic"/>
                        </a:rPr>
                        <a:t>/Foundational</a:t>
                      </a:r>
                      <a:r>
                        <a:rPr sz="800" spc="-50" dirty="0">
                          <a:latin typeface="BIZ UDPGothic"/>
                          <a:cs typeface="BIZ UDPGothic"/>
                        </a:rPr>
                        <a:t> </a:t>
                      </a:r>
                      <a:r>
                        <a:rPr sz="800" spc="-25" dirty="0">
                          <a:latin typeface="BIZ UDPGothic"/>
                          <a:cs typeface="BIZ UDPGothic"/>
                        </a:rPr>
                        <a:t>Age</a:t>
                      </a:r>
                      <a:endParaRPr sz="800">
                        <a:latin typeface="BIZ UDPGothic"/>
                        <a:cs typeface="BIZ UDPGothic"/>
                      </a:endParaRPr>
                    </a:p>
                    <a:p>
                      <a:pPr marR="34290" algn="ctr">
                        <a:lnSpc>
                          <a:spcPct val="100000"/>
                        </a:lnSpc>
                      </a:pPr>
                      <a:r>
                        <a:rPr sz="800" dirty="0">
                          <a:latin typeface="BIZ UDPGothic"/>
                          <a:cs typeface="BIZ UDPGothic"/>
                        </a:rPr>
                        <a:t>（</a:t>
                      </a:r>
                      <a:r>
                        <a:rPr sz="800" spc="-15" dirty="0">
                          <a:latin typeface="BIZ UDPGothic"/>
                          <a:cs typeface="BIZ UDPGothic"/>
                        </a:rPr>
                        <a:t>自給前提・技術実証の時代</a:t>
                      </a:r>
                      <a:endParaRPr sz="800">
                        <a:latin typeface="BIZ UDPGothic"/>
                        <a:cs typeface="BIZ UDPGothic"/>
                      </a:endParaRPr>
                    </a:p>
                    <a:p>
                      <a:pPr marL="7620" marR="41910" algn="ctr">
                        <a:lnSpc>
                          <a:spcPct val="100000"/>
                        </a:lnSpc>
                      </a:pPr>
                      <a:r>
                        <a:rPr sz="800" spc="-10" dirty="0">
                          <a:latin typeface="BIZ UDPGothic"/>
                          <a:cs typeface="BIZ UDPGothic"/>
                        </a:rPr>
                        <a:t>/大型モビリティ・MVE</a:t>
                      </a:r>
                      <a:r>
                        <a:rPr sz="800" spc="-20" dirty="0">
                          <a:latin typeface="BIZ UDPGothic"/>
                          <a:cs typeface="BIZ UDPGothic"/>
                        </a:rPr>
                        <a:t>レベルの実証が</a:t>
                      </a:r>
                      <a:r>
                        <a:rPr sz="800" spc="-10" dirty="0">
                          <a:latin typeface="BIZ UDPGothic"/>
                          <a:cs typeface="BIZ UDPGothic"/>
                        </a:rPr>
                        <a:t>登場する時代</a:t>
                      </a:r>
                      <a:r>
                        <a:rPr sz="800" spc="-50" dirty="0">
                          <a:latin typeface="BIZ UDPGothic"/>
                          <a:cs typeface="BIZ UDPGothic"/>
                        </a:rPr>
                        <a:t>）</a:t>
                      </a:r>
                      <a:endParaRPr sz="800">
                        <a:latin typeface="BIZ UDPGothic"/>
                        <a:cs typeface="BIZ UDPGothic"/>
                      </a:endParaRPr>
                    </a:p>
                  </a:txBody>
                  <a:tcPr marL="0" marR="0" marT="1905" marB="0">
                    <a:lnT w="12700">
                      <a:solidFill>
                        <a:srgbClr val="3B82F5"/>
                      </a:solidFill>
                      <a:prstDash val="solid"/>
                    </a:lnT>
                  </a:tcPr>
                </a:tc>
                <a:tc hMerge="1">
                  <a:txBody>
                    <a:bodyPr/>
                    <a:lstStyle/>
                    <a:p>
                      <a:endParaRPr/>
                    </a:p>
                  </a:txBody>
                  <a:tcPr marL="0" marR="0" marT="0" marB="0"/>
                </a:tc>
                <a:tc>
                  <a:txBody>
                    <a:bodyPr/>
                    <a:lstStyle/>
                    <a:p>
                      <a:pPr>
                        <a:lnSpc>
                          <a:spcPct val="100000"/>
                        </a:lnSpc>
                        <a:spcBef>
                          <a:spcPts val="50"/>
                        </a:spcBef>
                      </a:pPr>
                      <a:endParaRPr sz="800">
                        <a:latin typeface="Times New Roman"/>
                        <a:cs typeface="Times New Roman"/>
                      </a:endParaRPr>
                    </a:p>
                    <a:p>
                      <a:pPr marR="160020" algn="ctr">
                        <a:lnSpc>
                          <a:spcPct val="100000"/>
                        </a:lnSpc>
                        <a:spcBef>
                          <a:spcPts val="5"/>
                        </a:spcBef>
                      </a:pPr>
                      <a:r>
                        <a:rPr sz="800" dirty="0">
                          <a:latin typeface="BIZ UDPGothic"/>
                          <a:cs typeface="BIZ UDPGothic"/>
                        </a:rPr>
                        <a:t>Industrial</a:t>
                      </a:r>
                      <a:r>
                        <a:rPr sz="800" spc="-35" dirty="0">
                          <a:latin typeface="BIZ UDPGothic"/>
                          <a:cs typeface="BIZ UDPGothic"/>
                        </a:rPr>
                        <a:t> </a:t>
                      </a:r>
                      <a:r>
                        <a:rPr sz="800" spc="-25" dirty="0">
                          <a:latin typeface="BIZ UDPGothic"/>
                          <a:cs typeface="BIZ UDPGothic"/>
                        </a:rPr>
                        <a:t>Age</a:t>
                      </a:r>
                      <a:endParaRPr sz="800">
                        <a:latin typeface="BIZ UDPGothic"/>
                        <a:cs typeface="BIZ UDPGothic"/>
                      </a:endParaRPr>
                    </a:p>
                    <a:p>
                      <a:pPr marR="158750" algn="ctr">
                        <a:lnSpc>
                          <a:spcPct val="100000"/>
                        </a:lnSpc>
                      </a:pPr>
                      <a:r>
                        <a:rPr sz="800" dirty="0">
                          <a:latin typeface="BIZ UDPGothic"/>
                          <a:cs typeface="BIZ UDPGothic"/>
                        </a:rPr>
                        <a:t>（</a:t>
                      </a:r>
                      <a:r>
                        <a:rPr sz="800" spc="-10" dirty="0">
                          <a:latin typeface="BIZ UDPGothic"/>
                          <a:cs typeface="BIZ UDPGothic"/>
                        </a:rPr>
                        <a:t>大型物資輸送・投資回収</a:t>
                      </a:r>
                      <a:endParaRPr sz="800">
                        <a:latin typeface="BIZ UDPGothic"/>
                        <a:cs typeface="BIZ UDPGothic"/>
                      </a:endParaRPr>
                    </a:p>
                    <a:p>
                      <a:pPr marR="159385" algn="ctr">
                        <a:lnSpc>
                          <a:spcPct val="100000"/>
                        </a:lnSpc>
                      </a:pPr>
                      <a:r>
                        <a:rPr sz="800" dirty="0">
                          <a:latin typeface="BIZ UDPGothic"/>
                          <a:cs typeface="BIZ UDPGothic"/>
                        </a:rPr>
                        <a:t>・ISRU</a:t>
                      </a:r>
                      <a:r>
                        <a:rPr sz="750" baseline="38888" dirty="0">
                          <a:latin typeface="BIZ UDPGothic"/>
                          <a:cs typeface="BIZ UDPGothic"/>
                        </a:rPr>
                        <a:t>※</a:t>
                      </a:r>
                      <a:r>
                        <a:rPr sz="800" spc="-5" dirty="0">
                          <a:latin typeface="BIZ UDPGothic"/>
                          <a:cs typeface="BIZ UDPGothic"/>
                        </a:rPr>
                        <a:t>完全稼働が始まる時代</a:t>
                      </a:r>
                      <a:r>
                        <a:rPr sz="800" spc="-50" dirty="0">
                          <a:latin typeface="BIZ UDPGothic"/>
                          <a:cs typeface="BIZ UDPGothic"/>
                        </a:rPr>
                        <a:t>）</a:t>
                      </a:r>
                      <a:endParaRPr sz="800">
                        <a:latin typeface="BIZ UDPGothic"/>
                        <a:cs typeface="BIZ UDPGothic"/>
                      </a:endParaRPr>
                    </a:p>
                  </a:txBody>
                  <a:tcPr marL="0" marR="0" marT="6350" marB="0">
                    <a:lnR w="9525">
                      <a:solidFill>
                        <a:srgbClr val="001F5F"/>
                      </a:solidFill>
                      <a:prstDash val="solid"/>
                    </a:lnR>
                    <a:lnT w="12700">
                      <a:solidFill>
                        <a:srgbClr val="3B82F5"/>
                      </a:solidFill>
                      <a:prstDash val="solid"/>
                    </a:lnT>
                  </a:tcPr>
                </a:tc>
                <a:tc>
                  <a:txBody>
                    <a:bodyPr/>
                    <a:lstStyle/>
                    <a:p>
                      <a:pPr>
                        <a:lnSpc>
                          <a:spcPct val="100000"/>
                        </a:lnSpc>
                      </a:pPr>
                      <a:endParaRPr sz="800">
                        <a:latin typeface="Times New Roman"/>
                        <a:cs typeface="Times New Roman"/>
                      </a:endParaRPr>
                    </a:p>
                  </a:txBody>
                  <a:tcPr marL="0" marR="0" marT="0" marB="0">
                    <a:lnL w="9525">
                      <a:solidFill>
                        <a:srgbClr val="001F5F"/>
                      </a:solidFill>
                      <a:prstDash val="solid"/>
                    </a:lnL>
                    <a:lnR w="9525">
                      <a:solidFill>
                        <a:srgbClr val="001F5F"/>
                      </a:solidFill>
                      <a:prstDash val="solid"/>
                    </a:lnR>
                    <a:lnT w="12700">
                      <a:solidFill>
                        <a:srgbClr val="3B82F5"/>
                      </a:solidFill>
                      <a:prstDash val="solid"/>
                    </a:lnT>
                    <a:lnB w="9525">
                      <a:solidFill>
                        <a:srgbClr val="001F5F"/>
                      </a:solidFill>
                      <a:prstDash val="solid"/>
                    </a:lnB>
                  </a:tcPr>
                </a:tc>
                <a:tc>
                  <a:txBody>
                    <a:bodyPr/>
                    <a:lstStyle/>
                    <a:p>
                      <a:pPr marR="57785">
                        <a:lnSpc>
                          <a:spcPct val="100000"/>
                        </a:lnSpc>
                        <a:spcBef>
                          <a:spcPts val="50"/>
                        </a:spcBef>
                      </a:pPr>
                      <a:endParaRPr sz="800" dirty="0">
                        <a:latin typeface="Times New Roman"/>
                        <a:cs typeface="Times New Roman"/>
                      </a:endParaRPr>
                    </a:p>
                    <a:p>
                      <a:pPr marL="1001394" marR="12065">
                        <a:lnSpc>
                          <a:spcPct val="100000"/>
                        </a:lnSpc>
                        <a:spcBef>
                          <a:spcPts val="5"/>
                        </a:spcBef>
                      </a:pPr>
                      <a:r>
                        <a:rPr sz="800" dirty="0">
                          <a:latin typeface="BIZ UDPGothic"/>
                          <a:cs typeface="BIZ UDPGothic"/>
                        </a:rPr>
                        <a:t>Jet</a:t>
                      </a:r>
                      <a:r>
                        <a:rPr sz="800" spc="-20" dirty="0">
                          <a:latin typeface="BIZ UDPGothic"/>
                          <a:cs typeface="BIZ UDPGothic"/>
                        </a:rPr>
                        <a:t> </a:t>
                      </a:r>
                      <a:r>
                        <a:rPr sz="800" spc="-10" dirty="0">
                          <a:latin typeface="BIZ UDPGothic"/>
                          <a:cs typeface="BIZ UDPGothic"/>
                        </a:rPr>
                        <a:t>Age（and</a:t>
                      </a:r>
                      <a:endParaRPr sz="800" dirty="0">
                        <a:latin typeface="BIZ UDPGothic"/>
                        <a:cs typeface="BIZ UDPGothic"/>
                      </a:endParaRPr>
                    </a:p>
                    <a:p>
                      <a:pPr marL="641985" indent="-161925">
                        <a:lnSpc>
                          <a:spcPct val="100000"/>
                        </a:lnSpc>
                      </a:pPr>
                      <a:r>
                        <a:rPr sz="800" dirty="0">
                          <a:latin typeface="BIZ UDPGothic"/>
                          <a:cs typeface="BIZ UDPGothic"/>
                        </a:rPr>
                        <a:t>（</a:t>
                      </a:r>
                      <a:r>
                        <a:rPr sz="800" spc="-10" dirty="0">
                          <a:latin typeface="BIZ UDPGothic"/>
                          <a:cs typeface="BIZ UDPGothic"/>
                        </a:rPr>
                        <a:t>月100t</a:t>
                      </a:r>
                      <a:r>
                        <a:rPr sz="800" spc="-15" dirty="0">
                          <a:latin typeface="BIZ UDPGothic"/>
                          <a:cs typeface="BIZ UDPGothic"/>
                        </a:rPr>
                        <a:t>の酸素生産・マル</a:t>
                      </a:r>
                      <a:r>
                        <a:rPr sz="800" spc="-20" dirty="0">
                          <a:latin typeface="BIZ UDPGothic"/>
                          <a:cs typeface="BIZ UDPGothic"/>
                        </a:rPr>
                        <a:t>活動・地球からの輸送量</a:t>
                      </a:r>
                      <a:endParaRPr sz="800" dirty="0">
                        <a:latin typeface="BIZ UDPGothic"/>
                        <a:cs typeface="BIZ UDPGothic"/>
                      </a:endParaRPr>
                    </a:p>
                  </a:txBody>
                  <a:tcPr marL="0" marR="0" marT="6350" marB="0">
                    <a:lnL w="9525">
                      <a:solidFill>
                        <a:srgbClr val="001F5F"/>
                      </a:solidFill>
                      <a:prstDash val="solid"/>
                    </a:lnL>
                    <a:lnR w="28575">
                      <a:solidFill>
                        <a:srgbClr val="DC003B"/>
                      </a:solidFill>
                      <a:prstDash val="solid"/>
                    </a:lnR>
                    <a:lnT w="12700">
                      <a:solidFill>
                        <a:srgbClr val="3B82F5"/>
                      </a:solidFill>
                      <a:prstDash val="solid"/>
                    </a:lnT>
                    <a:lnB w="9525">
                      <a:solidFill>
                        <a:srgbClr val="001F5F"/>
                      </a:solidFill>
                      <a:prstDash val="solid"/>
                    </a:lnB>
                  </a:tcPr>
                </a:tc>
                <a:tc>
                  <a:txBody>
                    <a:bodyPr/>
                    <a:lstStyle/>
                    <a:p>
                      <a:pPr>
                        <a:lnSpc>
                          <a:spcPct val="100000"/>
                        </a:lnSpc>
                        <a:spcBef>
                          <a:spcPts val="50"/>
                        </a:spcBef>
                      </a:pPr>
                      <a:endParaRPr sz="800">
                        <a:latin typeface="Times New Roman"/>
                        <a:cs typeface="Times New Roman"/>
                      </a:endParaRPr>
                    </a:p>
                    <a:p>
                      <a:pPr marL="74930">
                        <a:lnSpc>
                          <a:spcPct val="100000"/>
                        </a:lnSpc>
                        <a:spcBef>
                          <a:spcPts val="5"/>
                        </a:spcBef>
                      </a:pPr>
                      <a:r>
                        <a:rPr sz="800" spc="-10" dirty="0">
                          <a:latin typeface="BIZ UDPGothic"/>
                          <a:cs typeface="BIZ UDPGothic"/>
                        </a:rPr>
                        <a:t>Beyond）</a:t>
                      </a:r>
                      <a:endParaRPr sz="800">
                        <a:latin typeface="BIZ UDPGothic"/>
                        <a:cs typeface="BIZ UDPGothic"/>
                      </a:endParaRPr>
                    </a:p>
                    <a:p>
                      <a:pPr marL="60960" marR="557530" indent="-47625">
                        <a:lnSpc>
                          <a:spcPct val="100000"/>
                        </a:lnSpc>
                      </a:pPr>
                      <a:r>
                        <a:rPr sz="800" spc="-10" dirty="0">
                          <a:latin typeface="BIZ UDPGothic"/>
                          <a:cs typeface="BIZ UDPGothic"/>
                        </a:rPr>
                        <a:t>チサイト（</a:t>
                      </a:r>
                      <a:r>
                        <a:rPr sz="800" spc="-5" dirty="0">
                          <a:latin typeface="BIZ UDPGothic"/>
                          <a:cs typeface="BIZ UDPGothic"/>
                        </a:rPr>
                        <a:t>赤道＋極</a:t>
                      </a:r>
                      <a:r>
                        <a:rPr sz="800" spc="-10" dirty="0">
                          <a:latin typeface="BIZ UDPGothic"/>
                          <a:cs typeface="BIZ UDPGothic"/>
                        </a:rPr>
                        <a:t>）</a:t>
                      </a:r>
                      <a:r>
                        <a:rPr sz="800" spc="-25" dirty="0">
                          <a:latin typeface="BIZ UDPGothic"/>
                          <a:cs typeface="BIZ UDPGothic"/>
                        </a:rPr>
                        <a:t>での</a:t>
                      </a:r>
                      <a:r>
                        <a:rPr sz="800" spc="-20" dirty="0">
                          <a:latin typeface="BIZ UDPGothic"/>
                          <a:cs typeface="BIZ UDPGothic"/>
                        </a:rPr>
                        <a:t>減少が始まる時代</a:t>
                      </a:r>
                      <a:r>
                        <a:rPr sz="800" spc="-50" dirty="0">
                          <a:latin typeface="BIZ UDPGothic"/>
                          <a:cs typeface="BIZ UDPGothic"/>
                        </a:rPr>
                        <a:t>）</a:t>
                      </a:r>
                      <a:endParaRPr sz="800">
                        <a:latin typeface="BIZ UDPGothic"/>
                        <a:cs typeface="BIZ UDPGothic"/>
                      </a:endParaRPr>
                    </a:p>
                  </a:txBody>
                  <a:tcPr marL="0" marR="0" marT="6350" marB="0">
                    <a:lnL w="28575">
                      <a:solidFill>
                        <a:srgbClr val="DC003B"/>
                      </a:solidFill>
                      <a:prstDash val="solid"/>
                    </a:lnL>
                    <a:lnR w="9525">
                      <a:solidFill>
                        <a:srgbClr val="001F5F"/>
                      </a:solidFill>
                      <a:prstDash val="solid"/>
                    </a:lnR>
                    <a:lnT w="12700">
                      <a:solidFill>
                        <a:srgbClr val="3B82F5"/>
                      </a:solidFill>
                      <a:prstDash val="solid"/>
                    </a:lnT>
                    <a:lnB w="9525">
                      <a:solidFill>
                        <a:srgbClr val="001F5F"/>
                      </a:solidFill>
                      <a:prstDash val="solid"/>
                    </a:lnB>
                  </a:tcPr>
                </a:tc>
                <a:tc>
                  <a:txBody>
                    <a:bodyPr/>
                    <a:lstStyle/>
                    <a:p>
                      <a:pPr marR="158750">
                        <a:lnSpc>
                          <a:spcPct val="100000"/>
                        </a:lnSpc>
                      </a:pPr>
                      <a:endParaRPr sz="800">
                        <a:latin typeface="Times New Roman"/>
                        <a:cs typeface="Times New Roman"/>
                      </a:endParaRPr>
                    </a:p>
                  </a:txBody>
                  <a:tcPr marL="0" marR="0" marT="0" marB="0">
                    <a:lnL w="9525">
                      <a:solidFill>
                        <a:srgbClr val="001F5F"/>
                      </a:solidFill>
                      <a:prstDash val="solid"/>
                    </a:lnL>
                    <a:lnR w="28575">
                      <a:solidFill>
                        <a:srgbClr val="DC003B"/>
                      </a:solidFill>
                      <a:prstDash val="solid"/>
                    </a:lnR>
                    <a:lnT w="12700">
                      <a:solidFill>
                        <a:srgbClr val="3B82F5"/>
                      </a:solidFill>
                      <a:prstDash val="solid"/>
                    </a:lnT>
                  </a:tcPr>
                </a:tc>
                <a:tc rowSpan="2">
                  <a:txBody>
                    <a:bodyPr/>
                    <a:lstStyle/>
                    <a:p>
                      <a:pPr marR="12065">
                        <a:lnSpc>
                          <a:spcPct val="100000"/>
                        </a:lnSpc>
                      </a:pPr>
                      <a:endParaRPr sz="800" dirty="0">
                        <a:latin typeface="Times New Roman"/>
                        <a:cs typeface="Times New Roman"/>
                      </a:endParaRPr>
                    </a:p>
                    <a:p>
                      <a:pPr marR="12065">
                        <a:lnSpc>
                          <a:spcPct val="100000"/>
                        </a:lnSpc>
                        <a:spcBef>
                          <a:spcPts val="90"/>
                        </a:spcBef>
                      </a:pPr>
                      <a:endParaRPr sz="800" dirty="0">
                        <a:latin typeface="Times New Roman"/>
                        <a:cs typeface="Times New Roman"/>
                      </a:endParaRPr>
                    </a:p>
                    <a:p>
                      <a:pPr marR="41275" algn="ctr">
                        <a:lnSpc>
                          <a:spcPct val="100000"/>
                        </a:lnSpc>
                        <a:spcBef>
                          <a:spcPts val="5"/>
                        </a:spcBef>
                      </a:pPr>
                      <a:r>
                        <a:rPr sz="800" spc="-50" dirty="0">
                          <a:latin typeface="BIZ UDPGothic"/>
                          <a:cs typeface="BIZ UDPGothic"/>
                        </a:rPr>
                        <a:t>-</a:t>
                      </a:r>
                      <a:endParaRPr sz="800" dirty="0">
                        <a:latin typeface="BIZ UDPGothic"/>
                        <a:cs typeface="BIZ UDPGothic"/>
                      </a:endParaRPr>
                    </a:p>
                  </a:txBody>
                  <a:tcPr marL="0" marR="0" marT="0"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tcPr>
                </a:tc>
                <a:extLst>
                  <a:ext uri="{0D108BD9-81ED-4DB2-BD59-A6C34878D82A}">
                    <a16:rowId xmlns:a16="http://schemas.microsoft.com/office/drawing/2014/main" val="10003"/>
                  </a:ext>
                </a:extLst>
              </a:tr>
              <a:tr h="52320">
                <a:tc gridSpan="6">
                  <a:txBody>
                    <a:bodyPr/>
                    <a:lstStyle/>
                    <a:p>
                      <a:pPr marR="57785">
                        <a:lnSpc>
                          <a:spcPct val="100000"/>
                        </a:lnSpc>
                      </a:pPr>
                      <a:endParaRPr sz="100">
                        <a:latin typeface="Times New Roman"/>
                        <a:cs typeface="Times New Roman"/>
                      </a:endParaRPr>
                    </a:p>
                  </a:txBody>
                  <a:tcPr marL="0" marR="0" marT="0" marB="0">
                    <a:lnL w="12700">
                      <a:solidFill>
                        <a:srgbClr val="3B82F5"/>
                      </a:solidFill>
                      <a:prstDash val="solid"/>
                    </a:lnL>
                    <a:lnR w="28575">
                      <a:solidFill>
                        <a:srgbClr val="DC003B"/>
                      </a:solidFill>
                      <a:prstDash val="solid"/>
                    </a:lnR>
                    <a:lnB w="12700">
                      <a:solidFill>
                        <a:srgbClr val="3B82F5"/>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R="158750">
                        <a:lnSpc>
                          <a:spcPct val="100000"/>
                        </a:lnSpc>
                      </a:pPr>
                      <a:endParaRPr sz="100">
                        <a:latin typeface="Times New Roman"/>
                        <a:cs typeface="Times New Roman"/>
                      </a:endParaRPr>
                    </a:p>
                  </a:txBody>
                  <a:tcPr marL="0" marR="0" marT="0" marB="0">
                    <a:lnL w="28575">
                      <a:solidFill>
                        <a:srgbClr val="DC003B"/>
                      </a:solidFill>
                      <a:prstDash val="solid"/>
                    </a:lnL>
                    <a:lnR w="28575">
                      <a:solidFill>
                        <a:srgbClr val="DC003B"/>
                      </a:solidFill>
                      <a:prstDash val="solid"/>
                    </a:lnR>
                    <a:lnT w="9525">
                      <a:solidFill>
                        <a:srgbClr val="001F5F"/>
                      </a:solidFill>
                      <a:prstDash val="solid"/>
                    </a:lnT>
                    <a:lnB w="12700">
                      <a:solidFill>
                        <a:srgbClr val="3B82F5"/>
                      </a:solidFill>
                      <a:prstDash val="solid"/>
                    </a:lnB>
                  </a:tcPr>
                </a:tc>
                <a:tc hMerge="1">
                  <a:txBody>
                    <a:bodyPr/>
                    <a:lstStyle/>
                    <a:p>
                      <a:endParaRPr/>
                    </a:p>
                  </a:txBody>
                  <a:tcPr marL="0" marR="0" marT="0" marB="0"/>
                </a:tc>
                <a:tc vMerge="1">
                  <a:txBody>
                    <a:bodyPr/>
                    <a:lstStyle/>
                    <a:p>
                      <a:endParaRPr/>
                    </a:p>
                  </a:txBody>
                  <a:tcPr marL="0" marR="0" marT="0"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tcPr>
                </a:tc>
                <a:extLst>
                  <a:ext uri="{0D108BD9-81ED-4DB2-BD59-A6C34878D82A}">
                    <a16:rowId xmlns:a16="http://schemas.microsoft.com/office/drawing/2014/main" val="10004"/>
                  </a:ext>
                </a:extLst>
              </a:tr>
              <a:tr h="819030">
                <a:tc gridSpan="6">
                  <a:txBody>
                    <a:bodyPr/>
                    <a:lstStyle/>
                    <a:p>
                      <a:pPr marL="1134110" marR="57785">
                        <a:lnSpc>
                          <a:spcPct val="100000"/>
                        </a:lnSpc>
                        <a:spcBef>
                          <a:spcPts val="615"/>
                        </a:spcBef>
                      </a:pPr>
                      <a:r>
                        <a:rPr sz="800" dirty="0">
                          <a:latin typeface="BIZ UDPGothic"/>
                          <a:cs typeface="BIZ UDPGothic"/>
                        </a:rPr>
                        <a:t>無人機（</a:t>
                      </a:r>
                      <a:r>
                        <a:rPr sz="800" spc="-15" dirty="0">
                          <a:latin typeface="BIZ UDPGothic"/>
                          <a:cs typeface="BIZ UDPGothic"/>
                        </a:rPr>
                        <a:t>衛星・ローバ・ランダ・その他設置機器</a:t>
                      </a:r>
                      <a:r>
                        <a:rPr sz="800" dirty="0">
                          <a:latin typeface="BIZ UDPGothic"/>
                          <a:cs typeface="BIZ UDPGothic"/>
                        </a:rPr>
                        <a:t>）</a:t>
                      </a:r>
                      <a:r>
                        <a:rPr sz="800" spc="-20" dirty="0">
                          <a:latin typeface="BIZ UDPGothic"/>
                          <a:cs typeface="BIZ UDPGothic"/>
                        </a:rPr>
                        <a:t>による月面での科学・探査活動</a:t>
                      </a:r>
                      <a:endParaRPr sz="800" dirty="0">
                        <a:latin typeface="BIZ UDPGothic"/>
                        <a:cs typeface="BIZ UDPGothic"/>
                      </a:endParaRPr>
                    </a:p>
                    <a:p>
                      <a:pPr marL="109855" marR="57785">
                        <a:lnSpc>
                          <a:spcPct val="100000"/>
                        </a:lnSpc>
                        <a:spcBef>
                          <a:spcPts val="400"/>
                        </a:spcBef>
                        <a:tabLst>
                          <a:tab pos="1858010" algn="l"/>
                        </a:tabLst>
                      </a:pPr>
                      <a:r>
                        <a:rPr sz="1200" b="1" spc="-15" baseline="-17361" dirty="0">
                          <a:latin typeface="BIZ UDPGothic"/>
                          <a:cs typeface="BIZ UDPGothic"/>
                        </a:rPr>
                        <a:t>将来想定されう</a:t>
                      </a:r>
                      <a:r>
                        <a:rPr sz="1200" b="1" spc="-75" baseline="-17361" dirty="0">
                          <a:latin typeface="BIZ UDPGothic"/>
                          <a:cs typeface="BIZ UDPGothic"/>
                        </a:rPr>
                        <a:t>る</a:t>
                      </a:r>
                      <a:r>
                        <a:rPr sz="1200" b="1" baseline="-17361" dirty="0">
                          <a:latin typeface="BIZ UDPGothic"/>
                          <a:cs typeface="BIZ UDPGothic"/>
                        </a:rPr>
                        <a:t>	</a:t>
                      </a:r>
                      <a:r>
                        <a:rPr sz="800" dirty="0">
                          <a:latin typeface="BIZ UDPGothic"/>
                          <a:cs typeface="BIZ UDPGothic"/>
                        </a:rPr>
                        <a:t>宇宙飛行士に</a:t>
                      </a:r>
                      <a:r>
                        <a:rPr sz="800" spc="-10" dirty="0">
                          <a:latin typeface="BIZ UDPGothic"/>
                          <a:cs typeface="BIZ UDPGothic"/>
                        </a:rPr>
                        <a:t>よ</a:t>
                      </a:r>
                      <a:r>
                        <a:rPr sz="800" dirty="0">
                          <a:latin typeface="BIZ UDPGothic"/>
                          <a:cs typeface="BIZ UDPGothic"/>
                        </a:rPr>
                        <a:t>る月</a:t>
                      </a:r>
                      <a:r>
                        <a:rPr sz="800" spc="-15" dirty="0">
                          <a:latin typeface="BIZ UDPGothic"/>
                          <a:cs typeface="BIZ UDPGothic"/>
                        </a:rPr>
                        <a:t>面</a:t>
                      </a:r>
                      <a:r>
                        <a:rPr sz="800" dirty="0">
                          <a:latin typeface="BIZ UDPGothic"/>
                          <a:cs typeface="BIZ UDPGothic"/>
                        </a:rPr>
                        <a:t>での</a:t>
                      </a:r>
                      <a:r>
                        <a:rPr sz="800" spc="-15" dirty="0">
                          <a:latin typeface="BIZ UDPGothic"/>
                          <a:cs typeface="BIZ UDPGothic"/>
                        </a:rPr>
                        <a:t>科</a:t>
                      </a:r>
                      <a:r>
                        <a:rPr sz="800" dirty="0">
                          <a:latin typeface="BIZ UDPGothic"/>
                          <a:cs typeface="BIZ UDPGothic"/>
                        </a:rPr>
                        <a:t>学</a:t>
                      </a:r>
                      <a:r>
                        <a:rPr sz="800" spc="-10" dirty="0">
                          <a:latin typeface="BIZ UDPGothic"/>
                          <a:cs typeface="BIZ UDPGothic"/>
                        </a:rPr>
                        <a:t>・</a:t>
                      </a:r>
                      <a:r>
                        <a:rPr sz="800" dirty="0">
                          <a:latin typeface="BIZ UDPGothic"/>
                          <a:cs typeface="BIZ UDPGothic"/>
                        </a:rPr>
                        <a:t>探査</a:t>
                      </a:r>
                      <a:r>
                        <a:rPr sz="800" spc="-15" dirty="0">
                          <a:latin typeface="BIZ UDPGothic"/>
                          <a:cs typeface="BIZ UDPGothic"/>
                        </a:rPr>
                        <a:t>活</a:t>
                      </a:r>
                      <a:r>
                        <a:rPr sz="800" spc="-50" dirty="0">
                          <a:latin typeface="BIZ UDPGothic"/>
                          <a:cs typeface="BIZ UDPGothic"/>
                        </a:rPr>
                        <a:t>動</a:t>
                      </a:r>
                      <a:endParaRPr sz="800" dirty="0">
                        <a:latin typeface="BIZ UDPGothic"/>
                        <a:cs typeface="BIZ UDPGothic"/>
                      </a:endParaRPr>
                    </a:p>
                    <a:p>
                      <a:pPr marL="207010" marR="57785">
                        <a:lnSpc>
                          <a:spcPct val="100000"/>
                        </a:lnSpc>
                        <a:spcBef>
                          <a:spcPts val="229"/>
                        </a:spcBef>
                      </a:pPr>
                      <a:r>
                        <a:rPr sz="800" b="1" spc="-10" dirty="0">
                          <a:latin typeface="BIZ UDPGothic"/>
                          <a:cs typeface="BIZ UDPGothic"/>
                        </a:rPr>
                        <a:t>月面活動の例</a:t>
                      </a:r>
                      <a:endParaRPr sz="800" dirty="0">
                        <a:latin typeface="BIZ UDPGothic"/>
                        <a:cs typeface="BIZ UDPGothic"/>
                      </a:endParaRPr>
                    </a:p>
                  </a:txBody>
                  <a:tcPr marL="0" marR="0" marT="78105" marB="0">
                    <a:lnL w="12700">
                      <a:solidFill>
                        <a:srgbClr val="3B82F5"/>
                      </a:solidFill>
                      <a:prstDash val="solid"/>
                    </a:lnL>
                    <a:lnR w="28575">
                      <a:solidFill>
                        <a:srgbClr val="DC003B"/>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R="158750">
                        <a:lnSpc>
                          <a:spcPct val="100000"/>
                        </a:lnSpc>
                      </a:pPr>
                      <a:endParaRPr sz="800" dirty="0">
                        <a:latin typeface="Times New Roman"/>
                        <a:cs typeface="Times New Roman"/>
                      </a:endParaRPr>
                    </a:p>
                    <a:p>
                      <a:pPr marR="158750">
                        <a:lnSpc>
                          <a:spcPct val="100000"/>
                        </a:lnSpc>
                      </a:pPr>
                      <a:endParaRPr sz="800" dirty="0">
                        <a:latin typeface="Times New Roman"/>
                        <a:cs typeface="Times New Roman"/>
                      </a:endParaRPr>
                    </a:p>
                    <a:p>
                      <a:pPr marR="158750">
                        <a:lnSpc>
                          <a:spcPct val="100000"/>
                        </a:lnSpc>
                        <a:spcBef>
                          <a:spcPts val="125"/>
                        </a:spcBef>
                      </a:pPr>
                      <a:endParaRPr sz="800" dirty="0">
                        <a:latin typeface="Times New Roman"/>
                        <a:cs typeface="Times New Roman"/>
                      </a:endParaRPr>
                    </a:p>
                    <a:p>
                      <a:pPr marL="90170" marR="103505">
                        <a:lnSpc>
                          <a:spcPct val="146800"/>
                        </a:lnSpc>
                      </a:pPr>
                      <a:r>
                        <a:rPr sz="800" spc="-20" dirty="0">
                          <a:latin typeface="BIZ UDPGothic"/>
                          <a:cs typeface="BIZ UDPGothic"/>
                        </a:rPr>
                        <a:t>深宇宙で科学・探査活動を行う実施主</a:t>
                      </a:r>
                      <a:r>
                        <a:rPr sz="800" dirty="0">
                          <a:latin typeface="BIZ UDPGothic"/>
                          <a:cs typeface="BIZ UDPGothic"/>
                        </a:rPr>
                        <a:t>民間人（</a:t>
                      </a:r>
                      <a:r>
                        <a:rPr sz="800" spc="-5" dirty="0">
                          <a:latin typeface="BIZ UDPGothic"/>
                          <a:cs typeface="BIZ UDPGothic"/>
                        </a:rPr>
                        <a:t>非宇宙飛行士</a:t>
                      </a:r>
                      <a:r>
                        <a:rPr sz="800" dirty="0">
                          <a:latin typeface="BIZ UDPGothic"/>
                          <a:cs typeface="BIZ UDPGothic"/>
                        </a:rPr>
                        <a:t>）</a:t>
                      </a:r>
                      <a:r>
                        <a:rPr sz="800" spc="-25" dirty="0">
                          <a:latin typeface="BIZ UDPGothic"/>
                          <a:cs typeface="BIZ UDPGothic"/>
                        </a:rPr>
                        <a:t>による月面観</a:t>
                      </a:r>
                      <a:endParaRPr sz="800" dirty="0">
                        <a:latin typeface="BIZ UDPGothic"/>
                        <a:cs typeface="BIZ UDPGothic"/>
                      </a:endParaRPr>
                    </a:p>
                  </a:txBody>
                  <a:tcPr marL="0" marR="0" marT="0" marB="0">
                    <a:lnL w="28575">
                      <a:solidFill>
                        <a:srgbClr val="DC003B"/>
                      </a:solidFill>
                      <a:prstDash val="solid"/>
                    </a:lnL>
                    <a:lnR w="28575">
                      <a:solidFill>
                        <a:srgbClr val="DC003B"/>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a:txBody>
                    <a:bodyPr/>
                    <a:lstStyle/>
                    <a:p>
                      <a:pPr marR="12065">
                        <a:lnSpc>
                          <a:spcPct val="100000"/>
                        </a:lnSpc>
                      </a:pPr>
                      <a:endParaRPr sz="800" dirty="0">
                        <a:latin typeface="Times New Roman"/>
                        <a:cs typeface="Times New Roman"/>
                      </a:endParaRPr>
                    </a:p>
                    <a:p>
                      <a:pPr marR="12065">
                        <a:lnSpc>
                          <a:spcPct val="100000"/>
                        </a:lnSpc>
                      </a:pPr>
                      <a:endParaRPr sz="800" dirty="0">
                        <a:latin typeface="Times New Roman"/>
                        <a:cs typeface="Times New Roman"/>
                      </a:endParaRPr>
                    </a:p>
                    <a:p>
                      <a:pPr marR="12065">
                        <a:lnSpc>
                          <a:spcPct val="100000"/>
                        </a:lnSpc>
                        <a:spcBef>
                          <a:spcPts val="125"/>
                        </a:spcBef>
                      </a:pPr>
                      <a:endParaRPr sz="800" dirty="0">
                        <a:latin typeface="Times New Roman"/>
                        <a:cs typeface="Times New Roman"/>
                      </a:endParaRPr>
                    </a:p>
                    <a:p>
                      <a:pPr marR="946785" indent="51435">
                        <a:lnSpc>
                          <a:spcPct val="146800"/>
                        </a:lnSpc>
                      </a:pPr>
                      <a:r>
                        <a:rPr sz="800" spc="-20" dirty="0" err="1">
                          <a:latin typeface="BIZ UDPGothic"/>
                          <a:cs typeface="BIZ UDPGothic"/>
                        </a:rPr>
                        <a:t>体への推薬供給</a:t>
                      </a:r>
                      <a:r>
                        <a:rPr lang="ja-JP" altLang="en-US" sz="800" spc="-20" dirty="0">
                          <a:latin typeface="BIZ UDPGothic"/>
                          <a:cs typeface="BIZ UDPGothic"/>
                        </a:rPr>
                        <a:t>　　</a:t>
                      </a:r>
                      <a:endParaRPr sz="800" dirty="0">
                        <a:latin typeface="BIZ UDPGothic"/>
                        <a:cs typeface="BIZ UDPGothic"/>
                      </a:endParaRPr>
                    </a:p>
                  </a:txBody>
                  <a:tcPr marL="0" marR="0" marT="0"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tcPr>
                </a:tc>
                <a:extLst>
                  <a:ext uri="{0D108BD9-81ED-4DB2-BD59-A6C34878D82A}">
                    <a16:rowId xmlns:a16="http://schemas.microsoft.com/office/drawing/2014/main" val="10005"/>
                  </a:ext>
                </a:extLst>
              </a:tr>
              <a:tr h="1209167">
                <a:tc>
                  <a:txBody>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515"/>
                        </a:spcBef>
                      </a:pPr>
                      <a:endParaRPr sz="800">
                        <a:latin typeface="Times New Roman"/>
                        <a:cs typeface="Times New Roman"/>
                      </a:endParaRPr>
                    </a:p>
                    <a:p>
                      <a:pPr algn="ctr">
                        <a:lnSpc>
                          <a:spcPct val="100000"/>
                        </a:lnSpc>
                      </a:pPr>
                      <a:r>
                        <a:rPr sz="800" b="1" spc="-15" dirty="0">
                          <a:latin typeface="BIZ UDPGothic"/>
                          <a:cs typeface="BIZ UDPGothic"/>
                        </a:rPr>
                        <a:t>活動状況</a:t>
                      </a:r>
                      <a:endParaRPr sz="800">
                        <a:latin typeface="BIZ UDPGothic"/>
                        <a:cs typeface="BIZ UDPGothic"/>
                      </a:endParaRPr>
                    </a:p>
                  </a:txBody>
                  <a:tcPr marL="0" marR="0" marT="0" marB="0">
                    <a:lnL w="12700">
                      <a:solidFill>
                        <a:srgbClr val="3B82F5"/>
                      </a:solidFill>
                      <a:prstDash val="solid"/>
                    </a:lnL>
                    <a:lnT w="12700">
                      <a:solidFill>
                        <a:srgbClr val="3B82F5"/>
                      </a:solidFill>
                      <a:prstDash val="solid"/>
                    </a:lnT>
                    <a:lnB w="12700">
                      <a:solidFill>
                        <a:srgbClr val="3B82F5"/>
                      </a:solidFill>
                      <a:prstDash val="solid"/>
                    </a:lnB>
                  </a:tcPr>
                </a:tc>
                <a:tc gridSpan="2">
                  <a:txBody>
                    <a:bodyPr/>
                    <a:lstStyle/>
                    <a:p>
                      <a:pPr>
                        <a:lnSpc>
                          <a:spcPct val="100000"/>
                        </a:lnSpc>
                        <a:spcBef>
                          <a:spcPts val="330"/>
                        </a:spcBef>
                      </a:pPr>
                      <a:endParaRPr sz="800" dirty="0">
                        <a:latin typeface="Times New Roman"/>
                        <a:cs typeface="Times New Roman"/>
                      </a:endParaRPr>
                    </a:p>
                    <a:p>
                      <a:pPr marL="39370" algn="ctr">
                        <a:lnSpc>
                          <a:spcPct val="100000"/>
                        </a:lnSpc>
                      </a:pPr>
                      <a:r>
                        <a:rPr sz="800" spc="-25" dirty="0">
                          <a:latin typeface="BIZ UDPGothic"/>
                          <a:cs typeface="BIZ UDPGothic"/>
                        </a:rPr>
                        <a:t>官需</a:t>
                      </a:r>
                      <a:endParaRPr sz="800" dirty="0">
                        <a:latin typeface="BIZ UDPGothic"/>
                        <a:cs typeface="BIZ UDPGothic"/>
                      </a:endParaRPr>
                    </a:p>
                    <a:p>
                      <a:pPr>
                        <a:lnSpc>
                          <a:spcPct val="100000"/>
                        </a:lnSpc>
                        <a:spcBef>
                          <a:spcPts val="145"/>
                        </a:spcBef>
                      </a:pPr>
                      <a:endParaRPr sz="800" dirty="0">
                        <a:latin typeface="Times New Roman"/>
                        <a:cs typeface="Times New Roman"/>
                      </a:endParaRPr>
                    </a:p>
                    <a:p>
                      <a:pPr marL="263525" marR="127000" indent="-172720">
                        <a:lnSpc>
                          <a:spcPct val="100000"/>
                        </a:lnSpc>
                        <a:spcBef>
                          <a:spcPts val="5"/>
                        </a:spcBef>
                        <a:buFont typeface="Arial"/>
                        <a:buChar char="•"/>
                        <a:tabLst>
                          <a:tab pos="263525" algn="l"/>
                        </a:tabLst>
                      </a:pPr>
                      <a:r>
                        <a:rPr sz="800" spc="-15" dirty="0">
                          <a:latin typeface="BIZ UDPGothic"/>
                          <a:cs typeface="BIZ UDPGothic"/>
                        </a:rPr>
                        <a:t>黎明期の更に初期段階であり、無人機による活動が中心</a:t>
                      </a:r>
                      <a:endParaRPr sz="800" dirty="0">
                        <a:latin typeface="BIZ UDPGothic"/>
                        <a:cs typeface="BIZ UDPGothic"/>
                      </a:endParaRPr>
                    </a:p>
                    <a:p>
                      <a:pPr marL="263525" marR="222250" indent="-172720">
                        <a:lnSpc>
                          <a:spcPct val="100000"/>
                        </a:lnSpc>
                        <a:buFont typeface="Arial"/>
                        <a:buChar char="•"/>
                        <a:tabLst>
                          <a:tab pos="263525" algn="l"/>
                        </a:tabLst>
                      </a:pPr>
                      <a:r>
                        <a:rPr sz="800" spc="-15" dirty="0">
                          <a:latin typeface="BIZ UDPGothic"/>
                          <a:cs typeface="BIZ UDPGothic"/>
                        </a:rPr>
                        <a:t>また、短期間の有人探査も始</a:t>
                      </a:r>
                      <a:r>
                        <a:rPr sz="800" spc="-20" dirty="0">
                          <a:latin typeface="BIZ UDPGothic"/>
                          <a:cs typeface="BIZ UDPGothic"/>
                        </a:rPr>
                        <a:t>まっている。</a:t>
                      </a:r>
                      <a:endParaRPr sz="800" dirty="0">
                        <a:latin typeface="BIZ UDPGothic"/>
                        <a:cs typeface="BIZ UDPGothic"/>
                      </a:endParaRPr>
                    </a:p>
                  </a:txBody>
                  <a:tcPr marL="0" marR="0" marT="41910" marB="0">
                    <a:lnT w="12700">
                      <a:solidFill>
                        <a:srgbClr val="3B82F5"/>
                      </a:solidFill>
                      <a:prstDash val="solid"/>
                    </a:lnT>
                    <a:lnB w="12700">
                      <a:solidFill>
                        <a:srgbClr val="3B82F5"/>
                      </a:solidFill>
                      <a:prstDash val="solid"/>
                    </a:lnB>
                  </a:tcPr>
                </a:tc>
                <a:tc hMerge="1">
                  <a:txBody>
                    <a:bodyPr/>
                    <a:lstStyle/>
                    <a:p>
                      <a:endParaRPr/>
                    </a:p>
                  </a:txBody>
                  <a:tcPr marL="0" marR="0" marT="0" marB="0"/>
                </a:tc>
                <a:tc>
                  <a:txBody>
                    <a:bodyPr/>
                    <a:lstStyle/>
                    <a:p>
                      <a:pPr>
                        <a:lnSpc>
                          <a:spcPct val="100000"/>
                        </a:lnSpc>
                        <a:spcBef>
                          <a:spcPts val="330"/>
                        </a:spcBef>
                      </a:pPr>
                      <a:endParaRPr sz="800">
                        <a:latin typeface="Times New Roman"/>
                        <a:cs typeface="Times New Roman"/>
                      </a:endParaRPr>
                    </a:p>
                    <a:p>
                      <a:pPr marR="104139" algn="ctr">
                        <a:lnSpc>
                          <a:spcPct val="100000"/>
                        </a:lnSpc>
                      </a:pPr>
                      <a:r>
                        <a:rPr sz="800" spc="-25" dirty="0">
                          <a:latin typeface="BIZ UDPGothic"/>
                          <a:cs typeface="BIZ UDPGothic"/>
                        </a:rPr>
                        <a:t>官需</a:t>
                      </a:r>
                      <a:endParaRPr sz="800">
                        <a:latin typeface="BIZ UDPGothic"/>
                        <a:cs typeface="BIZ UDPGothic"/>
                      </a:endParaRPr>
                    </a:p>
                    <a:p>
                      <a:pPr>
                        <a:lnSpc>
                          <a:spcPct val="100000"/>
                        </a:lnSpc>
                        <a:spcBef>
                          <a:spcPts val="145"/>
                        </a:spcBef>
                      </a:pPr>
                      <a:endParaRPr sz="800">
                        <a:latin typeface="Times New Roman"/>
                        <a:cs typeface="Times New Roman"/>
                      </a:endParaRPr>
                    </a:p>
                    <a:p>
                      <a:pPr marL="222885" indent="-173355" algn="just">
                        <a:lnSpc>
                          <a:spcPct val="100000"/>
                        </a:lnSpc>
                        <a:spcBef>
                          <a:spcPts val="5"/>
                        </a:spcBef>
                        <a:buFont typeface="Arial"/>
                        <a:buChar char="•"/>
                        <a:tabLst>
                          <a:tab pos="222885" algn="l"/>
                        </a:tabLst>
                      </a:pPr>
                      <a:r>
                        <a:rPr sz="800" spc="-5" dirty="0">
                          <a:latin typeface="BIZ UDPGothic"/>
                          <a:cs typeface="BIZ UDPGothic"/>
                        </a:rPr>
                        <a:t>黎明期の中盤であり、</a:t>
                      </a:r>
                      <a:endParaRPr sz="800">
                        <a:latin typeface="BIZ UDPGothic"/>
                        <a:cs typeface="BIZ UDPGothic"/>
                      </a:endParaRPr>
                    </a:p>
                    <a:p>
                      <a:pPr marL="221615" marR="210820" indent="-172720" algn="just">
                        <a:lnSpc>
                          <a:spcPct val="100000"/>
                        </a:lnSpc>
                        <a:buFont typeface="Arial"/>
                        <a:buChar char="•"/>
                        <a:tabLst>
                          <a:tab pos="221615" algn="l"/>
                        </a:tabLst>
                      </a:pPr>
                      <a:r>
                        <a:rPr sz="800" spc="-10" dirty="0">
                          <a:latin typeface="BIZ UDPGothic"/>
                          <a:cs typeface="BIZ UDPGothic"/>
                        </a:rPr>
                        <a:t>今後の月面活動の基盤となる</a:t>
                      </a:r>
                      <a:r>
                        <a:rPr sz="800" spc="-20" dirty="0">
                          <a:latin typeface="BIZ UDPGothic"/>
                          <a:cs typeface="BIZ UDPGothic"/>
                        </a:rPr>
                        <a:t>インフラ・モビリティ・拠点等の</a:t>
                      </a:r>
                      <a:r>
                        <a:rPr sz="800" spc="-15" dirty="0">
                          <a:latin typeface="BIZ UDPGothic"/>
                          <a:cs typeface="BIZ UDPGothic"/>
                        </a:rPr>
                        <a:t>実装・実証が進められている。</a:t>
                      </a:r>
                      <a:endParaRPr sz="800">
                        <a:latin typeface="BIZ UDPGothic"/>
                        <a:cs typeface="BIZ UDPGothic"/>
                      </a:endParaRPr>
                    </a:p>
                  </a:txBody>
                  <a:tcPr marL="0" marR="0" marT="41910" marB="0">
                    <a:lnT w="12700">
                      <a:solidFill>
                        <a:srgbClr val="3B82F5"/>
                      </a:solidFill>
                      <a:prstDash val="solid"/>
                    </a:lnT>
                    <a:lnB w="12700">
                      <a:solidFill>
                        <a:srgbClr val="3B82F5"/>
                      </a:solidFill>
                      <a:prstDash val="solid"/>
                    </a:lnB>
                  </a:tcPr>
                </a:tc>
                <a:tc gridSpan="2">
                  <a:txBody>
                    <a:bodyPr/>
                    <a:lstStyle/>
                    <a:p>
                      <a:pPr marR="57785">
                        <a:lnSpc>
                          <a:spcPct val="100000"/>
                        </a:lnSpc>
                        <a:spcBef>
                          <a:spcPts val="330"/>
                        </a:spcBef>
                      </a:pPr>
                      <a:endParaRPr sz="800" dirty="0">
                        <a:latin typeface="Times New Roman"/>
                        <a:cs typeface="Times New Roman"/>
                      </a:endParaRPr>
                    </a:p>
                    <a:p>
                      <a:pPr marR="66040" algn="ctr">
                        <a:lnSpc>
                          <a:spcPct val="100000"/>
                        </a:lnSpc>
                      </a:pPr>
                      <a:r>
                        <a:rPr sz="800" spc="-25" dirty="0">
                          <a:latin typeface="BIZ UDPGothic"/>
                          <a:cs typeface="BIZ UDPGothic"/>
                        </a:rPr>
                        <a:t>官需</a:t>
                      </a:r>
                      <a:endParaRPr sz="800" dirty="0">
                        <a:latin typeface="BIZ UDPGothic"/>
                        <a:cs typeface="BIZ UDPGothic"/>
                      </a:endParaRPr>
                    </a:p>
                    <a:p>
                      <a:pPr marR="57785">
                        <a:lnSpc>
                          <a:spcPct val="100000"/>
                        </a:lnSpc>
                        <a:spcBef>
                          <a:spcPts val="145"/>
                        </a:spcBef>
                      </a:pPr>
                      <a:endParaRPr sz="800" dirty="0">
                        <a:latin typeface="Times New Roman"/>
                        <a:cs typeface="Times New Roman"/>
                      </a:endParaRPr>
                    </a:p>
                    <a:p>
                      <a:pPr marL="172085" marR="191770" indent="-172720" algn="just">
                        <a:lnSpc>
                          <a:spcPct val="100000"/>
                        </a:lnSpc>
                        <a:spcBef>
                          <a:spcPts val="5"/>
                        </a:spcBef>
                        <a:buFont typeface="Arial"/>
                        <a:buChar char="•"/>
                        <a:tabLst>
                          <a:tab pos="172085" algn="l"/>
                        </a:tabLst>
                      </a:pPr>
                      <a:r>
                        <a:rPr sz="800" spc="-15" dirty="0">
                          <a:latin typeface="BIZ UDPGothic"/>
                          <a:cs typeface="BIZ UDPGothic"/>
                        </a:rPr>
                        <a:t>黎明期の後半であり、月面での有人探査活動が本格化。</a:t>
                      </a:r>
                      <a:endParaRPr sz="800" dirty="0">
                        <a:latin typeface="BIZ UDPGothic"/>
                        <a:cs typeface="BIZ UDPGothic"/>
                      </a:endParaRPr>
                    </a:p>
                    <a:p>
                      <a:pPr marL="172085" marR="226695" indent="-172720" algn="just">
                        <a:lnSpc>
                          <a:spcPct val="100000"/>
                        </a:lnSpc>
                        <a:buFont typeface="Arial"/>
                        <a:buChar char="•"/>
                        <a:tabLst>
                          <a:tab pos="172085" algn="l"/>
                        </a:tabLst>
                      </a:pPr>
                      <a:r>
                        <a:rPr sz="800" spc="-10" dirty="0">
                          <a:latin typeface="BIZ UDPGothic"/>
                          <a:cs typeface="BIZ UDPGothic"/>
                        </a:rPr>
                        <a:t>今後の月面活動の基盤となる</a:t>
                      </a:r>
                      <a:r>
                        <a:rPr sz="800" spc="-20" dirty="0">
                          <a:latin typeface="BIZ UDPGothic"/>
                          <a:cs typeface="BIZ UDPGothic"/>
                        </a:rPr>
                        <a:t>インフラ・モビリティ・拠点等の</a:t>
                      </a:r>
                      <a:r>
                        <a:rPr sz="800" spc="-15" dirty="0">
                          <a:latin typeface="BIZ UDPGothic"/>
                          <a:cs typeface="BIZ UDPGothic"/>
                        </a:rPr>
                        <a:t>実装・実証が進められている。</a:t>
                      </a:r>
                      <a:endParaRPr sz="800" dirty="0">
                        <a:latin typeface="BIZ UDPGothic"/>
                        <a:cs typeface="BIZ UDPGothic"/>
                      </a:endParaRPr>
                    </a:p>
                  </a:txBody>
                  <a:tcPr marL="0" marR="0" marT="41910" marB="0">
                    <a:lnR w="28575">
                      <a:solidFill>
                        <a:srgbClr val="DC003B"/>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gridSpan="2">
                  <a:txBody>
                    <a:bodyPr/>
                    <a:lstStyle/>
                    <a:p>
                      <a:pPr marR="158750">
                        <a:lnSpc>
                          <a:spcPct val="100000"/>
                        </a:lnSpc>
                        <a:spcBef>
                          <a:spcPts val="330"/>
                        </a:spcBef>
                      </a:pPr>
                      <a:endParaRPr sz="800">
                        <a:latin typeface="Times New Roman"/>
                        <a:cs typeface="Times New Roman"/>
                      </a:endParaRPr>
                    </a:p>
                    <a:p>
                      <a:pPr marL="355600" marR="158750">
                        <a:lnSpc>
                          <a:spcPct val="100000"/>
                        </a:lnSpc>
                        <a:tabLst>
                          <a:tab pos="1195070" algn="l"/>
                        </a:tabLst>
                      </a:pPr>
                      <a:r>
                        <a:rPr sz="800" dirty="0">
                          <a:latin typeface="BIZ UDPGothic"/>
                          <a:cs typeface="BIZ UDPGothic"/>
                        </a:rPr>
                        <a:t>官</a:t>
                      </a:r>
                      <a:r>
                        <a:rPr sz="800" spc="-50" dirty="0">
                          <a:latin typeface="BIZ UDPGothic"/>
                          <a:cs typeface="BIZ UDPGothic"/>
                        </a:rPr>
                        <a:t>需</a:t>
                      </a:r>
                      <a:r>
                        <a:rPr sz="800" dirty="0">
                          <a:latin typeface="BIZ UDPGothic"/>
                          <a:cs typeface="BIZ UDPGothic"/>
                        </a:rPr>
                        <a:t>	民</a:t>
                      </a:r>
                      <a:r>
                        <a:rPr sz="800" spc="-50" dirty="0">
                          <a:latin typeface="BIZ UDPGothic"/>
                          <a:cs typeface="BIZ UDPGothic"/>
                        </a:rPr>
                        <a:t>需</a:t>
                      </a:r>
                      <a:endParaRPr sz="800">
                        <a:latin typeface="BIZ UDPGothic"/>
                        <a:cs typeface="BIZ UDPGothic"/>
                      </a:endParaRPr>
                    </a:p>
                    <a:p>
                      <a:pPr marR="158750">
                        <a:lnSpc>
                          <a:spcPct val="100000"/>
                        </a:lnSpc>
                        <a:spcBef>
                          <a:spcPts val="145"/>
                        </a:spcBef>
                      </a:pPr>
                      <a:endParaRPr sz="800">
                        <a:latin typeface="Times New Roman"/>
                        <a:cs typeface="Times New Roman"/>
                      </a:endParaRPr>
                    </a:p>
                    <a:p>
                      <a:pPr marL="220345" marR="313690" indent="-172720" algn="just">
                        <a:lnSpc>
                          <a:spcPct val="100000"/>
                        </a:lnSpc>
                        <a:spcBef>
                          <a:spcPts val="5"/>
                        </a:spcBef>
                        <a:buFont typeface="Arial"/>
                        <a:buChar char="•"/>
                        <a:tabLst>
                          <a:tab pos="220345" algn="l"/>
                        </a:tabLst>
                      </a:pPr>
                      <a:r>
                        <a:rPr sz="800" spc="-20" dirty="0">
                          <a:latin typeface="BIZ UDPGothic"/>
                          <a:cs typeface="BIZ UDPGothic"/>
                        </a:rPr>
                        <a:t>成長期ではインフラ・拠点の設置・拡張が進み、宇宙飛行士の長期滞在が実現している。</a:t>
                      </a:r>
                      <a:endParaRPr sz="800">
                        <a:latin typeface="BIZ UDPGothic"/>
                        <a:cs typeface="BIZ UDPGothic"/>
                      </a:endParaRPr>
                    </a:p>
                    <a:p>
                      <a:pPr marL="220345" marR="321310" indent="-172720">
                        <a:lnSpc>
                          <a:spcPct val="100000"/>
                        </a:lnSpc>
                        <a:buFont typeface="Arial"/>
                        <a:buChar char="•"/>
                        <a:tabLst>
                          <a:tab pos="220345" algn="l"/>
                        </a:tabLst>
                      </a:pPr>
                      <a:r>
                        <a:rPr sz="800" spc="-20" dirty="0">
                          <a:latin typeface="BIZ UDPGothic"/>
                          <a:cs typeface="BIZ UDPGothic"/>
                        </a:rPr>
                        <a:t>宇宙飛行士に続いて、民間人</a:t>
                      </a:r>
                      <a:r>
                        <a:rPr sz="800" dirty="0">
                          <a:latin typeface="BIZ UDPGothic"/>
                          <a:cs typeface="BIZ UDPGothic"/>
                        </a:rPr>
                        <a:t>の訪問（</a:t>
                      </a:r>
                      <a:r>
                        <a:rPr sz="800" spc="-5" dirty="0">
                          <a:latin typeface="BIZ UDPGothic"/>
                          <a:cs typeface="BIZ UDPGothic"/>
                        </a:rPr>
                        <a:t>富裕層の観光等</a:t>
                      </a:r>
                      <a:r>
                        <a:rPr sz="800" spc="-10" dirty="0">
                          <a:latin typeface="BIZ UDPGothic"/>
                          <a:cs typeface="BIZ UDPGothic"/>
                        </a:rPr>
                        <a:t>）</a:t>
                      </a:r>
                      <a:r>
                        <a:rPr sz="800" spc="-25" dirty="0">
                          <a:latin typeface="BIZ UDPGothic"/>
                          <a:cs typeface="BIZ UDPGothic"/>
                        </a:rPr>
                        <a:t>が始</a:t>
                      </a:r>
                      <a:r>
                        <a:rPr sz="800" spc="-20" dirty="0">
                          <a:latin typeface="BIZ UDPGothic"/>
                          <a:cs typeface="BIZ UDPGothic"/>
                        </a:rPr>
                        <a:t>まる。</a:t>
                      </a:r>
                      <a:endParaRPr sz="800">
                        <a:latin typeface="BIZ UDPGothic"/>
                        <a:cs typeface="BIZ UDPGothic"/>
                      </a:endParaRPr>
                    </a:p>
                  </a:txBody>
                  <a:tcPr marL="0" marR="0" marT="41910" marB="0">
                    <a:lnL w="28575">
                      <a:solidFill>
                        <a:srgbClr val="DC003B"/>
                      </a:solidFill>
                      <a:prstDash val="solid"/>
                    </a:lnL>
                    <a:lnR w="28575">
                      <a:solidFill>
                        <a:srgbClr val="DC003B"/>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a:txBody>
                    <a:bodyPr/>
                    <a:lstStyle/>
                    <a:p>
                      <a:pPr marR="12065">
                        <a:lnSpc>
                          <a:spcPct val="100000"/>
                        </a:lnSpc>
                        <a:spcBef>
                          <a:spcPts val="330"/>
                        </a:spcBef>
                      </a:pPr>
                      <a:endParaRPr sz="800" dirty="0">
                        <a:latin typeface="Times New Roman"/>
                        <a:cs typeface="Times New Roman"/>
                      </a:endParaRPr>
                    </a:p>
                    <a:p>
                      <a:pPr marL="334010" marR="12065">
                        <a:lnSpc>
                          <a:spcPct val="100000"/>
                        </a:lnSpc>
                        <a:tabLst>
                          <a:tab pos="1173480" algn="l"/>
                        </a:tabLst>
                      </a:pPr>
                      <a:r>
                        <a:rPr sz="800" dirty="0">
                          <a:latin typeface="BIZ UDPGothic"/>
                          <a:cs typeface="BIZ UDPGothic"/>
                        </a:rPr>
                        <a:t>官</a:t>
                      </a:r>
                      <a:r>
                        <a:rPr sz="800" spc="-50" dirty="0">
                          <a:latin typeface="BIZ UDPGothic"/>
                          <a:cs typeface="BIZ UDPGothic"/>
                        </a:rPr>
                        <a:t>需</a:t>
                      </a:r>
                      <a:r>
                        <a:rPr sz="800" dirty="0">
                          <a:latin typeface="BIZ UDPGothic"/>
                          <a:cs typeface="BIZ UDPGothic"/>
                        </a:rPr>
                        <a:t>	民</a:t>
                      </a:r>
                      <a:r>
                        <a:rPr sz="800" spc="-50" dirty="0">
                          <a:latin typeface="BIZ UDPGothic"/>
                          <a:cs typeface="BIZ UDPGothic"/>
                        </a:rPr>
                        <a:t>需</a:t>
                      </a:r>
                      <a:endParaRPr sz="800" dirty="0">
                        <a:latin typeface="BIZ UDPGothic"/>
                        <a:cs typeface="BIZ UDPGothic"/>
                      </a:endParaRPr>
                    </a:p>
                    <a:p>
                      <a:pPr marR="12065">
                        <a:lnSpc>
                          <a:spcPct val="100000"/>
                        </a:lnSpc>
                        <a:spcBef>
                          <a:spcPts val="145"/>
                        </a:spcBef>
                      </a:pPr>
                      <a:endParaRPr sz="800" dirty="0">
                        <a:latin typeface="Times New Roman"/>
                        <a:cs typeface="Times New Roman"/>
                      </a:endParaRPr>
                    </a:p>
                    <a:p>
                      <a:pPr marL="233679" marR="107314" indent="-172720">
                        <a:lnSpc>
                          <a:spcPct val="100000"/>
                        </a:lnSpc>
                        <a:spcBef>
                          <a:spcPts val="5"/>
                        </a:spcBef>
                        <a:buFont typeface="Arial"/>
                        <a:buChar char="•"/>
                        <a:tabLst>
                          <a:tab pos="233679" algn="l"/>
                        </a:tabLst>
                      </a:pPr>
                      <a:r>
                        <a:rPr sz="800" spc="-10" dirty="0">
                          <a:latin typeface="BIZ UDPGothic"/>
                          <a:cs typeface="BIZ UDPGothic"/>
                        </a:rPr>
                        <a:t>成熟期では月面産業が更に発</a:t>
                      </a:r>
                      <a:r>
                        <a:rPr sz="800" spc="-20" dirty="0">
                          <a:latin typeface="BIZ UDPGothic"/>
                          <a:cs typeface="BIZ UDPGothic"/>
                        </a:rPr>
                        <a:t>展し、更なる滞在期間の長期化</a:t>
                      </a:r>
                      <a:r>
                        <a:rPr sz="800" spc="-10" dirty="0">
                          <a:latin typeface="BIZ UDPGothic"/>
                          <a:cs typeface="BIZ UDPGothic"/>
                        </a:rPr>
                        <a:t>や滞在人数の増加が実現。</a:t>
                      </a:r>
                      <a:endParaRPr sz="800" dirty="0">
                        <a:latin typeface="BIZ UDPGothic"/>
                        <a:cs typeface="BIZ UDPGothic"/>
                      </a:endParaRPr>
                    </a:p>
                    <a:p>
                      <a:pPr marL="233679" marR="145415" indent="-172720">
                        <a:lnSpc>
                          <a:spcPct val="100000"/>
                        </a:lnSpc>
                        <a:buFont typeface="Arial"/>
                        <a:buChar char="•"/>
                        <a:tabLst>
                          <a:tab pos="233679" algn="l"/>
                        </a:tabLst>
                      </a:pPr>
                      <a:r>
                        <a:rPr sz="800" dirty="0">
                          <a:latin typeface="BIZ UDPGothic"/>
                          <a:cs typeface="BIZ UDPGothic"/>
                        </a:rPr>
                        <a:t>民間人の滞在・往来</a:t>
                      </a:r>
                      <a:r>
                        <a:rPr sz="800" spc="-10" dirty="0">
                          <a:latin typeface="BIZ UDPGothic"/>
                          <a:cs typeface="BIZ UDPGothic"/>
                        </a:rPr>
                        <a:t>（</a:t>
                      </a:r>
                      <a:r>
                        <a:rPr sz="800" spc="-20" dirty="0">
                          <a:latin typeface="BIZ UDPGothic"/>
                          <a:cs typeface="BIZ UDPGothic"/>
                        </a:rPr>
                        <a:t>富裕層の</a:t>
                      </a:r>
                      <a:r>
                        <a:rPr sz="800" dirty="0">
                          <a:latin typeface="BIZ UDPGothic"/>
                          <a:cs typeface="BIZ UDPGothic"/>
                        </a:rPr>
                        <a:t>観光等）</a:t>
                      </a:r>
                      <a:r>
                        <a:rPr sz="800" spc="-20" dirty="0">
                          <a:latin typeface="BIZ UDPGothic"/>
                          <a:cs typeface="BIZ UDPGothic"/>
                        </a:rPr>
                        <a:t>が増加。</a:t>
                      </a:r>
                      <a:endParaRPr sz="800" dirty="0">
                        <a:latin typeface="BIZ UDPGothic"/>
                        <a:cs typeface="BIZ UDPGothic"/>
                      </a:endParaRPr>
                    </a:p>
                  </a:txBody>
                  <a:tcPr marL="0" marR="0" marT="41910"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tcPr>
                </a:tc>
                <a:extLst>
                  <a:ext uri="{0D108BD9-81ED-4DB2-BD59-A6C34878D82A}">
                    <a16:rowId xmlns:a16="http://schemas.microsoft.com/office/drawing/2014/main" val="10006"/>
                  </a:ext>
                </a:extLst>
              </a:tr>
              <a:tr h="290665">
                <a:tc gridSpan="2">
                  <a:txBody>
                    <a:bodyPr/>
                    <a:lstStyle/>
                    <a:p>
                      <a:pPr marL="105410">
                        <a:lnSpc>
                          <a:spcPct val="100000"/>
                        </a:lnSpc>
                        <a:spcBef>
                          <a:spcPts val="640"/>
                        </a:spcBef>
                      </a:pPr>
                      <a:r>
                        <a:rPr sz="800" b="1" spc="-10" dirty="0">
                          <a:latin typeface="BIZ UDPGothic"/>
                          <a:cs typeface="BIZ UDPGothic"/>
                        </a:rPr>
                        <a:t>月面上の活動人数</a:t>
                      </a:r>
                      <a:endParaRPr sz="800">
                        <a:latin typeface="BIZ UDPGothic"/>
                        <a:cs typeface="BIZ UDPGothic"/>
                      </a:endParaRPr>
                    </a:p>
                  </a:txBody>
                  <a:tcPr marL="0" marR="0" marT="81280" marB="0">
                    <a:lnL w="12700">
                      <a:solidFill>
                        <a:srgbClr val="3B82F5"/>
                      </a:solidFill>
                      <a:prstDash val="solid"/>
                    </a:lnL>
                    <a:lnR w="9525">
                      <a:solidFill>
                        <a:srgbClr val="001F5F"/>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gridSpan="4">
                  <a:txBody>
                    <a:bodyPr/>
                    <a:lstStyle/>
                    <a:p>
                      <a:pPr marR="276860" algn="ctr">
                        <a:lnSpc>
                          <a:spcPct val="100000"/>
                        </a:lnSpc>
                        <a:spcBef>
                          <a:spcPts val="640"/>
                        </a:spcBef>
                      </a:pPr>
                      <a:r>
                        <a:rPr sz="800" spc="-10" dirty="0">
                          <a:latin typeface="BIZ UDPGothic"/>
                          <a:cs typeface="BIZ UDPGothic"/>
                        </a:rPr>
                        <a:t>4</a:t>
                      </a:r>
                      <a:r>
                        <a:rPr sz="800" dirty="0">
                          <a:latin typeface="BIZ UDPGothic"/>
                          <a:cs typeface="BIZ UDPGothic"/>
                        </a:rPr>
                        <a:t>人</a:t>
                      </a:r>
                      <a:r>
                        <a:rPr sz="800" spc="-50" dirty="0">
                          <a:latin typeface="BIZ UDPGothic"/>
                          <a:cs typeface="BIZ UDPGothic"/>
                        </a:rPr>
                        <a:t>～</a:t>
                      </a:r>
                      <a:endParaRPr sz="800" dirty="0">
                        <a:latin typeface="BIZ UDPGothic"/>
                        <a:cs typeface="BIZ UDPGothic"/>
                      </a:endParaRPr>
                    </a:p>
                  </a:txBody>
                  <a:tcPr marL="0" marR="0" marT="81280" marB="0">
                    <a:lnL w="9525">
                      <a:solidFill>
                        <a:srgbClr val="001F5F"/>
                      </a:solidFill>
                      <a:prstDash val="solid"/>
                    </a:lnL>
                    <a:lnR w="28575">
                      <a:solidFill>
                        <a:srgbClr val="DC003B"/>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375920" marR="158750">
                        <a:lnSpc>
                          <a:spcPct val="100000"/>
                        </a:lnSpc>
                        <a:spcBef>
                          <a:spcPts val="640"/>
                        </a:spcBef>
                      </a:pPr>
                      <a:r>
                        <a:rPr sz="800" spc="-10" dirty="0">
                          <a:latin typeface="BIZ UDPGothic"/>
                          <a:cs typeface="BIZ UDPGothic"/>
                        </a:rPr>
                        <a:t>40</a:t>
                      </a:r>
                      <a:r>
                        <a:rPr sz="800" dirty="0">
                          <a:latin typeface="BIZ UDPGothic"/>
                          <a:cs typeface="BIZ UDPGothic"/>
                        </a:rPr>
                        <a:t>人</a:t>
                      </a:r>
                      <a:r>
                        <a:rPr sz="800" spc="-10" dirty="0">
                          <a:latin typeface="BIZ UDPGothic"/>
                          <a:cs typeface="BIZ UDPGothic"/>
                        </a:rPr>
                        <a:t>～100</a:t>
                      </a:r>
                      <a:r>
                        <a:rPr sz="800" spc="-20" dirty="0">
                          <a:latin typeface="BIZ UDPGothic"/>
                          <a:cs typeface="BIZ UDPGothic"/>
                        </a:rPr>
                        <a:t>人程度</a:t>
                      </a:r>
                      <a:endParaRPr sz="800">
                        <a:latin typeface="BIZ UDPGothic"/>
                        <a:cs typeface="BIZ UDPGothic"/>
                      </a:endParaRPr>
                    </a:p>
                  </a:txBody>
                  <a:tcPr marL="0" marR="0" marT="81280" marB="0">
                    <a:lnL w="28575">
                      <a:solidFill>
                        <a:srgbClr val="DC003B"/>
                      </a:solidFill>
                      <a:prstDash val="solid"/>
                    </a:lnL>
                    <a:lnR w="28575">
                      <a:solidFill>
                        <a:srgbClr val="DC003B"/>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a:txBody>
                    <a:bodyPr/>
                    <a:lstStyle/>
                    <a:p>
                      <a:pPr marR="41275" algn="ctr">
                        <a:lnSpc>
                          <a:spcPct val="100000"/>
                        </a:lnSpc>
                        <a:spcBef>
                          <a:spcPts val="640"/>
                        </a:spcBef>
                      </a:pPr>
                      <a:r>
                        <a:rPr sz="800" dirty="0">
                          <a:latin typeface="BIZ UDPGothic"/>
                          <a:cs typeface="BIZ UDPGothic"/>
                        </a:rPr>
                        <a:t>数百名</a:t>
                      </a:r>
                      <a:r>
                        <a:rPr sz="800" spc="-50" dirty="0">
                          <a:latin typeface="BIZ UDPGothic"/>
                          <a:cs typeface="BIZ UDPGothic"/>
                        </a:rPr>
                        <a:t>～</a:t>
                      </a:r>
                      <a:endParaRPr sz="800">
                        <a:latin typeface="BIZ UDPGothic"/>
                        <a:cs typeface="BIZ UDPGothic"/>
                      </a:endParaRPr>
                    </a:p>
                  </a:txBody>
                  <a:tcPr marL="0" marR="0" marT="81280"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tcPr>
                </a:tc>
                <a:extLst>
                  <a:ext uri="{0D108BD9-81ED-4DB2-BD59-A6C34878D82A}">
                    <a16:rowId xmlns:a16="http://schemas.microsoft.com/office/drawing/2014/main" val="10007"/>
                  </a:ext>
                </a:extLst>
              </a:tr>
              <a:tr h="251910">
                <a:tc>
                  <a:txBody>
                    <a:bodyPr/>
                    <a:lstStyle/>
                    <a:p>
                      <a:pPr marL="635" algn="ctr">
                        <a:lnSpc>
                          <a:spcPct val="100000"/>
                        </a:lnSpc>
                        <a:spcBef>
                          <a:spcPts val="495"/>
                        </a:spcBef>
                      </a:pPr>
                      <a:r>
                        <a:rPr sz="800" b="1" spc="-10" dirty="0">
                          <a:latin typeface="BIZ UDPGothic"/>
                          <a:cs typeface="BIZ UDPGothic"/>
                        </a:rPr>
                        <a:t>活動者の属性</a:t>
                      </a:r>
                      <a:endParaRPr sz="800">
                        <a:latin typeface="BIZ UDPGothic"/>
                        <a:cs typeface="BIZ UDPGothic"/>
                      </a:endParaRPr>
                    </a:p>
                  </a:txBody>
                  <a:tcPr marL="0" marR="0" marT="62865" marB="0">
                    <a:lnL w="12700">
                      <a:solidFill>
                        <a:srgbClr val="3B82F5"/>
                      </a:solidFill>
                      <a:prstDash val="solid"/>
                    </a:lnL>
                    <a:lnT w="12700">
                      <a:solidFill>
                        <a:srgbClr val="3B82F5"/>
                      </a:solidFill>
                      <a:prstDash val="solid"/>
                    </a:lnT>
                    <a:lnB w="12700">
                      <a:solidFill>
                        <a:srgbClr val="3B82F5"/>
                      </a:solidFill>
                      <a:prstDash val="solid"/>
                    </a:lnB>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tcPr>
                </a:tc>
                <a:tc>
                  <a:txBody>
                    <a:bodyPr/>
                    <a:lstStyle/>
                    <a:p>
                      <a:pPr marR="144145" algn="ctr">
                        <a:lnSpc>
                          <a:spcPct val="100000"/>
                        </a:lnSpc>
                        <a:spcBef>
                          <a:spcPts val="495"/>
                        </a:spcBef>
                      </a:pPr>
                      <a:r>
                        <a:rPr sz="800" spc="-10" dirty="0">
                          <a:latin typeface="BIZ UDPGothic"/>
                          <a:cs typeface="BIZ UDPGothic"/>
                        </a:rPr>
                        <a:t>宇宙飛行士</a:t>
                      </a:r>
                      <a:endParaRPr sz="800">
                        <a:latin typeface="BIZ UDPGothic"/>
                        <a:cs typeface="BIZ UDPGothic"/>
                      </a:endParaRPr>
                    </a:p>
                  </a:txBody>
                  <a:tcPr marL="0" marR="0" marT="62865" marB="0">
                    <a:lnT w="12700">
                      <a:solidFill>
                        <a:srgbClr val="3B82F5"/>
                      </a:solidFill>
                      <a:prstDash val="solid"/>
                    </a:lnT>
                    <a:lnB w="12700">
                      <a:solidFill>
                        <a:srgbClr val="3B82F5"/>
                      </a:solidFill>
                      <a:prstDash val="solid"/>
                    </a:lnB>
                  </a:tcPr>
                </a:tc>
                <a:tc>
                  <a:txBody>
                    <a:bodyPr/>
                    <a:lstStyle/>
                    <a:p>
                      <a:pPr marR="125730" algn="ctr">
                        <a:lnSpc>
                          <a:spcPct val="100000"/>
                        </a:lnSpc>
                        <a:spcBef>
                          <a:spcPts val="495"/>
                        </a:spcBef>
                      </a:pPr>
                      <a:r>
                        <a:rPr sz="800" spc="-10" dirty="0">
                          <a:latin typeface="BIZ UDPGothic"/>
                          <a:cs typeface="BIZ UDPGothic"/>
                        </a:rPr>
                        <a:t>宇宙飛行士</a:t>
                      </a:r>
                      <a:endParaRPr sz="800">
                        <a:latin typeface="BIZ UDPGothic"/>
                        <a:cs typeface="BIZ UDPGothic"/>
                      </a:endParaRPr>
                    </a:p>
                  </a:txBody>
                  <a:tcPr marL="0" marR="0" marT="62865" marB="0">
                    <a:lnT w="12700">
                      <a:solidFill>
                        <a:srgbClr val="3B82F5"/>
                      </a:solidFill>
                      <a:prstDash val="solid"/>
                    </a:lnT>
                    <a:lnB w="12700">
                      <a:solidFill>
                        <a:srgbClr val="3B82F5"/>
                      </a:solidFill>
                      <a:prstDash val="solid"/>
                    </a:lnB>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tcPr>
                </a:tc>
                <a:tc>
                  <a:txBody>
                    <a:bodyPr/>
                    <a:lstStyle/>
                    <a:p>
                      <a:pPr marL="485140" marR="57785">
                        <a:lnSpc>
                          <a:spcPct val="100000"/>
                        </a:lnSpc>
                        <a:spcBef>
                          <a:spcPts val="15"/>
                        </a:spcBef>
                      </a:pPr>
                      <a:r>
                        <a:rPr sz="800" spc="-20" dirty="0">
                          <a:latin typeface="BIZ UDPGothic"/>
                          <a:cs typeface="BIZ UDPGothic"/>
                        </a:rPr>
                        <a:t>宇宙飛行士、</a:t>
                      </a:r>
                      <a:endParaRPr sz="800">
                        <a:latin typeface="BIZ UDPGothic"/>
                        <a:cs typeface="BIZ UDPGothic"/>
                      </a:endParaRPr>
                    </a:p>
                    <a:p>
                      <a:pPr marL="97790" marR="57785">
                        <a:lnSpc>
                          <a:spcPts val="880"/>
                        </a:lnSpc>
                      </a:pPr>
                      <a:r>
                        <a:rPr sz="800" dirty="0">
                          <a:latin typeface="BIZ UDPGothic"/>
                          <a:cs typeface="BIZ UDPGothic"/>
                        </a:rPr>
                        <a:t>産業従事者（</a:t>
                      </a:r>
                      <a:r>
                        <a:rPr sz="800" spc="-15" dirty="0">
                          <a:latin typeface="BIZ UDPGothic"/>
                          <a:cs typeface="BIZ UDPGothic"/>
                        </a:rPr>
                        <a:t>インフラ関係等</a:t>
                      </a:r>
                      <a:r>
                        <a:rPr sz="800" spc="-50" dirty="0">
                          <a:latin typeface="BIZ UDPGothic"/>
                          <a:cs typeface="BIZ UDPGothic"/>
                        </a:rPr>
                        <a:t>）</a:t>
                      </a:r>
                      <a:endParaRPr sz="800">
                        <a:latin typeface="BIZ UDPGothic"/>
                        <a:cs typeface="BIZ UDPGothic"/>
                      </a:endParaRPr>
                    </a:p>
                  </a:txBody>
                  <a:tcPr marL="0" marR="0" marT="1905" marB="0">
                    <a:lnR w="28575">
                      <a:solidFill>
                        <a:srgbClr val="DC003B"/>
                      </a:solidFill>
                      <a:prstDash val="solid"/>
                    </a:lnR>
                    <a:lnT w="12700">
                      <a:solidFill>
                        <a:srgbClr val="3B82F5"/>
                      </a:solidFill>
                      <a:prstDash val="solid"/>
                    </a:lnT>
                    <a:lnB w="12700">
                      <a:solidFill>
                        <a:srgbClr val="3B82F5"/>
                      </a:solidFill>
                      <a:prstDash val="solid"/>
                    </a:lnB>
                  </a:tcPr>
                </a:tc>
                <a:tc gridSpan="2">
                  <a:txBody>
                    <a:bodyPr/>
                    <a:lstStyle/>
                    <a:p>
                      <a:pPr marL="455295" indent="-382905">
                        <a:lnSpc>
                          <a:spcPct val="100000"/>
                        </a:lnSpc>
                      </a:pPr>
                      <a:r>
                        <a:rPr sz="800" spc="-15" dirty="0">
                          <a:latin typeface="BIZ UDPGothic"/>
                          <a:cs typeface="BIZ UDPGothic"/>
                        </a:rPr>
                        <a:t>宇宙飛行士、産業従事者</a:t>
                      </a:r>
                      <a:r>
                        <a:rPr sz="800" dirty="0">
                          <a:latin typeface="BIZ UDPGothic"/>
                          <a:cs typeface="BIZ UDPGothic"/>
                        </a:rPr>
                        <a:t>（</a:t>
                      </a:r>
                      <a:r>
                        <a:rPr sz="800" spc="50" dirty="0">
                          <a:latin typeface="BIZ UDPGothic"/>
                          <a:cs typeface="BIZ UDPGothic"/>
                        </a:rPr>
                        <a:t>インフラ 宇宙</a:t>
                      </a:r>
                      <a:r>
                        <a:rPr sz="800" dirty="0">
                          <a:latin typeface="BIZ UDPGothic"/>
                          <a:cs typeface="BIZ UDPGothic"/>
                        </a:rPr>
                        <a:t>関係等）</a:t>
                      </a:r>
                      <a:r>
                        <a:rPr sz="800" spc="-20" dirty="0">
                          <a:latin typeface="BIZ UDPGothic"/>
                          <a:cs typeface="BIZ UDPGothic"/>
                        </a:rPr>
                        <a:t>、民間人</a:t>
                      </a:r>
                      <a:endParaRPr sz="800">
                        <a:latin typeface="BIZ UDPGothic"/>
                        <a:cs typeface="BIZ UDPGothic"/>
                      </a:endParaRPr>
                    </a:p>
                  </a:txBody>
                  <a:tcPr marL="0" marR="0" marT="0" marB="0">
                    <a:lnL w="28575">
                      <a:solidFill>
                        <a:srgbClr val="DC003B"/>
                      </a:solidFill>
                      <a:prstDash val="solid"/>
                    </a:lnL>
                    <a:lnR w="28575">
                      <a:solidFill>
                        <a:srgbClr val="DC003B"/>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a:txBody>
                    <a:bodyPr/>
                    <a:lstStyle/>
                    <a:p>
                      <a:pPr marL="400050" indent="-239395">
                        <a:lnSpc>
                          <a:spcPct val="100000"/>
                        </a:lnSpc>
                      </a:pPr>
                      <a:r>
                        <a:rPr sz="800" spc="-15" dirty="0">
                          <a:latin typeface="BIZ UDPGothic"/>
                          <a:cs typeface="BIZ UDPGothic"/>
                        </a:rPr>
                        <a:t>飛行士、産業従事者</a:t>
                      </a:r>
                      <a:r>
                        <a:rPr sz="800" dirty="0">
                          <a:latin typeface="BIZ UDPGothic"/>
                          <a:cs typeface="BIZ UDPGothic"/>
                        </a:rPr>
                        <a:t>（</a:t>
                      </a:r>
                      <a:r>
                        <a:rPr sz="800" spc="-25" dirty="0">
                          <a:latin typeface="BIZ UDPGothic"/>
                          <a:cs typeface="BIZ UDPGothic"/>
                        </a:rPr>
                        <a:t>インフラ関係、</a:t>
                      </a:r>
                      <a:r>
                        <a:rPr sz="800" dirty="0">
                          <a:latin typeface="BIZ UDPGothic"/>
                          <a:cs typeface="BIZ UDPGothic"/>
                        </a:rPr>
                        <a:t>観光業等）</a:t>
                      </a:r>
                      <a:r>
                        <a:rPr sz="800" spc="-20" dirty="0">
                          <a:latin typeface="BIZ UDPGothic"/>
                          <a:cs typeface="BIZ UDPGothic"/>
                        </a:rPr>
                        <a:t>、民間人</a:t>
                      </a:r>
                      <a:endParaRPr sz="800">
                        <a:latin typeface="BIZ UDPGothic"/>
                        <a:cs typeface="BIZ UDPGothic"/>
                      </a:endParaRPr>
                    </a:p>
                  </a:txBody>
                  <a:tcPr marL="0" marR="0" marT="0"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tcPr>
                </a:tc>
                <a:extLst>
                  <a:ext uri="{0D108BD9-81ED-4DB2-BD59-A6C34878D82A}">
                    <a16:rowId xmlns:a16="http://schemas.microsoft.com/office/drawing/2014/main" val="10008"/>
                  </a:ext>
                </a:extLst>
              </a:tr>
              <a:tr h="364946">
                <a:tc>
                  <a:txBody>
                    <a:bodyPr/>
                    <a:lstStyle/>
                    <a:p>
                      <a:pPr marL="309245" marR="100330" indent="-203200">
                        <a:lnSpc>
                          <a:spcPct val="100000"/>
                        </a:lnSpc>
                        <a:spcBef>
                          <a:spcPts val="450"/>
                        </a:spcBef>
                      </a:pPr>
                      <a:r>
                        <a:rPr sz="800" b="1" spc="-15" dirty="0">
                          <a:latin typeface="BIZ UDPGothic"/>
                          <a:cs typeface="BIZ UDPGothic"/>
                        </a:rPr>
                        <a:t>有人探査における活動拠点</a:t>
                      </a:r>
                      <a:endParaRPr sz="800">
                        <a:latin typeface="BIZ UDPGothic"/>
                        <a:cs typeface="BIZ UDPGothic"/>
                      </a:endParaRPr>
                    </a:p>
                  </a:txBody>
                  <a:tcPr marL="0" marR="0" marT="57150" marB="0">
                    <a:lnL w="12700">
                      <a:solidFill>
                        <a:srgbClr val="3B82F5"/>
                      </a:solidFill>
                      <a:prstDash val="solid"/>
                    </a:lnL>
                    <a:lnT w="12700">
                      <a:solidFill>
                        <a:srgbClr val="3B82F5"/>
                      </a:solidFill>
                      <a:prstDash val="solid"/>
                    </a:lnT>
                    <a:lnB w="12700">
                      <a:solidFill>
                        <a:srgbClr val="3B82F5"/>
                      </a:solidFill>
                      <a:prstDash val="solid"/>
                    </a:lnB>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tcPr>
                </a:tc>
                <a:tc>
                  <a:txBody>
                    <a:bodyPr/>
                    <a:lstStyle/>
                    <a:p>
                      <a:pPr>
                        <a:lnSpc>
                          <a:spcPct val="100000"/>
                        </a:lnSpc>
                        <a:spcBef>
                          <a:spcPts val="10"/>
                        </a:spcBef>
                      </a:pPr>
                      <a:endParaRPr sz="800">
                        <a:latin typeface="Times New Roman"/>
                        <a:cs typeface="Times New Roman"/>
                      </a:endParaRPr>
                    </a:p>
                    <a:p>
                      <a:pPr marR="146050" algn="ctr">
                        <a:lnSpc>
                          <a:spcPct val="100000"/>
                        </a:lnSpc>
                      </a:pPr>
                      <a:r>
                        <a:rPr sz="800" dirty="0">
                          <a:latin typeface="BIZ UDPGothic"/>
                          <a:cs typeface="BIZ UDPGothic"/>
                        </a:rPr>
                        <a:t>Gateway（</a:t>
                      </a:r>
                      <a:r>
                        <a:rPr sz="800" spc="-15" dirty="0">
                          <a:latin typeface="BIZ UDPGothic"/>
                          <a:cs typeface="BIZ UDPGothic"/>
                        </a:rPr>
                        <a:t>＋南極ランダ</a:t>
                      </a:r>
                      <a:r>
                        <a:rPr sz="800" spc="-50" dirty="0">
                          <a:latin typeface="BIZ UDPGothic"/>
                          <a:cs typeface="BIZ UDPGothic"/>
                        </a:rPr>
                        <a:t>）</a:t>
                      </a:r>
                      <a:endParaRPr sz="800">
                        <a:latin typeface="BIZ UDPGothic"/>
                        <a:cs typeface="BIZ UDPGothic"/>
                      </a:endParaRPr>
                    </a:p>
                  </a:txBody>
                  <a:tcPr marL="0" marR="0" marT="1270" marB="0">
                    <a:lnT w="12700">
                      <a:solidFill>
                        <a:srgbClr val="3B82F5"/>
                      </a:solidFill>
                      <a:prstDash val="solid"/>
                    </a:lnT>
                    <a:lnB w="12700">
                      <a:solidFill>
                        <a:srgbClr val="3B82F5"/>
                      </a:solidFill>
                      <a:prstDash val="solid"/>
                    </a:lnB>
                  </a:tcPr>
                </a:tc>
                <a:tc>
                  <a:txBody>
                    <a:bodyPr/>
                    <a:lstStyle/>
                    <a:p>
                      <a:pPr>
                        <a:lnSpc>
                          <a:spcPct val="100000"/>
                        </a:lnSpc>
                        <a:spcBef>
                          <a:spcPts val="10"/>
                        </a:spcBef>
                      </a:pPr>
                      <a:endParaRPr sz="800">
                        <a:latin typeface="Times New Roman"/>
                        <a:cs typeface="Times New Roman"/>
                      </a:endParaRPr>
                    </a:p>
                    <a:p>
                      <a:pPr marR="59055" algn="ctr">
                        <a:lnSpc>
                          <a:spcPct val="100000"/>
                        </a:lnSpc>
                      </a:pPr>
                      <a:r>
                        <a:rPr sz="800" dirty="0">
                          <a:latin typeface="BIZ UDPGothic"/>
                          <a:cs typeface="BIZ UDPGothic"/>
                        </a:rPr>
                        <a:t>Gateway（</a:t>
                      </a:r>
                      <a:r>
                        <a:rPr sz="800" spc="-15" dirty="0">
                          <a:latin typeface="BIZ UDPGothic"/>
                          <a:cs typeface="BIZ UDPGothic"/>
                        </a:rPr>
                        <a:t>＋南極ランダ</a:t>
                      </a:r>
                      <a:r>
                        <a:rPr sz="800" spc="-50" dirty="0">
                          <a:latin typeface="BIZ UDPGothic"/>
                          <a:cs typeface="BIZ UDPGothic"/>
                        </a:rPr>
                        <a:t>）</a:t>
                      </a:r>
                      <a:endParaRPr sz="800">
                        <a:latin typeface="BIZ UDPGothic"/>
                        <a:cs typeface="BIZ UDPGothic"/>
                      </a:endParaRPr>
                    </a:p>
                  </a:txBody>
                  <a:tcPr marL="0" marR="0" marT="1270" marB="0">
                    <a:lnT w="12700">
                      <a:solidFill>
                        <a:srgbClr val="3B82F5"/>
                      </a:solidFill>
                      <a:prstDash val="solid"/>
                    </a:lnT>
                    <a:lnB w="12700">
                      <a:solidFill>
                        <a:srgbClr val="3B82F5"/>
                      </a:solidFill>
                      <a:prstDash val="solid"/>
                    </a:lnB>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tcPr>
                </a:tc>
                <a:tc>
                  <a:txBody>
                    <a:bodyPr/>
                    <a:lstStyle/>
                    <a:p>
                      <a:pPr marR="57785">
                        <a:lnSpc>
                          <a:spcPct val="100000"/>
                        </a:lnSpc>
                        <a:spcBef>
                          <a:spcPts val="10"/>
                        </a:spcBef>
                      </a:pPr>
                      <a:endParaRPr sz="800" dirty="0">
                        <a:latin typeface="Times New Roman"/>
                        <a:cs typeface="Times New Roman"/>
                      </a:endParaRPr>
                    </a:p>
                    <a:p>
                      <a:pPr marR="226060" algn="ctr">
                        <a:lnSpc>
                          <a:spcPct val="100000"/>
                        </a:lnSpc>
                      </a:pPr>
                      <a:r>
                        <a:rPr sz="800" dirty="0">
                          <a:latin typeface="BIZ UDPGothic"/>
                          <a:cs typeface="BIZ UDPGothic"/>
                        </a:rPr>
                        <a:t>Gateway</a:t>
                      </a:r>
                      <a:r>
                        <a:rPr sz="800" spc="-15" dirty="0">
                          <a:latin typeface="BIZ UDPGothic"/>
                          <a:cs typeface="BIZ UDPGothic"/>
                        </a:rPr>
                        <a:t>＋南極拠点</a:t>
                      </a:r>
                      <a:endParaRPr sz="800" dirty="0">
                        <a:latin typeface="BIZ UDPGothic"/>
                        <a:cs typeface="BIZ UDPGothic"/>
                      </a:endParaRPr>
                    </a:p>
                  </a:txBody>
                  <a:tcPr marL="0" marR="0" marT="1270" marB="0">
                    <a:lnR w="28575">
                      <a:solidFill>
                        <a:srgbClr val="DC003B"/>
                      </a:solidFill>
                      <a:prstDash val="solid"/>
                    </a:lnR>
                    <a:lnT w="12700">
                      <a:solidFill>
                        <a:srgbClr val="3B82F5"/>
                      </a:solidFill>
                      <a:prstDash val="solid"/>
                    </a:lnT>
                    <a:lnB w="12700">
                      <a:solidFill>
                        <a:srgbClr val="3B82F5"/>
                      </a:solidFill>
                      <a:prstDash val="solid"/>
                    </a:lnB>
                  </a:tcPr>
                </a:tc>
                <a:tc gridSpan="2">
                  <a:txBody>
                    <a:bodyPr/>
                    <a:lstStyle/>
                    <a:p>
                      <a:pPr marL="318135" marR="158750">
                        <a:lnSpc>
                          <a:spcPct val="100000"/>
                        </a:lnSpc>
                        <a:spcBef>
                          <a:spcPts val="450"/>
                        </a:spcBef>
                      </a:pPr>
                      <a:r>
                        <a:rPr sz="800" dirty="0">
                          <a:latin typeface="BIZ UDPGothic"/>
                          <a:cs typeface="BIZ UDPGothic"/>
                        </a:rPr>
                        <a:t>Gateway</a:t>
                      </a:r>
                      <a:r>
                        <a:rPr sz="800" spc="-15" dirty="0">
                          <a:latin typeface="BIZ UDPGothic"/>
                          <a:cs typeface="BIZ UDPGothic"/>
                        </a:rPr>
                        <a:t>＋南極拠点</a:t>
                      </a:r>
                      <a:endParaRPr sz="800">
                        <a:latin typeface="BIZ UDPGothic"/>
                        <a:cs typeface="BIZ UDPGothic"/>
                      </a:endParaRPr>
                    </a:p>
                    <a:p>
                      <a:pPr marL="360680" marR="158750">
                        <a:lnSpc>
                          <a:spcPct val="100000"/>
                        </a:lnSpc>
                      </a:pPr>
                      <a:r>
                        <a:rPr sz="800" spc="-10" dirty="0">
                          <a:latin typeface="BIZ UDPGothic"/>
                          <a:cs typeface="BIZ UDPGothic"/>
                        </a:rPr>
                        <a:t>＋広範囲に複数拠点</a:t>
                      </a:r>
                      <a:endParaRPr sz="800">
                        <a:latin typeface="BIZ UDPGothic"/>
                        <a:cs typeface="BIZ UDPGothic"/>
                      </a:endParaRPr>
                    </a:p>
                  </a:txBody>
                  <a:tcPr marL="0" marR="0" marT="57150" marB="0">
                    <a:lnL w="28575">
                      <a:solidFill>
                        <a:srgbClr val="DC003B"/>
                      </a:solidFill>
                      <a:prstDash val="solid"/>
                    </a:lnL>
                    <a:lnR w="28575">
                      <a:solidFill>
                        <a:srgbClr val="DC003B"/>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a:txBody>
                    <a:bodyPr/>
                    <a:lstStyle/>
                    <a:p>
                      <a:pPr marL="331470" marR="12065">
                        <a:lnSpc>
                          <a:spcPct val="100000"/>
                        </a:lnSpc>
                        <a:spcBef>
                          <a:spcPts val="450"/>
                        </a:spcBef>
                      </a:pPr>
                      <a:r>
                        <a:rPr sz="800" dirty="0">
                          <a:latin typeface="BIZ UDPGothic"/>
                          <a:cs typeface="BIZ UDPGothic"/>
                        </a:rPr>
                        <a:t>Gateway</a:t>
                      </a:r>
                      <a:r>
                        <a:rPr sz="800" spc="-15" dirty="0">
                          <a:latin typeface="BIZ UDPGothic"/>
                          <a:cs typeface="BIZ UDPGothic"/>
                        </a:rPr>
                        <a:t>＋南極拠点</a:t>
                      </a:r>
                      <a:endParaRPr sz="800">
                        <a:latin typeface="BIZ UDPGothic"/>
                        <a:cs typeface="BIZ UDPGothic"/>
                      </a:endParaRPr>
                    </a:p>
                    <a:p>
                      <a:pPr marL="374650" marR="12065">
                        <a:lnSpc>
                          <a:spcPct val="100000"/>
                        </a:lnSpc>
                      </a:pPr>
                      <a:r>
                        <a:rPr sz="800" spc="-10" dirty="0">
                          <a:latin typeface="BIZ UDPGothic"/>
                          <a:cs typeface="BIZ UDPGothic"/>
                        </a:rPr>
                        <a:t>＋広範囲に多数拠点</a:t>
                      </a:r>
                      <a:endParaRPr sz="800">
                        <a:latin typeface="BIZ UDPGothic"/>
                        <a:cs typeface="BIZ UDPGothic"/>
                      </a:endParaRPr>
                    </a:p>
                  </a:txBody>
                  <a:tcPr marL="0" marR="0" marT="57150"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tcPr>
                </a:tc>
                <a:extLst>
                  <a:ext uri="{0D108BD9-81ED-4DB2-BD59-A6C34878D82A}">
                    <a16:rowId xmlns:a16="http://schemas.microsoft.com/office/drawing/2014/main" val="10009"/>
                  </a:ext>
                </a:extLst>
              </a:tr>
              <a:tr h="290665">
                <a:tc>
                  <a:txBody>
                    <a:bodyPr/>
                    <a:lstStyle/>
                    <a:p>
                      <a:pPr marL="635" algn="ctr">
                        <a:lnSpc>
                          <a:spcPct val="100000"/>
                        </a:lnSpc>
                        <a:spcBef>
                          <a:spcPts val="640"/>
                        </a:spcBef>
                      </a:pPr>
                      <a:r>
                        <a:rPr sz="800" b="1" spc="-15" dirty="0">
                          <a:latin typeface="BIZ UDPGothic"/>
                          <a:cs typeface="BIZ UDPGothic"/>
                        </a:rPr>
                        <a:t>活動範囲</a:t>
                      </a:r>
                      <a:endParaRPr sz="800">
                        <a:latin typeface="BIZ UDPGothic"/>
                        <a:cs typeface="BIZ UDPGothic"/>
                      </a:endParaRPr>
                    </a:p>
                  </a:txBody>
                  <a:tcPr marL="0" marR="0" marT="81280" marB="0">
                    <a:lnL w="12700">
                      <a:solidFill>
                        <a:srgbClr val="3B82F5"/>
                      </a:solidFill>
                      <a:prstDash val="solid"/>
                    </a:lnL>
                    <a:lnT w="12700">
                      <a:solidFill>
                        <a:srgbClr val="3B82F5"/>
                      </a:solidFill>
                      <a:prstDash val="solid"/>
                    </a:lnT>
                    <a:lnB w="12700">
                      <a:solidFill>
                        <a:srgbClr val="3B82F5"/>
                      </a:solidFill>
                      <a:prstDash val="solid"/>
                    </a:lnB>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tcPr>
                </a:tc>
                <a:tc>
                  <a:txBody>
                    <a:bodyPr/>
                    <a:lstStyle/>
                    <a:p>
                      <a:pPr marR="141605" algn="ctr">
                        <a:lnSpc>
                          <a:spcPct val="100000"/>
                        </a:lnSpc>
                        <a:spcBef>
                          <a:spcPts val="640"/>
                        </a:spcBef>
                      </a:pPr>
                      <a:r>
                        <a:rPr sz="800" dirty="0">
                          <a:latin typeface="BIZ UDPGothic"/>
                          <a:cs typeface="BIZ UDPGothic"/>
                        </a:rPr>
                        <a:t>月南極（</a:t>
                      </a:r>
                      <a:r>
                        <a:rPr sz="800" spc="-10" dirty="0">
                          <a:latin typeface="BIZ UDPGothic"/>
                          <a:cs typeface="BIZ UDPGothic"/>
                        </a:rPr>
                        <a:t>ランダ</a:t>
                      </a:r>
                      <a:r>
                        <a:rPr sz="800" dirty="0">
                          <a:latin typeface="BIZ UDPGothic"/>
                          <a:cs typeface="BIZ UDPGothic"/>
                        </a:rPr>
                        <a:t>）</a:t>
                      </a:r>
                      <a:r>
                        <a:rPr sz="800" spc="-25" dirty="0">
                          <a:latin typeface="BIZ UDPGothic"/>
                          <a:cs typeface="BIZ UDPGothic"/>
                        </a:rPr>
                        <a:t>周辺</a:t>
                      </a:r>
                      <a:endParaRPr sz="800">
                        <a:latin typeface="BIZ UDPGothic"/>
                        <a:cs typeface="BIZ UDPGothic"/>
                      </a:endParaRPr>
                    </a:p>
                  </a:txBody>
                  <a:tcPr marL="0" marR="0" marT="81280" marB="0">
                    <a:lnT w="12700">
                      <a:solidFill>
                        <a:srgbClr val="3B82F5"/>
                      </a:solidFill>
                      <a:prstDash val="solid"/>
                    </a:lnT>
                    <a:lnB w="12700">
                      <a:solidFill>
                        <a:srgbClr val="3B82F5"/>
                      </a:solidFill>
                      <a:prstDash val="solid"/>
                    </a:lnB>
                  </a:tcPr>
                </a:tc>
                <a:tc>
                  <a:txBody>
                    <a:bodyPr/>
                    <a:lstStyle/>
                    <a:p>
                      <a:pPr marR="125730" algn="ctr">
                        <a:lnSpc>
                          <a:spcPct val="100000"/>
                        </a:lnSpc>
                        <a:spcBef>
                          <a:spcPts val="160"/>
                        </a:spcBef>
                      </a:pPr>
                      <a:r>
                        <a:rPr sz="800" dirty="0">
                          <a:latin typeface="BIZ UDPGothic"/>
                          <a:cs typeface="BIZ UDPGothic"/>
                        </a:rPr>
                        <a:t>月南極（</a:t>
                      </a:r>
                      <a:r>
                        <a:rPr sz="800" spc="-10" dirty="0">
                          <a:latin typeface="BIZ UDPGothic"/>
                          <a:cs typeface="BIZ UDPGothic"/>
                        </a:rPr>
                        <a:t>ランダ</a:t>
                      </a:r>
                      <a:r>
                        <a:rPr sz="800" spc="-50" dirty="0">
                          <a:latin typeface="BIZ UDPGothic"/>
                          <a:cs typeface="BIZ UDPGothic"/>
                        </a:rPr>
                        <a:t>）</a:t>
                      </a:r>
                      <a:endParaRPr sz="800">
                        <a:latin typeface="BIZ UDPGothic"/>
                        <a:cs typeface="BIZ UDPGothic"/>
                      </a:endParaRPr>
                    </a:p>
                    <a:p>
                      <a:pPr marR="125095" algn="ctr">
                        <a:lnSpc>
                          <a:spcPct val="100000"/>
                        </a:lnSpc>
                      </a:pPr>
                      <a:r>
                        <a:rPr sz="800" dirty="0">
                          <a:latin typeface="BIZ UDPGothic"/>
                          <a:cs typeface="BIZ UDPGothic"/>
                        </a:rPr>
                        <a:t>＋周辺数百～数千</a:t>
                      </a:r>
                      <a:r>
                        <a:rPr sz="800" spc="-25" dirty="0">
                          <a:latin typeface="BIZ UDPGothic"/>
                          <a:cs typeface="BIZ UDPGothic"/>
                        </a:rPr>
                        <a:t>km</a:t>
                      </a:r>
                      <a:endParaRPr sz="800">
                        <a:latin typeface="BIZ UDPGothic"/>
                        <a:cs typeface="BIZ UDPGothic"/>
                      </a:endParaRPr>
                    </a:p>
                  </a:txBody>
                  <a:tcPr marL="0" marR="0" marT="20320" marB="0">
                    <a:lnT w="12700">
                      <a:solidFill>
                        <a:srgbClr val="3B82F5"/>
                      </a:solidFill>
                      <a:prstDash val="solid"/>
                    </a:lnT>
                    <a:lnB w="12700">
                      <a:solidFill>
                        <a:srgbClr val="3B82F5"/>
                      </a:solidFill>
                      <a:prstDash val="solid"/>
                    </a:lnB>
                  </a:tcPr>
                </a:tc>
                <a:tc>
                  <a:txBody>
                    <a:bodyPr/>
                    <a:lstStyle/>
                    <a:p>
                      <a:pPr>
                        <a:lnSpc>
                          <a:spcPct val="100000"/>
                        </a:lnSpc>
                      </a:pPr>
                      <a:endParaRPr sz="800">
                        <a:latin typeface="Times New Roman"/>
                        <a:cs typeface="Times New Roman"/>
                      </a:endParaRPr>
                    </a:p>
                  </a:txBody>
                  <a:tcPr marL="0" marR="0" marT="0" marB="0">
                    <a:lnT w="12700">
                      <a:solidFill>
                        <a:srgbClr val="3B82F5"/>
                      </a:solidFill>
                      <a:prstDash val="solid"/>
                    </a:lnT>
                    <a:lnB w="12700">
                      <a:solidFill>
                        <a:srgbClr val="3B82F5"/>
                      </a:solidFill>
                      <a:prstDash val="solid"/>
                    </a:lnB>
                  </a:tcPr>
                </a:tc>
                <a:tc>
                  <a:txBody>
                    <a:bodyPr/>
                    <a:lstStyle/>
                    <a:p>
                      <a:pPr marR="224154" algn="ctr">
                        <a:lnSpc>
                          <a:spcPct val="100000"/>
                        </a:lnSpc>
                        <a:spcBef>
                          <a:spcPts val="160"/>
                        </a:spcBef>
                      </a:pPr>
                      <a:r>
                        <a:rPr sz="800" spc="-10" dirty="0">
                          <a:latin typeface="BIZ UDPGothic"/>
                          <a:cs typeface="BIZ UDPGothic"/>
                        </a:rPr>
                        <a:t>月南極拠点</a:t>
                      </a:r>
                      <a:endParaRPr sz="800">
                        <a:latin typeface="BIZ UDPGothic"/>
                        <a:cs typeface="BIZ UDPGothic"/>
                      </a:endParaRPr>
                    </a:p>
                    <a:p>
                      <a:pPr marR="226060" algn="ctr">
                        <a:lnSpc>
                          <a:spcPct val="100000"/>
                        </a:lnSpc>
                      </a:pPr>
                      <a:r>
                        <a:rPr sz="800" dirty="0">
                          <a:latin typeface="BIZ UDPGothic"/>
                          <a:cs typeface="BIZ UDPGothic"/>
                        </a:rPr>
                        <a:t>＋周辺数千～数万</a:t>
                      </a:r>
                      <a:r>
                        <a:rPr sz="800" spc="-10" dirty="0">
                          <a:latin typeface="BIZ UDPGothic"/>
                          <a:cs typeface="BIZ UDPGothic"/>
                        </a:rPr>
                        <a:t>km</a:t>
                      </a:r>
                      <a:r>
                        <a:rPr sz="800" spc="-25" dirty="0">
                          <a:latin typeface="BIZ UDPGothic"/>
                          <a:cs typeface="BIZ UDPGothic"/>
                        </a:rPr>
                        <a:t>程度</a:t>
                      </a:r>
                      <a:endParaRPr sz="800">
                        <a:latin typeface="BIZ UDPGothic"/>
                        <a:cs typeface="BIZ UDPGothic"/>
                      </a:endParaRPr>
                    </a:p>
                  </a:txBody>
                  <a:tcPr marL="0" marR="0" marT="20320" marB="0">
                    <a:lnR w="28575">
                      <a:solidFill>
                        <a:srgbClr val="DC003B"/>
                      </a:solidFill>
                      <a:prstDash val="solid"/>
                    </a:lnR>
                    <a:lnT w="12700">
                      <a:solidFill>
                        <a:srgbClr val="3B82F5"/>
                      </a:solidFill>
                      <a:prstDash val="solid"/>
                    </a:lnT>
                    <a:lnB w="12700">
                      <a:solidFill>
                        <a:srgbClr val="3B82F5"/>
                      </a:solidFill>
                      <a:prstDash val="solid"/>
                    </a:lnB>
                  </a:tcPr>
                </a:tc>
                <a:tc gridSpan="2">
                  <a:txBody>
                    <a:bodyPr/>
                    <a:lstStyle/>
                    <a:p>
                      <a:pPr marR="229870" algn="ctr">
                        <a:lnSpc>
                          <a:spcPct val="100000"/>
                        </a:lnSpc>
                        <a:spcBef>
                          <a:spcPts val="160"/>
                        </a:spcBef>
                      </a:pPr>
                      <a:r>
                        <a:rPr sz="800" spc="-15" dirty="0">
                          <a:latin typeface="BIZ UDPGothic"/>
                          <a:cs typeface="BIZ UDPGothic"/>
                        </a:rPr>
                        <a:t>月南極拠点、複数拠点</a:t>
                      </a:r>
                      <a:endParaRPr sz="800">
                        <a:latin typeface="BIZ UDPGothic"/>
                        <a:cs typeface="BIZ UDPGothic"/>
                      </a:endParaRPr>
                    </a:p>
                    <a:p>
                      <a:pPr marR="231775" algn="ctr">
                        <a:lnSpc>
                          <a:spcPct val="100000"/>
                        </a:lnSpc>
                      </a:pPr>
                      <a:r>
                        <a:rPr sz="800" dirty="0">
                          <a:latin typeface="BIZ UDPGothic"/>
                          <a:cs typeface="BIZ UDPGothic"/>
                        </a:rPr>
                        <a:t>＋周辺数千～数万</a:t>
                      </a:r>
                      <a:r>
                        <a:rPr sz="800" spc="-10" dirty="0">
                          <a:latin typeface="BIZ UDPGothic"/>
                          <a:cs typeface="BIZ UDPGothic"/>
                        </a:rPr>
                        <a:t>km</a:t>
                      </a:r>
                      <a:r>
                        <a:rPr sz="800" spc="-25" dirty="0">
                          <a:latin typeface="BIZ UDPGothic"/>
                          <a:cs typeface="BIZ UDPGothic"/>
                        </a:rPr>
                        <a:t>程度</a:t>
                      </a:r>
                      <a:endParaRPr sz="800">
                        <a:latin typeface="BIZ UDPGothic"/>
                        <a:cs typeface="BIZ UDPGothic"/>
                      </a:endParaRPr>
                    </a:p>
                  </a:txBody>
                  <a:tcPr marL="0" marR="0" marT="20320" marB="0">
                    <a:lnL w="28575">
                      <a:solidFill>
                        <a:srgbClr val="DC003B"/>
                      </a:solidFill>
                      <a:prstDash val="solid"/>
                    </a:lnL>
                    <a:lnR w="28575">
                      <a:solidFill>
                        <a:srgbClr val="DC003B"/>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a:txBody>
                    <a:bodyPr/>
                    <a:lstStyle/>
                    <a:p>
                      <a:pPr marR="40005" algn="ctr">
                        <a:lnSpc>
                          <a:spcPct val="100000"/>
                        </a:lnSpc>
                        <a:spcBef>
                          <a:spcPts val="160"/>
                        </a:spcBef>
                      </a:pPr>
                      <a:r>
                        <a:rPr sz="800" spc="-15" dirty="0">
                          <a:latin typeface="BIZ UDPGothic"/>
                          <a:cs typeface="BIZ UDPGothic"/>
                        </a:rPr>
                        <a:t>月南極、多数拠点</a:t>
                      </a:r>
                      <a:endParaRPr sz="800">
                        <a:latin typeface="BIZ UDPGothic"/>
                        <a:cs typeface="BIZ UDPGothic"/>
                      </a:endParaRPr>
                    </a:p>
                    <a:p>
                      <a:pPr marR="41910" algn="ctr">
                        <a:lnSpc>
                          <a:spcPct val="100000"/>
                        </a:lnSpc>
                      </a:pPr>
                      <a:r>
                        <a:rPr sz="800" dirty="0">
                          <a:latin typeface="BIZ UDPGothic"/>
                          <a:cs typeface="BIZ UDPGothic"/>
                        </a:rPr>
                        <a:t>＋周辺数千～数万</a:t>
                      </a:r>
                      <a:r>
                        <a:rPr sz="800" spc="-10" dirty="0">
                          <a:latin typeface="BIZ UDPGothic"/>
                          <a:cs typeface="BIZ UDPGothic"/>
                        </a:rPr>
                        <a:t>km</a:t>
                      </a:r>
                      <a:r>
                        <a:rPr sz="800" spc="-25" dirty="0">
                          <a:latin typeface="BIZ UDPGothic"/>
                          <a:cs typeface="BIZ UDPGothic"/>
                        </a:rPr>
                        <a:t>程度</a:t>
                      </a:r>
                      <a:endParaRPr sz="800">
                        <a:latin typeface="BIZ UDPGothic"/>
                        <a:cs typeface="BIZ UDPGothic"/>
                      </a:endParaRPr>
                    </a:p>
                  </a:txBody>
                  <a:tcPr marL="0" marR="0" marT="20320"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tcPr>
                </a:tc>
                <a:extLst>
                  <a:ext uri="{0D108BD9-81ED-4DB2-BD59-A6C34878D82A}">
                    <a16:rowId xmlns:a16="http://schemas.microsoft.com/office/drawing/2014/main" val="10010"/>
                  </a:ext>
                </a:extLst>
              </a:tr>
              <a:tr h="230594">
                <a:tc>
                  <a:txBody>
                    <a:bodyPr/>
                    <a:lstStyle/>
                    <a:p>
                      <a:pPr algn="ctr">
                        <a:lnSpc>
                          <a:spcPct val="100000"/>
                        </a:lnSpc>
                        <a:spcBef>
                          <a:spcPts val="409"/>
                        </a:spcBef>
                      </a:pPr>
                      <a:r>
                        <a:rPr sz="800" b="1" spc="-10" dirty="0">
                          <a:latin typeface="BIZ UDPGothic"/>
                          <a:cs typeface="BIZ UDPGothic"/>
                        </a:rPr>
                        <a:t>滞在日数/頻度</a:t>
                      </a:r>
                      <a:endParaRPr sz="800">
                        <a:latin typeface="BIZ UDPGothic"/>
                        <a:cs typeface="BIZ UDPGothic"/>
                      </a:endParaRPr>
                    </a:p>
                  </a:txBody>
                  <a:tcPr marL="0" marR="0" marT="52069" marB="0">
                    <a:lnL w="12700">
                      <a:solidFill>
                        <a:srgbClr val="3B82F5"/>
                      </a:solidFill>
                      <a:prstDash val="solid"/>
                    </a:lnL>
                    <a:lnT w="12700">
                      <a:solidFill>
                        <a:srgbClr val="3B82F5"/>
                      </a:solidFill>
                      <a:prstDash val="solid"/>
                    </a:lnT>
                    <a:lnB w="12700">
                      <a:solidFill>
                        <a:srgbClr val="3B82F5"/>
                      </a:solidFill>
                      <a:prstDash val="solid"/>
                    </a:lnB>
                  </a:tcPr>
                </a:tc>
                <a:tc gridSpan="2">
                  <a:txBody>
                    <a:bodyPr/>
                    <a:lstStyle/>
                    <a:p>
                      <a:pPr marL="140335">
                        <a:lnSpc>
                          <a:spcPct val="100000"/>
                        </a:lnSpc>
                        <a:spcBef>
                          <a:spcPts val="409"/>
                        </a:spcBef>
                      </a:pPr>
                      <a:r>
                        <a:rPr sz="800" dirty="0">
                          <a:latin typeface="BIZ UDPGothic"/>
                          <a:cs typeface="BIZ UDPGothic"/>
                        </a:rPr>
                        <a:t>最大</a:t>
                      </a:r>
                      <a:r>
                        <a:rPr sz="800" spc="-10" dirty="0">
                          <a:latin typeface="BIZ UDPGothic"/>
                          <a:cs typeface="BIZ UDPGothic"/>
                        </a:rPr>
                        <a:t>14</a:t>
                      </a:r>
                      <a:r>
                        <a:rPr sz="800" dirty="0">
                          <a:latin typeface="BIZ UDPGothic"/>
                          <a:cs typeface="BIZ UDPGothic"/>
                        </a:rPr>
                        <a:t>日間（</a:t>
                      </a:r>
                      <a:r>
                        <a:rPr sz="800" spc="-10" dirty="0">
                          <a:latin typeface="BIZ UDPGothic"/>
                          <a:cs typeface="BIZ UDPGothic"/>
                        </a:rPr>
                        <a:t>昼：越夜なし）/</a:t>
                      </a:r>
                      <a:r>
                        <a:rPr sz="800" dirty="0">
                          <a:latin typeface="BIZ UDPGothic"/>
                          <a:cs typeface="BIZ UDPGothic"/>
                        </a:rPr>
                        <a:t>年1</a:t>
                      </a:r>
                      <a:r>
                        <a:rPr sz="800" spc="-50" dirty="0">
                          <a:latin typeface="BIZ UDPGothic"/>
                          <a:cs typeface="BIZ UDPGothic"/>
                        </a:rPr>
                        <a:t>回</a:t>
                      </a:r>
                      <a:endParaRPr sz="800">
                        <a:latin typeface="BIZ UDPGothic"/>
                        <a:cs typeface="BIZ UDPGothic"/>
                      </a:endParaRPr>
                    </a:p>
                  </a:txBody>
                  <a:tcPr marL="0" marR="0" marT="52069" marB="0">
                    <a:lnT w="12700">
                      <a:solidFill>
                        <a:srgbClr val="3B82F5"/>
                      </a:solidFill>
                      <a:prstDash val="solid"/>
                    </a:lnT>
                    <a:lnB w="12700">
                      <a:solidFill>
                        <a:srgbClr val="3B82F5"/>
                      </a:solidFill>
                      <a:prstDash val="solid"/>
                    </a:lnB>
                  </a:tcPr>
                </a:tc>
                <a:tc hMerge="1">
                  <a:txBody>
                    <a:bodyPr/>
                    <a:lstStyle/>
                    <a:p>
                      <a:endParaRPr/>
                    </a:p>
                  </a:txBody>
                  <a:tcPr marL="0" marR="0" marT="0" marB="0"/>
                </a:tc>
                <a:tc gridSpan="3">
                  <a:txBody>
                    <a:bodyPr/>
                    <a:lstStyle/>
                    <a:p>
                      <a:pPr marL="740410" marR="57785">
                        <a:lnSpc>
                          <a:spcPct val="100000"/>
                        </a:lnSpc>
                        <a:spcBef>
                          <a:spcPts val="409"/>
                        </a:spcBef>
                      </a:pPr>
                      <a:r>
                        <a:rPr sz="800" spc="-10" dirty="0">
                          <a:latin typeface="BIZ UDPGothic"/>
                          <a:cs typeface="BIZ UDPGothic"/>
                        </a:rPr>
                        <a:t>14～42</a:t>
                      </a:r>
                      <a:r>
                        <a:rPr sz="800" dirty="0">
                          <a:latin typeface="BIZ UDPGothic"/>
                          <a:cs typeface="BIZ UDPGothic"/>
                        </a:rPr>
                        <a:t>日間（</a:t>
                      </a:r>
                      <a:r>
                        <a:rPr sz="800" spc="-15" dirty="0">
                          <a:latin typeface="BIZ UDPGothic"/>
                          <a:cs typeface="BIZ UDPGothic"/>
                        </a:rPr>
                        <a:t>昼＋夜＋昼：越夜１回</a:t>
                      </a:r>
                      <a:r>
                        <a:rPr sz="800" spc="-10" dirty="0">
                          <a:latin typeface="BIZ UDPGothic"/>
                          <a:cs typeface="BIZ UDPGothic"/>
                        </a:rPr>
                        <a:t>）</a:t>
                      </a:r>
                      <a:r>
                        <a:rPr sz="800" spc="-5" dirty="0">
                          <a:latin typeface="BIZ UDPGothic"/>
                          <a:cs typeface="BIZ UDPGothic"/>
                        </a:rPr>
                        <a:t>/年</a:t>
                      </a:r>
                      <a:r>
                        <a:rPr sz="800" spc="-10" dirty="0">
                          <a:latin typeface="BIZ UDPGothic"/>
                          <a:cs typeface="BIZ UDPGothic"/>
                        </a:rPr>
                        <a:t>1</a:t>
                      </a:r>
                      <a:r>
                        <a:rPr sz="800" spc="-50" dirty="0">
                          <a:latin typeface="BIZ UDPGothic"/>
                          <a:cs typeface="BIZ UDPGothic"/>
                        </a:rPr>
                        <a:t>回</a:t>
                      </a:r>
                      <a:endParaRPr sz="800">
                        <a:latin typeface="BIZ UDPGothic"/>
                        <a:cs typeface="BIZ UDPGothic"/>
                      </a:endParaRPr>
                    </a:p>
                  </a:txBody>
                  <a:tcPr marL="0" marR="0" marT="52069" marB="0">
                    <a:lnR w="28575">
                      <a:solidFill>
                        <a:srgbClr val="DC003B"/>
                      </a:solidFill>
                      <a:prstDash val="solid"/>
                    </a:lnR>
                    <a:lnT w="12700">
                      <a:solidFill>
                        <a:srgbClr val="3B82F5"/>
                      </a:solidFill>
                      <a:prstDash val="solid"/>
                    </a:lnT>
                    <a:lnB w="12700">
                      <a:solidFill>
                        <a:srgbClr val="3B82F5"/>
                      </a:solidFill>
                      <a:prstDash val="solid"/>
                    </a:lnB>
                  </a:tcPr>
                </a:tc>
                <a:tc hMerge="1">
                  <a:txBody>
                    <a:bodyPr/>
                    <a:lstStyle/>
                    <a:p>
                      <a:endParaRPr/>
                    </a:p>
                  </a:txBody>
                  <a:tcPr marL="0" marR="0" marT="0" marB="0"/>
                </a:tc>
                <a:tc hMerge="1">
                  <a:txBody>
                    <a:bodyPr/>
                    <a:lstStyle/>
                    <a:p>
                      <a:endParaRPr/>
                    </a:p>
                  </a:txBody>
                  <a:tcPr marL="0" marR="0" marT="0" marB="0"/>
                </a:tc>
                <a:tc gridSpan="2">
                  <a:txBody>
                    <a:bodyPr/>
                    <a:lstStyle/>
                    <a:p>
                      <a:pPr marL="78740" marR="158750">
                        <a:lnSpc>
                          <a:spcPct val="100000"/>
                        </a:lnSpc>
                        <a:spcBef>
                          <a:spcPts val="409"/>
                        </a:spcBef>
                      </a:pPr>
                      <a:r>
                        <a:rPr sz="800" dirty="0">
                          <a:latin typeface="BIZ UDPGothic"/>
                          <a:cs typeface="BIZ UDPGothic"/>
                        </a:rPr>
                        <a:t>数百日以上（</a:t>
                      </a:r>
                      <a:r>
                        <a:rPr sz="800" spc="-5" dirty="0">
                          <a:latin typeface="BIZ UDPGothic"/>
                          <a:cs typeface="BIZ UDPGothic"/>
                        </a:rPr>
                        <a:t>長期滞在</a:t>
                      </a:r>
                      <a:r>
                        <a:rPr sz="800" spc="-10" dirty="0">
                          <a:latin typeface="BIZ UDPGothic"/>
                          <a:cs typeface="BIZ UDPGothic"/>
                        </a:rPr>
                        <a:t>）</a:t>
                      </a:r>
                      <a:r>
                        <a:rPr sz="800" spc="-20" dirty="0">
                          <a:latin typeface="BIZ UDPGothic"/>
                          <a:cs typeface="BIZ UDPGothic"/>
                        </a:rPr>
                        <a:t>/年複数回</a:t>
                      </a:r>
                      <a:endParaRPr sz="800">
                        <a:latin typeface="BIZ UDPGothic"/>
                        <a:cs typeface="BIZ UDPGothic"/>
                      </a:endParaRPr>
                    </a:p>
                  </a:txBody>
                  <a:tcPr marL="0" marR="0" marT="52069" marB="0">
                    <a:lnL w="28575">
                      <a:solidFill>
                        <a:srgbClr val="DC003B"/>
                      </a:solidFill>
                      <a:prstDash val="solid"/>
                    </a:lnL>
                    <a:lnR w="28575">
                      <a:solidFill>
                        <a:srgbClr val="DC003B"/>
                      </a:solidFill>
                      <a:prstDash val="solid"/>
                    </a:lnR>
                    <a:lnT w="12700">
                      <a:solidFill>
                        <a:srgbClr val="3B82F5"/>
                      </a:solidFill>
                      <a:prstDash val="solid"/>
                    </a:lnT>
                    <a:lnB w="28575">
                      <a:solidFill>
                        <a:srgbClr val="DC003B"/>
                      </a:solidFill>
                      <a:prstDash val="solid"/>
                    </a:lnB>
                  </a:tcPr>
                </a:tc>
                <a:tc hMerge="1">
                  <a:txBody>
                    <a:bodyPr/>
                    <a:lstStyle/>
                    <a:p>
                      <a:endParaRPr/>
                    </a:p>
                  </a:txBody>
                  <a:tcPr marL="0" marR="0" marT="0" marB="0"/>
                </a:tc>
                <a:tc>
                  <a:txBody>
                    <a:bodyPr/>
                    <a:lstStyle/>
                    <a:p>
                      <a:pPr marR="41275" algn="ctr">
                        <a:lnSpc>
                          <a:spcPct val="100000"/>
                        </a:lnSpc>
                        <a:spcBef>
                          <a:spcPts val="409"/>
                        </a:spcBef>
                      </a:pPr>
                      <a:r>
                        <a:rPr sz="800" spc="-10" dirty="0">
                          <a:latin typeface="BIZ UDPGothic"/>
                          <a:cs typeface="BIZ UDPGothic"/>
                        </a:rPr>
                        <a:t>数年/年複数回</a:t>
                      </a:r>
                      <a:endParaRPr sz="800" dirty="0">
                        <a:latin typeface="BIZ UDPGothic"/>
                        <a:cs typeface="BIZ UDPGothic"/>
                      </a:endParaRPr>
                    </a:p>
                  </a:txBody>
                  <a:tcPr marL="0" marR="0" marT="52069" marB="0">
                    <a:lnL w="28575">
                      <a:solidFill>
                        <a:srgbClr val="DC003B"/>
                      </a:solidFill>
                      <a:prstDash val="solid"/>
                    </a:lnL>
                    <a:lnR w="12700">
                      <a:solidFill>
                        <a:srgbClr val="3B82F5"/>
                      </a:solidFill>
                      <a:prstDash val="solid"/>
                    </a:lnR>
                    <a:lnT w="12700">
                      <a:solidFill>
                        <a:srgbClr val="3B82F5"/>
                      </a:solidFill>
                      <a:prstDash val="solid"/>
                    </a:lnT>
                    <a:lnB w="12700">
                      <a:solidFill>
                        <a:srgbClr val="3B82F5"/>
                      </a:solidFill>
                      <a:prstDash val="solid"/>
                    </a:lnB>
                  </a:tcPr>
                </a:tc>
                <a:extLst>
                  <a:ext uri="{0D108BD9-81ED-4DB2-BD59-A6C34878D82A}">
                    <a16:rowId xmlns:a16="http://schemas.microsoft.com/office/drawing/2014/main" val="10011"/>
                  </a:ext>
                </a:extLst>
              </a:tr>
            </a:tbl>
          </a:graphicData>
        </a:graphic>
      </p:graphicFrame>
      <p:sp>
        <p:nvSpPr>
          <p:cNvPr id="46" name="テキスト ボックス 45">
            <a:extLst>
              <a:ext uri="{FF2B5EF4-FFF2-40B4-BE49-F238E27FC236}">
                <a16:creationId xmlns:a16="http://schemas.microsoft.com/office/drawing/2014/main" id="{07BCEE90-E2CF-68FB-5A9B-5EF8E2DBD084}"/>
              </a:ext>
            </a:extLst>
          </p:cNvPr>
          <p:cNvSpPr txBox="1"/>
          <p:nvPr/>
        </p:nvSpPr>
        <p:spPr>
          <a:xfrm>
            <a:off x="107950" y="690503"/>
            <a:ext cx="11884888" cy="646331"/>
          </a:xfrm>
          <a:prstGeom prst="rect">
            <a:avLst/>
          </a:prstGeom>
          <a:noFill/>
        </p:spPr>
        <p:txBody>
          <a:bodyPr wrap="square">
            <a:spAutoFit/>
          </a:bodyPr>
          <a:lstStyle/>
          <a:p>
            <a:pPr marL="12065" marR="5080">
              <a:lnSpc>
                <a:spcPct val="100000"/>
              </a:lnSpc>
              <a:spcBef>
                <a:spcPts val="105"/>
              </a:spcBef>
              <a:buClr>
                <a:srgbClr val="00338D"/>
              </a:buClr>
              <a:tabLst>
                <a:tab pos="299085" algn="l"/>
              </a:tabLst>
            </a:pPr>
            <a:r>
              <a:rPr lang="ja-JP" altLang="en-US" b="1" spc="-15" dirty="0">
                <a:latin typeface="BIZ UDP明朝 Medium" panose="02020500000000000000" pitchFamily="18" charset="-128"/>
                <a:ea typeface="BIZ UDP明朝 Medium" panose="02020500000000000000" pitchFamily="18" charset="-128"/>
                <a:cs typeface="Meiryo UI"/>
              </a:rPr>
              <a:t>月面活動の将来像や日本の貢献分野を見通すにあたり、国際的ロードマップ等を参考に</a:t>
            </a:r>
            <a:r>
              <a:rPr lang="en-US" altLang="ja-JP" b="1" spc="-10" dirty="0">
                <a:latin typeface="BIZ UDP明朝 Medium" panose="02020500000000000000" pitchFamily="18" charset="-128"/>
                <a:ea typeface="BIZ UDP明朝 Medium" panose="02020500000000000000" pitchFamily="18" charset="-128"/>
                <a:cs typeface="Meiryo UI"/>
              </a:rPr>
              <a:t>2040</a:t>
            </a:r>
            <a:r>
              <a:rPr lang="ja-JP" altLang="en-US" b="1" spc="-20" dirty="0">
                <a:latin typeface="BIZ UDP明朝 Medium" panose="02020500000000000000" pitchFamily="18" charset="-128"/>
                <a:ea typeface="BIZ UDP明朝 Medium" panose="02020500000000000000" pitchFamily="18" charset="-128"/>
                <a:cs typeface="Meiryo UI"/>
              </a:rPr>
              <a:t>年代以降に民間人による観光や深</a:t>
            </a:r>
            <a:r>
              <a:rPr lang="ja-JP" altLang="en-US" b="1" spc="-15" dirty="0">
                <a:latin typeface="BIZ UDP明朝 Medium" panose="02020500000000000000" pitchFamily="18" charset="-128"/>
                <a:ea typeface="BIZ UDP明朝 Medium" panose="02020500000000000000" pitchFamily="18" charset="-128"/>
                <a:cs typeface="Meiryo UI"/>
              </a:rPr>
              <a:t>宇宙、月以遠へ向かうロケット等への推進供給産業が始まると仮定。</a:t>
            </a:r>
            <a:r>
              <a:rPr lang="en-US" altLang="ja-JP" sz="1400" b="1" spc="-15" dirty="0">
                <a:latin typeface="BIZ UDP明朝 Medium" panose="02020500000000000000" pitchFamily="18" charset="-128"/>
                <a:ea typeface="BIZ UDP明朝 Medium" panose="02020500000000000000" pitchFamily="18" charset="-128"/>
                <a:cs typeface="Meiryo UI"/>
              </a:rPr>
              <a:t>※</a:t>
            </a:r>
            <a:r>
              <a:rPr lang="en-US" altLang="ja-JP" sz="1400" b="1" spc="-10" dirty="0">
                <a:latin typeface="BIZ UDP明朝 Medium" panose="02020500000000000000" pitchFamily="18" charset="-128"/>
                <a:ea typeface="BIZ UDP明朝 Medium" panose="02020500000000000000" pitchFamily="18" charset="-128"/>
                <a:cs typeface="Meiryo UI"/>
              </a:rPr>
              <a:t>ISECG</a:t>
            </a:r>
            <a:r>
              <a:rPr lang="ja-JP" altLang="en-US" sz="1400" b="1" spc="-10" dirty="0">
                <a:latin typeface="BIZ UDP明朝 Medium" panose="02020500000000000000" pitchFamily="18" charset="-128"/>
                <a:ea typeface="BIZ UDP明朝 Medium" panose="02020500000000000000" pitchFamily="18" charset="-128"/>
                <a:cs typeface="Meiryo UI"/>
              </a:rPr>
              <a:t>（</a:t>
            </a:r>
            <a:r>
              <a:rPr lang="en-US" altLang="ja-JP" sz="1400" b="1" spc="-10" dirty="0">
                <a:latin typeface="BIZ UDP明朝 Medium" panose="02020500000000000000" pitchFamily="18" charset="-128"/>
                <a:ea typeface="BIZ UDP明朝 Medium" panose="02020500000000000000" pitchFamily="18" charset="-128"/>
                <a:cs typeface="Meiryo UI"/>
              </a:rPr>
              <a:t>27</a:t>
            </a:r>
            <a:r>
              <a:rPr lang="ja-JP" altLang="en-US" sz="1400" b="1" spc="-15" dirty="0">
                <a:latin typeface="BIZ UDP明朝 Medium" panose="02020500000000000000" pitchFamily="18" charset="-128"/>
                <a:ea typeface="BIZ UDP明朝 Medium" panose="02020500000000000000" pitchFamily="18" charset="-128"/>
                <a:cs typeface="Meiryo UI"/>
              </a:rPr>
              <a:t>の宇宙機関の国際宇宙探査協働グループ</a:t>
            </a:r>
            <a:r>
              <a:rPr lang="ja-JP" altLang="en-US" sz="1400" b="1" spc="-50" dirty="0">
                <a:latin typeface="BIZ UDP明朝 Medium" panose="02020500000000000000" pitchFamily="18" charset="-128"/>
                <a:ea typeface="BIZ UDP明朝 Medium" panose="02020500000000000000" pitchFamily="18" charset="-128"/>
                <a:cs typeface="Meiryo UI"/>
              </a:rPr>
              <a:t>）</a:t>
            </a:r>
            <a:endParaRPr lang="ja-JP" altLang="en-US" b="1" dirty="0">
              <a:latin typeface="BIZ UDP明朝 Medium" panose="02020500000000000000" pitchFamily="18" charset="-128"/>
              <a:ea typeface="BIZ UDP明朝 Medium" panose="02020500000000000000" pitchFamily="18" charset="-128"/>
              <a:cs typeface="Meiryo UI"/>
            </a:endParaRPr>
          </a:p>
        </p:txBody>
      </p:sp>
      <p:sp>
        <p:nvSpPr>
          <p:cNvPr id="47" name="テキスト ボックス 46">
            <a:extLst>
              <a:ext uri="{FF2B5EF4-FFF2-40B4-BE49-F238E27FC236}">
                <a16:creationId xmlns:a16="http://schemas.microsoft.com/office/drawing/2014/main" id="{EE95FE16-B2AB-D794-62E8-A814E1BDC809}"/>
              </a:ext>
            </a:extLst>
          </p:cNvPr>
          <p:cNvSpPr txBox="1"/>
          <p:nvPr/>
        </p:nvSpPr>
        <p:spPr>
          <a:xfrm>
            <a:off x="2711513" y="26086"/>
            <a:ext cx="6769100"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月面活動の仮説</a:t>
            </a:r>
          </a:p>
        </p:txBody>
      </p:sp>
      <p:sp>
        <p:nvSpPr>
          <p:cNvPr id="49" name="四角形: 角を丸くする 48">
            <a:extLst>
              <a:ext uri="{FF2B5EF4-FFF2-40B4-BE49-F238E27FC236}">
                <a16:creationId xmlns:a16="http://schemas.microsoft.com/office/drawing/2014/main" id="{6ACED484-BA6D-8622-83FA-B2E811967423}"/>
              </a:ext>
            </a:extLst>
          </p:cNvPr>
          <p:cNvSpPr/>
          <p:nvPr/>
        </p:nvSpPr>
        <p:spPr>
          <a:xfrm>
            <a:off x="10468968" y="4140676"/>
            <a:ext cx="425450" cy="228124"/>
          </a:xfrm>
          <a:prstGeom prst="roundRect">
            <a:avLst/>
          </a:prstGeom>
          <a:noFill/>
          <a:ln w="57150">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0" name="四角形: 角を丸くする 49">
            <a:extLst>
              <a:ext uri="{FF2B5EF4-FFF2-40B4-BE49-F238E27FC236}">
                <a16:creationId xmlns:a16="http://schemas.microsoft.com/office/drawing/2014/main" id="{F23E9668-0270-C855-31BD-2F5464F2F3CD}"/>
              </a:ext>
            </a:extLst>
          </p:cNvPr>
          <p:cNvSpPr/>
          <p:nvPr/>
        </p:nvSpPr>
        <p:spPr>
          <a:xfrm>
            <a:off x="9579968" y="4140676"/>
            <a:ext cx="425450" cy="228124"/>
          </a:xfrm>
          <a:prstGeom prst="roundRect">
            <a:avLst/>
          </a:prstGeom>
          <a:noFill/>
          <a:ln w="57150">
            <a:solidFill>
              <a:schemeClr val="accent3">
                <a:lumMod val="60000"/>
                <a:lumOff val="4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1" name="四角形: 角を丸くする 50">
            <a:extLst>
              <a:ext uri="{FF2B5EF4-FFF2-40B4-BE49-F238E27FC236}">
                <a16:creationId xmlns:a16="http://schemas.microsoft.com/office/drawing/2014/main" id="{917D1C0B-91AF-D32F-1140-E76892D586D3}"/>
              </a:ext>
            </a:extLst>
          </p:cNvPr>
          <p:cNvSpPr/>
          <p:nvPr/>
        </p:nvSpPr>
        <p:spPr>
          <a:xfrm>
            <a:off x="8481418" y="4140676"/>
            <a:ext cx="425450" cy="228124"/>
          </a:xfrm>
          <a:prstGeom prst="roundRect">
            <a:avLst/>
          </a:prstGeom>
          <a:noFill/>
          <a:ln w="57150">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2" name="四角形: 角を丸くする 51">
            <a:extLst>
              <a:ext uri="{FF2B5EF4-FFF2-40B4-BE49-F238E27FC236}">
                <a16:creationId xmlns:a16="http://schemas.microsoft.com/office/drawing/2014/main" id="{88505E7B-8BF0-34F6-22FA-4095B2F2ED03}"/>
              </a:ext>
            </a:extLst>
          </p:cNvPr>
          <p:cNvSpPr/>
          <p:nvPr/>
        </p:nvSpPr>
        <p:spPr>
          <a:xfrm>
            <a:off x="7668618" y="4140676"/>
            <a:ext cx="425450" cy="228124"/>
          </a:xfrm>
          <a:prstGeom prst="roundRect">
            <a:avLst/>
          </a:prstGeom>
          <a:noFill/>
          <a:ln w="57150">
            <a:solidFill>
              <a:schemeClr val="accent3">
                <a:lumMod val="60000"/>
                <a:lumOff val="4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3" name="四角形: 角を丸くする 52">
            <a:extLst>
              <a:ext uri="{FF2B5EF4-FFF2-40B4-BE49-F238E27FC236}">
                <a16:creationId xmlns:a16="http://schemas.microsoft.com/office/drawing/2014/main" id="{A398E470-7770-BE39-8F6E-AA85B11745C6}"/>
              </a:ext>
            </a:extLst>
          </p:cNvPr>
          <p:cNvSpPr/>
          <p:nvPr/>
        </p:nvSpPr>
        <p:spPr>
          <a:xfrm>
            <a:off x="6284318" y="4140676"/>
            <a:ext cx="425450" cy="228124"/>
          </a:xfrm>
          <a:prstGeom prst="roundRect">
            <a:avLst/>
          </a:prstGeom>
          <a:noFill/>
          <a:ln w="57150">
            <a:solidFill>
              <a:schemeClr val="accent3">
                <a:lumMod val="60000"/>
                <a:lumOff val="4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4" name="四角形: 角を丸くする 53">
            <a:extLst>
              <a:ext uri="{FF2B5EF4-FFF2-40B4-BE49-F238E27FC236}">
                <a16:creationId xmlns:a16="http://schemas.microsoft.com/office/drawing/2014/main" id="{B79506BC-B26B-69FA-99E3-CA98C3FC5501}"/>
              </a:ext>
            </a:extLst>
          </p:cNvPr>
          <p:cNvSpPr/>
          <p:nvPr/>
        </p:nvSpPr>
        <p:spPr>
          <a:xfrm>
            <a:off x="4430118" y="4140676"/>
            <a:ext cx="425450" cy="228124"/>
          </a:xfrm>
          <a:prstGeom prst="roundRect">
            <a:avLst/>
          </a:prstGeom>
          <a:noFill/>
          <a:ln w="57150">
            <a:solidFill>
              <a:schemeClr val="accent3">
                <a:lumMod val="60000"/>
                <a:lumOff val="4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5D853131-7ACD-0553-2627-788485547317}"/>
              </a:ext>
            </a:extLst>
          </p:cNvPr>
          <p:cNvSpPr/>
          <p:nvPr/>
        </p:nvSpPr>
        <p:spPr>
          <a:xfrm>
            <a:off x="2645768" y="4140676"/>
            <a:ext cx="425450" cy="228124"/>
          </a:xfrm>
          <a:prstGeom prst="roundRect">
            <a:avLst/>
          </a:prstGeom>
          <a:noFill/>
          <a:ln w="57150">
            <a:solidFill>
              <a:schemeClr val="accent3">
                <a:lumMod val="60000"/>
                <a:lumOff val="4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2178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D7B08-F653-AFBB-284A-2F917D9F3B45}"/>
            </a:ext>
          </a:extLst>
        </p:cNvPr>
        <p:cNvGrpSpPr/>
        <p:nvPr/>
      </p:nvGrpSpPr>
      <p:grpSpPr>
        <a:xfrm>
          <a:off x="0" y="0"/>
          <a:ext cx="0" cy="0"/>
          <a:chOff x="0" y="0"/>
          <a:chExt cx="0" cy="0"/>
        </a:xfrm>
      </p:grpSpPr>
      <p:sp>
        <p:nvSpPr>
          <p:cNvPr id="47" name="テキスト ボックス 46">
            <a:extLst>
              <a:ext uri="{FF2B5EF4-FFF2-40B4-BE49-F238E27FC236}">
                <a16:creationId xmlns:a16="http://schemas.microsoft.com/office/drawing/2014/main" id="{EFB1A5A1-83E0-5F7B-546D-D192027A59C9}"/>
              </a:ext>
            </a:extLst>
          </p:cNvPr>
          <p:cNvSpPr txBox="1"/>
          <p:nvPr/>
        </p:nvSpPr>
        <p:spPr>
          <a:xfrm>
            <a:off x="2711513" y="26086"/>
            <a:ext cx="6769100"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月面産業の市場推計</a:t>
            </a:r>
          </a:p>
        </p:txBody>
      </p:sp>
      <p:sp>
        <p:nvSpPr>
          <p:cNvPr id="3" name="object 5">
            <a:extLst>
              <a:ext uri="{FF2B5EF4-FFF2-40B4-BE49-F238E27FC236}">
                <a16:creationId xmlns:a16="http://schemas.microsoft.com/office/drawing/2014/main" id="{6C71564C-232A-7069-252F-528611D042CC}"/>
              </a:ext>
            </a:extLst>
          </p:cNvPr>
          <p:cNvSpPr txBox="1"/>
          <p:nvPr/>
        </p:nvSpPr>
        <p:spPr>
          <a:xfrm>
            <a:off x="263791" y="2081478"/>
            <a:ext cx="5308833" cy="4607030"/>
          </a:xfrm>
          <a:prstGeom prst="rect">
            <a:avLst/>
          </a:prstGeom>
        </p:spPr>
        <p:txBody>
          <a:bodyPr vert="horz" wrap="square" lIns="0" tIns="13335" rIns="0" bIns="0" rtlCol="0">
            <a:spAutoFit/>
          </a:bodyPr>
          <a:lstStyle/>
          <a:p>
            <a:pPr marL="12700">
              <a:lnSpc>
                <a:spcPct val="100000"/>
              </a:lnSpc>
              <a:spcBef>
                <a:spcPts val="105"/>
              </a:spcBef>
            </a:pPr>
            <a:r>
              <a:rPr sz="1200" b="1" spc="-15" dirty="0">
                <a:solidFill>
                  <a:srgbClr val="006FC0"/>
                </a:solidFill>
                <a:latin typeface="BIZ UDP明朝 Medium" panose="02020500000000000000" pitchFamily="18" charset="-128"/>
                <a:ea typeface="BIZ UDP明朝 Medium" panose="02020500000000000000" pitchFamily="18" charset="-128"/>
                <a:cs typeface="Meiryo UI"/>
              </a:rPr>
              <a:t>参考とした先行検討</a:t>
            </a:r>
            <a:endParaRPr sz="1200" b="1" dirty="0">
              <a:latin typeface="BIZ UDP明朝 Medium" panose="02020500000000000000" pitchFamily="18" charset="-128"/>
              <a:ea typeface="BIZ UDP明朝 Medium" panose="02020500000000000000" pitchFamily="18" charset="-128"/>
              <a:cs typeface="Meiryo UI"/>
            </a:endParaRPr>
          </a:p>
          <a:p>
            <a:pPr marL="183515" marR="95885" indent="-171450">
              <a:lnSpc>
                <a:spcPct val="100000"/>
              </a:lnSpc>
              <a:buFont typeface="Wingdings"/>
              <a:buChar char=""/>
              <a:tabLst>
                <a:tab pos="184785" algn="l"/>
              </a:tabLst>
            </a:pPr>
            <a:r>
              <a:rPr sz="1200" b="1" spc="-10" dirty="0">
                <a:latin typeface="BIZ UDP明朝 Medium" panose="02020500000000000000" pitchFamily="18" charset="-128"/>
                <a:ea typeface="BIZ UDP明朝 Medium" panose="02020500000000000000" pitchFamily="18" charset="-128"/>
                <a:cs typeface="Meiryo UI"/>
              </a:rPr>
              <a:t>NASA/M2Mを補完する位置付けの産業アーキテクチャ検</a:t>
            </a:r>
            <a:r>
              <a:rPr sz="1200" b="1" spc="-5" dirty="0">
                <a:latin typeface="BIZ UDP明朝 Medium" panose="02020500000000000000" pitchFamily="18" charset="-128"/>
                <a:ea typeface="BIZ UDP明朝 Medium" panose="02020500000000000000" pitchFamily="18" charset="-128"/>
                <a:cs typeface="Meiryo UI"/>
              </a:rPr>
              <a:t>討であるDARPA/LunA-</a:t>
            </a:r>
            <a:r>
              <a:rPr sz="1200" b="1" spc="-15" dirty="0">
                <a:latin typeface="BIZ UDP明朝 Medium" panose="02020500000000000000" pitchFamily="18" charset="-128"/>
                <a:ea typeface="BIZ UDP明朝 Medium" panose="02020500000000000000" pitchFamily="18" charset="-128"/>
                <a:cs typeface="Meiryo UI"/>
              </a:rPr>
              <a:t>10</a:t>
            </a:r>
            <a:r>
              <a:rPr sz="1200" b="1" spc="-5" dirty="0">
                <a:latin typeface="BIZ UDP明朝 Medium" panose="02020500000000000000" pitchFamily="18" charset="-128"/>
                <a:ea typeface="BIZ UDP明朝 Medium" panose="02020500000000000000" pitchFamily="18" charset="-128"/>
                <a:cs typeface="Meiryo UI"/>
              </a:rPr>
              <a:t>における月面活動の発展シ</a:t>
            </a:r>
            <a:r>
              <a:rPr sz="1200" b="1" spc="-20" dirty="0">
                <a:latin typeface="BIZ UDP明朝 Medium" panose="02020500000000000000" pitchFamily="18" charset="-128"/>
                <a:ea typeface="BIZ UDP明朝 Medium" panose="02020500000000000000" pitchFamily="18" charset="-128"/>
                <a:cs typeface="Meiryo UI"/>
              </a:rPr>
              <a:t>ナリオや単価設定等を参考に推定を実施。</a:t>
            </a:r>
            <a:endParaRPr sz="1200" b="1" dirty="0">
              <a:latin typeface="BIZ UDP明朝 Medium" panose="02020500000000000000" pitchFamily="18" charset="-128"/>
              <a:ea typeface="BIZ UDP明朝 Medium" panose="02020500000000000000" pitchFamily="18" charset="-128"/>
              <a:cs typeface="Meiryo UI"/>
            </a:endParaRPr>
          </a:p>
          <a:p>
            <a:pPr marL="12700">
              <a:lnSpc>
                <a:spcPts val="1320"/>
              </a:lnSpc>
            </a:pPr>
            <a:r>
              <a:rPr sz="1200" b="1" spc="-15" dirty="0">
                <a:solidFill>
                  <a:srgbClr val="006FC0"/>
                </a:solidFill>
                <a:latin typeface="BIZ UDP明朝 Medium" panose="02020500000000000000" pitchFamily="18" charset="-128"/>
                <a:ea typeface="BIZ UDP明朝 Medium" panose="02020500000000000000" pitchFamily="18" charset="-128"/>
                <a:cs typeface="Meiryo UI"/>
              </a:rPr>
              <a:t>想定年代</a:t>
            </a:r>
            <a:endParaRPr sz="1200" b="1" dirty="0">
              <a:latin typeface="BIZ UDP明朝 Medium" panose="02020500000000000000" pitchFamily="18" charset="-128"/>
              <a:ea typeface="BIZ UDP明朝 Medium" panose="02020500000000000000" pitchFamily="18" charset="-128"/>
              <a:cs typeface="Meiryo UI"/>
            </a:endParaRPr>
          </a:p>
          <a:p>
            <a:pPr marL="183515" marR="79375" indent="-171450">
              <a:lnSpc>
                <a:spcPct val="100000"/>
              </a:lnSpc>
              <a:buFont typeface="Wingdings"/>
              <a:buChar char=""/>
              <a:tabLst>
                <a:tab pos="184785" algn="l"/>
              </a:tabLst>
            </a:pPr>
            <a:r>
              <a:rPr sz="1200" b="1" spc="-10" dirty="0">
                <a:latin typeface="BIZ UDP明朝 Medium" panose="02020500000000000000" pitchFamily="18" charset="-128"/>
                <a:ea typeface="BIZ UDP明朝 Medium" panose="02020500000000000000" pitchFamily="18" charset="-128"/>
                <a:cs typeface="Meiryo UI"/>
              </a:rPr>
              <a:t>LunA-</a:t>
            </a:r>
            <a:r>
              <a:rPr sz="1200" b="1" spc="-20" dirty="0">
                <a:latin typeface="BIZ UDP明朝 Medium" panose="02020500000000000000" pitchFamily="18" charset="-128"/>
                <a:ea typeface="BIZ UDP明朝 Medium" panose="02020500000000000000" pitchFamily="18" charset="-128"/>
                <a:cs typeface="Meiryo UI"/>
              </a:rPr>
              <a:t>10では、将来の年代区分を月面活動の発展状況</a:t>
            </a:r>
            <a:r>
              <a:rPr sz="1200" b="1" spc="-10" dirty="0">
                <a:latin typeface="BIZ UDP明朝 Medium" panose="02020500000000000000" pitchFamily="18" charset="-128"/>
                <a:ea typeface="BIZ UDP明朝 Medium" panose="02020500000000000000" pitchFamily="18" charset="-128"/>
                <a:cs typeface="Meiryo UI"/>
              </a:rPr>
              <a:t>に合わせて</a:t>
            </a:r>
            <a:r>
              <a:rPr sz="1200" b="1" spc="-20" dirty="0">
                <a:latin typeface="BIZ UDP明朝 Medium" panose="02020500000000000000" pitchFamily="18" charset="-128"/>
                <a:ea typeface="BIZ UDP明朝 Medium" panose="02020500000000000000" pitchFamily="18" charset="-128"/>
                <a:cs typeface="Meiryo UI"/>
              </a:rPr>
              <a:t>4</a:t>
            </a:r>
            <a:r>
              <a:rPr sz="1200" b="1" spc="-10" dirty="0">
                <a:latin typeface="BIZ UDP明朝 Medium" panose="02020500000000000000" pitchFamily="18" charset="-128"/>
                <a:ea typeface="BIZ UDP明朝 Medium" panose="02020500000000000000" pitchFamily="18" charset="-128"/>
                <a:cs typeface="Meiryo UI"/>
              </a:rPr>
              <a:t>つに分類</a:t>
            </a:r>
            <a:r>
              <a:rPr sz="1200" b="1" dirty="0">
                <a:latin typeface="BIZ UDP明朝 Medium" panose="02020500000000000000" pitchFamily="18" charset="-128"/>
                <a:ea typeface="BIZ UDP明朝 Medium" panose="02020500000000000000" pitchFamily="18" charset="-128"/>
                <a:cs typeface="Meiryo UI"/>
              </a:rPr>
              <a:t>（Exploration</a:t>
            </a:r>
            <a:r>
              <a:rPr sz="1200" b="1" spc="-5" dirty="0">
                <a:latin typeface="BIZ UDP明朝 Medium" panose="02020500000000000000" pitchFamily="18" charset="-128"/>
                <a:ea typeface="BIZ UDP明朝 Medium" panose="02020500000000000000" pitchFamily="18" charset="-128"/>
                <a:cs typeface="Meiryo UI"/>
              </a:rPr>
              <a:t> </a:t>
            </a:r>
            <a:r>
              <a:rPr sz="1200" b="1" spc="-10" dirty="0">
                <a:latin typeface="BIZ UDP明朝 Medium" panose="02020500000000000000" pitchFamily="18" charset="-128"/>
                <a:ea typeface="BIZ UDP明朝 Medium" panose="02020500000000000000" pitchFamily="18" charset="-128"/>
                <a:cs typeface="Meiryo UI"/>
              </a:rPr>
              <a:t>Age</a:t>
            </a:r>
            <a:r>
              <a:rPr sz="1200" b="1" spc="-50" dirty="0">
                <a:latin typeface="BIZ UDP明朝 Medium" panose="02020500000000000000" pitchFamily="18" charset="-128"/>
                <a:ea typeface="BIZ UDP明朝 Medium" panose="02020500000000000000" pitchFamily="18" charset="-128"/>
                <a:cs typeface="Meiryo UI"/>
              </a:rPr>
              <a:t>、 </a:t>
            </a:r>
            <a:r>
              <a:rPr sz="1200" b="1" dirty="0">
                <a:latin typeface="BIZ UDP明朝 Medium" panose="02020500000000000000" pitchFamily="18" charset="-128"/>
                <a:ea typeface="BIZ UDP明朝 Medium" panose="02020500000000000000" pitchFamily="18" charset="-128"/>
                <a:cs typeface="Meiryo UI"/>
              </a:rPr>
              <a:t>Foundational</a:t>
            </a:r>
            <a:r>
              <a:rPr sz="1200" b="1" spc="-40" dirty="0">
                <a:latin typeface="BIZ UDP明朝 Medium" panose="02020500000000000000" pitchFamily="18" charset="-128"/>
                <a:ea typeface="BIZ UDP明朝 Medium" panose="02020500000000000000" pitchFamily="18" charset="-128"/>
                <a:cs typeface="Meiryo UI"/>
              </a:rPr>
              <a:t> </a:t>
            </a:r>
            <a:r>
              <a:rPr sz="1200" b="1" spc="-10" dirty="0">
                <a:latin typeface="BIZ UDP明朝 Medium" panose="02020500000000000000" pitchFamily="18" charset="-128"/>
                <a:ea typeface="BIZ UDP明朝 Medium" panose="02020500000000000000" pitchFamily="18" charset="-128"/>
                <a:cs typeface="Meiryo UI"/>
              </a:rPr>
              <a:t>Age</a:t>
            </a:r>
            <a:r>
              <a:rPr sz="1200" b="1" dirty="0">
                <a:latin typeface="BIZ UDP明朝 Medium" panose="02020500000000000000" pitchFamily="18" charset="-128"/>
                <a:ea typeface="BIZ UDP明朝 Medium" panose="02020500000000000000" pitchFamily="18" charset="-128"/>
                <a:cs typeface="Meiryo UI"/>
              </a:rPr>
              <a:t>、Industrial</a:t>
            </a:r>
            <a:r>
              <a:rPr sz="1200" b="1" spc="-25" dirty="0">
                <a:latin typeface="BIZ UDP明朝 Medium" panose="02020500000000000000" pitchFamily="18" charset="-128"/>
                <a:ea typeface="BIZ UDP明朝 Medium" panose="02020500000000000000" pitchFamily="18" charset="-128"/>
                <a:cs typeface="Meiryo UI"/>
              </a:rPr>
              <a:t> </a:t>
            </a:r>
            <a:r>
              <a:rPr sz="1200" b="1" spc="-10" dirty="0">
                <a:latin typeface="BIZ UDP明朝 Medium" panose="02020500000000000000" pitchFamily="18" charset="-128"/>
                <a:ea typeface="BIZ UDP明朝 Medium" panose="02020500000000000000" pitchFamily="18" charset="-128"/>
                <a:cs typeface="Meiryo UI"/>
              </a:rPr>
              <a:t>Age</a:t>
            </a:r>
            <a:r>
              <a:rPr sz="1200" b="1" dirty="0">
                <a:latin typeface="BIZ UDP明朝 Medium" panose="02020500000000000000" pitchFamily="18" charset="-128"/>
                <a:ea typeface="BIZ UDP明朝 Medium" panose="02020500000000000000" pitchFamily="18" charset="-128"/>
                <a:cs typeface="Meiryo UI"/>
              </a:rPr>
              <a:t>、Jet</a:t>
            </a:r>
            <a:r>
              <a:rPr sz="1200" b="1" spc="-15" dirty="0">
                <a:latin typeface="BIZ UDP明朝 Medium" panose="02020500000000000000" pitchFamily="18" charset="-128"/>
                <a:ea typeface="BIZ UDP明朝 Medium" panose="02020500000000000000" pitchFamily="18" charset="-128"/>
                <a:cs typeface="Meiryo UI"/>
              </a:rPr>
              <a:t> </a:t>
            </a:r>
            <a:r>
              <a:rPr sz="1200" b="1" spc="-10" dirty="0">
                <a:latin typeface="BIZ UDP明朝 Medium" panose="02020500000000000000" pitchFamily="18" charset="-128"/>
                <a:ea typeface="BIZ UDP明朝 Medium" panose="02020500000000000000" pitchFamily="18" charset="-128"/>
                <a:cs typeface="Meiryo UI"/>
              </a:rPr>
              <a:t>Age）</a:t>
            </a:r>
            <a:r>
              <a:rPr sz="1200" b="1" spc="-50" dirty="0">
                <a:latin typeface="BIZ UDP明朝 Medium" panose="02020500000000000000" pitchFamily="18" charset="-128"/>
                <a:ea typeface="BIZ UDP明朝 Medium" panose="02020500000000000000" pitchFamily="18" charset="-128"/>
                <a:cs typeface="Meiryo UI"/>
              </a:rPr>
              <a:t>。</a:t>
            </a:r>
            <a:endParaRPr sz="1200" b="1" dirty="0">
              <a:latin typeface="BIZ UDP明朝 Medium" panose="02020500000000000000" pitchFamily="18" charset="-128"/>
              <a:ea typeface="BIZ UDP明朝 Medium" panose="02020500000000000000" pitchFamily="18" charset="-128"/>
              <a:cs typeface="Meiryo UI"/>
            </a:endParaRPr>
          </a:p>
          <a:p>
            <a:pPr marL="184150" indent="-171450">
              <a:lnSpc>
                <a:spcPct val="100000"/>
              </a:lnSpc>
              <a:buFont typeface="Wingdings"/>
              <a:buChar char=""/>
              <a:tabLst>
                <a:tab pos="184150" algn="l"/>
              </a:tabLst>
            </a:pPr>
            <a:r>
              <a:rPr sz="1200" b="1" spc="-15" dirty="0" err="1">
                <a:latin typeface="BIZ UDP明朝 Medium" panose="02020500000000000000" pitchFamily="18" charset="-128"/>
                <a:ea typeface="BIZ UDP明朝 Medium" panose="02020500000000000000" pitchFamily="18" charset="-128"/>
                <a:cs typeface="Meiryo UI"/>
              </a:rPr>
              <a:t>本推定では、そのうち最も活動が発展している</a:t>
            </a:r>
            <a:r>
              <a:rPr sz="1200" b="1" dirty="0" err="1">
                <a:latin typeface="BIZ UDP明朝 Medium" panose="02020500000000000000" pitchFamily="18" charset="-128"/>
                <a:ea typeface="BIZ UDP明朝 Medium" panose="02020500000000000000" pitchFamily="18" charset="-128"/>
                <a:cs typeface="Meiryo UI"/>
              </a:rPr>
              <a:t>Jet</a:t>
            </a:r>
            <a:r>
              <a:rPr sz="1200" b="1" spc="-5" dirty="0">
                <a:latin typeface="BIZ UDP明朝 Medium" panose="02020500000000000000" pitchFamily="18" charset="-128"/>
                <a:ea typeface="BIZ UDP明朝 Medium" panose="02020500000000000000" pitchFamily="18" charset="-128"/>
                <a:cs typeface="Meiryo UI"/>
              </a:rPr>
              <a:t> </a:t>
            </a:r>
            <a:r>
              <a:rPr sz="1200" b="1" spc="-25" dirty="0">
                <a:latin typeface="BIZ UDP明朝 Medium" panose="02020500000000000000" pitchFamily="18" charset="-128"/>
                <a:ea typeface="BIZ UDP明朝 Medium" panose="02020500000000000000" pitchFamily="18" charset="-128"/>
                <a:cs typeface="Meiryo UI"/>
              </a:rPr>
              <a:t>Age</a:t>
            </a:r>
            <a:r>
              <a:rPr sz="1200" b="1" spc="-10" dirty="0">
                <a:latin typeface="BIZ UDP明朝 Medium" panose="02020500000000000000" pitchFamily="18" charset="-128"/>
                <a:ea typeface="BIZ UDP明朝 Medium" panose="02020500000000000000" pitchFamily="18" charset="-128"/>
                <a:cs typeface="Meiryo UI"/>
              </a:rPr>
              <a:t>（2030</a:t>
            </a:r>
            <a:r>
              <a:rPr sz="1200" b="1" dirty="0">
                <a:latin typeface="BIZ UDP明朝 Medium" panose="02020500000000000000" pitchFamily="18" charset="-128"/>
                <a:ea typeface="BIZ UDP明朝 Medium" panose="02020500000000000000" pitchFamily="18" charset="-128"/>
                <a:cs typeface="Meiryo UI"/>
              </a:rPr>
              <a:t>年代後半～）</a:t>
            </a:r>
            <a:r>
              <a:rPr sz="1200" b="1" spc="-20" dirty="0">
                <a:latin typeface="BIZ UDP明朝 Medium" panose="02020500000000000000" pitchFamily="18" charset="-128"/>
                <a:ea typeface="BIZ UDP明朝 Medium" panose="02020500000000000000" pitchFamily="18" charset="-128"/>
                <a:cs typeface="Meiryo UI"/>
              </a:rPr>
              <a:t>を想定。</a:t>
            </a:r>
            <a:endParaRPr sz="1200" b="1" dirty="0">
              <a:latin typeface="BIZ UDP明朝 Medium" panose="02020500000000000000" pitchFamily="18" charset="-128"/>
              <a:ea typeface="BIZ UDP明朝 Medium" panose="02020500000000000000" pitchFamily="18" charset="-128"/>
              <a:cs typeface="Meiryo UI"/>
            </a:endParaRPr>
          </a:p>
          <a:p>
            <a:pPr marL="12700">
              <a:lnSpc>
                <a:spcPct val="100000"/>
              </a:lnSpc>
            </a:pPr>
            <a:r>
              <a:rPr sz="1200" b="1" spc="-15" dirty="0">
                <a:solidFill>
                  <a:srgbClr val="006FC0"/>
                </a:solidFill>
                <a:latin typeface="BIZ UDP明朝 Medium" panose="02020500000000000000" pitchFamily="18" charset="-128"/>
                <a:ea typeface="BIZ UDP明朝 Medium" panose="02020500000000000000" pitchFamily="18" charset="-128"/>
                <a:cs typeface="Meiryo UI"/>
              </a:rPr>
              <a:t>想定分野</a:t>
            </a:r>
            <a:endParaRPr sz="1200" b="1" dirty="0">
              <a:latin typeface="BIZ UDP明朝 Medium" panose="02020500000000000000" pitchFamily="18" charset="-128"/>
              <a:ea typeface="BIZ UDP明朝 Medium" panose="02020500000000000000" pitchFamily="18" charset="-128"/>
              <a:cs typeface="Meiryo UI"/>
            </a:endParaRPr>
          </a:p>
          <a:p>
            <a:pPr marL="183515" marR="92710" indent="-171450">
              <a:lnSpc>
                <a:spcPct val="100000"/>
              </a:lnSpc>
              <a:buFont typeface="Wingdings"/>
              <a:buChar char=""/>
              <a:tabLst>
                <a:tab pos="184785" algn="l"/>
              </a:tabLst>
            </a:pPr>
            <a:r>
              <a:rPr sz="1200" b="1" spc="-10" dirty="0">
                <a:latin typeface="BIZ UDP明朝 Medium" panose="02020500000000000000" pitchFamily="18" charset="-128"/>
                <a:ea typeface="BIZ UDP明朝 Medium" panose="02020500000000000000" pitchFamily="18" charset="-128"/>
                <a:cs typeface="Meiryo UI"/>
              </a:rPr>
              <a:t>LunA-</a:t>
            </a:r>
            <a:r>
              <a:rPr sz="1200" b="1" spc="-20" dirty="0">
                <a:latin typeface="BIZ UDP明朝 Medium" panose="02020500000000000000" pitchFamily="18" charset="-128"/>
                <a:ea typeface="BIZ UDP明朝 Medium" panose="02020500000000000000" pitchFamily="18" charset="-128"/>
                <a:cs typeface="Meiryo UI"/>
              </a:rPr>
              <a:t>10</a:t>
            </a:r>
            <a:r>
              <a:rPr sz="1200" b="1" spc="-25" dirty="0">
                <a:latin typeface="BIZ UDP明朝 Medium" panose="02020500000000000000" pitchFamily="18" charset="-128"/>
                <a:ea typeface="BIZ UDP明朝 Medium" panose="02020500000000000000" pitchFamily="18" charset="-128"/>
                <a:cs typeface="Meiryo UI"/>
              </a:rPr>
              <a:t>における産業分類である輸送・モビリティ、通信・測位、電力、建設・ロボティクス、</a:t>
            </a:r>
            <a:r>
              <a:rPr sz="1200" b="1" spc="-10" dirty="0">
                <a:latin typeface="BIZ UDP明朝 Medium" panose="02020500000000000000" pitchFamily="18" charset="-128"/>
                <a:ea typeface="BIZ UDP明朝 Medium" panose="02020500000000000000" pitchFamily="18" charset="-128"/>
                <a:cs typeface="Meiryo UI"/>
              </a:rPr>
              <a:t>ISRUの</a:t>
            </a:r>
            <a:r>
              <a:rPr sz="1200" b="1" spc="-20" dirty="0">
                <a:latin typeface="BIZ UDP明朝 Medium" panose="02020500000000000000" pitchFamily="18" charset="-128"/>
                <a:ea typeface="BIZ UDP明朝 Medium" panose="02020500000000000000" pitchFamily="18" charset="-128"/>
                <a:cs typeface="Meiryo UI"/>
              </a:rPr>
              <a:t>5分野を対象。</a:t>
            </a:r>
            <a:endParaRPr sz="1200" b="1" dirty="0">
              <a:latin typeface="BIZ UDP明朝 Medium" panose="02020500000000000000" pitchFamily="18" charset="-128"/>
              <a:ea typeface="BIZ UDP明朝 Medium" panose="02020500000000000000" pitchFamily="18" charset="-128"/>
              <a:cs typeface="Meiryo UI"/>
            </a:endParaRPr>
          </a:p>
          <a:p>
            <a:pPr marL="12700">
              <a:lnSpc>
                <a:spcPct val="100000"/>
              </a:lnSpc>
            </a:pPr>
            <a:r>
              <a:rPr sz="1200" b="1" spc="-20" dirty="0">
                <a:solidFill>
                  <a:srgbClr val="006FC0"/>
                </a:solidFill>
                <a:latin typeface="BIZ UDP明朝 Medium" panose="02020500000000000000" pitchFamily="18" charset="-128"/>
                <a:ea typeface="BIZ UDP明朝 Medium" panose="02020500000000000000" pitchFamily="18" charset="-128"/>
                <a:cs typeface="Meiryo UI"/>
              </a:rPr>
              <a:t>推定のアプローチ等</a:t>
            </a:r>
            <a:endParaRPr sz="1200" b="1" dirty="0">
              <a:latin typeface="BIZ UDP明朝 Medium" panose="02020500000000000000" pitchFamily="18" charset="-128"/>
              <a:ea typeface="BIZ UDP明朝 Medium" panose="02020500000000000000" pitchFamily="18" charset="-128"/>
              <a:cs typeface="Meiryo UI"/>
            </a:endParaRPr>
          </a:p>
          <a:p>
            <a:pPr marL="184150" indent="-171450">
              <a:lnSpc>
                <a:spcPct val="100000"/>
              </a:lnSpc>
              <a:buFont typeface="Wingdings"/>
              <a:buChar char=""/>
              <a:tabLst>
                <a:tab pos="184150" algn="l"/>
              </a:tabLst>
            </a:pPr>
            <a:r>
              <a:rPr sz="1200" b="1" spc="-20" dirty="0">
                <a:latin typeface="BIZ UDP明朝 Medium" panose="02020500000000000000" pitchFamily="18" charset="-128"/>
                <a:ea typeface="BIZ UDP明朝 Medium" panose="02020500000000000000" pitchFamily="18" charset="-128"/>
                <a:cs typeface="Meiryo UI"/>
              </a:rPr>
              <a:t>市場推定は単年の数値を算出。</a:t>
            </a:r>
            <a:endParaRPr sz="1200" b="1" dirty="0">
              <a:latin typeface="BIZ UDP明朝 Medium" panose="02020500000000000000" pitchFamily="18" charset="-128"/>
              <a:ea typeface="BIZ UDP明朝 Medium" panose="02020500000000000000" pitchFamily="18" charset="-128"/>
              <a:cs typeface="Meiryo UI"/>
            </a:endParaRPr>
          </a:p>
          <a:p>
            <a:pPr marL="183515" marR="109855" indent="-171450">
              <a:lnSpc>
                <a:spcPct val="100000"/>
              </a:lnSpc>
              <a:buFont typeface="Wingdings"/>
              <a:buChar char=""/>
              <a:tabLst>
                <a:tab pos="184785" algn="l"/>
              </a:tabLst>
            </a:pPr>
            <a:r>
              <a:rPr sz="1200" b="1" spc="-10" dirty="0">
                <a:latin typeface="BIZ UDP明朝 Medium" panose="02020500000000000000" pitchFamily="18" charset="-128"/>
                <a:ea typeface="BIZ UDP明朝 Medium" panose="02020500000000000000" pitchFamily="18" charset="-128"/>
                <a:cs typeface="Meiryo UI"/>
              </a:rPr>
              <a:t>LunA-</a:t>
            </a:r>
            <a:r>
              <a:rPr sz="1200" b="1" spc="-20" dirty="0">
                <a:latin typeface="BIZ UDP明朝 Medium" panose="02020500000000000000" pitchFamily="18" charset="-128"/>
                <a:ea typeface="BIZ UDP明朝 Medium" panose="02020500000000000000" pitchFamily="18" charset="-128"/>
                <a:cs typeface="Meiryo UI"/>
              </a:rPr>
              <a:t>10から読み取れるサービスを積み上げることで推計を実施。</a:t>
            </a:r>
            <a:endParaRPr sz="1200" b="1" dirty="0">
              <a:latin typeface="BIZ UDP明朝 Medium" panose="02020500000000000000" pitchFamily="18" charset="-128"/>
              <a:ea typeface="BIZ UDP明朝 Medium" panose="02020500000000000000" pitchFamily="18" charset="-128"/>
              <a:cs typeface="Meiryo UI"/>
            </a:endParaRPr>
          </a:p>
          <a:p>
            <a:pPr marL="183515" marR="5080" indent="-171450">
              <a:lnSpc>
                <a:spcPct val="100000"/>
              </a:lnSpc>
              <a:buFont typeface="Wingdings"/>
              <a:buChar char=""/>
              <a:tabLst>
                <a:tab pos="184785" algn="l"/>
              </a:tabLst>
            </a:pPr>
            <a:r>
              <a:rPr sz="1200" b="1" spc="-35" dirty="0" err="1">
                <a:latin typeface="BIZ UDP明朝 Medium" panose="02020500000000000000" pitchFamily="18" charset="-128"/>
                <a:ea typeface="BIZ UDP明朝 Medium" panose="02020500000000000000" pitchFamily="18" charset="-128"/>
                <a:cs typeface="Meiryo UI"/>
              </a:rPr>
              <a:t>サービス提供に必要な宇宙インフラ等の開発・製造・整備</a:t>
            </a:r>
            <a:r>
              <a:rPr sz="1200" b="1" spc="-20" dirty="0" err="1">
                <a:latin typeface="BIZ UDP明朝 Medium" panose="02020500000000000000" pitchFamily="18" charset="-128"/>
                <a:ea typeface="BIZ UDP明朝 Medium" panose="02020500000000000000" pitchFamily="18" charset="-128"/>
                <a:cs typeface="Meiryo UI"/>
              </a:rPr>
              <a:t>等の費用については推計が困難で、今回の推定の対象外</a:t>
            </a:r>
            <a:r>
              <a:rPr sz="1200" b="1" spc="-20" dirty="0">
                <a:latin typeface="BIZ UDP明朝 Medium" panose="02020500000000000000" pitchFamily="18" charset="-128"/>
                <a:ea typeface="BIZ UDP明朝 Medium" panose="02020500000000000000" pitchFamily="18" charset="-128"/>
                <a:cs typeface="Meiryo UI"/>
              </a:rPr>
              <a:t>。</a:t>
            </a:r>
            <a:endParaRPr sz="1200" b="1" dirty="0">
              <a:latin typeface="BIZ UDP明朝 Medium" panose="02020500000000000000" pitchFamily="18" charset="-128"/>
              <a:ea typeface="BIZ UDP明朝 Medium" panose="02020500000000000000" pitchFamily="18" charset="-128"/>
              <a:cs typeface="Meiryo UI"/>
            </a:endParaRPr>
          </a:p>
          <a:p>
            <a:pPr marL="12700">
              <a:lnSpc>
                <a:spcPct val="100000"/>
              </a:lnSpc>
            </a:pPr>
            <a:r>
              <a:rPr sz="1200" b="1" spc="-20" dirty="0">
                <a:solidFill>
                  <a:srgbClr val="006FC0"/>
                </a:solidFill>
                <a:latin typeface="BIZ UDP明朝 Medium" panose="02020500000000000000" pitchFamily="18" charset="-128"/>
                <a:ea typeface="BIZ UDP明朝 Medium" panose="02020500000000000000" pitchFamily="18" charset="-128"/>
                <a:cs typeface="Meiryo UI"/>
              </a:rPr>
              <a:t>その他</a:t>
            </a:r>
            <a:endParaRPr sz="1200" b="1" dirty="0">
              <a:latin typeface="BIZ UDP明朝 Medium" panose="02020500000000000000" pitchFamily="18" charset="-128"/>
              <a:ea typeface="BIZ UDP明朝 Medium" panose="02020500000000000000" pitchFamily="18" charset="-128"/>
              <a:cs typeface="Meiryo UI"/>
            </a:endParaRPr>
          </a:p>
          <a:p>
            <a:pPr marL="183515" marR="13335" indent="-171450">
              <a:lnSpc>
                <a:spcPct val="100000"/>
              </a:lnSpc>
              <a:buFont typeface="Wingdings"/>
              <a:buChar char=""/>
              <a:tabLst>
                <a:tab pos="184785" algn="l"/>
              </a:tabLst>
            </a:pPr>
            <a:r>
              <a:rPr sz="1200" b="1" dirty="0">
                <a:latin typeface="BIZ UDP明朝 Medium" panose="02020500000000000000" pitchFamily="18" charset="-128"/>
                <a:ea typeface="BIZ UDP明朝 Medium" panose="02020500000000000000" pitchFamily="18" charset="-128"/>
                <a:cs typeface="Meiryo UI"/>
              </a:rPr>
              <a:t>Jet</a:t>
            </a:r>
            <a:r>
              <a:rPr sz="1200" b="1" spc="40" dirty="0">
                <a:latin typeface="BIZ UDP明朝 Medium" panose="02020500000000000000" pitchFamily="18" charset="-128"/>
                <a:ea typeface="BIZ UDP明朝 Medium" panose="02020500000000000000" pitchFamily="18" charset="-128"/>
                <a:cs typeface="Meiryo UI"/>
              </a:rPr>
              <a:t> </a:t>
            </a:r>
            <a:r>
              <a:rPr sz="1200" b="1" spc="-10" dirty="0">
                <a:latin typeface="BIZ UDP明朝 Medium" panose="02020500000000000000" pitchFamily="18" charset="-128"/>
                <a:ea typeface="BIZ UDP明朝 Medium" panose="02020500000000000000" pitchFamily="18" charset="-128"/>
                <a:cs typeface="Meiryo UI"/>
              </a:rPr>
              <a:t>Age</a:t>
            </a:r>
            <a:r>
              <a:rPr sz="1200" b="1" spc="-20" dirty="0">
                <a:latin typeface="BIZ UDP明朝 Medium" panose="02020500000000000000" pitchFamily="18" charset="-128"/>
                <a:ea typeface="BIZ UDP明朝 Medium" panose="02020500000000000000" pitchFamily="18" charset="-128"/>
                <a:cs typeface="Meiryo UI"/>
              </a:rPr>
              <a:t>の想定サービス群は、米国産業界及び国際パー</a:t>
            </a:r>
            <a:r>
              <a:rPr sz="1200" b="1" spc="-30" dirty="0">
                <a:latin typeface="BIZ UDP明朝 Medium" panose="02020500000000000000" pitchFamily="18" charset="-128"/>
                <a:ea typeface="BIZ UDP明朝 Medium" panose="02020500000000000000" pitchFamily="18" charset="-128"/>
                <a:cs typeface="Meiryo UI"/>
              </a:rPr>
              <a:t>トナーが利用するグローバルな月面インフラであることに加え、</a:t>
            </a:r>
            <a:r>
              <a:rPr sz="1200" b="1" spc="-20" dirty="0">
                <a:latin typeface="BIZ UDP明朝 Medium" panose="02020500000000000000" pitchFamily="18" charset="-128"/>
                <a:ea typeface="BIZ UDP明朝 Medium" panose="02020500000000000000" pitchFamily="18" charset="-128"/>
                <a:cs typeface="Meiryo UI"/>
              </a:rPr>
              <a:t>火星への到達も見据えた設計になっている可能性も存在。</a:t>
            </a:r>
            <a:endParaRPr sz="1200" b="1" dirty="0">
              <a:latin typeface="BIZ UDP明朝 Medium" panose="02020500000000000000" pitchFamily="18" charset="-128"/>
              <a:ea typeface="BIZ UDP明朝 Medium" panose="02020500000000000000" pitchFamily="18" charset="-128"/>
              <a:cs typeface="Meiryo UI"/>
            </a:endParaRPr>
          </a:p>
          <a:p>
            <a:pPr marL="12700">
              <a:lnSpc>
                <a:spcPct val="100000"/>
              </a:lnSpc>
              <a:spcBef>
                <a:spcPts val="705"/>
              </a:spcBef>
            </a:pPr>
            <a:endParaRPr lang="en-US" sz="900" b="1" spc="-20" dirty="0">
              <a:latin typeface="BIZ UDP明朝 Medium" panose="02020500000000000000" pitchFamily="18" charset="-128"/>
              <a:ea typeface="BIZ UDP明朝 Medium" panose="02020500000000000000" pitchFamily="18" charset="-128"/>
              <a:cs typeface="Yu Gothic"/>
            </a:endParaRPr>
          </a:p>
          <a:p>
            <a:pPr marL="12700">
              <a:lnSpc>
                <a:spcPct val="100000"/>
              </a:lnSpc>
              <a:spcBef>
                <a:spcPts val="705"/>
              </a:spcBef>
            </a:pPr>
            <a:r>
              <a:rPr sz="900" b="1" spc="-20" dirty="0" err="1">
                <a:latin typeface="BIZ UDP明朝 Medium" panose="02020500000000000000" pitchFamily="18" charset="-128"/>
                <a:ea typeface="BIZ UDP明朝 Medium" panose="02020500000000000000" pitchFamily="18" charset="-128"/>
                <a:cs typeface="Yu Gothic"/>
              </a:rPr>
              <a:t>出典：内閣府委託調査のもと三菱総合研究所が試算</a:t>
            </a:r>
            <a:endParaRPr sz="900" b="1" dirty="0">
              <a:latin typeface="BIZ UDP明朝 Medium" panose="02020500000000000000" pitchFamily="18" charset="-128"/>
              <a:ea typeface="BIZ UDP明朝 Medium" panose="02020500000000000000" pitchFamily="18" charset="-128"/>
              <a:cs typeface="Yu Gothic"/>
            </a:endParaRPr>
          </a:p>
          <a:p>
            <a:pPr marL="12700">
              <a:lnSpc>
                <a:spcPct val="100000"/>
              </a:lnSpc>
            </a:pPr>
            <a:r>
              <a:rPr sz="900" b="1" dirty="0">
                <a:latin typeface="BIZ UDP明朝 Medium" panose="02020500000000000000" pitchFamily="18" charset="-128"/>
                <a:ea typeface="BIZ UDP明朝 Medium" panose="02020500000000000000" pitchFamily="18" charset="-128"/>
                <a:cs typeface="Yu Gothic"/>
              </a:rPr>
              <a:t>※1： </a:t>
            </a:r>
            <a:r>
              <a:rPr sz="900" b="1" spc="-10" dirty="0">
                <a:latin typeface="BIZ UDP明朝 Medium" panose="02020500000000000000" pitchFamily="18" charset="-128"/>
                <a:ea typeface="BIZ UDP明朝 Medium" panose="02020500000000000000" pitchFamily="18" charset="-128"/>
                <a:cs typeface="Yu Gothic"/>
              </a:rPr>
              <a:t>NSR</a:t>
            </a:r>
            <a:r>
              <a:rPr sz="900" b="1" dirty="0">
                <a:latin typeface="BIZ UDP明朝 Medium" panose="02020500000000000000" pitchFamily="18" charset="-128"/>
                <a:ea typeface="BIZ UDP明朝 Medium" panose="02020500000000000000" pitchFamily="18" charset="-128"/>
                <a:cs typeface="Yu Gothic"/>
              </a:rPr>
              <a:t>「ESA Space2Connect</a:t>
            </a:r>
            <a:r>
              <a:rPr sz="900" b="1" spc="-15" dirty="0">
                <a:latin typeface="BIZ UDP明朝 Medium" panose="02020500000000000000" pitchFamily="18" charset="-128"/>
                <a:ea typeface="BIZ UDP明朝 Medium" panose="02020500000000000000" pitchFamily="18" charset="-128"/>
                <a:cs typeface="Yu Gothic"/>
              </a:rPr>
              <a:t> </a:t>
            </a:r>
            <a:r>
              <a:rPr sz="900" b="1" spc="-10" dirty="0">
                <a:latin typeface="BIZ UDP明朝 Medium" panose="02020500000000000000" pitchFamily="18" charset="-128"/>
                <a:ea typeface="BIZ UDP明朝 Medium" panose="02020500000000000000" pitchFamily="18" charset="-128"/>
                <a:cs typeface="Yu Gothic"/>
              </a:rPr>
              <a:t>Conference</a:t>
            </a:r>
            <a:r>
              <a:rPr sz="900" b="1" spc="-50" dirty="0">
                <a:latin typeface="BIZ UDP明朝 Medium" panose="02020500000000000000" pitchFamily="18" charset="-128"/>
                <a:ea typeface="BIZ UDP明朝 Medium" panose="02020500000000000000" pitchFamily="18" charset="-128"/>
                <a:cs typeface="Yu Gothic"/>
              </a:rPr>
              <a:t>」</a:t>
            </a:r>
            <a:endParaRPr sz="900" b="1" dirty="0">
              <a:latin typeface="BIZ UDP明朝 Medium" panose="02020500000000000000" pitchFamily="18" charset="-128"/>
              <a:ea typeface="BIZ UDP明朝 Medium" panose="02020500000000000000" pitchFamily="18" charset="-128"/>
              <a:cs typeface="Yu Gothic"/>
            </a:endParaRPr>
          </a:p>
          <a:p>
            <a:pPr marL="12700">
              <a:lnSpc>
                <a:spcPct val="100000"/>
              </a:lnSpc>
            </a:pPr>
            <a:r>
              <a:rPr sz="900" b="1" dirty="0">
                <a:latin typeface="BIZ UDP明朝 Medium" panose="02020500000000000000" pitchFamily="18" charset="-128"/>
                <a:ea typeface="BIZ UDP明朝 Medium" panose="02020500000000000000" pitchFamily="18" charset="-128"/>
                <a:cs typeface="Yu Gothic"/>
              </a:rPr>
              <a:t>※2： </a:t>
            </a:r>
            <a:r>
              <a:rPr sz="900" b="1" spc="-10" dirty="0">
                <a:latin typeface="BIZ UDP明朝 Medium" panose="02020500000000000000" pitchFamily="18" charset="-128"/>
                <a:ea typeface="BIZ UDP明朝 Medium" panose="02020500000000000000" pitchFamily="18" charset="-128"/>
                <a:cs typeface="Yu Gothic"/>
              </a:rPr>
              <a:t>PwC</a:t>
            </a:r>
            <a:r>
              <a:rPr sz="900" b="1" spc="-20" dirty="0">
                <a:latin typeface="BIZ UDP明朝 Medium" panose="02020500000000000000" pitchFamily="18" charset="-128"/>
                <a:ea typeface="BIZ UDP明朝 Medium" panose="02020500000000000000" pitchFamily="18" charset="-128"/>
                <a:cs typeface="Yu Gothic"/>
              </a:rPr>
              <a:t>「月面市場調査：市場動向と月面経済圏創出に向けた課題」</a:t>
            </a:r>
            <a:endParaRPr sz="900" b="1" dirty="0">
              <a:latin typeface="BIZ UDP明朝 Medium" panose="02020500000000000000" pitchFamily="18" charset="-128"/>
              <a:ea typeface="BIZ UDP明朝 Medium" panose="02020500000000000000" pitchFamily="18" charset="-128"/>
              <a:cs typeface="Yu Gothic"/>
            </a:endParaRPr>
          </a:p>
        </p:txBody>
      </p:sp>
      <p:grpSp>
        <p:nvGrpSpPr>
          <p:cNvPr id="4" name="object 6">
            <a:extLst>
              <a:ext uri="{FF2B5EF4-FFF2-40B4-BE49-F238E27FC236}">
                <a16:creationId xmlns:a16="http://schemas.microsoft.com/office/drawing/2014/main" id="{3DE56241-9F6F-EFFF-B2BA-B6857F5D608D}"/>
              </a:ext>
            </a:extLst>
          </p:cNvPr>
          <p:cNvGrpSpPr/>
          <p:nvPr/>
        </p:nvGrpSpPr>
        <p:grpSpPr>
          <a:xfrm>
            <a:off x="313728" y="1600478"/>
            <a:ext cx="5258896" cy="283210"/>
            <a:chOff x="180378" y="2059254"/>
            <a:chExt cx="3567429" cy="283210"/>
          </a:xfrm>
        </p:grpSpPr>
        <p:sp>
          <p:nvSpPr>
            <p:cNvPr id="5" name="object 7">
              <a:extLst>
                <a:ext uri="{FF2B5EF4-FFF2-40B4-BE49-F238E27FC236}">
                  <a16:creationId xmlns:a16="http://schemas.microsoft.com/office/drawing/2014/main" id="{E4B87402-E104-65E6-A262-727742B9A83B}"/>
                </a:ext>
              </a:extLst>
            </p:cNvPr>
            <p:cNvSpPr/>
            <p:nvPr/>
          </p:nvSpPr>
          <p:spPr>
            <a:xfrm>
              <a:off x="185140" y="2064016"/>
              <a:ext cx="3557904" cy="273685"/>
            </a:xfrm>
            <a:custGeom>
              <a:avLst/>
              <a:gdLst/>
              <a:ahLst/>
              <a:cxnLst/>
              <a:rect l="l" t="t" r="r" b="b"/>
              <a:pathLst>
                <a:path w="3557904" h="273685">
                  <a:moveTo>
                    <a:pt x="3557511" y="0"/>
                  </a:moveTo>
                  <a:lnTo>
                    <a:pt x="0" y="0"/>
                  </a:lnTo>
                  <a:lnTo>
                    <a:pt x="0" y="273240"/>
                  </a:lnTo>
                  <a:lnTo>
                    <a:pt x="3557511" y="273240"/>
                  </a:lnTo>
                  <a:lnTo>
                    <a:pt x="3557511" y="0"/>
                  </a:lnTo>
                  <a:close/>
                </a:path>
              </a:pathLst>
            </a:custGeom>
            <a:solidFill>
              <a:srgbClr val="00338D"/>
            </a:solidFill>
          </p:spPr>
          <p:txBody>
            <a:bodyPr wrap="square" lIns="0" tIns="0" rIns="0" bIns="0" rtlCol="0"/>
            <a:lstStyle/>
            <a:p>
              <a:endParaRPr/>
            </a:p>
          </p:txBody>
        </p:sp>
        <p:sp>
          <p:nvSpPr>
            <p:cNvPr id="6" name="object 8">
              <a:extLst>
                <a:ext uri="{FF2B5EF4-FFF2-40B4-BE49-F238E27FC236}">
                  <a16:creationId xmlns:a16="http://schemas.microsoft.com/office/drawing/2014/main" id="{E6BB811F-BD14-1A73-A129-3929C9CE86E6}"/>
                </a:ext>
              </a:extLst>
            </p:cNvPr>
            <p:cNvSpPr/>
            <p:nvPr/>
          </p:nvSpPr>
          <p:spPr>
            <a:xfrm>
              <a:off x="185140" y="2064016"/>
              <a:ext cx="3557904" cy="273685"/>
            </a:xfrm>
            <a:custGeom>
              <a:avLst/>
              <a:gdLst/>
              <a:ahLst/>
              <a:cxnLst/>
              <a:rect l="l" t="t" r="r" b="b"/>
              <a:pathLst>
                <a:path w="3557904" h="273685">
                  <a:moveTo>
                    <a:pt x="0" y="0"/>
                  </a:moveTo>
                  <a:lnTo>
                    <a:pt x="3557511" y="0"/>
                  </a:lnTo>
                  <a:lnTo>
                    <a:pt x="3557511" y="273240"/>
                  </a:lnTo>
                  <a:lnTo>
                    <a:pt x="0" y="273240"/>
                  </a:lnTo>
                  <a:lnTo>
                    <a:pt x="0" y="0"/>
                  </a:lnTo>
                  <a:close/>
                </a:path>
              </a:pathLst>
            </a:custGeom>
            <a:ln w="9525">
              <a:solidFill>
                <a:srgbClr val="00338D"/>
              </a:solidFill>
            </a:ln>
          </p:spPr>
          <p:txBody>
            <a:bodyPr wrap="square" lIns="0" tIns="0" rIns="0" bIns="0" rtlCol="0"/>
            <a:lstStyle/>
            <a:p>
              <a:endParaRPr/>
            </a:p>
          </p:txBody>
        </p:sp>
      </p:grpSp>
      <p:grpSp>
        <p:nvGrpSpPr>
          <p:cNvPr id="7" name="object 9">
            <a:extLst>
              <a:ext uri="{FF2B5EF4-FFF2-40B4-BE49-F238E27FC236}">
                <a16:creationId xmlns:a16="http://schemas.microsoft.com/office/drawing/2014/main" id="{99DB09B9-96D0-900A-CB09-B4DF41FC6B7D}"/>
              </a:ext>
            </a:extLst>
          </p:cNvPr>
          <p:cNvGrpSpPr/>
          <p:nvPr/>
        </p:nvGrpSpPr>
        <p:grpSpPr>
          <a:xfrm>
            <a:off x="5888050" y="1617651"/>
            <a:ext cx="5786120" cy="283210"/>
            <a:chOff x="3812324" y="2059254"/>
            <a:chExt cx="5786120" cy="283210"/>
          </a:xfrm>
        </p:grpSpPr>
        <p:sp>
          <p:nvSpPr>
            <p:cNvPr id="8" name="object 10">
              <a:extLst>
                <a:ext uri="{FF2B5EF4-FFF2-40B4-BE49-F238E27FC236}">
                  <a16:creationId xmlns:a16="http://schemas.microsoft.com/office/drawing/2014/main" id="{EEF28E7A-D8C6-F7B1-74A2-03A44B154A30}"/>
                </a:ext>
              </a:extLst>
            </p:cNvPr>
            <p:cNvSpPr/>
            <p:nvPr/>
          </p:nvSpPr>
          <p:spPr>
            <a:xfrm>
              <a:off x="3817086" y="2064016"/>
              <a:ext cx="5776595" cy="273685"/>
            </a:xfrm>
            <a:custGeom>
              <a:avLst/>
              <a:gdLst/>
              <a:ahLst/>
              <a:cxnLst/>
              <a:rect l="l" t="t" r="r" b="b"/>
              <a:pathLst>
                <a:path w="5776595" h="273685">
                  <a:moveTo>
                    <a:pt x="5776175" y="0"/>
                  </a:moveTo>
                  <a:lnTo>
                    <a:pt x="0" y="0"/>
                  </a:lnTo>
                  <a:lnTo>
                    <a:pt x="0" y="273240"/>
                  </a:lnTo>
                  <a:lnTo>
                    <a:pt x="5776175" y="273240"/>
                  </a:lnTo>
                  <a:lnTo>
                    <a:pt x="5776175" y="0"/>
                  </a:lnTo>
                  <a:close/>
                </a:path>
              </a:pathLst>
            </a:custGeom>
            <a:solidFill>
              <a:srgbClr val="00338D"/>
            </a:solidFill>
          </p:spPr>
          <p:txBody>
            <a:bodyPr wrap="square" lIns="0" tIns="0" rIns="0" bIns="0" rtlCol="0"/>
            <a:lstStyle/>
            <a:p>
              <a:endParaRPr/>
            </a:p>
          </p:txBody>
        </p:sp>
        <p:sp>
          <p:nvSpPr>
            <p:cNvPr id="9" name="object 11">
              <a:extLst>
                <a:ext uri="{FF2B5EF4-FFF2-40B4-BE49-F238E27FC236}">
                  <a16:creationId xmlns:a16="http://schemas.microsoft.com/office/drawing/2014/main" id="{4D308F63-102C-F1D5-DD13-6BDA97B8EBB4}"/>
                </a:ext>
              </a:extLst>
            </p:cNvPr>
            <p:cNvSpPr/>
            <p:nvPr/>
          </p:nvSpPr>
          <p:spPr>
            <a:xfrm>
              <a:off x="3817086" y="2064016"/>
              <a:ext cx="5776595" cy="273685"/>
            </a:xfrm>
            <a:custGeom>
              <a:avLst/>
              <a:gdLst/>
              <a:ahLst/>
              <a:cxnLst/>
              <a:rect l="l" t="t" r="r" b="b"/>
              <a:pathLst>
                <a:path w="5776595" h="273685">
                  <a:moveTo>
                    <a:pt x="0" y="0"/>
                  </a:moveTo>
                  <a:lnTo>
                    <a:pt x="5776175" y="0"/>
                  </a:lnTo>
                  <a:lnTo>
                    <a:pt x="5776175" y="273240"/>
                  </a:lnTo>
                  <a:lnTo>
                    <a:pt x="0" y="273240"/>
                  </a:lnTo>
                  <a:lnTo>
                    <a:pt x="0" y="0"/>
                  </a:lnTo>
                  <a:close/>
                </a:path>
              </a:pathLst>
            </a:custGeom>
            <a:ln w="9525">
              <a:solidFill>
                <a:srgbClr val="00338D"/>
              </a:solidFill>
            </a:ln>
          </p:spPr>
          <p:txBody>
            <a:bodyPr wrap="square" lIns="0" tIns="0" rIns="0" bIns="0" rtlCol="0"/>
            <a:lstStyle/>
            <a:p>
              <a:endParaRPr/>
            </a:p>
          </p:txBody>
        </p:sp>
      </p:grpSp>
      <p:sp>
        <p:nvSpPr>
          <p:cNvPr id="10" name="object 12">
            <a:extLst>
              <a:ext uri="{FF2B5EF4-FFF2-40B4-BE49-F238E27FC236}">
                <a16:creationId xmlns:a16="http://schemas.microsoft.com/office/drawing/2014/main" id="{F5946367-B9A7-3E35-4EA0-D6780931E397}"/>
              </a:ext>
            </a:extLst>
          </p:cNvPr>
          <p:cNvSpPr txBox="1"/>
          <p:nvPr/>
        </p:nvSpPr>
        <p:spPr>
          <a:xfrm>
            <a:off x="1275894" y="1625100"/>
            <a:ext cx="3073856" cy="228268"/>
          </a:xfrm>
          <a:prstGeom prst="rect">
            <a:avLst/>
          </a:prstGeom>
        </p:spPr>
        <p:txBody>
          <a:bodyPr vert="horz" wrap="square" lIns="0" tIns="12700" rIns="0" bIns="0" rtlCol="0">
            <a:spAutoFit/>
          </a:bodyPr>
          <a:lstStyle/>
          <a:p>
            <a:pPr marL="768985">
              <a:lnSpc>
                <a:spcPct val="100000"/>
              </a:lnSpc>
              <a:spcBef>
                <a:spcPts val="955"/>
              </a:spcBef>
              <a:tabLst>
                <a:tab pos="5287645" algn="l"/>
              </a:tabLst>
            </a:pPr>
            <a:r>
              <a:rPr sz="1400" b="1" dirty="0" err="1">
                <a:solidFill>
                  <a:schemeClr val="bg1"/>
                </a:solidFill>
                <a:latin typeface="Meiryo UI"/>
                <a:cs typeface="Meiryo UI"/>
              </a:rPr>
              <a:t>市場推定</a:t>
            </a:r>
            <a:r>
              <a:rPr sz="1400" b="1" spc="-10" dirty="0" err="1">
                <a:solidFill>
                  <a:schemeClr val="bg1"/>
                </a:solidFill>
                <a:latin typeface="Meiryo UI"/>
                <a:cs typeface="Meiryo UI"/>
              </a:rPr>
              <a:t>に関す</a:t>
            </a:r>
            <a:r>
              <a:rPr sz="1400" b="1" dirty="0" err="1">
                <a:solidFill>
                  <a:schemeClr val="bg1"/>
                </a:solidFill>
                <a:latin typeface="Meiryo UI"/>
                <a:cs typeface="Meiryo UI"/>
              </a:rPr>
              <a:t>る前提</a:t>
            </a:r>
            <a:r>
              <a:rPr sz="1400" b="1" spc="-50" dirty="0" err="1">
                <a:solidFill>
                  <a:schemeClr val="bg1"/>
                </a:solidFill>
                <a:latin typeface="Meiryo UI"/>
                <a:cs typeface="Meiryo UI"/>
              </a:rPr>
              <a:t>等</a:t>
            </a:r>
            <a:endParaRPr sz="1400" dirty="0">
              <a:solidFill>
                <a:schemeClr val="bg1"/>
              </a:solidFill>
              <a:latin typeface="Meiryo UI"/>
              <a:cs typeface="Meiryo UI"/>
            </a:endParaRPr>
          </a:p>
        </p:txBody>
      </p:sp>
      <p:sp>
        <p:nvSpPr>
          <p:cNvPr id="11" name="object 13">
            <a:extLst>
              <a:ext uri="{FF2B5EF4-FFF2-40B4-BE49-F238E27FC236}">
                <a16:creationId xmlns:a16="http://schemas.microsoft.com/office/drawing/2014/main" id="{5E4A93E3-34CA-F17C-DFFC-00A6419FBDA1}"/>
              </a:ext>
            </a:extLst>
          </p:cNvPr>
          <p:cNvSpPr txBox="1"/>
          <p:nvPr/>
        </p:nvSpPr>
        <p:spPr>
          <a:xfrm>
            <a:off x="5959615" y="2241720"/>
            <a:ext cx="5059045" cy="554355"/>
          </a:xfrm>
          <a:prstGeom prst="rect">
            <a:avLst/>
          </a:prstGeom>
        </p:spPr>
        <p:txBody>
          <a:bodyPr vert="horz" wrap="square" lIns="0" tIns="13335" rIns="0" bIns="0" rtlCol="0">
            <a:spAutoFit/>
          </a:bodyPr>
          <a:lstStyle/>
          <a:p>
            <a:pPr marL="38100">
              <a:lnSpc>
                <a:spcPct val="100000"/>
              </a:lnSpc>
              <a:spcBef>
                <a:spcPts val="105"/>
              </a:spcBef>
            </a:pPr>
            <a:r>
              <a:rPr sz="1100" b="1" spc="-25" dirty="0">
                <a:solidFill>
                  <a:srgbClr val="006FC0"/>
                </a:solidFill>
                <a:latin typeface="Meiryo UI"/>
                <a:cs typeface="Meiryo UI"/>
              </a:rPr>
              <a:t>推定アプローチのイメージ</a:t>
            </a:r>
            <a:endParaRPr sz="1100" dirty="0">
              <a:latin typeface="Meiryo UI"/>
              <a:cs typeface="Meiryo UI"/>
            </a:endParaRPr>
          </a:p>
          <a:p>
            <a:pPr marL="84455">
              <a:lnSpc>
                <a:spcPct val="100000"/>
              </a:lnSpc>
              <a:spcBef>
                <a:spcPts val="770"/>
              </a:spcBef>
            </a:pPr>
            <a:r>
              <a:rPr sz="800" b="1" spc="-10" dirty="0">
                <a:solidFill>
                  <a:srgbClr val="003A83"/>
                </a:solidFill>
                <a:latin typeface="Meiryo UI"/>
                <a:cs typeface="Meiryo UI"/>
              </a:rPr>
              <a:t>公表されている他の市場推計等</a:t>
            </a:r>
            <a:r>
              <a:rPr sz="800" spc="-15" dirty="0">
                <a:solidFill>
                  <a:srgbClr val="003A83"/>
                </a:solidFill>
                <a:latin typeface="Meiryo UI"/>
                <a:cs typeface="Meiryo UI"/>
              </a:rPr>
              <a:t>（積み上げ結果の比較等において参照 ※市場の規模感を示す黒線の位置はイメージ</a:t>
            </a:r>
            <a:r>
              <a:rPr sz="800" spc="-50" dirty="0">
                <a:solidFill>
                  <a:srgbClr val="003A83"/>
                </a:solidFill>
                <a:latin typeface="Meiryo UI"/>
                <a:cs typeface="Meiryo UI"/>
              </a:rPr>
              <a:t>）</a:t>
            </a:r>
            <a:endParaRPr sz="800" dirty="0">
              <a:latin typeface="Meiryo UI"/>
              <a:cs typeface="Meiryo UI"/>
            </a:endParaRPr>
          </a:p>
          <a:p>
            <a:pPr marL="93345">
              <a:lnSpc>
                <a:spcPct val="100000"/>
              </a:lnSpc>
              <a:spcBef>
                <a:spcPts val="145"/>
              </a:spcBef>
            </a:pPr>
            <a:r>
              <a:rPr sz="800" spc="-10" dirty="0">
                <a:latin typeface="Meiryo UI"/>
                <a:cs typeface="Meiryo UI"/>
              </a:rPr>
              <a:t>2022</a:t>
            </a:r>
            <a:r>
              <a:rPr sz="800" spc="15" dirty="0">
                <a:latin typeface="Meiryo UI"/>
                <a:cs typeface="Meiryo UI"/>
              </a:rPr>
              <a:t>年 - </a:t>
            </a:r>
            <a:r>
              <a:rPr sz="800" spc="-10" dirty="0">
                <a:latin typeface="Meiryo UI"/>
                <a:cs typeface="Meiryo UI"/>
              </a:rPr>
              <a:t>2032</a:t>
            </a:r>
            <a:r>
              <a:rPr sz="800" dirty="0">
                <a:latin typeface="Meiryo UI"/>
                <a:cs typeface="Meiryo UI"/>
              </a:rPr>
              <a:t>年</a:t>
            </a:r>
            <a:r>
              <a:rPr sz="800" spc="-10" dirty="0">
                <a:latin typeface="Meiryo UI"/>
                <a:cs typeface="Meiryo UI"/>
              </a:rPr>
              <a:t>（10年間）の累積： 1,367</a:t>
            </a:r>
            <a:r>
              <a:rPr sz="800" spc="-5" dirty="0">
                <a:latin typeface="Meiryo UI"/>
                <a:cs typeface="Meiryo UI"/>
              </a:rPr>
              <a:t>億ドル</a:t>
            </a:r>
            <a:r>
              <a:rPr sz="800" dirty="0">
                <a:latin typeface="Meiryo UI"/>
                <a:cs typeface="Meiryo UI"/>
              </a:rPr>
              <a:t>（</a:t>
            </a:r>
            <a:r>
              <a:rPr sz="800" spc="-15" dirty="0">
                <a:latin typeface="Meiryo UI"/>
                <a:cs typeface="Meiryo UI"/>
              </a:rPr>
              <a:t>約</a:t>
            </a:r>
            <a:r>
              <a:rPr sz="800" spc="-10" dirty="0">
                <a:latin typeface="Meiryo UI"/>
                <a:cs typeface="Meiryo UI"/>
              </a:rPr>
              <a:t>20兆円）（NSR予測</a:t>
            </a:r>
            <a:r>
              <a:rPr sz="750" spc="-37" baseline="38888" dirty="0">
                <a:latin typeface="Meiryo UI"/>
                <a:cs typeface="Meiryo UI"/>
              </a:rPr>
              <a:t>※1</a:t>
            </a:r>
            <a:r>
              <a:rPr sz="800" spc="-25" dirty="0">
                <a:latin typeface="Meiryo UI"/>
                <a:cs typeface="Meiryo UI"/>
              </a:rPr>
              <a:t>）</a:t>
            </a:r>
            <a:endParaRPr sz="800" dirty="0">
              <a:latin typeface="Meiryo UI"/>
              <a:cs typeface="Meiryo UI"/>
            </a:endParaRPr>
          </a:p>
        </p:txBody>
      </p:sp>
      <p:sp>
        <p:nvSpPr>
          <p:cNvPr id="12" name="object 14">
            <a:extLst>
              <a:ext uri="{FF2B5EF4-FFF2-40B4-BE49-F238E27FC236}">
                <a16:creationId xmlns:a16="http://schemas.microsoft.com/office/drawing/2014/main" id="{F90E5641-85C1-0FC1-9F7E-0400271D58CD}"/>
              </a:ext>
            </a:extLst>
          </p:cNvPr>
          <p:cNvSpPr txBox="1"/>
          <p:nvPr/>
        </p:nvSpPr>
        <p:spPr>
          <a:xfrm>
            <a:off x="5985015" y="5190994"/>
            <a:ext cx="2332990" cy="193675"/>
          </a:xfrm>
          <a:prstGeom prst="rect">
            <a:avLst/>
          </a:prstGeom>
        </p:spPr>
        <p:txBody>
          <a:bodyPr vert="horz" wrap="square" lIns="0" tIns="12700" rIns="0" bIns="0" rtlCol="0">
            <a:spAutoFit/>
          </a:bodyPr>
          <a:lstStyle/>
          <a:p>
            <a:pPr marL="12700">
              <a:lnSpc>
                <a:spcPct val="100000"/>
              </a:lnSpc>
              <a:spcBef>
                <a:spcPts val="100"/>
              </a:spcBef>
            </a:pPr>
            <a:r>
              <a:rPr sz="1100" b="1" spc="-10" dirty="0">
                <a:solidFill>
                  <a:srgbClr val="006FC0"/>
                </a:solidFill>
                <a:latin typeface="Meiryo UI"/>
                <a:cs typeface="Meiryo UI"/>
              </a:rPr>
              <a:t>市場推定の結果</a:t>
            </a:r>
            <a:r>
              <a:rPr sz="800" spc="-10" dirty="0">
                <a:solidFill>
                  <a:srgbClr val="006FC0"/>
                </a:solidFill>
                <a:latin typeface="Meiryo UI"/>
                <a:cs typeface="Meiryo UI"/>
              </a:rPr>
              <a:t>（1</a:t>
            </a:r>
            <a:r>
              <a:rPr sz="800" dirty="0">
                <a:solidFill>
                  <a:srgbClr val="006FC0"/>
                </a:solidFill>
                <a:latin typeface="Meiryo UI"/>
                <a:cs typeface="Meiryo UI"/>
              </a:rPr>
              <a:t>ドル</a:t>
            </a:r>
            <a:r>
              <a:rPr sz="800" spc="-10" dirty="0">
                <a:solidFill>
                  <a:srgbClr val="006FC0"/>
                </a:solidFill>
                <a:latin typeface="Meiryo UI"/>
                <a:cs typeface="Meiryo UI"/>
              </a:rPr>
              <a:t>＝150</a:t>
            </a:r>
            <a:r>
              <a:rPr sz="800" spc="-15" dirty="0">
                <a:solidFill>
                  <a:srgbClr val="006FC0"/>
                </a:solidFill>
                <a:latin typeface="Meiryo UI"/>
                <a:cs typeface="Meiryo UI"/>
              </a:rPr>
              <a:t>円として円換算</a:t>
            </a:r>
            <a:r>
              <a:rPr sz="800" spc="-50" dirty="0">
                <a:solidFill>
                  <a:srgbClr val="006FC0"/>
                </a:solidFill>
                <a:latin typeface="Meiryo UI"/>
                <a:cs typeface="Meiryo UI"/>
              </a:rPr>
              <a:t>）</a:t>
            </a:r>
            <a:endParaRPr sz="800">
              <a:latin typeface="Meiryo UI"/>
              <a:cs typeface="Meiryo UI"/>
            </a:endParaRPr>
          </a:p>
        </p:txBody>
      </p:sp>
      <p:sp>
        <p:nvSpPr>
          <p:cNvPr id="13" name="object 15">
            <a:extLst>
              <a:ext uri="{FF2B5EF4-FFF2-40B4-BE49-F238E27FC236}">
                <a16:creationId xmlns:a16="http://schemas.microsoft.com/office/drawing/2014/main" id="{98AEA058-59EF-B8DC-5012-8DCDC8170A89}"/>
              </a:ext>
            </a:extLst>
          </p:cNvPr>
          <p:cNvSpPr/>
          <p:nvPr/>
        </p:nvSpPr>
        <p:spPr>
          <a:xfrm>
            <a:off x="6225214" y="5424710"/>
            <a:ext cx="1550670" cy="487045"/>
          </a:xfrm>
          <a:custGeom>
            <a:avLst/>
            <a:gdLst/>
            <a:ahLst/>
            <a:cxnLst/>
            <a:rect l="l" t="t" r="r" b="b"/>
            <a:pathLst>
              <a:path w="1550670" h="487045">
                <a:moveTo>
                  <a:pt x="775182" y="0"/>
                </a:moveTo>
                <a:lnTo>
                  <a:pt x="704625" y="995"/>
                </a:lnTo>
                <a:lnTo>
                  <a:pt x="635843" y="3923"/>
                </a:lnTo>
                <a:lnTo>
                  <a:pt x="569109" y="8697"/>
                </a:lnTo>
                <a:lnTo>
                  <a:pt x="504698" y="15233"/>
                </a:lnTo>
                <a:lnTo>
                  <a:pt x="442881" y="23444"/>
                </a:lnTo>
                <a:lnTo>
                  <a:pt x="383935" y="33243"/>
                </a:lnTo>
                <a:lnTo>
                  <a:pt x="328131" y="44546"/>
                </a:lnTo>
                <a:lnTo>
                  <a:pt x="275744" y="57266"/>
                </a:lnTo>
                <a:lnTo>
                  <a:pt x="227047" y="71316"/>
                </a:lnTo>
                <a:lnTo>
                  <a:pt x="182314" y="86612"/>
                </a:lnTo>
                <a:lnTo>
                  <a:pt x="141819" y="103067"/>
                </a:lnTo>
                <a:lnTo>
                  <a:pt x="105836" y="120595"/>
                </a:lnTo>
                <a:lnTo>
                  <a:pt x="48497" y="158526"/>
                </a:lnTo>
                <a:lnTo>
                  <a:pt x="12489" y="199719"/>
                </a:lnTo>
                <a:lnTo>
                  <a:pt x="0" y="243484"/>
                </a:lnTo>
                <a:lnTo>
                  <a:pt x="3167" y="265645"/>
                </a:lnTo>
                <a:lnTo>
                  <a:pt x="27690" y="308210"/>
                </a:lnTo>
                <a:lnTo>
                  <a:pt x="74637" y="347858"/>
                </a:lnTo>
                <a:lnTo>
                  <a:pt x="141819" y="383901"/>
                </a:lnTo>
                <a:lnTo>
                  <a:pt x="182314" y="400356"/>
                </a:lnTo>
                <a:lnTo>
                  <a:pt x="227047" y="415651"/>
                </a:lnTo>
                <a:lnTo>
                  <a:pt x="275744" y="429702"/>
                </a:lnTo>
                <a:lnTo>
                  <a:pt x="328131" y="442422"/>
                </a:lnTo>
                <a:lnTo>
                  <a:pt x="383935" y="453724"/>
                </a:lnTo>
                <a:lnTo>
                  <a:pt x="442881" y="463524"/>
                </a:lnTo>
                <a:lnTo>
                  <a:pt x="504698" y="471735"/>
                </a:lnTo>
                <a:lnTo>
                  <a:pt x="569109" y="478270"/>
                </a:lnTo>
                <a:lnTo>
                  <a:pt x="635843" y="483045"/>
                </a:lnTo>
                <a:lnTo>
                  <a:pt x="704625" y="485973"/>
                </a:lnTo>
                <a:lnTo>
                  <a:pt x="775182" y="486968"/>
                </a:lnTo>
                <a:lnTo>
                  <a:pt x="845739" y="485973"/>
                </a:lnTo>
                <a:lnTo>
                  <a:pt x="914521" y="483045"/>
                </a:lnTo>
                <a:lnTo>
                  <a:pt x="981255" y="478270"/>
                </a:lnTo>
                <a:lnTo>
                  <a:pt x="1045667" y="471735"/>
                </a:lnTo>
                <a:lnTo>
                  <a:pt x="1107483" y="463524"/>
                </a:lnTo>
                <a:lnTo>
                  <a:pt x="1166430" y="453724"/>
                </a:lnTo>
                <a:lnTo>
                  <a:pt x="1222233" y="442422"/>
                </a:lnTo>
                <a:lnTo>
                  <a:pt x="1274621" y="429702"/>
                </a:lnTo>
                <a:lnTo>
                  <a:pt x="1323317" y="415651"/>
                </a:lnTo>
                <a:lnTo>
                  <a:pt x="1368050" y="400356"/>
                </a:lnTo>
                <a:lnTo>
                  <a:pt x="1408545" y="383901"/>
                </a:lnTo>
                <a:lnTo>
                  <a:pt x="1444529" y="366373"/>
                </a:lnTo>
                <a:lnTo>
                  <a:pt x="1501867" y="328441"/>
                </a:lnTo>
                <a:lnTo>
                  <a:pt x="1537875" y="287249"/>
                </a:lnTo>
                <a:lnTo>
                  <a:pt x="1550365" y="243484"/>
                </a:lnTo>
                <a:lnTo>
                  <a:pt x="1547197" y="221323"/>
                </a:lnTo>
                <a:lnTo>
                  <a:pt x="1522674" y="178758"/>
                </a:lnTo>
                <a:lnTo>
                  <a:pt x="1475727" y="139110"/>
                </a:lnTo>
                <a:lnTo>
                  <a:pt x="1408545" y="103067"/>
                </a:lnTo>
                <a:lnTo>
                  <a:pt x="1368050" y="86612"/>
                </a:lnTo>
                <a:lnTo>
                  <a:pt x="1323317" y="71316"/>
                </a:lnTo>
                <a:lnTo>
                  <a:pt x="1274621" y="57266"/>
                </a:lnTo>
                <a:lnTo>
                  <a:pt x="1222233" y="44546"/>
                </a:lnTo>
                <a:lnTo>
                  <a:pt x="1166430" y="33243"/>
                </a:lnTo>
                <a:lnTo>
                  <a:pt x="1107483" y="23444"/>
                </a:lnTo>
                <a:lnTo>
                  <a:pt x="1045667" y="15233"/>
                </a:lnTo>
                <a:lnTo>
                  <a:pt x="981255" y="8697"/>
                </a:lnTo>
                <a:lnTo>
                  <a:pt x="914521" y="3923"/>
                </a:lnTo>
                <a:lnTo>
                  <a:pt x="845739" y="995"/>
                </a:lnTo>
                <a:lnTo>
                  <a:pt x="775182" y="0"/>
                </a:lnTo>
                <a:close/>
              </a:path>
            </a:pathLst>
          </a:custGeom>
          <a:solidFill>
            <a:srgbClr val="3B82F5"/>
          </a:solidFill>
        </p:spPr>
        <p:txBody>
          <a:bodyPr wrap="square" lIns="0" tIns="0" rIns="0" bIns="0" rtlCol="0"/>
          <a:lstStyle/>
          <a:p>
            <a:endParaRPr/>
          </a:p>
        </p:txBody>
      </p:sp>
      <p:sp>
        <p:nvSpPr>
          <p:cNvPr id="14" name="object 16">
            <a:extLst>
              <a:ext uri="{FF2B5EF4-FFF2-40B4-BE49-F238E27FC236}">
                <a16:creationId xmlns:a16="http://schemas.microsoft.com/office/drawing/2014/main" id="{518D7B98-1160-281B-9F63-CAC1B6EBDCC6}"/>
              </a:ext>
            </a:extLst>
          </p:cNvPr>
          <p:cNvSpPr txBox="1"/>
          <p:nvPr/>
        </p:nvSpPr>
        <p:spPr>
          <a:xfrm>
            <a:off x="6556404" y="5535145"/>
            <a:ext cx="888365" cy="269875"/>
          </a:xfrm>
          <a:prstGeom prst="rect">
            <a:avLst/>
          </a:prstGeom>
        </p:spPr>
        <p:txBody>
          <a:bodyPr vert="horz" wrap="square" lIns="0" tIns="12065" rIns="0" bIns="0" rtlCol="0">
            <a:spAutoFit/>
          </a:bodyPr>
          <a:lstStyle/>
          <a:p>
            <a:pPr algn="ctr">
              <a:lnSpc>
                <a:spcPts val="785"/>
              </a:lnSpc>
              <a:spcBef>
                <a:spcPts val="95"/>
              </a:spcBef>
            </a:pPr>
            <a:r>
              <a:rPr sz="700" spc="-25" dirty="0">
                <a:solidFill>
                  <a:srgbClr val="FFFFFF"/>
                </a:solidFill>
                <a:latin typeface="BIZ UDPGothic"/>
                <a:cs typeface="BIZ UDPGothic"/>
              </a:rPr>
              <a:t>輸送・モビリティ</a:t>
            </a:r>
            <a:endParaRPr sz="700">
              <a:latin typeface="BIZ UDPGothic"/>
              <a:cs typeface="BIZ UDPGothic"/>
            </a:endParaRPr>
          </a:p>
          <a:p>
            <a:pPr algn="ctr">
              <a:lnSpc>
                <a:spcPts val="1145"/>
              </a:lnSpc>
            </a:pPr>
            <a:r>
              <a:rPr sz="1000" b="1" spc="85" dirty="0">
                <a:solidFill>
                  <a:srgbClr val="FFFFFF"/>
                </a:solidFill>
                <a:latin typeface="BIZ UDPGothic"/>
                <a:cs typeface="BIZ UDPGothic"/>
              </a:rPr>
              <a:t>約</a:t>
            </a:r>
            <a:r>
              <a:rPr sz="1350" b="1" baseline="3086" dirty="0">
                <a:solidFill>
                  <a:srgbClr val="FFFFFF"/>
                </a:solidFill>
                <a:latin typeface="BIZ UDPGothic"/>
                <a:cs typeface="BIZ UDPGothic"/>
              </a:rPr>
              <a:t>7</a:t>
            </a:r>
            <a:r>
              <a:rPr sz="1350" b="1" spc="-127" baseline="3086" dirty="0">
                <a:solidFill>
                  <a:srgbClr val="FFFFFF"/>
                </a:solidFill>
                <a:latin typeface="BIZ UDPGothic"/>
                <a:cs typeface="BIZ UDPGothic"/>
              </a:rPr>
              <a:t>, </a:t>
            </a:r>
            <a:r>
              <a:rPr sz="1350" b="1" spc="82" baseline="3086" dirty="0">
                <a:solidFill>
                  <a:srgbClr val="FFFFFF"/>
                </a:solidFill>
                <a:latin typeface="BIZ UDPGothic"/>
                <a:cs typeface="BIZ UDPGothic"/>
              </a:rPr>
              <a:t>600</a:t>
            </a:r>
            <a:r>
              <a:rPr sz="1350" b="1" spc="-240" baseline="3086" dirty="0">
                <a:solidFill>
                  <a:srgbClr val="FFFFFF"/>
                </a:solidFill>
                <a:latin typeface="BIZ UDPGothic"/>
                <a:cs typeface="BIZ UDPGothic"/>
              </a:rPr>
              <a:t> </a:t>
            </a:r>
            <a:r>
              <a:rPr sz="1000" b="1" spc="60" dirty="0">
                <a:solidFill>
                  <a:srgbClr val="FFFFFF"/>
                </a:solidFill>
                <a:latin typeface="BIZ UDPGothic"/>
                <a:cs typeface="BIZ UDPGothic"/>
              </a:rPr>
              <a:t>億円</a:t>
            </a:r>
            <a:endParaRPr sz="1000">
              <a:latin typeface="BIZ UDPGothic"/>
              <a:cs typeface="BIZ UDPGothic"/>
            </a:endParaRPr>
          </a:p>
        </p:txBody>
      </p:sp>
      <p:sp>
        <p:nvSpPr>
          <p:cNvPr id="15" name="object 17">
            <a:extLst>
              <a:ext uri="{FF2B5EF4-FFF2-40B4-BE49-F238E27FC236}">
                <a16:creationId xmlns:a16="http://schemas.microsoft.com/office/drawing/2014/main" id="{5CBE3C27-521B-FC5C-D8E9-88564FCE6E82}"/>
              </a:ext>
            </a:extLst>
          </p:cNvPr>
          <p:cNvSpPr/>
          <p:nvPr/>
        </p:nvSpPr>
        <p:spPr>
          <a:xfrm>
            <a:off x="8178633" y="5424710"/>
            <a:ext cx="1550670" cy="487045"/>
          </a:xfrm>
          <a:custGeom>
            <a:avLst/>
            <a:gdLst/>
            <a:ahLst/>
            <a:cxnLst/>
            <a:rect l="l" t="t" r="r" b="b"/>
            <a:pathLst>
              <a:path w="1550670" h="487045">
                <a:moveTo>
                  <a:pt x="775182" y="0"/>
                </a:moveTo>
                <a:lnTo>
                  <a:pt x="704625" y="995"/>
                </a:lnTo>
                <a:lnTo>
                  <a:pt x="635843" y="3923"/>
                </a:lnTo>
                <a:lnTo>
                  <a:pt x="569109" y="8697"/>
                </a:lnTo>
                <a:lnTo>
                  <a:pt x="504698" y="15233"/>
                </a:lnTo>
                <a:lnTo>
                  <a:pt x="442881" y="23444"/>
                </a:lnTo>
                <a:lnTo>
                  <a:pt x="383935" y="33243"/>
                </a:lnTo>
                <a:lnTo>
                  <a:pt x="328131" y="44546"/>
                </a:lnTo>
                <a:lnTo>
                  <a:pt x="275744" y="57266"/>
                </a:lnTo>
                <a:lnTo>
                  <a:pt x="227047" y="71316"/>
                </a:lnTo>
                <a:lnTo>
                  <a:pt x="182314" y="86612"/>
                </a:lnTo>
                <a:lnTo>
                  <a:pt x="141819" y="103067"/>
                </a:lnTo>
                <a:lnTo>
                  <a:pt x="105836" y="120595"/>
                </a:lnTo>
                <a:lnTo>
                  <a:pt x="48497" y="158526"/>
                </a:lnTo>
                <a:lnTo>
                  <a:pt x="12489" y="199719"/>
                </a:lnTo>
                <a:lnTo>
                  <a:pt x="0" y="243484"/>
                </a:lnTo>
                <a:lnTo>
                  <a:pt x="3167" y="265645"/>
                </a:lnTo>
                <a:lnTo>
                  <a:pt x="27690" y="308210"/>
                </a:lnTo>
                <a:lnTo>
                  <a:pt x="74637" y="347858"/>
                </a:lnTo>
                <a:lnTo>
                  <a:pt x="141819" y="383901"/>
                </a:lnTo>
                <a:lnTo>
                  <a:pt x="182314" y="400356"/>
                </a:lnTo>
                <a:lnTo>
                  <a:pt x="227047" y="415651"/>
                </a:lnTo>
                <a:lnTo>
                  <a:pt x="275744" y="429702"/>
                </a:lnTo>
                <a:lnTo>
                  <a:pt x="328131" y="442422"/>
                </a:lnTo>
                <a:lnTo>
                  <a:pt x="383935" y="453724"/>
                </a:lnTo>
                <a:lnTo>
                  <a:pt x="442881" y="463524"/>
                </a:lnTo>
                <a:lnTo>
                  <a:pt x="504698" y="471735"/>
                </a:lnTo>
                <a:lnTo>
                  <a:pt x="569109" y="478270"/>
                </a:lnTo>
                <a:lnTo>
                  <a:pt x="635843" y="483045"/>
                </a:lnTo>
                <a:lnTo>
                  <a:pt x="704625" y="485973"/>
                </a:lnTo>
                <a:lnTo>
                  <a:pt x="775182" y="486968"/>
                </a:lnTo>
                <a:lnTo>
                  <a:pt x="845739" y="485973"/>
                </a:lnTo>
                <a:lnTo>
                  <a:pt x="914521" y="483045"/>
                </a:lnTo>
                <a:lnTo>
                  <a:pt x="981255" y="478270"/>
                </a:lnTo>
                <a:lnTo>
                  <a:pt x="1045667" y="471735"/>
                </a:lnTo>
                <a:lnTo>
                  <a:pt x="1107483" y="463524"/>
                </a:lnTo>
                <a:lnTo>
                  <a:pt x="1166430" y="453724"/>
                </a:lnTo>
                <a:lnTo>
                  <a:pt x="1222233" y="442422"/>
                </a:lnTo>
                <a:lnTo>
                  <a:pt x="1274621" y="429702"/>
                </a:lnTo>
                <a:lnTo>
                  <a:pt x="1323317" y="415651"/>
                </a:lnTo>
                <a:lnTo>
                  <a:pt x="1368050" y="400356"/>
                </a:lnTo>
                <a:lnTo>
                  <a:pt x="1408545" y="383901"/>
                </a:lnTo>
                <a:lnTo>
                  <a:pt x="1444529" y="366373"/>
                </a:lnTo>
                <a:lnTo>
                  <a:pt x="1501867" y="328441"/>
                </a:lnTo>
                <a:lnTo>
                  <a:pt x="1537875" y="287249"/>
                </a:lnTo>
                <a:lnTo>
                  <a:pt x="1550365" y="243484"/>
                </a:lnTo>
                <a:lnTo>
                  <a:pt x="1547197" y="221323"/>
                </a:lnTo>
                <a:lnTo>
                  <a:pt x="1522674" y="178758"/>
                </a:lnTo>
                <a:lnTo>
                  <a:pt x="1475727" y="139110"/>
                </a:lnTo>
                <a:lnTo>
                  <a:pt x="1408545" y="103067"/>
                </a:lnTo>
                <a:lnTo>
                  <a:pt x="1368050" y="86612"/>
                </a:lnTo>
                <a:lnTo>
                  <a:pt x="1323317" y="71316"/>
                </a:lnTo>
                <a:lnTo>
                  <a:pt x="1274621" y="57266"/>
                </a:lnTo>
                <a:lnTo>
                  <a:pt x="1222233" y="44546"/>
                </a:lnTo>
                <a:lnTo>
                  <a:pt x="1166430" y="33243"/>
                </a:lnTo>
                <a:lnTo>
                  <a:pt x="1107483" y="23444"/>
                </a:lnTo>
                <a:lnTo>
                  <a:pt x="1045667" y="15233"/>
                </a:lnTo>
                <a:lnTo>
                  <a:pt x="981255" y="8697"/>
                </a:lnTo>
                <a:lnTo>
                  <a:pt x="914521" y="3923"/>
                </a:lnTo>
                <a:lnTo>
                  <a:pt x="845739" y="995"/>
                </a:lnTo>
                <a:lnTo>
                  <a:pt x="775182" y="0"/>
                </a:lnTo>
                <a:close/>
              </a:path>
            </a:pathLst>
          </a:custGeom>
          <a:solidFill>
            <a:srgbClr val="3B82F5"/>
          </a:solidFill>
        </p:spPr>
        <p:txBody>
          <a:bodyPr wrap="square" lIns="0" tIns="0" rIns="0" bIns="0" rtlCol="0"/>
          <a:lstStyle/>
          <a:p>
            <a:endParaRPr/>
          </a:p>
        </p:txBody>
      </p:sp>
      <p:sp>
        <p:nvSpPr>
          <p:cNvPr id="16" name="object 18">
            <a:extLst>
              <a:ext uri="{FF2B5EF4-FFF2-40B4-BE49-F238E27FC236}">
                <a16:creationId xmlns:a16="http://schemas.microsoft.com/office/drawing/2014/main" id="{84BBD641-2B7B-400D-6E0E-58CF1174AB45}"/>
              </a:ext>
            </a:extLst>
          </p:cNvPr>
          <p:cNvSpPr txBox="1"/>
          <p:nvPr/>
        </p:nvSpPr>
        <p:spPr>
          <a:xfrm>
            <a:off x="8497919" y="5535145"/>
            <a:ext cx="911225" cy="278765"/>
          </a:xfrm>
          <a:prstGeom prst="rect">
            <a:avLst/>
          </a:prstGeom>
        </p:spPr>
        <p:txBody>
          <a:bodyPr vert="horz" wrap="square" lIns="0" tIns="12065" rIns="0" bIns="0" rtlCol="0">
            <a:spAutoFit/>
          </a:bodyPr>
          <a:lstStyle/>
          <a:p>
            <a:pPr marL="635" algn="ctr">
              <a:lnSpc>
                <a:spcPts val="819"/>
              </a:lnSpc>
              <a:spcBef>
                <a:spcPts val="95"/>
              </a:spcBef>
            </a:pPr>
            <a:r>
              <a:rPr sz="700" spc="-20" dirty="0">
                <a:solidFill>
                  <a:srgbClr val="FFFFFF"/>
                </a:solidFill>
                <a:latin typeface="BIZ UDPGothic"/>
                <a:cs typeface="BIZ UDPGothic"/>
              </a:rPr>
              <a:t>通信・測位</a:t>
            </a:r>
            <a:endParaRPr sz="700">
              <a:latin typeface="BIZ UDPGothic"/>
              <a:cs typeface="BIZ UDPGothic"/>
            </a:endParaRPr>
          </a:p>
          <a:p>
            <a:pPr algn="ctr">
              <a:lnSpc>
                <a:spcPts val="1180"/>
              </a:lnSpc>
            </a:pPr>
            <a:r>
              <a:rPr sz="1000" b="1" spc="85" dirty="0">
                <a:solidFill>
                  <a:srgbClr val="FFFFFF"/>
                </a:solidFill>
                <a:latin typeface="BIZ UDPGothic"/>
                <a:cs typeface="BIZ UDPGothic"/>
              </a:rPr>
              <a:t>約</a:t>
            </a:r>
            <a:r>
              <a:rPr sz="1000" b="1" dirty="0">
                <a:solidFill>
                  <a:srgbClr val="FFFFFF"/>
                </a:solidFill>
                <a:latin typeface="BIZ UDPGothic"/>
                <a:cs typeface="BIZ UDPGothic"/>
              </a:rPr>
              <a:t>1</a:t>
            </a:r>
            <a:r>
              <a:rPr sz="1000" b="1" spc="-100" dirty="0">
                <a:solidFill>
                  <a:srgbClr val="FFFFFF"/>
                </a:solidFill>
                <a:latin typeface="BIZ UDPGothic"/>
                <a:cs typeface="BIZ UDPGothic"/>
              </a:rPr>
              <a:t>, </a:t>
            </a:r>
            <a:r>
              <a:rPr sz="1000" b="1" spc="50" dirty="0">
                <a:solidFill>
                  <a:srgbClr val="FFFFFF"/>
                </a:solidFill>
                <a:latin typeface="BIZ UDPGothic"/>
                <a:cs typeface="BIZ UDPGothic"/>
              </a:rPr>
              <a:t>200</a:t>
            </a:r>
            <a:r>
              <a:rPr sz="1000" b="1" spc="-25" dirty="0">
                <a:solidFill>
                  <a:srgbClr val="FFFFFF"/>
                </a:solidFill>
                <a:latin typeface="BIZ UDPGothic"/>
                <a:cs typeface="BIZ UDPGothic"/>
              </a:rPr>
              <a:t> 億円</a:t>
            </a:r>
            <a:endParaRPr sz="1000">
              <a:latin typeface="BIZ UDPGothic"/>
              <a:cs typeface="BIZ UDPGothic"/>
            </a:endParaRPr>
          </a:p>
        </p:txBody>
      </p:sp>
      <p:sp>
        <p:nvSpPr>
          <p:cNvPr id="17" name="object 19">
            <a:extLst>
              <a:ext uri="{FF2B5EF4-FFF2-40B4-BE49-F238E27FC236}">
                <a16:creationId xmlns:a16="http://schemas.microsoft.com/office/drawing/2014/main" id="{417EAB5A-6DA5-09B8-0731-7A4372E55083}"/>
              </a:ext>
            </a:extLst>
          </p:cNvPr>
          <p:cNvSpPr/>
          <p:nvPr/>
        </p:nvSpPr>
        <p:spPr>
          <a:xfrm>
            <a:off x="7230440" y="5863545"/>
            <a:ext cx="1550670" cy="487045"/>
          </a:xfrm>
          <a:custGeom>
            <a:avLst/>
            <a:gdLst/>
            <a:ahLst/>
            <a:cxnLst/>
            <a:rect l="l" t="t" r="r" b="b"/>
            <a:pathLst>
              <a:path w="1550670" h="487045">
                <a:moveTo>
                  <a:pt x="775182" y="0"/>
                </a:moveTo>
                <a:lnTo>
                  <a:pt x="704625" y="995"/>
                </a:lnTo>
                <a:lnTo>
                  <a:pt x="635843" y="3923"/>
                </a:lnTo>
                <a:lnTo>
                  <a:pt x="569109" y="8697"/>
                </a:lnTo>
                <a:lnTo>
                  <a:pt x="504698" y="15233"/>
                </a:lnTo>
                <a:lnTo>
                  <a:pt x="442881" y="23444"/>
                </a:lnTo>
                <a:lnTo>
                  <a:pt x="383935" y="33243"/>
                </a:lnTo>
                <a:lnTo>
                  <a:pt x="328131" y="44546"/>
                </a:lnTo>
                <a:lnTo>
                  <a:pt x="275744" y="57266"/>
                </a:lnTo>
                <a:lnTo>
                  <a:pt x="227047" y="71316"/>
                </a:lnTo>
                <a:lnTo>
                  <a:pt x="182314" y="86612"/>
                </a:lnTo>
                <a:lnTo>
                  <a:pt x="141819" y="103067"/>
                </a:lnTo>
                <a:lnTo>
                  <a:pt x="105836" y="120595"/>
                </a:lnTo>
                <a:lnTo>
                  <a:pt x="48497" y="158526"/>
                </a:lnTo>
                <a:lnTo>
                  <a:pt x="12489" y="199719"/>
                </a:lnTo>
                <a:lnTo>
                  <a:pt x="0" y="243484"/>
                </a:lnTo>
                <a:lnTo>
                  <a:pt x="3167" y="265645"/>
                </a:lnTo>
                <a:lnTo>
                  <a:pt x="27690" y="308210"/>
                </a:lnTo>
                <a:lnTo>
                  <a:pt x="74637" y="347858"/>
                </a:lnTo>
                <a:lnTo>
                  <a:pt x="141819" y="383901"/>
                </a:lnTo>
                <a:lnTo>
                  <a:pt x="182314" y="400356"/>
                </a:lnTo>
                <a:lnTo>
                  <a:pt x="227047" y="415651"/>
                </a:lnTo>
                <a:lnTo>
                  <a:pt x="275744" y="429702"/>
                </a:lnTo>
                <a:lnTo>
                  <a:pt x="328131" y="442422"/>
                </a:lnTo>
                <a:lnTo>
                  <a:pt x="383935" y="453724"/>
                </a:lnTo>
                <a:lnTo>
                  <a:pt x="442881" y="463524"/>
                </a:lnTo>
                <a:lnTo>
                  <a:pt x="504698" y="471735"/>
                </a:lnTo>
                <a:lnTo>
                  <a:pt x="569109" y="478270"/>
                </a:lnTo>
                <a:lnTo>
                  <a:pt x="635843" y="483045"/>
                </a:lnTo>
                <a:lnTo>
                  <a:pt x="704625" y="485973"/>
                </a:lnTo>
                <a:lnTo>
                  <a:pt x="775182" y="486968"/>
                </a:lnTo>
                <a:lnTo>
                  <a:pt x="845739" y="485973"/>
                </a:lnTo>
                <a:lnTo>
                  <a:pt x="914521" y="483045"/>
                </a:lnTo>
                <a:lnTo>
                  <a:pt x="981255" y="478270"/>
                </a:lnTo>
                <a:lnTo>
                  <a:pt x="1045667" y="471735"/>
                </a:lnTo>
                <a:lnTo>
                  <a:pt x="1107483" y="463524"/>
                </a:lnTo>
                <a:lnTo>
                  <a:pt x="1166430" y="453724"/>
                </a:lnTo>
                <a:lnTo>
                  <a:pt x="1222233" y="442422"/>
                </a:lnTo>
                <a:lnTo>
                  <a:pt x="1274621" y="429702"/>
                </a:lnTo>
                <a:lnTo>
                  <a:pt x="1323317" y="415651"/>
                </a:lnTo>
                <a:lnTo>
                  <a:pt x="1368050" y="400356"/>
                </a:lnTo>
                <a:lnTo>
                  <a:pt x="1408545" y="383901"/>
                </a:lnTo>
                <a:lnTo>
                  <a:pt x="1444529" y="366373"/>
                </a:lnTo>
                <a:lnTo>
                  <a:pt x="1501867" y="328441"/>
                </a:lnTo>
                <a:lnTo>
                  <a:pt x="1537875" y="287249"/>
                </a:lnTo>
                <a:lnTo>
                  <a:pt x="1550365" y="243484"/>
                </a:lnTo>
                <a:lnTo>
                  <a:pt x="1547197" y="221323"/>
                </a:lnTo>
                <a:lnTo>
                  <a:pt x="1522674" y="178758"/>
                </a:lnTo>
                <a:lnTo>
                  <a:pt x="1475727" y="139110"/>
                </a:lnTo>
                <a:lnTo>
                  <a:pt x="1408545" y="103067"/>
                </a:lnTo>
                <a:lnTo>
                  <a:pt x="1368050" y="86612"/>
                </a:lnTo>
                <a:lnTo>
                  <a:pt x="1323317" y="71316"/>
                </a:lnTo>
                <a:lnTo>
                  <a:pt x="1274621" y="57266"/>
                </a:lnTo>
                <a:lnTo>
                  <a:pt x="1222233" y="44546"/>
                </a:lnTo>
                <a:lnTo>
                  <a:pt x="1166430" y="33243"/>
                </a:lnTo>
                <a:lnTo>
                  <a:pt x="1107483" y="23444"/>
                </a:lnTo>
                <a:lnTo>
                  <a:pt x="1045667" y="15233"/>
                </a:lnTo>
                <a:lnTo>
                  <a:pt x="981255" y="8697"/>
                </a:lnTo>
                <a:lnTo>
                  <a:pt x="914521" y="3923"/>
                </a:lnTo>
                <a:lnTo>
                  <a:pt x="845739" y="995"/>
                </a:lnTo>
                <a:lnTo>
                  <a:pt x="775182" y="0"/>
                </a:lnTo>
                <a:close/>
              </a:path>
            </a:pathLst>
          </a:custGeom>
          <a:solidFill>
            <a:srgbClr val="3B82F5"/>
          </a:solidFill>
        </p:spPr>
        <p:txBody>
          <a:bodyPr wrap="square" lIns="0" tIns="0" rIns="0" bIns="0" rtlCol="0"/>
          <a:lstStyle/>
          <a:p>
            <a:endParaRPr/>
          </a:p>
        </p:txBody>
      </p:sp>
      <p:sp>
        <p:nvSpPr>
          <p:cNvPr id="18" name="object 20">
            <a:extLst>
              <a:ext uri="{FF2B5EF4-FFF2-40B4-BE49-F238E27FC236}">
                <a16:creationId xmlns:a16="http://schemas.microsoft.com/office/drawing/2014/main" id="{7CC61A07-83B3-9CB8-46A6-A30E8B99D550}"/>
              </a:ext>
            </a:extLst>
          </p:cNvPr>
          <p:cNvSpPr txBox="1"/>
          <p:nvPr/>
        </p:nvSpPr>
        <p:spPr>
          <a:xfrm>
            <a:off x="7556995" y="5973981"/>
            <a:ext cx="895985" cy="289560"/>
          </a:xfrm>
          <a:prstGeom prst="rect">
            <a:avLst/>
          </a:prstGeom>
        </p:spPr>
        <p:txBody>
          <a:bodyPr vert="horz" wrap="square" lIns="0" tIns="12065" rIns="0" bIns="0" rtlCol="0">
            <a:spAutoFit/>
          </a:bodyPr>
          <a:lstStyle/>
          <a:p>
            <a:pPr algn="ctr">
              <a:lnSpc>
                <a:spcPts val="830"/>
              </a:lnSpc>
              <a:spcBef>
                <a:spcPts val="95"/>
              </a:spcBef>
            </a:pPr>
            <a:r>
              <a:rPr sz="700" spc="-20" dirty="0">
                <a:solidFill>
                  <a:srgbClr val="FFFFFF"/>
                </a:solidFill>
                <a:latin typeface="BIZ UDPGothic"/>
                <a:cs typeface="BIZ UDPGothic"/>
              </a:rPr>
              <a:t>建設・ロボティクス</a:t>
            </a:r>
            <a:endParaRPr sz="700">
              <a:latin typeface="BIZ UDPGothic"/>
              <a:cs typeface="BIZ UDPGothic"/>
            </a:endParaRPr>
          </a:p>
          <a:p>
            <a:pPr algn="ctr">
              <a:lnSpc>
                <a:spcPts val="1250"/>
              </a:lnSpc>
            </a:pPr>
            <a:r>
              <a:rPr sz="1050" b="1" spc="95" dirty="0">
                <a:solidFill>
                  <a:srgbClr val="FFFFFF"/>
                </a:solidFill>
                <a:latin typeface="BIZ UDPGothic"/>
                <a:cs typeface="BIZ UDPGothic"/>
              </a:rPr>
              <a:t>約</a:t>
            </a:r>
            <a:r>
              <a:rPr sz="1350" b="1" baseline="3086" dirty="0">
                <a:solidFill>
                  <a:srgbClr val="FFFFFF"/>
                </a:solidFill>
                <a:latin typeface="BIZ UDPGothic"/>
                <a:cs typeface="BIZ UDPGothic"/>
              </a:rPr>
              <a:t>1</a:t>
            </a:r>
            <a:r>
              <a:rPr sz="1350" b="1" spc="-217" baseline="3086" dirty="0">
                <a:solidFill>
                  <a:srgbClr val="FFFFFF"/>
                </a:solidFill>
                <a:latin typeface="BIZ UDPGothic"/>
                <a:cs typeface="BIZ UDPGothic"/>
              </a:rPr>
              <a:t> , </a:t>
            </a:r>
            <a:r>
              <a:rPr sz="1350" b="1" spc="82" baseline="3086" dirty="0">
                <a:solidFill>
                  <a:srgbClr val="FFFFFF"/>
                </a:solidFill>
                <a:latin typeface="BIZ UDPGothic"/>
                <a:cs typeface="BIZ UDPGothic"/>
              </a:rPr>
              <a:t>200</a:t>
            </a:r>
            <a:r>
              <a:rPr sz="1350" b="1" spc="-300" baseline="3086" dirty="0">
                <a:solidFill>
                  <a:srgbClr val="FFFFFF"/>
                </a:solidFill>
                <a:latin typeface="BIZ UDPGothic"/>
                <a:cs typeface="BIZ UDPGothic"/>
              </a:rPr>
              <a:t> </a:t>
            </a:r>
            <a:r>
              <a:rPr sz="1050" b="1" spc="70" dirty="0">
                <a:solidFill>
                  <a:srgbClr val="FFFFFF"/>
                </a:solidFill>
                <a:latin typeface="BIZ UDPGothic"/>
                <a:cs typeface="BIZ UDPGothic"/>
              </a:rPr>
              <a:t>億円</a:t>
            </a:r>
            <a:endParaRPr sz="1050">
              <a:latin typeface="BIZ UDPGothic"/>
              <a:cs typeface="BIZ UDPGothic"/>
            </a:endParaRPr>
          </a:p>
        </p:txBody>
      </p:sp>
      <p:sp>
        <p:nvSpPr>
          <p:cNvPr id="19" name="object 21">
            <a:extLst>
              <a:ext uri="{FF2B5EF4-FFF2-40B4-BE49-F238E27FC236}">
                <a16:creationId xmlns:a16="http://schemas.microsoft.com/office/drawing/2014/main" id="{8332B8D3-2E5E-4547-8F50-1423FF30017F}"/>
              </a:ext>
            </a:extLst>
          </p:cNvPr>
          <p:cNvSpPr/>
          <p:nvPr/>
        </p:nvSpPr>
        <p:spPr>
          <a:xfrm>
            <a:off x="9139011" y="5863545"/>
            <a:ext cx="1550670" cy="487045"/>
          </a:xfrm>
          <a:custGeom>
            <a:avLst/>
            <a:gdLst/>
            <a:ahLst/>
            <a:cxnLst/>
            <a:rect l="l" t="t" r="r" b="b"/>
            <a:pathLst>
              <a:path w="1550670" h="487045">
                <a:moveTo>
                  <a:pt x="775182" y="0"/>
                </a:moveTo>
                <a:lnTo>
                  <a:pt x="704625" y="995"/>
                </a:lnTo>
                <a:lnTo>
                  <a:pt x="635843" y="3923"/>
                </a:lnTo>
                <a:lnTo>
                  <a:pt x="569109" y="8697"/>
                </a:lnTo>
                <a:lnTo>
                  <a:pt x="504698" y="15233"/>
                </a:lnTo>
                <a:lnTo>
                  <a:pt x="442881" y="23444"/>
                </a:lnTo>
                <a:lnTo>
                  <a:pt x="383935" y="33243"/>
                </a:lnTo>
                <a:lnTo>
                  <a:pt x="328131" y="44546"/>
                </a:lnTo>
                <a:lnTo>
                  <a:pt x="275744" y="57266"/>
                </a:lnTo>
                <a:lnTo>
                  <a:pt x="227047" y="71316"/>
                </a:lnTo>
                <a:lnTo>
                  <a:pt x="182314" y="86612"/>
                </a:lnTo>
                <a:lnTo>
                  <a:pt x="141819" y="103067"/>
                </a:lnTo>
                <a:lnTo>
                  <a:pt x="105836" y="120595"/>
                </a:lnTo>
                <a:lnTo>
                  <a:pt x="48497" y="158526"/>
                </a:lnTo>
                <a:lnTo>
                  <a:pt x="12489" y="199719"/>
                </a:lnTo>
                <a:lnTo>
                  <a:pt x="0" y="243484"/>
                </a:lnTo>
                <a:lnTo>
                  <a:pt x="3167" y="265645"/>
                </a:lnTo>
                <a:lnTo>
                  <a:pt x="27690" y="308210"/>
                </a:lnTo>
                <a:lnTo>
                  <a:pt x="74637" y="347858"/>
                </a:lnTo>
                <a:lnTo>
                  <a:pt x="141819" y="383901"/>
                </a:lnTo>
                <a:lnTo>
                  <a:pt x="182314" y="400356"/>
                </a:lnTo>
                <a:lnTo>
                  <a:pt x="227047" y="415651"/>
                </a:lnTo>
                <a:lnTo>
                  <a:pt x="275744" y="429702"/>
                </a:lnTo>
                <a:lnTo>
                  <a:pt x="328131" y="442422"/>
                </a:lnTo>
                <a:lnTo>
                  <a:pt x="383935" y="453724"/>
                </a:lnTo>
                <a:lnTo>
                  <a:pt x="442881" y="463524"/>
                </a:lnTo>
                <a:lnTo>
                  <a:pt x="504698" y="471735"/>
                </a:lnTo>
                <a:lnTo>
                  <a:pt x="569109" y="478270"/>
                </a:lnTo>
                <a:lnTo>
                  <a:pt x="635843" y="483045"/>
                </a:lnTo>
                <a:lnTo>
                  <a:pt x="704625" y="485973"/>
                </a:lnTo>
                <a:lnTo>
                  <a:pt x="775182" y="486968"/>
                </a:lnTo>
                <a:lnTo>
                  <a:pt x="845739" y="485973"/>
                </a:lnTo>
                <a:lnTo>
                  <a:pt x="914521" y="483045"/>
                </a:lnTo>
                <a:lnTo>
                  <a:pt x="981255" y="478270"/>
                </a:lnTo>
                <a:lnTo>
                  <a:pt x="1045667" y="471735"/>
                </a:lnTo>
                <a:lnTo>
                  <a:pt x="1107483" y="463524"/>
                </a:lnTo>
                <a:lnTo>
                  <a:pt x="1166430" y="453724"/>
                </a:lnTo>
                <a:lnTo>
                  <a:pt x="1222233" y="442422"/>
                </a:lnTo>
                <a:lnTo>
                  <a:pt x="1274621" y="429702"/>
                </a:lnTo>
                <a:lnTo>
                  <a:pt x="1323317" y="415651"/>
                </a:lnTo>
                <a:lnTo>
                  <a:pt x="1368050" y="400356"/>
                </a:lnTo>
                <a:lnTo>
                  <a:pt x="1408545" y="383901"/>
                </a:lnTo>
                <a:lnTo>
                  <a:pt x="1444529" y="366373"/>
                </a:lnTo>
                <a:lnTo>
                  <a:pt x="1501867" y="328441"/>
                </a:lnTo>
                <a:lnTo>
                  <a:pt x="1537875" y="287249"/>
                </a:lnTo>
                <a:lnTo>
                  <a:pt x="1550365" y="243484"/>
                </a:lnTo>
                <a:lnTo>
                  <a:pt x="1547197" y="221323"/>
                </a:lnTo>
                <a:lnTo>
                  <a:pt x="1522674" y="178758"/>
                </a:lnTo>
                <a:lnTo>
                  <a:pt x="1475727" y="139110"/>
                </a:lnTo>
                <a:lnTo>
                  <a:pt x="1408545" y="103067"/>
                </a:lnTo>
                <a:lnTo>
                  <a:pt x="1368050" y="86612"/>
                </a:lnTo>
                <a:lnTo>
                  <a:pt x="1323317" y="71316"/>
                </a:lnTo>
                <a:lnTo>
                  <a:pt x="1274621" y="57266"/>
                </a:lnTo>
                <a:lnTo>
                  <a:pt x="1222233" y="44546"/>
                </a:lnTo>
                <a:lnTo>
                  <a:pt x="1166430" y="33243"/>
                </a:lnTo>
                <a:lnTo>
                  <a:pt x="1107483" y="23444"/>
                </a:lnTo>
                <a:lnTo>
                  <a:pt x="1045667" y="15233"/>
                </a:lnTo>
                <a:lnTo>
                  <a:pt x="981255" y="8697"/>
                </a:lnTo>
                <a:lnTo>
                  <a:pt x="914521" y="3923"/>
                </a:lnTo>
                <a:lnTo>
                  <a:pt x="845739" y="995"/>
                </a:lnTo>
                <a:lnTo>
                  <a:pt x="775182" y="0"/>
                </a:lnTo>
                <a:close/>
              </a:path>
            </a:pathLst>
          </a:custGeom>
          <a:solidFill>
            <a:srgbClr val="3B82F5"/>
          </a:solidFill>
        </p:spPr>
        <p:txBody>
          <a:bodyPr wrap="square" lIns="0" tIns="0" rIns="0" bIns="0" rtlCol="0"/>
          <a:lstStyle/>
          <a:p>
            <a:endParaRPr/>
          </a:p>
        </p:txBody>
      </p:sp>
      <p:sp>
        <p:nvSpPr>
          <p:cNvPr id="20" name="object 22">
            <a:extLst>
              <a:ext uri="{FF2B5EF4-FFF2-40B4-BE49-F238E27FC236}">
                <a16:creationId xmlns:a16="http://schemas.microsoft.com/office/drawing/2014/main" id="{63B4B792-483B-8565-D577-34CFE1F07E0B}"/>
              </a:ext>
            </a:extLst>
          </p:cNvPr>
          <p:cNvSpPr txBox="1"/>
          <p:nvPr/>
        </p:nvSpPr>
        <p:spPr>
          <a:xfrm>
            <a:off x="9494297" y="5973981"/>
            <a:ext cx="888365" cy="275590"/>
          </a:xfrm>
          <a:prstGeom prst="rect">
            <a:avLst/>
          </a:prstGeom>
        </p:spPr>
        <p:txBody>
          <a:bodyPr vert="horz" wrap="square" lIns="0" tIns="12065" rIns="0" bIns="0" rtlCol="0">
            <a:spAutoFit/>
          </a:bodyPr>
          <a:lstStyle/>
          <a:p>
            <a:pPr marR="41910" algn="ctr">
              <a:lnSpc>
                <a:spcPts val="805"/>
              </a:lnSpc>
              <a:spcBef>
                <a:spcPts val="95"/>
              </a:spcBef>
            </a:pPr>
            <a:r>
              <a:rPr sz="700" spc="-20" dirty="0">
                <a:solidFill>
                  <a:srgbClr val="FFFFFF"/>
                </a:solidFill>
                <a:latin typeface="BIZ UDPGothic"/>
                <a:cs typeface="BIZ UDPGothic"/>
              </a:rPr>
              <a:t>ISRU</a:t>
            </a:r>
            <a:endParaRPr sz="700">
              <a:latin typeface="BIZ UDPGothic"/>
              <a:cs typeface="BIZ UDPGothic"/>
            </a:endParaRPr>
          </a:p>
          <a:p>
            <a:pPr algn="ctr">
              <a:lnSpc>
                <a:spcPts val="1165"/>
              </a:lnSpc>
            </a:pPr>
            <a:r>
              <a:rPr sz="1000" b="1" spc="85" dirty="0">
                <a:solidFill>
                  <a:srgbClr val="FFFFFF"/>
                </a:solidFill>
                <a:latin typeface="BIZ UDPGothic"/>
                <a:cs typeface="BIZ UDPGothic"/>
              </a:rPr>
              <a:t>約</a:t>
            </a:r>
            <a:r>
              <a:rPr sz="1350" b="1" baseline="3086" dirty="0">
                <a:solidFill>
                  <a:srgbClr val="FFFFFF"/>
                </a:solidFill>
                <a:latin typeface="BIZ UDPGothic"/>
                <a:cs typeface="BIZ UDPGothic"/>
              </a:rPr>
              <a:t>9</a:t>
            </a:r>
            <a:r>
              <a:rPr sz="1350" b="1" spc="-127" baseline="3086" dirty="0">
                <a:solidFill>
                  <a:srgbClr val="FFFFFF"/>
                </a:solidFill>
                <a:latin typeface="BIZ UDPGothic"/>
                <a:cs typeface="BIZ UDPGothic"/>
              </a:rPr>
              <a:t>, </a:t>
            </a:r>
            <a:r>
              <a:rPr sz="1350" b="1" spc="82" baseline="3086" dirty="0">
                <a:solidFill>
                  <a:srgbClr val="FFFFFF"/>
                </a:solidFill>
                <a:latin typeface="BIZ UDPGothic"/>
                <a:cs typeface="BIZ UDPGothic"/>
              </a:rPr>
              <a:t>000</a:t>
            </a:r>
            <a:r>
              <a:rPr sz="1350" b="1" spc="-240" baseline="3086" dirty="0">
                <a:solidFill>
                  <a:srgbClr val="FFFFFF"/>
                </a:solidFill>
                <a:latin typeface="BIZ UDPGothic"/>
                <a:cs typeface="BIZ UDPGothic"/>
              </a:rPr>
              <a:t> </a:t>
            </a:r>
            <a:r>
              <a:rPr sz="1000" b="1" spc="60" dirty="0">
                <a:solidFill>
                  <a:srgbClr val="FFFFFF"/>
                </a:solidFill>
                <a:latin typeface="BIZ UDPGothic"/>
                <a:cs typeface="BIZ UDPGothic"/>
              </a:rPr>
              <a:t>億円</a:t>
            </a:r>
            <a:endParaRPr sz="1000">
              <a:latin typeface="BIZ UDPGothic"/>
              <a:cs typeface="BIZ UDPGothic"/>
            </a:endParaRPr>
          </a:p>
        </p:txBody>
      </p:sp>
      <p:sp>
        <p:nvSpPr>
          <p:cNvPr id="21" name="object 23">
            <a:extLst>
              <a:ext uri="{FF2B5EF4-FFF2-40B4-BE49-F238E27FC236}">
                <a16:creationId xmlns:a16="http://schemas.microsoft.com/office/drawing/2014/main" id="{BD6A2477-DBFE-8E39-34A5-5B2FEA1A14A5}"/>
              </a:ext>
            </a:extLst>
          </p:cNvPr>
          <p:cNvSpPr/>
          <p:nvPr/>
        </p:nvSpPr>
        <p:spPr>
          <a:xfrm>
            <a:off x="10132052" y="5424710"/>
            <a:ext cx="1550670" cy="487045"/>
          </a:xfrm>
          <a:custGeom>
            <a:avLst/>
            <a:gdLst/>
            <a:ahLst/>
            <a:cxnLst/>
            <a:rect l="l" t="t" r="r" b="b"/>
            <a:pathLst>
              <a:path w="1550670" h="487045">
                <a:moveTo>
                  <a:pt x="775182" y="0"/>
                </a:moveTo>
                <a:lnTo>
                  <a:pt x="704625" y="995"/>
                </a:lnTo>
                <a:lnTo>
                  <a:pt x="635843" y="3923"/>
                </a:lnTo>
                <a:lnTo>
                  <a:pt x="569109" y="8697"/>
                </a:lnTo>
                <a:lnTo>
                  <a:pt x="504698" y="15233"/>
                </a:lnTo>
                <a:lnTo>
                  <a:pt x="442881" y="23444"/>
                </a:lnTo>
                <a:lnTo>
                  <a:pt x="383935" y="33243"/>
                </a:lnTo>
                <a:lnTo>
                  <a:pt x="328131" y="44546"/>
                </a:lnTo>
                <a:lnTo>
                  <a:pt x="275744" y="57266"/>
                </a:lnTo>
                <a:lnTo>
                  <a:pt x="227047" y="71316"/>
                </a:lnTo>
                <a:lnTo>
                  <a:pt x="182314" y="86612"/>
                </a:lnTo>
                <a:lnTo>
                  <a:pt x="141819" y="103067"/>
                </a:lnTo>
                <a:lnTo>
                  <a:pt x="105836" y="120595"/>
                </a:lnTo>
                <a:lnTo>
                  <a:pt x="48497" y="158526"/>
                </a:lnTo>
                <a:lnTo>
                  <a:pt x="12489" y="199719"/>
                </a:lnTo>
                <a:lnTo>
                  <a:pt x="0" y="243484"/>
                </a:lnTo>
                <a:lnTo>
                  <a:pt x="3167" y="265645"/>
                </a:lnTo>
                <a:lnTo>
                  <a:pt x="27690" y="308210"/>
                </a:lnTo>
                <a:lnTo>
                  <a:pt x="74637" y="347858"/>
                </a:lnTo>
                <a:lnTo>
                  <a:pt x="141819" y="383901"/>
                </a:lnTo>
                <a:lnTo>
                  <a:pt x="182314" y="400356"/>
                </a:lnTo>
                <a:lnTo>
                  <a:pt x="227047" y="415651"/>
                </a:lnTo>
                <a:lnTo>
                  <a:pt x="275744" y="429702"/>
                </a:lnTo>
                <a:lnTo>
                  <a:pt x="328131" y="442422"/>
                </a:lnTo>
                <a:lnTo>
                  <a:pt x="383935" y="453724"/>
                </a:lnTo>
                <a:lnTo>
                  <a:pt x="442881" y="463524"/>
                </a:lnTo>
                <a:lnTo>
                  <a:pt x="504698" y="471735"/>
                </a:lnTo>
                <a:lnTo>
                  <a:pt x="569109" y="478270"/>
                </a:lnTo>
                <a:lnTo>
                  <a:pt x="635843" y="483045"/>
                </a:lnTo>
                <a:lnTo>
                  <a:pt x="704625" y="485973"/>
                </a:lnTo>
                <a:lnTo>
                  <a:pt x="775182" y="486968"/>
                </a:lnTo>
                <a:lnTo>
                  <a:pt x="845739" y="485973"/>
                </a:lnTo>
                <a:lnTo>
                  <a:pt x="914521" y="483045"/>
                </a:lnTo>
                <a:lnTo>
                  <a:pt x="981255" y="478270"/>
                </a:lnTo>
                <a:lnTo>
                  <a:pt x="1045667" y="471735"/>
                </a:lnTo>
                <a:lnTo>
                  <a:pt x="1107483" y="463524"/>
                </a:lnTo>
                <a:lnTo>
                  <a:pt x="1166430" y="453724"/>
                </a:lnTo>
                <a:lnTo>
                  <a:pt x="1222233" y="442422"/>
                </a:lnTo>
                <a:lnTo>
                  <a:pt x="1274621" y="429702"/>
                </a:lnTo>
                <a:lnTo>
                  <a:pt x="1323317" y="415651"/>
                </a:lnTo>
                <a:lnTo>
                  <a:pt x="1368050" y="400356"/>
                </a:lnTo>
                <a:lnTo>
                  <a:pt x="1408545" y="383901"/>
                </a:lnTo>
                <a:lnTo>
                  <a:pt x="1444529" y="366373"/>
                </a:lnTo>
                <a:lnTo>
                  <a:pt x="1501867" y="328441"/>
                </a:lnTo>
                <a:lnTo>
                  <a:pt x="1537875" y="287249"/>
                </a:lnTo>
                <a:lnTo>
                  <a:pt x="1550365" y="243484"/>
                </a:lnTo>
                <a:lnTo>
                  <a:pt x="1547197" y="221323"/>
                </a:lnTo>
                <a:lnTo>
                  <a:pt x="1522674" y="178758"/>
                </a:lnTo>
                <a:lnTo>
                  <a:pt x="1475727" y="139110"/>
                </a:lnTo>
                <a:lnTo>
                  <a:pt x="1408545" y="103067"/>
                </a:lnTo>
                <a:lnTo>
                  <a:pt x="1368050" y="86612"/>
                </a:lnTo>
                <a:lnTo>
                  <a:pt x="1323317" y="71316"/>
                </a:lnTo>
                <a:lnTo>
                  <a:pt x="1274621" y="57266"/>
                </a:lnTo>
                <a:lnTo>
                  <a:pt x="1222233" y="44546"/>
                </a:lnTo>
                <a:lnTo>
                  <a:pt x="1166430" y="33243"/>
                </a:lnTo>
                <a:lnTo>
                  <a:pt x="1107483" y="23444"/>
                </a:lnTo>
                <a:lnTo>
                  <a:pt x="1045667" y="15233"/>
                </a:lnTo>
                <a:lnTo>
                  <a:pt x="981255" y="8697"/>
                </a:lnTo>
                <a:lnTo>
                  <a:pt x="914521" y="3923"/>
                </a:lnTo>
                <a:lnTo>
                  <a:pt x="845739" y="995"/>
                </a:lnTo>
                <a:lnTo>
                  <a:pt x="775182" y="0"/>
                </a:lnTo>
                <a:close/>
              </a:path>
            </a:pathLst>
          </a:custGeom>
          <a:solidFill>
            <a:srgbClr val="3B82F5"/>
          </a:solidFill>
        </p:spPr>
        <p:txBody>
          <a:bodyPr wrap="square" lIns="0" tIns="0" rIns="0" bIns="0" rtlCol="0"/>
          <a:lstStyle/>
          <a:p>
            <a:endParaRPr/>
          </a:p>
        </p:txBody>
      </p:sp>
      <p:sp>
        <p:nvSpPr>
          <p:cNvPr id="22" name="object 24">
            <a:extLst>
              <a:ext uri="{FF2B5EF4-FFF2-40B4-BE49-F238E27FC236}">
                <a16:creationId xmlns:a16="http://schemas.microsoft.com/office/drawing/2014/main" id="{C2CC4A21-60DC-310D-F12C-07C336EE73F1}"/>
              </a:ext>
            </a:extLst>
          </p:cNvPr>
          <p:cNvSpPr txBox="1"/>
          <p:nvPr/>
        </p:nvSpPr>
        <p:spPr>
          <a:xfrm>
            <a:off x="10442605" y="5535145"/>
            <a:ext cx="930910" cy="283845"/>
          </a:xfrm>
          <a:prstGeom prst="rect">
            <a:avLst/>
          </a:prstGeom>
        </p:spPr>
        <p:txBody>
          <a:bodyPr vert="horz" wrap="square" lIns="0" tIns="12065" rIns="0" bIns="0" rtlCol="0">
            <a:spAutoFit/>
          </a:bodyPr>
          <a:lstStyle/>
          <a:p>
            <a:pPr algn="ctr">
              <a:lnSpc>
                <a:spcPts val="840"/>
              </a:lnSpc>
              <a:spcBef>
                <a:spcPts val="95"/>
              </a:spcBef>
            </a:pPr>
            <a:r>
              <a:rPr sz="700" spc="-30" dirty="0">
                <a:solidFill>
                  <a:srgbClr val="FFFFFF"/>
                </a:solidFill>
                <a:latin typeface="BIZ UDPGothic"/>
                <a:cs typeface="BIZ UDPGothic"/>
              </a:rPr>
              <a:t>電力</a:t>
            </a:r>
            <a:endParaRPr sz="700">
              <a:latin typeface="BIZ UDPGothic"/>
              <a:cs typeface="BIZ UDPGothic"/>
            </a:endParaRPr>
          </a:p>
          <a:p>
            <a:pPr algn="ctr">
              <a:lnSpc>
                <a:spcPts val="1200"/>
              </a:lnSpc>
            </a:pPr>
            <a:r>
              <a:rPr sz="1000" b="1" spc="85" dirty="0">
                <a:solidFill>
                  <a:srgbClr val="FFFFFF"/>
                </a:solidFill>
                <a:latin typeface="BIZ UDPGothic"/>
                <a:cs typeface="BIZ UDPGothic"/>
              </a:rPr>
              <a:t>約</a:t>
            </a:r>
            <a:r>
              <a:rPr sz="1000" b="1" spc="-10" dirty="0">
                <a:solidFill>
                  <a:srgbClr val="FFFFFF"/>
                </a:solidFill>
                <a:latin typeface="BIZ UDPGothic"/>
                <a:cs typeface="BIZ UDPGothic"/>
              </a:rPr>
              <a:t>9</a:t>
            </a:r>
            <a:r>
              <a:rPr sz="1000" b="1" spc="-160" dirty="0">
                <a:solidFill>
                  <a:srgbClr val="FFFFFF"/>
                </a:solidFill>
                <a:latin typeface="BIZ UDPGothic"/>
                <a:cs typeface="BIZ UDPGothic"/>
              </a:rPr>
              <a:t> , </a:t>
            </a:r>
            <a:r>
              <a:rPr sz="1000" b="1" spc="55" dirty="0">
                <a:solidFill>
                  <a:srgbClr val="FFFFFF"/>
                </a:solidFill>
                <a:latin typeface="BIZ UDPGothic"/>
                <a:cs typeface="BIZ UDPGothic"/>
              </a:rPr>
              <a:t>600</a:t>
            </a:r>
            <a:r>
              <a:rPr sz="1000" b="1" spc="-35" dirty="0">
                <a:solidFill>
                  <a:srgbClr val="FFFFFF"/>
                </a:solidFill>
                <a:latin typeface="BIZ UDPGothic"/>
                <a:cs typeface="BIZ UDPGothic"/>
              </a:rPr>
              <a:t> 億円</a:t>
            </a:r>
            <a:endParaRPr sz="1000">
              <a:latin typeface="BIZ UDPGothic"/>
              <a:cs typeface="BIZ UDPGothic"/>
            </a:endParaRPr>
          </a:p>
        </p:txBody>
      </p:sp>
      <p:sp>
        <p:nvSpPr>
          <p:cNvPr id="23" name="object 25">
            <a:extLst>
              <a:ext uri="{FF2B5EF4-FFF2-40B4-BE49-F238E27FC236}">
                <a16:creationId xmlns:a16="http://schemas.microsoft.com/office/drawing/2014/main" id="{588A83B3-3807-337F-BE1C-435B1EF1B157}"/>
              </a:ext>
            </a:extLst>
          </p:cNvPr>
          <p:cNvSpPr txBox="1"/>
          <p:nvPr/>
        </p:nvSpPr>
        <p:spPr>
          <a:xfrm>
            <a:off x="8970321" y="6412465"/>
            <a:ext cx="3221679" cy="135935"/>
          </a:xfrm>
          <a:prstGeom prst="rect">
            <a:avLst/>
          </a:prstGeom>
        </p:spPr>
        <p:txBody>
          <a:bodyPr vert="horz" wrap="square" lIns="0" tIns="12700" rIns="0" bIns="0" rtlCol="0">
            <a:spAutoFit/>
          </a:bodyPr>
          <a:lstStyle/>
          <a:p>
            <a:pPr marL="12700" marR="199390">
              <a:lnSpc>
                <a:spcPct val="100000"/>
              </a:lnSpc>
              <a:spcBef>
                <a:spcPts val="100"/>
              </a:spcBef>
            </a:pPr>
            <a:r>
              <a:rPr sz="800" dirty="0">
                <a:latin typeface="Meiryo UI"/>
                <a:cs typeface="Meiryo UI"/>
              </a:rPr>
              <a:t>ISRU（in</a:t>
            </a:r>
            <a:r>
              <a:rPr sz="800" spc="-30" dirty="0">
                <a:latin typeface="Meiryo UI"/>
                <a:cs typeface="Meiryo UI"/>
              </a:rPr>
              <a:t> </a:t>
            </a:r>
            <a:r>
              <a:rPr sz="800" dirty="0">
                <a:latin typeface="Meiryo UI"/>
                <a:cs typeface="Meiryo UI"/>
              </a:rPr>
              <a:t>situ</a:t>
            </a:r>
            <a:r>
              <a:rPr sz="800" spc="-5" dirty="0">
                <a:latin typeface="Meiryo UI"/>
                <a:cs typeface="Meiryo UI"/>
              </a:rPr>
              <a:t> </a:t>
            </a:r>
            <a:r>
              <a:rPr sz="800" dirty="0">
                <a:latin typeface="Meiryo UI"/>
                <a:cs typeface="Meiryo UI"/>
              </a:rPr>
              <a:t>resource</a:t>
            </a:r>
            <a:r>
              <a:rPr sz="800" spc="-40" dirty="0">
                <a:latin typeface="Meiryo UI"/>
                <a:cs typeface="Meiryo UI"/>
              </a:rPr>
              <a:t> </a:t>
            </a:r>
            <a:r>
              <a:rPr sz="800" spc="-10" dirty="0" err="1">
                <a:latin typeface="Meiryo UI"/>
                <a:cs typeface="Meiryo UI"/>
              </a:rPr>
              <a:t>utilization：</a:t>
            </a:r>
            <a:r>
              <a:rPr sz="800" spc="-20" dirty="0" err="1">
                <a:latin typeface="Meiryo UI"/>
                <a:cs typeface="Meiryo UI"/>
              </a:rPr>
              <a:t>現地で入手可能な資源を利用</a:t>
            </a:r>
            <a:r>
              <a:rPr sz="800" spc="-20" dirty="0">
                <a:latin typeface="Meiryo UI"/>
                <a:cs typeface="Meiryo UI"/>
              </a:rPr>
              <a:t>)</a:t>
            </a:r>
            <a:endParaRPr sz="1400" dirty="0">
              <a:latin typeface="Yu Gothic"/>
              <a:cs typeface="Yu Gothic"/>
            </a:endParaRPr>
          </a:p>
        </p:txBody>
      </p:sp>
      <p:grpSp>
        <p:nvGrpSpPr>
          <p:cNvPr id="24" name="object 26">
            <a:extLst>
              <a:ext uri="{FF2B5EF4-FFF2-40B4-BE49-F238E27FC236}">
                <a16:creationId xmlns:a16="http://schemas.microsoft.com/office/drawing/2014/main" id="{76DA6F63-677D-A578-2ECE-04B189388BC3}"/>
              </a:ext>
            </a:extLst>
          </p:cNvPr>
          <p:cNvGrpSpPr/>
          <p:nvPr/>
        </p:nvGrpSpPr>
        <p:grpSpPr>
          <a:xfrm>
            <a:off x="6041301" y="4090376"/>
            <a:ext cx="1309370" cy="577850"/>
            <a:chOff x="3952151" y="4209757"/>
            <a:chExt cx="1309370" cy="577850"/>
          </a:xfrm>
        </p:grpSpPr>
        <p:sp>
          <p:nvSpPr>
            <p:cNvPr id="25" name="object 27">
              <a:extLst>
                <a:ext uri="{FF2B5EF4-FFF2-40B4-BE49-F238E27FC236}">
                  <a16:creationId xmlns:a16="http://schemas.microsoft.com/office/drawing/2014/main" id="{9574563B-9B8E-1ED3-B466-3B031642FA09}"/>
                </a:ext>
              </a:extLst>
            </p:cNvPr>
            <p:cNvSpPr/>
            <p:nvPr/>
          </p:nvSpPr>
          <p:spPr>
            <a:xfrm>
              <a:off x="3952151" y="4466551"/>
              <a:ext cx="1309370" cy="321310"/>
            </a:xfrm>
            <a:custGeom>
              <a:avLst/>
              <a:gdLst/>
              <a:ahLst/>
              <a:cxnLst/>
              <a:rect l="l" t="t" r="r" b="b"/>
              <a:pathLst>
                <a:path w="1309370" h="321310">
                  <a:moveTo>
                    <a:pt x="1309243" y="0"/>
                  </a:moveTo>
                  <a:lnTo>
                    <a:pt x="0" y="0"/>
                  </a:lnTo>
                  <a:lnTo>
                    <a:pt x="0" y="321056"/>
                  </a:lnTo>
                  <a:lnTo>
                    <a:pt x="1309243" y="321056"/>
                  </a:lnTo>
                  <a:lnTo>
                    <a:pt x="1309243" y="0"/>
                  </a:lnTo>
                  <a:close/>
                </a:path>
              </a:pathLst>
            </a:custGeom>
            <a:solidFill>
              <a:srgbClr val="DFEFEA"/>
            </a:solidFill>
          </p:spPr>
          <p:txBody>
            <a:bodyPr wrap="square" lIns="0" tIns="0" rIns="0" bIns="0" rtlCol="0"/>
            <a:lstStyle/>
            <a:p>
              <a:endParaRPr/>
            </a:p>
          </p:txBody>
        </p:sp>
        <p:sp>
          <p:nvSpPr>
            <p:cNvPr id="27" name="object 28">
              <a:extLst>
                <a:ext uri="{FF2B5EF4-FFF2-40B4-BE49-F238E27FC236}">
                  <a16:creationId xmlns:a16="http://schemas.microsoft.com/office/drawing/2014/main" id="{C856C4D8-B7B0-8273-CB00-22EE78EE1458}"/>
                </a:ext>
              </a:extLst>
            </p:cNvPr>
            <p:cNvSpPr/>
            <p:nvPr/>
          </p:nvSpPr>
          <p:spPr>
            <a:xfrm>
              <a:off x="3952151" y="4209757"/>
              <a:ext cx="1309370" cy="241935"/>
            </a:xfrm>
            <a:custGeom>
              <a:avLst/>
              <a:gdLst/>
              <a:ahLst/>
              <a:cxnLst/>
              <a:rect l="l" t="t" r="r" b="b"/>
              <a:pathLst>
                <a:path w="1309370" h="241935">
                  <a:moveTo>
                    <a:pt x="1309243" y="0"/>
                  </a:moveTo>
                  <a:lnTo>
                    <a:pt x="0" y="0"/>
                  </a:lnTo>
                  <a:lnTo>
                    <a:pt x="0" y="241744"/>
                  </a:lnTo>
                  <a:lnTo>
                    <a:pt x="1309243" y="241744"/>
                  </a:lnTo>
                  <a:lnTo>
                    <a:pt x="1309243" y="0"/>
                  </a:lnTo>
                  <a:close/>
                </a:path>
              </a:pathLst>
            </a:custGeom>
            <a:solidFill>
              <a:srgbClr val="ECECEC"/>
            </a:solidFill>
          </p:spPr>
          <p:txBody>
            <a:bodyPr wrap="square" lIns="0" tIns="0" rIns="0" bIns="0" rtlCol="0"/>
            <a:lstStyle/>
            <a:p>
              <a:endParaRPr/>
            </a:p>
          </p:txBody>
        </p:sp>
      </p:grpSp>
      <p:sp>
        <p:nvSpPr>
          <p:cNvPr id="28" name="object 29">
            <a:extLst>
              <a:ext uri="{FF2B5EF4-FFF2-40B4-BE49-F238E27FC236}">
                <a16:creationId xmlns:a16="http://schemas.microsoft.com/office/drawing/2014/main" id="{5149395B-67A1-F5A2-A901-BC92A10CC1D6}"/>
              </a:ext>
            </a:extLst>
          </p:cNvPr>
          <p:cNvSpPr txBox="1"/>
          <p:nvPr/>
        </p:nvSpPr>
        <p:spPr>
          <a:xfrm>
            <a:off x="6172228" y="4081207"/>
            <a:ext cx="1046480" cy="563245"/>
          </a:xfrm>
          <a:prstGeom prst="rect">
            <a:avLst/>
          </a:prstGeom>
        </p:spPr>
        <p:txBody>
          <a:bodyPr vert="horz" wrap="square" lIns="0" tIns="12700" rIns="0" bIns="0" rtlCol="0">
            <a:spAutoFit/>
          </a:bodyPr>
          <a:lstStyle/>
          <a:p>
            <a:pPr marL="135890" marR="128905" algn="ctr">
              <a:lnSpc>
                <a:spcPct val="100000"/>
              </a:lnSpc>
              <a:spcBef>
                <a:spcPts val="100"/>
              </a:spcBef>
            </a:pPr>
            <a:r>
              <a:rPr sz="800" b="1" spc="-25" dirty="0">
                <a:latin typeface="BIZ UDPGothic"/>
                <a:cs typeface="BIZ UDPGothic"/>
              </a:rPr>
              <a:t>エンドユーザ向け</a:t>
            </a:r>
            <a:r>
              <a:rPr sz="800" b="1" spc="-15" dirty="0">
                <a:latin typeface="BIZ UDPGothic"/>
                <a:cs typeface="BIZ UDPGothic"/>
              </a:rPr>
              <a:t>サービス市場</a:t>
            </a:r>
            <a:endParaRPr sz="800">
              <a:latin typeface="BIZ UDPGothic"/>
              <a:cs typeface="BIZ UDPGothic"/>
            </a:endParaRPr>
          </a:p>
          <a:p>
            <a:pPr marL="1270" algn="ctr">
              <a:lnSpc>
                <a:spcPts val="950"/>
              </a:lnSpc>
              <a:spcBef>
                <a:spcPts val="415"/>
              </a:spcBef>
            </a:pPr>
            <a:r>
              <a:rPr sz="800" b="1" spc="-20" dirty="0">
                <a:latin typeface="BIZ UDPGothic"/>
                <a:cs typeface="BIZ UDPGothic"/>
              </a:rPr>
              <a:t>宇宙インフラの</a:t>
            </a:r>
            <a:endParaRPr sz="800">
              <a:latin typeface="BIZ UDPGothic"/>
              <a:cs typeface="BIZ UDPGothic"/>
            </a:endParaRPr>
          </a:p>
          <a:p>
            <a:pPr algn="ctr">
              <a:lnSpc>
                <a:spcPts val="950"/>
              </a:lnSpc>
            </a:pPr>
            <a:r>
              <a:rPr sz="800" b="1" spc="-10" dirty="0">
                <a:latin typeface="BIZ UDPGothic"/>
                <a:cs typeface="BIZ UDPGothic"/>
              </a:rPr>
              <a:t>開発・製造・整備等費用</a:t>
            </a:r>
            <a:endParaRPr sz="800">
              <a:latin typeface="BIZ UDPGothic"/>
              <a:cs typeface="BIZ UDPGothic"/>
            </a:endParaRPr>
          </a:p>
        </p:txBody>
      </p:sp>
      <p:sp>
        <p:nvSpPr>
          <p:cNvPr id="29" name="object 30">
            <a:extLst>
              <a:ext uri="{FF2B5EF4-FFF2-40B4-BE49-F238E27FC236}">
                <a16:creationId xmlns:a16="http://schemas.microsoft.com/office/drawing/2014/main" id="{CC6CB5A6-48B6-6A9E-5DD4-EF72BDD508C1}"/>
              </a:ext>
            </a:extLst>
          </p:cNvPr>
          <p:cNvSpPr/>
          <p:nvPr/>
        </p:nvSpPr>
        <p:spPr>
          <a:xfrm>
            <a:off x="7372959" y="4303762"/>
            <a:ext cx="1309370" cy="364490"/>
          </a:xfrm>
          <a:custGeom>
            <a:avLst/>
            <a:gdLst/>
            <a:ahLst/>
            <a:cxnLst/>
            <a:rect l="l" t="t" r="r" b="b"/>
            <a:pathLst>
              <a:path w="1309370" h="364489">
                <a:moveTo>
                  <a:pt x="1309243" y="0"/>
                </a:moveTo>
                <a:lnTo>
                  <a:pt x="0" y="0"/>
                </a:lnTo>
                <a:lnTo>
                  <a:pt x="0" y="364464"/>
                </a:lnTo>
                <a:lnTo>
                  <a:pt x="1309243" y="364464"/>
                </a:lnTo>
                <a:lnTo>
                  <a:pt x="1309243" y="0"/>
                </a:lnTo>
                <a:close/>
              </a:path>
            </a:pathLst>
          </a:custGeom>
          <a:solidFill>
            <a:srgbClr val="DFEFEA"/>
          </a:solidFill>
        </p:spPr>
        <p:txBody>
          <a:bodyPr wrap="square" lIns="0" tIns="0" rIns="0" bIns="0" rtlCol="0"/>
          <a:lstStyle/>
          <a:p>
            <a:endParaRPr/>
          </a:p>
        </p:txBody>
      </p:sp>
      <p:sp>
        <p:nvSpPr>
          <p:cNvPr id="30" name="object 31">
            <a:extLst>
              <a:ext uri="{FF2B5EF4-FFF2-40B4-BE49-F238E27FC236}">
                <a16:creationId xmlns:a16="http://schemas.microsoft.com/office/drawing/2014/main" id="{AE09B588-BC44-A95C-40A9-B3E92BB15D37}"/>
              </a:ext>
            </a:extLst>
          </p:cNvPr>
          <p:cNvSpPr txBox="1"/>
          <p:nvPr/>
        </p:nvSpPr>
        <p:spPr>
          <a:xfrm>
            <a:off x="7503880" y="4355941"/>
            <a:ext cx="1046480" cy="267335"/>
          </a:xfrm>
          <a:prstGeom prst="rect">
            <a:avLst/>
          </a:prstGeom>
        </p:spPr>
        <p:txBody>
          <a:bodyPr vert="horz" wrap="square" lIns="0" tIns="12700" rIns="0" bIns="0" rtlCol="0">
            <a:spAutoFit/>
          </a:bodyPr>
          <a:lstStyle/>
          <a:p>
            <a:pPr marL="1270" algn="ctr">
              <a:lnSpc>
                <a:spcPts val="950"/>
              </a:lnSpc>
              <a:spcBef>
                <a:spcPts val="100"/>
              </a:spcBef>
            </a:pPr>
            <a:r>
              <a:rPr sz="800" b="1" spc="-20" dirty="0">
                <a:latin typeface="BIZ UDPGothic"/>
                <a:cs typeface="BIZ UDPGothic"/>
              </a:rPr>
              <a:t>宇宙インフラの</a:t>
            </a:r>
            <a:endParaRPr sz="800">
              <a:latin typeface="BIZ UDPGothic"/>
              <a:cs typeface="BIZ UDPGothic"/>
            </a:endParaRPr>
          </a:p>
          <a:p>
            <a:pPr algn="ctr">
              <a:lnSpc>
                <a:spcPts val="950"/>
              </a:lnSpc>
            </a:pPr>
            <a:r>
              <a:rPr sz="800" b="1" spc="-10" dirty="0">
                <a:latin typeface="BIZ UDPGothic"/>
                <a:cs typeface="BIZ UDPGothic"/>
              </a:rPr>
              <a:t>開発・製造・整備等費用</a:t>
            </a:r>
            <a:endParaRPr sz="800">
              <a:latin typeface="BIZ UDPGothic"/>
              <a:cs typeface="BIZ UDPGothic"/>
            </a:endParaRPr>
          </a:p>
        </p:txBody>
      </p:sp>
      <p:sp>
        <p:nvSpPr>
          <p:cNvPr id="31" name="object 32">
            <a:extLst>
              <a:ext uri="{FF2B5EF4-FFF2-40B4-BE49-F238E27FC236}">
                <a16:creationId xmlns:a16="http://schemas.microsoft.com/office/drawing/2014/main" id="{585E4F9C-25DE-C5AC-43EF-B753AC8CA9B6}"/>
              </a:ext>
            </a:extLst>
          </p:cNvPr>
          <p:cNvSpPr/>
          <p:nvPr/>
        </p:nvSpPr>
        <p:spPr>
          <a:xfrm>
            <a:off x="7380109" y="3973422"/>
            <a:ext cx="1309370" cy="323850"/>
          </a:xfrm>
          <a:custGeom>
            <a:avLst/>
            <a:gdLst/>
            <a:ahLst/>
            <a:cxnLst/>
            <a:rect l="l" t="t" r="r" b="b"/>
            <a:pathLst>
              <a:path w="1309370" h="323850">
                <a:moveTo>
                  <a:pt x="1309243" y="0"/>
                </a:moveTo>
                <a:lnTo>
                  <a:pt x="0" y="0"/>
                </a:lnTo>
                <a:lnTo>
                  <a:pt x="0" y="323418"/>
                </a:lnTo>
                <a:lnTo>
                  <a:pt x="1309243" y="323418"/>
                </a:lnTo>
                <a:lnTo>
                  <a:pt x="1309243" y="0"/>
                </a:lnTo>
                <a:close/>
              </a:path>
            </a:pathLst>
          </a:custGeom>
          <a:solidFill>
            <a:srgbClr val="ECECEC"/>
          </a:solidFill>
        </p:spPr>
        <p:txBody>
          <a:bodyPr wrap="square" lIns="0" tIns="0" rIns="0" bIns="0" rtlCol="0"/>
          <a:lstStyle/>
          <a:p>
            <a:endParaRPr/>
          </a:p>
        </p:txBody>
      </p:sp>
      <p:sp>
        <p:nvSpPr>
          <p:cNvPr id="32" name="object 33">
            <a:extLst>
              <a:ext uri="{FF2B5EF4-FFF2-40B4-BE49-F238E27FC236}">
                <a16:creationId xmlns:a16="http://schemas.microsoft.com/office/drawing/2014/main" id="{CD048488-0154-5630-7DFF-B51EA47A4D83}"/>
              </a:ext>
            </a:extLst>
          </p:cNvPr>
          <p:cNvSpPr txBox="1"/>
          <p:nvPr/>
        </p:nvSpPr>
        <p:spPr>
          <a:xfrm>
            <a:off x="7634462" y="4005076"/>
            <a:ext cx="799465" cy="269875"/>
          </a:xfrm>
          <a:prstGeom prst="rect">
            <a:avLst/>
          </a:prstGeom>
        </p:spPr>
        <p:txBody>
          <a:bodyPr vert="horz" wrap="square" lIns="0" tIns="12700" rIns="0" bIns="0" rtlCol="0">
            <a:spAutoFit/>
          </a:bodyPr>
          <a:lstStyle/>
          <a:p>
            <a:pPr marL="100965" marR="5080" indent="-88900">
              <a:lnSpc>
                <a:spcPct val="100000"/>
              </a:lnSpc>
              <a:spcBef>
                <a:spcPts val="100"/>
              </a:spcBef>
            </a:pPr>
            <a:r>
              <a:rPr sz="800" b="1" spc="-25" dirty="0">
                <a:latin typeface="BIZ UDPGothic"/>
                <a:cs typeface="BIZ UDPGothic"/>
              </a:rPr>
              <a:t>エンドユーザ向け</a:t>
            </a:r>
            <a:r>
              <a:rPr sz="800" b="1" spc="-15" dirty="0">
                <a:latin typeface="BIZ UDPGothic"/>
                <a:cs typeface="BIZ UDPGothic"/>
              </a:rPr>
              <a:t>サービス市場</a:t>
            </a:r>
            <a:endParaRPr sz="800">
              <a:latin typeface="BIZ UDPGothic"/>
              <a:cs typeface="BIZ UDPGothic"/>
            </a:endParaRPr>
          </a:p>
        </p:txBody>
      </p:sp>
      <p:sp>
        <p:nvSpPr>
          <p:cNvPr id="33" name="object 34">
            <a:extLst>
              <a:ext uri="{FF2B5EF4-FFF2-40B4-BE49-F238E27FC236}">
                <a16:creationId xmlns:a16="http://schemas.microsoft.com/office/drawing/2014/main" id="{F7D9BF88-D351-D402-AA08-B21DDBF86288}"/>
              </a:ext>
            </a:extLst>
          </p:cNvPr>
          <p:cNvSpPr/>
          <p:nvPr/>
        </p:nvSpPr>
        <p:spPr>
          <a:xfrm>
            <a:off x="8715971" y="4258906"/>
            <a:ext cx="1309370" cy="409575"/>
          </a:xfrm>
          <a:custGeom>
            <a:avLst/>
            <a:gdLst/>
            <a:ahLst/>
            <a:cxnLst/>
            <a:rect l="l" t="t" r="r" b="b"/>
            <a:pathLst>
              <a:path w="1309370" h="409575">
                <a:moveTo>
                  <a:pt x="1309243" y="0"/>
                </a:moveTo>
                <a:lnTo>
                  <a:pt x="0" y="0"/>
                </a:lnTo>
                <a:lnTo>
                  <a:pt x="0" y="409308"/>
                </a:lnTo>
                <a:lnTo>
                  <a:pt x="1309243" y="409308"/>
                </a:lnTo>
                <a:lnTo>
                  <a:pt x="1309243" y="0"/>
                </a:lnTo>
                <a:close/>
              </a:path>
            </a:pathLst>
          </a:custGeom>
          <a:solidFill>
            <a:srgbClr val="DFEFEA"/>
          </a:solidFill>
        </p:spPr>
        <p:txBody>
          <a:bodyPr wrap="square" lIns="0" tIns="0" rIns="0" bIns="0" rtlCol="0"/>
          <a:lstStyle/>
          <a:p>
            <a:endParaRPr/>
          </a:p>
        </p:txBody>
      </p:sp>
      <p:sp>
        <p:nvSpPr>
          <p:cNvPr id="34" name="object 35">
            <a:extLst>
              <a:ext uri="{FF2B5EF4-FFF2-40B4-BE49-F238E27FC236}">
                <a16:creationId xmlns:a16="http://schemas.microsoft.com/office/drawing/2014/main" id="{E3EEA310-707C-CB0A-8619-2E24F620F437}"/>
              </a:ext>
            </a:extLst>
          </p:cNvPr>
          <p:cNvSpPr txBox="1"/>
          <p:nvPr/>
        </p:nvSpPr>
        <p:spPr>
          <a:xfrm>
            <a:off x="8846895" y="4333515"/>
            <a:ext cx="1046480" cy="269875"/>
          </a:xfrm>
          <a:prstGeom prst="rect">
            <a:avLst/>
          </a:prstGeom>
        </p:spPr>
        <p:txBody>
          <a:bodyPr vert="horz" wrap="square" lIns="0" tIns="12700" rIns="0" bIns="0" rtlCol="0">
            <a:spAutoFit/>
          </a:bodyPr>
          <a:lstStyle/>
          <a:p>
            <a:pPr marL="1270" algn="ctr">
              <a:lnSpc>
                <a:spcPct val="100000"/>
              </a:lnSpc>
              <a:spcBef>
                <a:spcPts val="100"/>
              </a:spcBef>
            </a:pPr>
            <a:r>
              <a:rPr sz="800" b="1" spc="-20" dirty="0">
                <a:latin typeface="BIZ UDPGothic"/>
                <a:cs typeface="BIZ UDPGothic"/>
              </a:rPr>
              <a:t>宇宙インフラの</a:t>
            </a:r>
            <a:endParaRPr sz="800">
              <a:latin typeface="BIZ UDPGothic"/>
              <a:cs typeface="BIZ UDPGothic"/>
            </a:endParaRPr>
          </a:p>
          <a:p>
            <a:pPr algn="ctr">
              <a:lnSpc>
                <a:spcPct val="100000"/>
              </a:lnSpc>
            </a:pPr>
            <a:r>
              <a:rPr sz="800" b="1" spc="-10" dirty="0">
                <a:latin typeface="BIZ UDPGothic"/>
                <a:cs typeface="BIZ UDPGothic"/>
              </a:rPr>
              <a:t>開発・製造・整備等費用</a:t>
            </a:r>
            <a:endParaRPr sz="800">
              <a:latin typeface="BIZ UDPGothic"/>
              <a:cs typeface="BIZ UDPGothic"/>
            </a:endParaRPr>
          </a:p>
        </p:txBody>
      </p:sp>
      <p:sp>
        <p:nvSpPr>
          <p:cNvPr id="35" name="object 36">
            <a:extLst>
              <a:ext uri="{FF2B5EF4-FFF2-40B4-BE49-F238E27FC236}">
                <a16:creationId xmlns:a16="http://schemas.microsoft.com/office/drawing/2014/main" id="{4CD9F66D-0297-E516-CD42-F11E54FA824D}"/>
              </a:ext>
            </a:extLst>
          </p:cNvPr>
          <p:cNvSpPr/>
          <p:nvPr/>
        </p:nvSpPr>
        <p:spPr>
          <a:xfrm>
            <a:off x="8715971" y="3846409"/>
            <a:ext cx="1309370" cy="409575"/>
          </a:xfrm>
          <a:custGeom>
            <a:avLst/>
            <a:gdLst/>
            <a:ahLst/>
            <a:cxnLst/>
            <a:rect l="l" t="t" r="r" b="b"/>
            <a:pathLst>
              <a:path w="1309370" h="409575">
                <a:moveTo>
                  <a:pt x="1309243" y="0"/>
                </a:moveTo>
                <a:lnTo>
                  <a:pt x="0" y="0"/>
                </a:lnTo>
                <a:lnTo>
                  <a:pt x="0" y="409308"/>
                </a:lnTo>
                <a:lnTo>
                  <a:pt x="1309243" y="409308"/>
                </a:lnTo>
                <a:lnTo>
                  <a:pt x="1309243" y="0"/>
                </a:lnTo>
                <a:close/>
              </a:path>
            </a:pathLst>
          </a:custGeom>
          <a:solidFill>
            <a:srgbClr val="ECECEC"/>
          </a:solidFill>
        </p:spPr>
        <p:txBody>
          <a:bodyPr wrap="square" lIns="0" tIns="0" rIns="0" bIns="0" rtlCol="0"/>
          <a:lstStyle/>
          <a:p>
            <a:endParaRPr/>
          </a:p>
        </p:txBody>
      </p:sp>
      <p:sp>
        <p:nvSpPr>
          <p:cNvPr id="36" name="object 37">
            <a:extLst>
              <a:ext uri="{FF2B5EF4-FFF2-40B4-BE49-F238E27FC236}">
                <a16:creationId xmlns:a16="http://schemas.microsoft.com/office/drawing/2014/main" id="{5AFE7D89-80D1-DB00-C5E2-9E2715CBD4DF}"/>
              </a:ext>
            </a:extLst>
          </p:cNvPr>
          <p:cNvSpPr txBox="1"/>
          <p:nvPr/>
        </p:nvSpPr>
        <p:spPr>
          <a:xfrm>
            <a:off x="8970321" y="3921021"/>
            <a:ext cx="799465" cy="269875"/>
          </a:xfrm>
          <a:prstGeom prst="rect">
            <a:avLst/>
          </a:prstGeom>
        </p:spPr>
        <p:txBody>
          <a:bodyPr vert="horz" wrap="square" lIns="0" tIns="12700" rIns="0" bIns="0" rtlCol="0">
            <a:spAutoFit/>
          </a:bodyPr>
          <a:lstStyle/>
          <a:p>
            <a:pPr marL="100965" marR="5080" indent="-88900">
              <a:lnSpc>
                <a:spcPct val="100000"/>
              </a:lnSpc>
              <a:spcBef>
                <a:spcPts val="100"/>
              </a:spcBef>
            </a:pPr>
            <a:r>
              <a:rPr sz="800" b="1" spc="-25" dirty="0">
                <a:latin typeface="BIZ UDPGothic"/>
                <a:cs typeface="BIZ UDPGothic"/>
              </a:rPr>
              <a:t>エンドユーザ向け</a:t>
            </a:r>
            <a:r>
              <a:rPr sz="800" b="1" spc="-15" dirty="0">
                <a:latin typeface="BIZ UDPGothic"/>
                <a:cs typeface="BIZ UDPGothic"/>
              </a:rPr>
              <a:t>サービス市場</a:t>
            </a:r>
            <a:endParaRPr sz="800">
              <a:latin typeface="BIZ UDPGothic"/>
              <a:cs typeface="BIZ UDPGothic"/>
            </a:endParaRPr>
          </a:p>
        </p:txBody>
      </p:sp>
      <p:sp>
        <p:nvSpPr>
          <p:cNvPr id="37" name="object 38">
            <a:extLst>
              <a:ext uri="{FF2B5EF4-FFF2-40B4-BE49-F238E27FC236}">
                <a16:creationId xmlns:a16="http://schemas.microsoft.com/office/drawing/2014/main" id="{A31A1107-514F-7986-4D35-E55E54113763}"/>
              </a:ext>
            </a:extLst>
          </p:cNvPr>
          <p:cNvSpPr txBox="1"/>
          <p:nvPr/>
        </p:nvSpPr>
        <p:spPr>
          <a:xfrm>
            <a:off x="10036988" y="4197438"/>
            <a:ext cx="1309370" cy="471170"/>
          </a:xfrm>
          <a:prstGeom prst="rect">
            <a:avLst/>
          </a:prstGeom>
          <a:solidFill>
            <a:srgbClr val="DFEFEA"/>
          </a:solidFill>
        </p:spPr>
        <p:txBody>
          <a:bodyPr vert="horz" wrap="square" lIns="0" tIns="1270" rIns="0" bIns="0" rtlCol="0">
            <a:spAutoFit/>
          </a:bodyPr>
          <a:lstStyle/>
          <a:p>
            <a:pPr>
              <a:lnSpc>
                <a:spcPct val="100000"/>
              </a:lnSpc>
              <a:spcBef>
                <a:spcPts val="10"/>
              </a:spcBef>
            </a:pPr>
            <a:endParaRPr sz="800">
              <a:latin typeface="Times New Roman"/>
              <a:cs typeface="Times New Roman"/>
            </a:endParaRPr>
          </a:p>
          <a:p>
            <a:pPr algn="ctr">
              <a:lnSpc>
                <a:spcPct val="100000"/>
              </a:lnSpc>
            </a:pPr>
            <a:r>
              <a:rPr sz="800" b="1" spc="-20" dirty="0">
                <a:latin typeface="BIZ UDPGothic"/>
                <a:cs typeface="BIZ UDPGothic"/>
              </a:rPr>
              <a:t>宇宙インフラの</a:t>
            </a:r>
            <a:endParaRPr sz="800">
              <a:latin typeface="BIZ UDPGothic"/>
              <a:cs typeface="BIZ UDPGothic"/>
            </a:endParaRPr>
          </a:p>
          <a:p>
            <a:pPr algn="ctr">
              <a:lnSpc>
                <a:spcPct val="100000"/>
              </a:lnSpc>
            </a:pPr>
            <a:r>
              <a:rPr sz="800" b="1" spc="-10" dirty="0">
                <a:latin typeface="BIZ UDPGothic"/>
                <a:cs typeface="BIZ UDPGothic"/>
              </a:rPr>
              <a:t>開発・製造・整備等費用</a:t>
            </a:r>
            <a:endParaRPr sz="800">
              <a:latin typeface="BIZ UDPGothic"/>
              <a:cs typeface="BIZ UDPGothic"/>
            </a:endParaRPr>
          </a:p>
        </p:txBody>
      </p:sp>
      <p:sp>
        <p:nvSpPr>
          <p:cNvPr id="38" name="object 39">
            <a:extLst>
              <a:ext uri="{FF2B5EF4-FFF2-40B4-BE49-F238E27FC236}">
                <a16:creationId xmlns:a16="http://schemas.microsoft.com/office/drawing/2014/main" id="{5F1B9068-4F7F-1AA4-5EE4-91FA014EBD79}"/>
              </a:ext>
            </a:extLst>
          </p:cNvPr>
          <p:cNvSpPr/>
          <p:nvPr/>
        </p:nvSpPr>
        <p:spPr>
          <a:xfrm>
            <a:off x="6041303" y="3211795"/>
            <a:ext cx="1309370" cy="0"/>
          </a:xfrm>
          <a:custGeom>
            <a:avLst/>
            <a:gdLst/>
            <a:ahLst/>
            <a:cxnLst/>
            <a:rect l="l" t="t" r="r" b="b"/>
            <a:pathLst>
              <a:path w="1309370">
                <a:moveTo>
                  <a:pt x="0" y="0"/>
                </a:moveTo>
                <a:lnTo>
                  <a:pt x="1309243" y="0"/>
                </a:lnTo>
              </a:path>
            </a:pathLst>
          </a:custGeom>
          <a:ln w="28575">
            <a:solidFill>
              <a:srgbClr val="000000"/>
            </a:solidFill>
          </a:ln>
        </p:spPr>
        <p:txBody>
          <a:bodyPr wrap="square" lIns="0" tIns="0" rIns="0" bIns="0" rtlCol="0"/>
          <a:lstStyle/>
          <a:p>
            <a:endParaRPr/>
          </a:p>
        </p:txBody>
      </p:sp>
      <p:sp>
        <p:nvSpPr>
          <p:cNvPr id="39" name="object 40">
            <a:extLst>
              <a:ext uri="{FF2B5EF4-FFF2-40B4-BE49-F238E27FC236}">
                <a16:creationId xmlns:a16="http://schemas.microsoft.com/office/drawing/2014/main" id="{565F461A-8841-7552-F664-1D1E0F3C9E5E}"/>
              </a:ext>
            </a:extLst>
          </p:cNvPr>
          <p:cNvSpPr/>
          <p:nvPr/>
        </p:nvSpPr>
        <p:spPr>
          <a:xfrm>
            <a:off x="7372955" y="3103764"/>
            <a:ext cx="1309370" cy="0"/>
          </a:xfrm>
          <a:custGeom>
            <a:avLst/>
            <a:gdLst/>
            <a:ahLst/>
            <a:cxnLst/>
            <a:rect l="l" t="t" r="r" b="b"/>
            <a:pathLst>
              <a:path w="1309370">
                <a:moveTo>
                  <a:pt x="0" y="0"/>
                </a:moveTo>
                <a:lnTo>
                  <a:pt x="1309243" y="0"/>
                </a:lnTo>
              </a:path>
            </a:pathLst>
          </a:custGeom>
          <a:ln w="28575">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FB4F6539-0128-C942-B7D6-52A5CA848E46}"/>
              </a:ext>
            </a:extLst>
          </p:cNvPr>
          <p:cNvSpPr/>
          <p:nvPr/>
        </p:nvSpPr>
        <p:spPr>
          <a:xfrm>
            <a:off x="8715969" y="2981483"/>
            <a:ext cx="1309370" cy="0"/>
          </a:xfrm>
          <a:custGeom>
            <a:avLst/>
            <a:gdLst/>
            <a:ahLst/>
            <a:cxnLst/>
            <a:rect l="l" t="t" r="r" b="b"/>
            <a:pathLst>
              <a:path w="1309370">
                <a:moveTo>
                  <a:pt x="0" y="0"/>
                </a:moveTo>
                <a:lnTo>
                  <a:pt x="1309243" y="0"/>
                </a:lnTo>
              </a:path>
            </a:pathLst>
          </a:custGeom>
          <a:ln w="28575">
            <a:solidFill>
              <a:srgbClr val="000000"/>
            </a:solidFill>
          </a:ln>
        </p:spPr>
        <p:txBody>
          <a:bodyPr wrap="square" lIns="0" tIns="0" rIns="0" bIns="0" rtlCol="0"/>
          <a:lstStyle/>
          <a:p>
            <a:endParaRPr/>
          </a:p>
        </p:txBody>
      </p:sp>
      <p:sp>
        <p:nvSpPr>
          <p:cNvPr id="41" name="object 42">
            <a:extLst>
              <a:ext uri="{FF2B5EF4-FFF2-40B4-BE49-F238E27FC236}">
                <a16:creationId xmlns:a16="http://schemas.microsoft.com/office/drawing/2014/main" id="{8A07A2F8-DCF9-AFA4-A3A1-D7791AFF0EB4}"/>
              </a:ext>
            </a:extLst>
          </p:cNvPr>
          <p:cNvSpPr/>
          <p:nvPr/>
        </p:nvSpPr>
        <p:spPr>
          <a:xfrm>
            <a:off x="10036988" y="2840284"/>
            <a:ext cx="1309370" cy="0"/>
          </a:xfrm>
          <a:custGeom>
            <a:avLst/>
            <a:gdLst/>
            <a:ahLst/>
            <a:cxnLst/>
            <a:rect l="l" t="t" r="r" b="b"/>
            <a:pathLst>
              <a:path w="1309370">
                <a:moveTo>
                  <a:pt x="0" y="0"/>
                </a:moveTo>
                <a:lnTo>
                  <a:pt x="1309243" y="0"/>
                </a:lnTo>
              </a:path>
            </a:pathLst>
          </a:custGeom>
          <a:ln w="28575">
            <a:solidFill>
              <a:srgbClr val="000000"/>
            </a:solidFill>
          </a:ln>
        </p:spPr>
        <p:txBody>
          <a:bodyPr wrap="square" lIns="0" tIns="0" rIns="0" bIns="0" rtlCol="0"/>
          <a:lstStyle/>
          <a:p>
            <a:endParaRPr/>
          </a:p>
        </p:txBody>
      </p:sp>
      <p:grpSp>
        <p:nvGrpSpPr>
          <p:cNvPr id="42" name="object 43">
            <a:extLst>
              <a:ext uri="{FF2B5EF4-FFF2-40B4-BE49-F238E27FC236}">
                <a16:creationId xmlns:a16="http://schemas.microsoft.com/office/drawing/2014/main" id="{D25CBAFC-BFC7-74D2-709F-4E65BC8EB251}"/>
              </a:ext>
            </a:extLst>
          </p:cNvPr>
          <p:cNvGrpSpPr/>
          <p:nvPr/>
        </p:nvGrpSpPr>
        <p:grpSpPr>
          <a:xfrm>
            <a:off x="6045587" y="4691210"/>
            <a:ext cx="5328920" cy="149860"/>
            <a:chOff x="3956437" y="4810591"/>
            <a:chExt cx="5328920" cy="149860"/>
          </a:xfrm>
        </p:grpSpPr>
        <p:sp>
          <p:nvSpPr>
            <p:cNvPr id="43" name="object 44">
              <a:extLst>
                <a:ext uri="{FF2B5EF4-FFF2-40B4-BE49-F238E27FC236}">
                  <a16:creationId xmlns:a16="http://schemas.microsoft.com/office/drawing/2014/main" id="{7FEF4C0D-CAAB-61D0-CE15-DE23E5EC6A6D}"/>
                </a:ext>
              </a:extLst>
            </p:cNvPr>
            <p:cNvSpPr/>
            <p:nvPr/>
          </p:nvSpPr>
          <p:spPr>
            <a:xfrm>
              <a:off x="3962787" y="4816941"/>
              <a:ext cx="1321435" cy="137160"/>
            </a:xfrm>
            <a:custGeom>
              <a:avLst/>
              <a:gdLst/>
              <a:ahLst/>
              <a:cxnLst/>
              <a:rect l="l" t="t" r="r" b="b"/>
              <a:pathLst>
                <a:path w="1321435" h="137160">
                  <a:moveTo>
                    <a:pt x="1239202" y="0"/>
                  </a:moveTo>
                  <a:lnTo>
                    <a:pt x="0" y="0"/>
                  </a:lnTo>
                  <a:lnTo>
                    <a:pt x="0" y="136956"/>
                  </a:lnTo>
                  <a:lnTo>
                    <a:pt x="1239202" y="136956"/>
                  </a:lnTo>
                  <a:lnTo>
                    <a:pt x="1321015" y="68478"/>
                  </a:lnTo>
                  <a:lnTo>
                    <a:pt x="1239202" y="0"/>
                  </a:lnTo>
                  <a:close/>
                </a:path>
              </a:pathLst>
            </a:custGeom>
            <a:solidFill>
              <a:srgbClr val="585858"/>
            </a:solidFill>
          </p:spPr>
          <p:txBody>
            <a:bodyPr wrap="square" lIns="0" tIns="0" rIns="0" bIns="0" rtlCol="0"/>
            <a:lstStyle/>
            <a:p>
              <a:endParaRPr/>
            </a:p>
          </p:txBody>
        </p:sp>
        <p:sp>
          <p:nvSpPr>
            <p:cNvPr id="45" name="object 45">
              <a:extLst>
                <a:ext uri="{FF2B5EF4-FFF2-40B4-BE49-F238E27FC236}">
                  <a16:creationId xmlns:a16="http://schemas.microsoft.com/office/drawing/2014/main" id="{E392BAE7-59FD-8C5F-4376-B7448CE1EF55}"/>
                </a:ext>
              </a:extLst>
            </p:cNvPr>
            <p:cNvSpPr/>
            <p:nvPr/>
          </p:nvSpPr>
          <p:spPr>
            <a:xfrm>
              <a:off x="3962787" y="4816941"/>
              <a:ext cx="1321435" cy="137160"/>
            </a:xfrm>
            <a:custGeom>
              <a:avLst/>
              <a:gdLst/>
              <a:ahLst/>
              <a:cxnLst/>
              <a:rect l="l" t="t" r="r" b="b"/>
              <a:pathLst>
                <a:path w="1321435" h="137160">
                  <a:moveTo>
                    <a:pt x="0" y="0"/>
                  </a:moveTo>
                  <a:lnTo>
                    <a:pt x="1239202" y="0"/>
                  </a:lnTo>
                  <a:lnTo>
                    <a:pt x="1321015" y="68478"/>
                  </a:lnTo>
                  <a:lnTo>
                    <a:pt x="1239202" y="136956"/>
                  </a:lnTo>
                  <a:lnTo>
                    <a:pt x="0" y="136956"/>
                  </a:lnTo>
                  <a:lnTo>
                    <a:pt x="0" y="0"/>
                  </a:lnTo>
                  <a:close/>
                </a:path>
              </a:pathLst>
            </a:custGeom>
            <a:ln w="12700">
              <a:solidFill>
                <a:srgbClr val="585858"/>
              </a:solidFill>
            </a:ln>
          </p:spPr>
          <p:txBody>
            <a:bodyPr wrap="square" lIns="0" tIns="0" rIns="0" bIns="0" rtlCol="0"/>
            <a:lstStyle/>
            <a:p>
              <a:endParaRPr/>
            </a:p>
          </p:txBody>
        </p:sp>
        <p:sp>
          <p:nvSpPr>
            <p:cNvPr id="48" name="object 46">
              <a:extLst>
                <a:ext uri="{FF2B5EF4-FFF2-40B4-BE49-F238E27FC236}">
                  <a16:creationId xmlns:a16="http://schemas.microsoft.com/office/drawing/2014/main" id="{9C992B3C-6733-4296-BB90-611838531264}"/>
                </a:ext>
              </a:extLst>
            </p:cNvPr>
            <p:cNvSpPr/>
            <p:nvPr/>
          </p:nvSpPr>
          <p:spPr>
            <a:xfrm>
              <a:off x="5279187" y="4816941"/>
              <a:ext cx="1321435" cy="137160"/>
            </a:xfrm>
            <a:custGeom>
              <a:avLst/>
              <a:gdLst/>
              <a:ahLst/>
              <a:cxnLst/>
              <a:rect l="l" t="t" r="r" b="b"/>
              <a:pathLst>
                <a:path w="1321434" h="137160">
                  <a:moveTo>
                    <a:pt x="1239202" y="0"/>
                  </a:moveTo>
                  <a:lnTo>
                    <a:pt x="0" y="0"/>
                  </a:lnTo>
                  <a:lnTo>
                    <a:pt x="0" y="136956"/>
                  </a:lnTo>
                  <a:lnTo>
                    <a:pt x="1239202" y="136956"/>
                  </a:lnTo>
                  <a:lnTo>
                    <a:pt x="1321015" y="68478"/>
                  </a:lnTo>
                  <a:lnTo>
                    <a:pt x="1239202" y="0"/>
                  </a:lnTo>
                  <a:close/>
                </a:path>
              </a:pathLst>
            </a:custGeom>
            <a:solidFill>
              <a:srgbClr val="585858"/>
            </a:solidFill>
          </p:spPr>
          <p:txBody>
            <a:bodyPr wrap="square" lIns="0" tIns="0" rIns="0" bIns="0" rtlCol="0"/>
            <a:lstStyle/>
            <a:p>
              <a:endParaRPr/>
            </a:p>
          </p:txBody>
        </p:sp>
        <p:sp>
          <p:nvSpPr>
            <p:cNvPr id="55" name="object 47">
              <a:extLst>
                <a:ext uri="{FF2B5EF4-FFF2-40B4-BE49-F238E27FC236}">
                  <a16:creationId xmlns:a16="http://schemas.microsoft.com/office/drawing/2014/main" id="{7530DC23-A38E-64BD-9678-B78AA2B296FF}"/>
                </a:ext>
              </a:extLst>
            </p:cNvPr>
            <p:cNvSpPr/>
            <p:nvPr/>
          </p:nvSpPr>
          <p:spPr>
            <a:xfrm>
              <a:off x="5279187" y="4816941"/>
              <a:ext cx="1321435" cy="137160"/>
            </a:xfrm>
            <a:custGeom>
              <a:avLst/>
              <a:gdLst/>
              <a:ahLst/>
              <a:cxnLst/>
              <a:rect l="l" t="t" r="r" b="b"/>
              <a:pathLst>
                <a:path w="1321434" h="137160">
                  <a:moveTo>
                    <a:pt x="0" y="0"/>
                  </a:moveTo>
                  <a:lnTo>
                    <a:pt x="1239202" y="0"/>
                  </a:lnTo>
                  <a:lnTo>
                    <a:pt x="1321015" y="68478"/>
                  </a:lnTo>
                  <a:lnTo>
                    <a:pt x="1239202" y="136956"/>
                  </a:lnTo>
                  <a:lnTo>
                    <a:pt x="0" y="136956"/>
                  </a:lnTo>
                  <a:lnTo>
                    <a:pt x="0" y="0"/>
                  </a:lnTo>
                  <a:close/>
                </a:path>
              </a:pathLst>
            </a:custGeom>
            <a:ln w="12700">
              <a:solidFill>
                <a:srgbClr val="585858"/>
              </a:solidFill>
            </a:ln>
          </p:spPr>
          <p:txBody>
            <a:bodyPr wrap="square" lIns="0" tIns="0" rIns="0" bIns="0" rtlCol="0"/>
            <a:lstStyle/>
            <a:p>
              <a:endParaRPr/>
            </a:p>
          </p:txBody>
        </p:sp>
        <p:sp>
          <p:nvSpPr>
            <p:cNvPr id="57" name="object 48">
              <a:extLst>
                <a:ext uri="{FF2B5EF4-FFF2-40B4-BE49-F238E27FC236}">
                  <a16:creationId xmlns:a16="http://schemas.microsoft.com/office/drawing/2014/main" id="{E1AF1E02-3D30-C66B-961F-4C58024AD657}"/>
                </a:ext>
              </a:extLst>
            </p:cNvPr>
            <p:cNvSpPr/>
            <p:nvPr/>
          </p:nvSpPr>
          <p:spPr>
            <a:xfrm>
              <a:off x="6629156" y="4816941"/>
              <a:ext cx="1321435" cy="137160"/>
            </a:xfrm>
            <a:custGeom>
              <a:avLst/>
              <a:gdLst/>
              <a:ahLst/>
              <a:cxnLst/>
              <a:rect l="l" t="t" r="r" b="b"/>
              <a:pathLst>
                <a:path w="1321434" h="137160">
                  <a:moveTo>
                    <a:pt x="1239202" y="0"/>
                  </a:moveTo>
                  <a:lnTo>
                    <a:pt x="0" y="0"/>
                  </a:lnTo>
                  <a:lnTo>
                    <a:pt x="0" y="136956"/>
                  </a:lnTo>
                  <a:lnTo>
                    <a:pt x="1239202" y="136956"/>
                  </a:lnTo>
                  <a:lnTo>
                    <a:pt x="1321015" y="68478"/>
                  </a:lnTo>
                  <a:lnTo>
                    <a:pt x="1239202" y="0"/>
                  </a:lnTo>
                  <a:close/>
                </a:path>
              </a:pathLst>
            </a:custGeom>
            <a:solidFill>
              <a:srgbClr val="585858"/>
            </a:solidFill>
          </p:spPr>
          <p:txBody>
            <a:bodyPr wrap="square" lIns="0" tIns="0" rIns="0" bIns="0" rtlCol="0"/>
            <a:lstStyle/>
            <a:p>
              <a:endParaRPr/>
            </a:p>
          </p:txBody>
        </p:sp>
        <p:sp>
          <p:nvSpPr>
            <p:cNvPr id="58" name="object 49">
              <a:extLst>
                <a:ext uri="{FF2B5EF4-FFF2-40B4-BE49-F238E27FC236}">
                  <a16:creationId xmlns:a16="http://schemas.microsoft.com/office/drawing/2014/main" id="{E130DB7C-B5B0-F815-2DD9-E5F85A1BFAAB}"/>
                </a:ext>
              </a:extLst>
            </p:cNvPr>
            <p:cNvSpPr/>
            <p:nvPr/>
          </p:nvSpPr>
          <p:spPr>
            <a:xfrm>
              <a:off x="6629156" y="4816941"/>
              <a:ext cx="1321435" cy="137160"/>
            </a:xfrm>
            <a:custGeom>
              <a:avLst/>
              <a:gdLst/>
              <a:ahLst/>
              <a:cxnLst/>
              <a:rect l="l" t="t" r="r" b="b"/>
              <a:pathLst>
                <a:path w="1321434" h="137160">
                  <a:moveTo>
                    <a:pt x="0" y="0"/>
                  </a:moveTo>
                  <a:lnTo>
                    <a:pt x="1239202" y="0"/>
                  </a:lnTo>
                  <a:lnTo>
                    <a:pt x="1321015" y="68478"/>
                  </a:lnTo>
                  <a:lnTo>
                    <a:pt x="1239202" y="136956"/>
                  </a:lnTo>
                  <a:lnTo>
                    <a:pt x="0" y="136956"/>
                  </a:lnTo>
                  <a:lnTo>
                    <a:pt x="0" y="0"/>
                  </a:lnTo>
                  <a:close/>
                </a:path>
              </a:pathLst>
            </a:custGeom>
            <a:ln w="12700">
              <a:solidFill>
                <a:srgbClr val="585858"/>
              </a:solidFill>
            </a:ln>
          </p:spPr>
          <p:txBody>
            <a:bodyPr wrap="square" lIns="0" tIns="0" rIns="0" bIns="0" rtlCol="0"/>
            <a:lstStyle/>
            <a:p>
              <a:endParaRPr/>
            </a:p>
          </p:txBody>
        </p:sp>
        <p:sp>
          <p:nvSpPr>
            <p:cNvPr id="59" name="object 50">
              <a:extLst>
                <a:ext uri="{FF2B5EF4-FFF2-40B4-BE49-F238E27FC236}">
                  <a16:creationId xmlns:a16="http://schemas.microsoft.com/office/drawing/2014/main" id="{A9DB4769-5F30-293A-0951-71429CD2DE08}"/>
                </a:ext>
              </a:extLst>
            </p:cNvPr>
            <p:cNvSpPr/>
            <p:nvPr/>
          </p:nvSpPr>
          <p:spPr>
            <a:xfrm>
              <a:off x="7957840" y="4816941"/>
              <a:ext cx="1321435" cy="137160"/>
            </a:xfrm>
            <a:custGeom>
              <a:avLst/>
              <a:gdLst/>
              <a:ahLst/>
              <a:cxnLst/>
              <a:rect l="l" t="t" r="r" b="b"/>
              <a:pathLst>
                <a:path w="1321434" h="137160">
                  <a:moveTo>
                    <a:pt x="1239202" y="0"/>
                  </a:moveTo>
                  <a:lnTo>
                    <a:pt x="0" y="0"/>
                  </a:lnTo>
                  <a:lnTo>
                    <a:pt x="0" y="136956"/>
                  </a:lnTo>
                  <a:lnTo>
                    <a:pt x="1239202" y="136956"/>
                  </a:lnTo>
                  <a:lnTo>
                    <a:pt x="1321015" y="68478"/>
                  </a:lnTo>
                  <a:lnTo>
                    <a:pt x="1239202" y="0"/>
                  </a:lnTo>
                  <a:close/>
                </a:path>
              </a:pathLst>
            </a:custGeom>
            <a:solidFill>
              <a:srgbClr val="585858"/>
            </a:solidFill>
          </p:spPr>
          <p:txBody>
            <a:bodyPr wrap="square" lIns="0" tIns="0" rIns="0" bIns="0" rtlCol="0"/>
            <a:lstStyle/>
            <a:p>
              <a:endParaRPr/>
            </a:p>
          </p:txBody>
        </p:sp>
        <p:sp>
          <p:nvSpPr>
            <p:cNvPr id="60" name="object 51">
              <a:extLst>
                <a:ext uri="{FF2B5EF4-FFF2-40B4-BE49-F238E27FC236}">
                  <a16:creationId xmlns:a16="http://schemas.microsoft.com/office/drawing/2014/main" id="{47800664-1686-D303-C280-1C0EED81A833}"/>
                </a:ext>
              </a:extLst>
            </p:cNvPr>
            <p:cNvSpPr/>
            <p:nvPr/>
          </p:nvSpPr>
          <p:spPr>
            <a:xfrm>
              <a:off x="7957840" y="4816941"/>
              <a:ext cx="1321435" cy="137160"/>
            </a:xfrm>
            <a:custGeom>
              <a:avLst/>
              <a:gdLst/>
              <a:ahLst/>
              <a:cxnLst/>
              <a:rect l="l" t="t" r="r" b="b"/>
              <a:pathLst>
                <a:path w="1321434" h="137160">
                  <a:moveTo>
                    <a:pt x="0" y="0"/>
                  </a:moveTo>
                  <a:lnTo>
                    <a:pt x="1239202" y="0"/>
                  </a:lnTo>
                  <a:lnTo>
                    <a:pt x="1321015" y="68478"/>
                  </a:lnTo>
                  <a:lnTo>
                    <a:pt x="1239202" y="136956"/>
                  </a:lnTo>
                  <a:lnTo>
                    <a:pt x="0" y="136956"/>
                  </a:lnTo>
                  <a:lnTo>
                    <a:pt x="0" y="0"/>
                  </a:lnTo>
                  <a:close/>
                </a:path>
              </a:pathLst>
            </a:custGeom>
            <a:ln w="12700">
              <a:solidFill>
                <a:srgbClr val="585858"/>
              </a:solidFill>
            </a:ln>
          </p:spPr>
          <p:txBody>
            <a:bodyPr wrap="square" lIns="0" tIns="0" rIns="0" bIns="0" rtlCol="0"/>
            <a:lstStyle/>
            <a:p>
              <a:endParaRPr/>
            </a:p>
          </p:txBody>
        </p:sp>
      </p:grpSp>
      <p:sp>
        <p:nvSpPr>
          <p:cNvPr id="61" name="object 52">
            <a:extLst>
              <a:ext uri="{FF2B5EF4-FFF2-40B4-BE49-F238E27FC236}">
                <a16:creationId xmlns:a16="http://schemas.microsoft.com/office/drawing/2014/main" id="{5AAA2035-2266-0837-7B72-E662272C3C8D}"/>
              </a:ext>
            </a:extLst>
          </p:cNvPr>
          <p:cNvSpPr txBox="1"/>
          <p:nvPr/>
        </p:nvSpPr>
        <p:spPr>
          <a:xfrm>
            <a:off x="10036988" y="3304437"/>
            <a:ext cx="1309370" cy="873760"/>
          </a:xfrm>
          <a:prstGeom prst="rect">
            <a:avLst/>
          </a:prstGeom>
          <a:solidFill>
            <a:srgbClr val="ECECEC"/>
          </a:solidFill>
          <a:ln w="19050">
            <a:solidFill>
              <a:srgbClr val="FF0000"/>
            </a:solidFill>
          </a:ln>
        </p:spPr>
        <p:txBody>
          <a:bodyPr vert="horz" wrap="square" lIns="0" tIns="33020" rIns="0" bIns="0" rtlCol="0">
            <a:spAutoFit/>
          </a:bodyPr>
          <a:lstStyle/>
          <a:p>
            <a:pPr marL="76200">
              <a:lnSpc>
                <a:spcPct val="100000"/>
              </a:lnSpc>
              <a:spcBef>
                <a:spcPts val="260"/>
              </a:spcBef>
            </a:pPr>
            <a:r>
              <a:rPr sz="800" b="1" spc="-15" dirty="0">
                <a:solidFill>
                  <a:srgbClr val="FF0000"/>
                </a:solidFill>
                <a:latin typeface="Meiryo UI"/>
                <a:cs typeface="Meiryo UI"/>
              </a:rPr>
              <a:t>今回の推定の対象</a:t>
            </a:r>
            <a:endParaRPr sz="800">
              <a:latin typeface="Meiryo UI"/>
              <a:cs typeface="Meiryo UI"/>
            </a:endParaRPr>
          </a:p>
          <a:p>
            <a:pPr marL="113030" marR="106045" algn="ctr">
              <a:lnSpc>
                <a:spcPct val="100000"/>
              </a:lnSpc>
              <a:spcBef>
                <a:spcPts val="820"/>
              </a:spcBef>
            </a:pPr>
            <a:r>
              <a:rPr sz="800" b="1" spc="-20" dirty="0">
                <a:latin typeface="BIZ UDPGothic"/>
                <a:cs typeface="BIZ UDPGothic"/>
              </a:rPr>
              <a:t>主に宇宙インフラを活用したエンドユーザ向け</a:t>
            </a:r>
            <a:r>
              <a:rPr sz="800" b="1" spc="500" dirty="0">
                <a:latin typeface="BIZ UDPGothic"/>
                <a:cs typeface="BIZ UDPGothic"/>
              </a:rPr>
              <a:t> </a:t>
            </a:r>
            <a:r>
              <a:rPr sz="800" b="1" spc="-15" dirty="0">
                <a:latin typeface="BIZ UDPGothic"/>
                <a:cs typeface="BIZ UDPGothic"/>
              </a:rPr>
              <a:t>サービス市場</a:t>
            </a:r>
            <a:endParaRPr sz="800">
              <a:latin typeface="BIZ UDPGothic"/>
              <a:cs typeface="BIZ UDPGothic"/>
            </a:endParaRPr>
          </a:p>
        </p:txBody>
      </p:sp>
      <p:sp>
        <p:nvSpPr>
          <p:cNvPr id="62" name="object 53">
            <a:extLst>
              <a:ext uri="{FF2B5EF4-FFF2-40B4-BE49-F238E27FC236}">
                <a16:creationId xmlns:a16="http://schemas.microsoft.com/office/drawing/2014/main" id="{D91B520D-819A-69DE-BFD5-BD94DBB3924E}"/>
              </a:ext>
            </a:extLst>
          </p:cNvPr>
          <p:cNvSpPr txBox="1"/>
          <p:nvPr/>
        </p:nvSpPr>
        <p:spPr>
          <a:xfrm>
            <a:off x="6028603" y="3310171"/>
            <a:ext cx="2447290" cy="269875"/>
          </a:xfrm>
          <a:prstGeom prst="rect">
            <a:avLst/>
          </a:prstGeom>
        </p:spPr>
        <p:txBody>
          <a:bodyPr vert="horz" wrap="square" lIns="0" tIns="13335" rIns="0" bIns="0" rtlCol="0">
            <a:spAutoFit/>
          </a:bodyPr>
          <a:lstStyle/>
          <a:p>
            <a:pPr marL="12700">
              <a:lnSpc>
                <a:spcPct val="100000"/>
              </a:lnSpc>
              <a:spcBef>
                <a:spcPts val="105"/>
              </a:spcBef>
            </a:pPr>
            <a:r>
              <a:rPr sz="800" b="1" spc="-10" dirty="0">
                <a:solidFill>
                  <a:srgbClr val="003A83"/>
                </a:solidFill>
                <a:latin typeface="Meiryo UI"/>
                <a:cs typeface="Meiryo UI"/>
              </a:rPr>
              <a:t>DARPA/LunA-</a:t>
            </a:r>
            <a:r>
              <a:rPr sz="800" b="1" dirty="0">
                <a:solidFill>
                  <a:srgbClr val="003A83"/>
                </a:solidFill>
                <a:latin typeface="Meiryo UI"/>
                <a:cs typeface="Meiryo UI"/>
              </a:rPr>
              <a:t>10</a:t>
            </a:r>
            <a:r>
              <a:rPr sz="800" b="1" spc="-15" dirty="0">
                <a:solidFill>
                  <a:srgbClr val="003A83"/>
                </a:solidFill>
                <a:latin typeface="Meiryo UI"/>
                <a:cs typeface="Meiryo UI"/>
              </a:rPr>
              <a:t>を参考にした市場推定</a:t>
            </a:r>
            <a:r>
              <a:rPr sz="800" b="1" dirty="0">
                <a:solidFill>
                  <a:srgbClr val="003A83"/>
                </a:solidFill>
                <a:latin typeface="Meiryo UI"/>
                <a:cs typeface="Meiryo UI"/>
              </a:rPr>
              <a:t>（</a:t>
            </a:r>
            <a:r>
              <a:rPr sz="800" b="1" spc="-10" dirty="0">
                <a:solidFill>
                  <a:srgbClr val="003A83"/>
                </a:solidFill>
                <a:latin typeface="Meiryo UI"/>
                <a:cs typeface="Meiryo UI"/>
              </a:rPr>
              <a:t>積み上げ</a:t>
            </a:r>
            <a:r>
              <a:rPr sz="800" b="1" spc="-50" dirty="0">
                <a:solidFill>
                  <a:srgbClr val="003A83"/>
                </a:solidFill>
                <a:latin typeface="Meiryo UI"/>
                <a:cs typeface="Meiryo UI"/>
              </a:rPr>
              <a:t>）</a:t>
            </a:r>
            <a:endParaRPr sz="800" dirty="0">
              <a:latin typeface="Meiryo UI"/>
              <a:cs typeface="Meiryo UI"/>
            </a:endParaRPr>
          </a:p>
          <a:p>
            <a:pPr marL="12700">
              <a:lnSpc>
                <a:spcPct val="100000"/>
              </a:lnSpc>
            </a:pPr>
            <a:r>
              <a:rPr sz="800" dirty="0">
                <a:solidFill>
                  <a:srgbClr val="003A83"/>
                </a:solidFill>
                <a:latin typeface="Meiryo UI"/>
                <a:cs typeface="Meiryo UI"/>
              </a:rPr>
              <a:t>（※</a:t>
            </a:r>
            <a:r>
              <a:rPr sz="800" spc="-10" dirty="0">
                <a:solidFill>
                  <a:srgbClr val="003A83"/>
                </a:solidFill>
                <a:latin typeface="Meiryo UI"/>
                <a:cs typeface="Meiryo UI"/>
              </a:rPr>
              <a:t>市場を示すブロックの大きさはイメージ</a:t>
            </a:r>
            <a:r>
              <a:rPr sz="800" spc="-50" dirty="0">
                <a:solidFill>
                  <a:srgbClr val="003A83"/>
                </a:solidFill>
                <a:latin typeface="Meiryo UI"/>
                <a:cs typeface="Meiryo UI"/>
              </a:rPr>
              <a:t>）</a:t>
            </a:r>
            <a:endParaRPr sz="800" dirty="0">
              <a:latin typeface="Meiryo UI"/>
              <a:cs typeface="Meiryo UI"/>
            </a:endParaRPr>
          </a:p>
        </p:txBody>
      </p:sp>
      <p:sp>
        <p:nvSpPr>
          <p:cNvPr id="63" name="object 54">
            <a:extLst>
              <a:ext uri="{FF2B5EF4-FFF2-40B4-BE49-F238E27FC236}">
                <a16:creationId xmlns:a16="http://schemas.microsoft.com/office/drawing/2014/main" id="{6CEE9A90-8609-D970-4B99-D3AF3FE5515D}"/>
              </a:ext>
            </a:extLst>
          </p:cNvPr>
          <p:cNvSpPr/>
          <p:nvPr/>
        </p:nvSpPr>
        <p:spPr>
          <a:xfrm>
            <a:off x="11586733" y="3797298"/>
            <a:ext cx="0" cy="858519"/>
          </a:xfrm>
          <a:custGeom>
            <a:avLst/>
            <a:gdLst/>
            <a:ahLst/>
            <a:cxnLst/>
            <a:rect l="l" t="t" r="r" b="b"/>
            <a:pathLst>
              <a:path h="858520">
                <a:moveTo>
                  <a:pt x="0" y="0"/>
                </a:moveTo>
                <a:lnTo>
                  <a:pt x="0" y="858338"/>
                </a:lnTo>
              </a:path>
            </a:pathLst>
          </a:custGeom>
          <a:ln w="20294">
            <a:solidFill>
              <a:srgbClr val="585656"/>
            </a:solidFill>
          </a:ln>
        </p:spPr>
        <p:txBody>
          <a:bodyPr wrap="square" lIns="0" tIns="0" rIns="0" bIns="0" rtlCol="0"/>
          <a:lstStyle/>
          <a:p>
            <a:endParaRPr/>
          </a:p>
        </p:txBody>
      </p:sp>
      <p:grpSp>
        <p:nvGrpSpPr>
          <p:cNvPr id="64" name="object 55">
            <a:extLst>
              <a:ext uri="{FF2B5EF4-FFF2-40B4-BE49-F238E27FC236}">
                <a16:creationId xmlns:a16="http://schemas.microsoft.com/office/drawing/2014/main" id="{857E39BC-CBDB-47E4-D7B6-2AEDEEB3F71F}"/>
              </a:ext>
            </a:extLst>
          </p:cNvPr>
          <p:cNvGrpSpPr/>
          <p:nvPr/>
        </p:nvGrpSpPr>
        <p:grpSpPr>
          <a:xfrm>
            <a:off x="11522621" y="2414107"/>
            <a:ext cx="127000" cy="848994"/>
            <a:chOff x="9433471" y="2533488"/>
            <a:chExt cx="127000" cy="848994"/>
          </a:xfrm>
        </p:grpSpPr>
        <p:sp>
          <p:nvSpPr>
            <p:cNvPr id="65" name="object 56">
              <a:extLst>
                <a:ext uri="{FF2B5EF4-FFF2-40B4-BE49-F238E27FC236}">
                  <a16:creationId xmlns:a16="http://schemas.microsoft.com/office/drawing/2014/main" id="{4146D850-BE16-5AC3-7E1F-3F377800381F}"/>
                </a:ext>
              </a:extLst>
            </p:cNvPr>
            <p:cNvSpPr/>
            <p:nvPr/>
          </p:nvSpPr>
          <p:spPr>
            <a:xfrm>
              <a:off x="9497583" y="2587468"/>
              <a:ext cx="0" cy="795020"/>
            </a:xfrm>
            <a:custGeom>
              <a:avLst/>
              <a:gdLst/>
              <a:ahLst/>
              <a:cxnLst/>
              <a:rect l="l" t="t" r="r" b="b"/>
              <a:pathLst>
                <a:path h="795020">
                  <a:moveTo>
                    <a:pt x="0" y="0"/>
                  </a:moveTo>
                  <a:lnTo>
                    <a:pt x="0" y="794846"/>
                  </a:lnTo>
                </a:path>
              </a:pathLst>
            </a:custGeom>
            <a:ln w="20294">
              <a:solidFill>
                <a:srgbClr val="585656"/>
              </a:solidFill>
            </a:ln>
          </p:spPr>
          <p:txBody>
            <a:bodyPr wrap="square" lIns="0" tIns="0" rIns="0" bIns="0" rtlCol="0"/>
            <a:lstStyle/>
            <a:p>
              <a:endParaRPr/>
            </a:p>
          </p:txBody>
        </p:sp>
        <p:sp>
          <p:nvSpPr>
            <p:cNvPr id="66" name="object 57">
              <a:extLst>
                <a:ext uri="{FF2B5EF4-FFF2-40B4-BE49-F238E27FC236}">
                  <a16:creationId xmlns:a16="http://schemas.microsoft.com/office/drawing/2014/main" id="{C229E5AA-D5F7-CFAE-364B-E3E652180D49}"/>
                </a:ext>
              </a:extLst>
            </p:cNvPr>
            <p:cNvSpPr/>
            <p:nvPr/>
          </p:nvSpPr>
          <p:spPr>
            <a:xfrm>
              <a:off x="9433471" y="2533488"/>
              <a:ext cx="127000" cy="76835"/>
            </a:xfrm>
            <a:custGeom>
              <a:avLst/>
              <a:gdLst/>
              <a:ahLst/>
              <a:cxnLst/>
              <a:rect l="l" t="t" r="r" b="b"/>
              <a:pathLst>
                <a:path w="127000" h="76835">
                  <a:moveTo>
                    <a:pt x="63461" y="0"/>
                  </a:moveTo>
                  <a:lnTo>
                    <a:pt x="0" y="76238"/>
                  </a:lnTo>
                  <a:lnTo>
                    <a:pt x="127000" y="76174"/>
                  </a:lnTo>
                  <a:lnTo>
                    <a:pt x="63461" y="0"/>
                  </a:lnTo>
                  <a:close/>
                </a:path>
              </a:pathLst>
            </a:custGeom>
            <a:solidFill>
              <a:srgbClr val="585656"/>
            </a:solidFill>
          </p:spPr>
          <p:txBody>
            <a:bodyPr wrap="square" lIns="0" tIns="0" rIns="0" bIns="0" rtlCol="0"/>
            <a:lstStyle/>
            <a:p>
              <a:endParaRPr/>
            </a:p>
          </p:txBody>
        </p:sp>
      </p:grpSp>
      <p:sp>
        <p:nvSpPr>
          <p:cNvPr id="67" name="object 58">
            <a:extLst>
              <a:ext uri="{FF2B5EF4-FFF2-40B4-BE49-F238E27FC236}">
                <a16:creationId xmlns:a16="http://schemas.microsoft.com/office/drawing/2014/main" id="{E5B73740-AA94-7378-4FD4-729D9843EFF8}"/>
              </a:ext>
            </a:extLst>
          </p:cNvPr>
          <p:cNvSpPr txBox="1"/>
          <p:nvPr/>
        </p:nvSpPr>
        <p:spPr>
          <a:xfrm>
            <a:off x="11511950" y="3287986"/>
            <a:ext cx="127635" cy="470534"/>
          </a:xfrm>
          <a:prstGeom prst="rect">
            <a:avLst/>
          </a:prstGeom>
        </p:spPr>
        <p:txBody>
          <a:bodyPr vert="eaVert" wrap="square" lIns="0" tIns="0" rIns="0" bIns="0" rtlCol="0">
            <a:spAutoFit/>
          </a:bodyPr>
          <a:lstStyle/>
          <a:p>
            <a:pPr marL="12700">
              <a:lnSpc>
                <a:spcPct val="70000"/>
              </a:lnSpc>
            </a:pPr>
            <a:r>
              <a:rPr sz="800" spc="95" dirty="0">
                <a:latin typeface="Meiryo UI"/>
                <a:cs typeface="Meiryo UI"/>
              </a:rPr>
              <a:t>市場規</a:t>
            </a:r>
            <a:r>
              <a:rPr sz="800" dirty="0">
                <a:latin typeface="Meiryo UI"/>
                <a:cs typeface="Meiryo UI"/>
              </a:rPr>
              <a:t>模</a:t>
            </a:r>
            <a:endParaRPr sz="800">
              <a:latin typeface="Meiryo UI"/>
              <a:cs typeface="Meiryo UI"/>
            </a:endParaRPr>
          </a:p>
        </p:txBody>
      </p:sp>
      <p:sp>
        <p:nvSpPr>
          <p:cNvPr id="68" name="object 59">
            <a:extLst>
              <a:ext uri="{FF2B5EF4-FFF2-40B4-BE49-F238E27FC236}">
                <a16:creationId xmlns:a16="http://schemas.microsoft.com/office/drawing/2014/main" id="{BC34BBE1-5BA8-2B80-D612-334945A63116}"/>
              </a:ext>
            </a:extLst>
          </p:cNvPr>
          <p:cNvSpPr txBox="1"/>
          <p:nvPr/>
        </p:nvSpPr>
        <p:spPr>
          <a:xfrm>
            <a:off x="11455594" y="4703521"/>
            <a:ext cx="254000" cy="147955"/>
          </a:xfrm>
          <a:prstGeom prst="rect">
            <a:avLst/>
          </a:prstGeom>
        </p:spPr>
        <p:txBody>
          <a:bodyPr vert="horz" wrap="square" lIns="0" tIns="12700" rIns="0" bIns="0" rtlCol="0">
            <a:spAutoFit/>
          </a:bodyPr>
          <a:lstStyle/>
          <a:p>
            <a:pPr marL="12700">
              <a:lnSpc>
                <a:spcPct val="100000"/>
              </a:lnSpc>
              <a:spcBef>
                <a:spcPts val="100"/>
              </a:spcBef>
            </a:pPr>
            <a:r>
              <a:rPr sz="800" spc="70" dirty="0">
                <a:latin typeface="Meiryo UI"/>
                <a:cs typeface="Meiryo UI"/>
              </a:rPr>
              <a:t>年代</a:t>
            </a:r>
            <a:endParaRPr sz="800">
              <a:latin typeface="Meiryo UI"/>
              <a:cs typeface="Meiryo UI"/>
            </a:endParaRPr>
          </a:p>
        </p:txBody>
      </p:sp>
      <p:sp>
        <p:nvSpPr>
          <p:cNvPr id="69" name="object 60">
            <a:extLst>
              <a:ext uri="{FF2B5EF4-FFF2-40B4-BE49-F238E27FC236}">
                <a16:creationId xmlns:a16="http://schemas.microsoft.com/office/drawing/2014/main" id="{585CB83A-6E77-950B-A80B-8E6B6AEA50C2}"/>
              </a:ext>
            </a:extLst>
          </p:cNvPr>
          <p:cNvSpPr txBox="1"/>
          <p:nvPr/>
        </p:nvSpPr>
        <p:spPr>
          <a:xfrm>
            <a:off x="10485149" y="4647931"/>
            <a:ext cx="432434" cy="347345"/>
          </a:xfrm>
          <a:prstGeom prst="rect">
            <a:avLst/>
          </a:prstGeom>
        </p:spPr>
        <p:txBody>
          <a:bodyPr vert="horz" wrap="square" lIns="0" tIns="51435" rIns="0" bIns="0" rtlCol="0">
            <a:spAutoFit/>
          </a:bodyPr>
          <a:lstStyle/>
          <a:p>
            <a:pPr marL="22225">
              <a:lnSpc>
                <a:spcPct val="100000"/>
              </a:lnSpc>
              <a:spcBef>
                <a:spcPts val="405"/>
              </a:spcBef>
            </a:pPr>
            <a:r>
              <a:rPr sz="800" b="1" dirty="0">
                <a:solidFill>
                  <a:srgbClr val="FFFFFF"/>
                </a:solidFill>
                <a:latin typeface="Yu Gothic"/>
                <a:cs typeface="Yu Gothic"/>
              </a:rPr>
              <a:t>Jet</a:t>
            </a:r>
            <a:r>
              <a:rPr sz="800" b="1" spc="-25" dirty="0">
                <a:solidFill>
                  <a:srgbClr val="FFFFFF"/>
                </a:solidFill>
                <a:latin typeface="Yu Gothic"/>
                <a:cs typeface="Yu Gothic"/>
              </a:rPr>
              <a:t> Age</a:t>
            </a:r>
            <a:endParaRPr sz="800">
              <a:latin typeface="Yu Gothic"/>
              <a:cs typeface="Yu Gothic"/>
            </a:endParaRPr>
          </a:p>
          <a:p>
            <a:pPr marL="12700">
              <a:lnSpc>
                <a:spcPct val="100000"/>
              </a:lnSpc>
              <a:spcBef>
                <a:spcPts val="305"/>
              </a:spcBef>
            </a:pPr>
            <a:r>
              <a:rPr sz="800" spc="70" dirty="0">
                <a:latin typeface="Meiryo UI"/>
                <a:cs typeface="Meiryo UI"/>
              </a:rPr>
              <a:t>2035</a:t>
            </a:r>
            <a:r>
              <a:rPr sz="800" spc="-175" dirty="0">
                <a:latin typeface="Meiryo UI"/>
                <a:cs typeface="Meiryo UI"/>
              </a:rPr>
              <a:t> </a:t>
            </a:r>
            <a:r>
              <a:rPr sz="800" spc="-60" dirty="0">
                <a:latin typeface="Meiryo UI"/>
                <a:cs typeface="Meiryo UI"/>
              </a:rPr>
              <a:t>～</a:t>
            </a:r>
            <a:endParaRPr sz="800">
              <a:latin typeface="Meiryo UI"/>
              <a:cs typeface="Meiryo UI"/>
            </a:endParaRPr>
          </a:p>
        </p:txBody>
      </p:sp>
      <p:sp>
        <p:nvSpPr>
          <p:cNvPr id="70" name="object 61">
            <a:extLst>
              <a:ext uri="{FF2B5EF4-FFF2-40B4-BE49-F238E27FC236}">
                <a16:creationId xmlns:a16="http://schemas.microsoft.com/office/drawing/2014/main" id="{3146716E-B86E-CA5D-9F5B-0F19C4B9B65B}"/>
              </a:ext>
            </a:extLst>
          </p:cNvPr>
          <p:cNvSpPr txBox="1"/>
          <p:nvPr/>
        </p:nvSpPr>
        <p:spPr>
          <a:xfrm>
            <a:off x="9001586" y="4647931"/>
            <a:ext cx="777875" cy="347345"/>
          </a:xfrm>
          <a:prstGeom prst="rect">
            <a:avLst/>
          </a:prstGeom>
        </p:spPr>
        <p:txBody>
          <a:bodyPr vert="horz" wrap="square" lIns="0" tIns="51435" rIns="0" bIns="0" rtlCol="0">
            <a:spAutoFit/>
          </a:bodyPr>
          <a:lstStyle/>
          <a:p>
            <a:pPr marL="12700">
              <a:lnSpc>
                <a:spcPct val="100000"/>
              </a:lnSpc>
              <a:spcBef>
                <a:spcPts val="405"/>
              </a:spcBef>
            </a:pPr>
            <a:r>
              <a:rPr sz="800" b="1" dirty="0">
                <a:solidFill>
                  <a:srgbClr val="FFFFFF"/>
                </a:solidFill>
                <a:latin typeface="Yu Gothic"/>
                <a:cs typeface="Yu Gothic"/>
              </a:rPr>
              <a:t>Industrial</a:t>
            </a:r>
            <a:r>
              <a:rPr sz="800" b="1" spc="-40" dirty="0">
                <a:solidFill>
                  <a:srgbClr val="FFFFFF"/>
                </a:solidFill>
                <a:latin typeface="Yu Gothic"/>
                <a:cs typeface="Yu Gothic"/>
              </a:rPr>
              <a:t> </a:t>
            </a:r>
            <a:r>
              <a:rPr sz="800" b="1" spc="-25" dirty="0">
                <a:solidFill>
                  <a:srgbClr val="FFFFFF"/>
                </a:solidFill>
                <a:latin typeface="Yu Gothic"/>
                <a:cs typeface="Yu Gothic"/>
              </a:rPr>
              <a:t>Age</a:t>
            </a:r>
            <a:endParaRPr sz="800">
              <a:latin typeface="Yu Gothic"/>
              <a:cs typeface="Yu Gothic"/>
            </a:endParaRPr>
          </a:p>
          <a:p>
            <a:pPr marL="41275">
              <a:lnSpc>
                <a:spcPct val="100000"/>
              </a:lnSpc>
              <a:spcBef>
                <a:spcPts val="305"/>
              </a:spcBef>
            </a:pPr>
            <a:r>
              <a:rPr sz="800" spc="70" dirty="0">
                <a:latin typeface="Meiryo UI"/>
                <a:cs typeface="Meiryo UI"/>
              </a:rPr>
              <a:t>2031</a:t>
            </a:r>
            <a:r>
              <a:rPr sz="800" spc="-175" dirty="0">
                <a:latin typeface="Meiryo UI"/>
                <a:cs typeface="Meiryo UI"/>
              </a:rPr>
              <a:t> </a:t>
            </a:r>
            <a:r>
              <a:rPr sz="800" dirty="0">
                <a:latin typeface="Meiryo UI"/>
                <a:cs typeface="Meiryo UI"/>
              </a:rPr>
              <a:t>～</a:t>
            </a:r>
            <a:r>
              <a:rPr sz="800" spc="-180" dirty="0">
                <a:latin typeface="Meiryo UI"/>
                <a:cs typeface="Meiryo UI"/>
              </a:rPr>
              <a:t> </a:t>
            </a:r>
            <a:r>
              <a:rPr sz="800" spc="50" dirty="0">
                <a:latin typeface="Meiryo UI"/>
                <a:cs typeface="Meiryo UI"/>
              </a:rPr>
              <a:t>2034 </a:t>
            </a:r>
            <a:endParaRPr sz="800">
              <a:latin typeface="Meiryo UI"/>
              <a:cs typeface="Meiryo UI"/>
            </a:endParaRPr>
          </a:p>
        </p:txBody>
      </p:sp>
      <p:sp>
        <p:nvSpPr>
          <p:cNvPr id="71" name="object 62">
            <a:extLst>
              <a:ext uri="{FF2B5EF4-FFF2-40B4-BE49-F238E27FC236}">
                <a16:creationId xmlns:a16="http://schemas.microsoft.com/office/drawing/2014/main" id="{546D15CB-5293-BFF0-8EEB-44BED78CEB7E}"/>
              </a:ext>
            </a:extLst>
          </p:cNvPr>
          <p:cNvSpPr txBox="1"/>
          <p:nvPr/>
        </p:nvSpPr>
        <p:spPr>
          <a:xfrm>
            <a:off x="7561703" y="4647931"/>
            <a:ext cx="895350" cy="347345"/>
          </a:xfrm>
          <a:prstGeom prst="rect">
            <a:avLst/>
          </a:prstGeom>
        </p:spPr>
        <p:txBody>
          <a:bodyPr vert="horz" wrap="square" lIns="0" tIns="51435" rIns="0" bIns="0" rtlCol="0">
            <a:spAutoFit/>
          </a:bodyPr>
          <a:lstStyle/>
          <a:p>
            <a:pPr algn="ctr">
              <a:lnSpc>
                <a:spcPct val="100000"/>
              </a:lnSpc>
              <a:spcBef>
                <a:spcPts val="405"/>
              </a:spcBef>
            </a:pPr>
            <a:r>
              <a:rPr sz="800" b="1" dirty="0">
                <a:solidFill>
                  <a:srgbClr val="FFFFFF"/>
                </a:solidFill>
                <a:latin typeface="Yu Gothic"/>
                <a:cs typeface="Yu Gothic"/>
              </a:rPr>
              <a:t>Foundational</a:t>
            </a:r>
            <a:r>
              <a:rPr sz="800" b="1" spc="-55" dirty="0">
                <a:solidFill>
                  <a:srgbClr val="FFFFFF"/>
                </a:solidFill>
                <a:latin typeface="Yu Gothic"/>
                <a:cs typeface="Yu Gothic"/>
              </a:rPr>
              <a:t> </a:t>
            </a:r>
            <a:r>
              <a:rPr sz="800" b="1" spc="-25" dirty="0">
                <a:solidFill>
                  <a:srgbClr val="FFFFFF"/>
                </a:solidFill>
                <a:latin typeface="Yu Gothic"/>
                <a:cs typeface="Yu Gothic"/>
              </a:rPr>
              <a:t>Age</a:t>
            </a:r>
            <a:endParaRPr sz="800">
              <a:latin typeface="Yu Gothic"/>
              <a:cs typeface="Yu Gothic"/>
            </a:endParaRPr>
          </a:p>
          <a:p>
            <a:pPr marL="50165" algn="ctr">
              <a:lnSpc>
                <a:spcPct val="100000"/>
              </a:lnSpc>
              <a:spcBef>
                <a:spcPts val="305"/>
              </a:spcBef>
            </a:pPr>
            <a:r>
              <a:rPr sz="800" spc="70" dirty="0">
                <a:latin typeface="Meiryo UI"/>
                <a:cs typeface="Meiryo UI"/>
              </a:rPr>
              <a:t>2028</a:t>
            </a:r>
            <a:r>
              <a:rPr sz="800" spc="-175" dirty="0">
                <a:latin typeface="Meiryo UI"/>
                <a:cs typeface="Meiryo UI"/>
              </a:rPr>
              <a:t> </a:t>
            </a:r>
            <a:r>
              <a:rPr sz="800" dirty="0">
                <a:latin typeface="Meiryo UI"/>
                <a:cs typeface="Meiryo UI"/>
              </a:rPr>
              <a:t>～</a:t>
            </a:r>
            <a:r>
              <a:rPr sz="800" spc="-180" dirty="0">
                <a:latin typeface="Meiryo UI"/>
                <a:cs typeface="Meiryo UI"/>
              </a:rPr>
              <a:t> </a:t>
            </a:r>
            <a:r>
              <a:rPr sz="800" spc="50" dirty="0">
                <a:latin typeface="Meiryo UI"/>
                <a:cs typeface="Meiryo UI"/>
              </a:rPr>
              <a:t>2030 </a:t>
            </a:r>
            <a:endParaRPr sz="800">
              <a:latin typeface="Meiryo UI"/>
              <a:cs typeface="Meiryo UI"/>
            </a:endParaRPr>
          </a:p>
        </p:txBody>
      </p:sp>
      <p:sp>
        <p:nvSpPr>
          <p:cNvPr id="72" name="object 63">
            <a:extLst>
              <a:ext uri="{FF2B5EF4-FFF2-40B4-BE49-F238E27FC236}">
                <a16:creationId xmlns:a16="http://schemas.microsoft.com/office/drawing/2014/main" id="{E08CB18B-15EF-F823-E403-9A44C88720C9}"/>
              </a:ext>
            </a:extLst>
          </p:cNvPr>
          <p:cNvSpPr txBox="1"/>
          <p:nvPr/>
        </p:nvSpPr>
        <p:spPr>
          <a:xfrm>
            <a:off x="6291021" y="4647931"/>
            <a:ext cx="802005" cy="347345"/>
          </a:xfrm>
          <a:prstGeom prst="rect">
            <a:avLst/>
          </a:prstGeom>
        </p:spPr>
        <p:txBody>
          <a:bodyPr vert="horz" wrap="square" lIns="0" tIns="51435" rIns="0" bIns="0" rtlCol="0">
            <a:spAutoFit/>
          </a:bodyPr>
          <a:lstStyle/>
          <a:p>
            <a:pPr algn="ctr">
              <a:lnSpc>
                <a:spcPct val="100000"/>
              </a:lnSpc>
              <a:spcBef>
                <a:spcPts val="405"/>
              </a:spcBef>
            </a:pPr>
            <a:r>
              <a:rPr sz="800" b="1" spc="-10" dirty="0">
                <a:solidFill>
                  <a:srgbClr val="FFFFFF"/>
                </a:solidFill>
                <a:latin typeface="Yu Gothic"/>
                <a:cs typeface="Yu Gothic"/>
              </a:rPr>
              <a:t>Exploration</a:t>
            </a:r>
            <a:r>
              <a:rPr sz="800" b="1" spc="40" dirty="0">
                <a:solidFill>
                  <a:srgbClr val="FFFFFF"/>
                </a:solidFill>
                <a:latin typeface="Yu Gothic"/>
                <a:cs typeface="Yu Gothic"/>
              </a:rPr>
              <a:t> </a:t>
            </a:r>
            <a:r>
              <a:rPr sz="800" b="1" spc="-25" dirty="0">
                <a:solidFill>
                  <a:srgbClr val="FFFFFF"/>
                </a:solidFill>
                <a:latin typeface="Yu Gothic"/>
                <a:cs typeface="Yu Gothic"/>
              </a:rPr>
              <a:t>Age</a:t>
            </a:r>
            <a:endParaRPr sz="800">
              <a:latin typeface="Yu Gothic"/>
              <a:cs typeface="Yu Gothic"/>
            </a:endParaRPr>
          </a:p>
          <a:p>
            <a:pPr marL="20955" algn="ctr">
              <a:lnSpc>
                <a:spcPct val="100000"/>
              </a:lnSpc>
              <a:spcBef>
                <a:spcPts val="305"/>
              </a:spcBef>
            </a:pPr>
            <a:r>
              <a:rPr sz="800" dirty="0">
                <a:latin typeface="Meiryo UI"/>
                <a:cs typeface="Meiryo UI"/>
              </a:rPr>
              <a:t>～</a:t>
            </a:r>
            <a:r>
              <a:rPr sz="800" spc="-180" dirty="0">
                <a:latin typeface="Meiryo UI"/>
                <a:cs typeface="Meiryo UI"/>
              </a:rPr>
              <a:t> </a:t>
            </a:r>
            <a:r>
              <a:rPr sz="800" spc="50" dirty="0">
                <a:latin typeface="Meiryo UI"/>
                <a:cs typeface="Meiryo UI"/>
              </a:rPr>
              <a:t>2027 </a:t>
            </a:r>
            <a:endParaRPr sz="800">
              <a:latin typeface="Meiryo UI"/>
              <a:cs typeface="Meiryo UI"/>
            </a:endParaRPr>
          </a:p>
        </p:txBody>
      </p:sp>
      <p:sp>
        <p:nvSpPr>
          <p:cNvPr id="73" name="object 64">
            <a:extLst>
              <a:ext uri="{FF2B5EF4-FFF2-40B4-BE49-F238E27FC236}">
                <a16:creationId xmlns:a16="http://schemas.microsoft.com/office/drawing/2014/main" id="{25059E18-5DA6-58DE-1046-BB716A01832A}"/>
              </a:ext>
            </a:extLst>
          </p:cNvPr>
          <p:cNvSpPr txBox="1"/>
          <p:nvPr/>
        </p:nvSpPr>
        <p:spPr>
          <a:xfrm>
            <a:off x="6015162" y="2769831"/>
            <a:ext cx="3769360" cy="147955"/>
          </a:xfrm>
          <a:prstGeom prst="rect">
            <a:avLst/>
          </a:prstGeom>
        </p:spPr>
        <p:txBody>
          <a:bodyPr vert="horz" wrap="square" lIns="0" tIns="13335" rIns="0" bIns="0" rtlCol="0">
            <a:spAutoFit/>
          </a:bodyPr>
          <a:lstStyle/>
          <a:p>
            <a:pPr marL="38100">
              <a:lnSpc>
                <a:spcPct val="100000"/>
              </a:lnSpc>
              <a:spcBef>
                <a:spcPts val="105"/>
              </a:spcBef>
            </a:pPr>
            <a:r>
              <a:rPr sz="800" spc="-10" dirty="0">
                <a:latin typeface="Meiryo UI"/>
                <a:cs typeface="Meiryo UI"/>
              </a:rPr>
              <a:t>2020</a:t>
            </a:r>
            <a:r>
              <a:rPr sz="800" spc="10" dirty="0">
                <a:latin typeface="Meiryo UI"/>
                <a:cs typeface="Meiryo UI"/>
              </a:rPr>
              <a:t>年 - </a:t>
            </a:r>
            <a:r>
              <a:rPr sz="800" spc="-10" dirty="0">
                <a:latin typeface="Meiryo UI"/>
                <a:cs typeface="Meiryo UI"/>
              </a:rPr>
              <a:t>2040</a:t>
            </a:r>
            <a:r>
              <a:rPr sz="800" dirty="0">
                <a:latin typeface="Meiryo UI"/>
                <a:cs typeface="Meiryo UI"/>
              </a:rPr>
              <a:t>年</a:t>
            </a:r>
            <a:r>
              <a:rPr sz="800" spc="-10" dirty="0">
                <a:latin typeface="Meiryo UI"/>
                <a:cs typeface="Meiryo UI"/>
              </a:rPr>
              <a:t>（20年間）</a:t>
            </a:r>
            <a:r>
              <a:rPr sz="800" spc="-5" dirty="0">
                <a:latin typeface="Meiryo UI"/>
                <a:cs typeface="Meiryo UI"/>
              </a:rPr>
              <a:t>の累積： </a:t>
            </a:r>
            <a:r>
              <a:rPr sz="800" spc="-10" dirty="0">
                <a:latin typeface="Meiryo UI"/>
                <a:cs typeface="Meiryo UI"/>
              </a:rPr>
              <a:t>1,505</a:t>
            </a:r>
            <a:r>
              <a:rPr sz="800" spc="-5" dirty="0">
                <a:latin typeface="Meiryo UI"/>
                <a:cs typeface="Meiryo UI"/>
              </a:rPr>
              <a:t>億ドル</a:t>
            </a:r>
            <a:r>
              <a:rPr sz="800" dirty="0">
                <a:latin typeface="Meiryo UI"/>
                <a:cs typeface="Meiryo UI"/>
              </a:rPr>
              <a:t>（</a:t>
            </a:r>
            <a:r>
              <a:rPr sz="800" spc="-15" dirty="0">
                <a:latin typeface="Meiryo UI"/>
                <a:cs typeface="Meiryo UI"/>
              </a:rPr>
              <a:t>約</a:t>
            </a:r>
            <a:r>
              <a:rPr sz="800" spc="-10" dirty="0">
                <a:latin typeface="Meiryo UI"/>
                <a:cs typeface="Meiryo UI"/>
              </a:rPr>
              <a:t>22兆円）（PwC予測</a:t>
            </a:r>
            <a:r>
              <a:rPr sz="750" spc="-37" baseline="38888" dirty="0">
                <a:latin typeface="Meiryo UI"/>
                <a:cs typeface="Meiryo UI"/>
              </a:rPr>
              <a:t>※2</a:t>
            </a:r>
            <a:r>
              <a:rPr sz="800" spc="-25" dirty="0">
                <a:latin typeface="Meiryo UI"/>
                <a:cs typeface="Meiryo UI"/>
              </a:rPr>
              <a:t>）</a:t>
            </a:r>
            <a:endParaRPr sz="800" dirty="0">
              <a:latin typeface="Meiryo UI"/>
              <a:cs typeface="Meiryo UI"/>
            </a:endParaRPr>
          </a:p>
        </p:txBody>
      </p:sp>
      <p:sp>
        <p:nvSpPr>
          <p:cNvPr id="74" name="object 65">
            <a:extLst>
              <a:ext uri="{FF2B5EF4-FFF2-40B4-BE49-F238E27FC236}">
                <a16:creationId xmlns:a16="http://schemas.microsoft.com/office/drawing/2014/main" id="{C785EC1E-6F3B-312E-64DE-7372AAE98D96}"/>
              </a:ext>
            </a:extLst>
          </p:cNvPr>
          <p:cNvSpPr/>
          <p:nvPr/>
        </p:nvSpPr>
        <p:spPr>
          <a:xfrm>
            <a:off x="5947022" y="2477294"/>
            <a:ext cx="36830" cy="792480"/>
          </a:xfrm>
          <a:custGeom>
            <a:avLst/>
            <a:gdLst/>
            <a:ahLst/>
            <a:cxnLst/>
            <a:rect l="l" t="t" r="r" b="b"/>
            <a:pathLst>
              <a:path w="36829" h="792479">
                <a:moveTo>
                  <a:pt x="36766" y="792289"/>
                </a:moveTo>
                <a:lnTo>
                  <a:pt x="22454" y="789400"/>
                </a:lnTo>
                <a:lnTo>
                  <a:pt x="10768" y="781521"/>
                </a:lnTo>
                <a:lnTo>
                  <a:pt x="2889" y="769834"/>
                </a:lnTo>
                <a:lnTo>
                  <a:pt x="0" y="755522"/>
                </a:lnTo>
                <a:lnTo>
                  <a:pt x="0" y="36766"/>
                </a:lnTo>
                <a:lnTo>
                  <a:pt x="2889" y="22454"/>
                </a:lnTo>
                <a:lnTo>
                  <a:pt x="10768" y="10768"/>
                </a:lnTo>
                <a:lnTo>
                  <a:pt x="22454" y="2889"/>
                </a:lnTo>
                <a:lnTo>
                  <a:pt x="36766" y="0"/>
                </a:lnTo>
              </a:path>
            </a:pathLst>
          </a:custGeom>
          <a:ln w="6350">
            <a:solidFill>
              <a:srgbClr val="000000"/>
            </a:solidFill>
          </a:ln>
        </p:spPr>
        <p:txBody>
          <a:bodyPr wrap="square" lIns="0" tIns="0" rIns="0" bIns="0" rtlCol="0"/>
          <a:lstStyle/>
          <a:p>
            <a:endParaRPr/>
          </a:p>
        </p:txBody>
      </p:sp>
      <p:sp>
        <p:nvSpPr>
          <p:cNvPr id="75" name="object 66">
            <a:extLst>
              <a:ext uri="{FF2B5EF4-FFF2-40B4-BE49-F238E27FC236}">
                <a16:creationId xmlns:a16="http://schemas.microsoft.com/office/drawing/2014/main" id="{3254285D-0B2D-FF56-4D0E-80D51259525C}"/>
              </a:ext>
            </a:extLst>
          </p:cNvPr>
          <p:cNvSpPr/>
          <p:nvPr/>
        </p:nvSpPr>
        <p:spPr>
          <a:xfrm>
            <a:off x="11411908" y="2477294"/>
            <a:ext cx="36830" cy="792480"/>
          </a:xfrm>
          <a:custGeom>
            <a:avLst/>
            <a:gdLst/>
            <a:ahLst/>
            <a:cxnLst/>
            <a:rect l="l" t="t" r="r" b="b"/>
            <a:pathLst>
              <a:path w="36829" h="792479">
                <a:moveTo>
                  <a:pt x="0" y="0"/>
                </a:moveTo>
                <a:lnTo>
                  <a:pt x="14313" y="2889"/>
                </a:lnTo>
                <a:lnTo>
                  <a:pt x="26004" y="10768"/>
                </a:lnTo>
                <a:lnTo>
                  <a:pt x="33888" y="22454"/>
                </a:lnTo>
                <a:lnTo>
                  <a:pt x="36779" y="36766"/>
                </a:lnTo>
                <a:lnTo>
                  <a:pt x="36779" y="755522"/>
                </a:lnTo>
                <a:lnTo>
                  <a:pt x="33888" y="769834"/>
                </a:lnTo>
                <a:lnTo>
                  <a:pt x="26004" y="781521"/>
                </a:lnTo>
                <a:lnTo>
                  <a:pt x="14313" y="789400"/>
                </a:lnTo>
                <a:lnTo>
                  <a:pt x="0" y="792289"/>
                </a:lnTo>
              </a:path>
            </a:pathLst>
          </a:custGeom>
          <a:ln w="6350">
            <a:solidFill>
              <a:srgbClr val="000000"/>
            </a:solidFill>
          </a:ln>
        </p:spPr>
        <p:txBody>
          <a:bodyPr wrap="square" lIns="0" tIns="0" rIns="0" bIns="0" rtlCol="0"/>
          <a:lstStyle/>
          <a:p>
            <a:endParaRPr/>
          </a:p>
        </p:txBody>
      </p:sp>
      <p:sp>
        <p:nvSpPr>
          <p:cNvPr id="76" name="object 67">
            <a:extLst>
              <a:ext uri="{FF2B5EF4-FFF2-40B4-BE49-F238E27FC236}">
                <a16:creationId xmlns:a16="http://schemas.microsoft.com/office/drawing/2014/main" id="{C64AF6B1-849D-447B-20DE-75CC7BBDC25B}"/>
              </a:ext>
            </a:extLst>
          </p:cNvPr>
          <p:cNvSpPr txBox="1"/>
          <p:nvPr/>
        </p:nvSpPr>
        <p:spPr>
          <a:xfrm>
            <a:off x="5892812" y="6416209"/>
            <a:ext cx="2906852" cy="259045"/>
          </a:xfrm>
          <a:prstGeom prst="rect">
            <a:avLst/>
          </a:prstGeom>
        </p:spPr>
        <p:txBody>
          <a:bodyPr vert="horz" wrap="square" lIns="0" tIns="12700" rIns="0" bIns="0" rtlCol="0">
            <a:spAutoFit/>
          </a:bodyPr>
          <a:lstStyle/>
          <a:p>
            <a:pPr marL="12700" marR="5080">
              <a:lnSpc>
                <a:spcPct val="100000"/>
              </a:lnSpc>
              <a:spcBef>
                <a:spcPts val="100"/>
              </a:spcBef>
            </a:pPr>
            <a:r>
              <a:rPr sz="800" spc="-10" dirty="0">
                <a:latin typeface="Meiryo UI"/>
                <a:cs typeface="Meiryo UI"/>
              </a:rPr>
              <a:t>（</a:t>
            </a:r>
            <a:r>
              <a:rPr sz="800" spc="-25" dirty="0">
                <a:latin typeface="Meiryo UI"/>
                <a:cs typeface="Meiryo UI"/>
              </a:rPr>
              <a:t>今回の推計の対象外とした、宇宙インフラ等の開発・製造・整備等の費用側に主に含まれる可能性)</a:t>
            </a:r>
            <a:endParaRPr sz="800" dirty="0">
              <a:latin typeface="Meiryo UI"/>
              <a:cs typeface="Meiryo UI"/>
            </a:endParaRPr>
          </a:p>
        </p:txBody>
      </p:sp>
      <p:sp>
        <p:nvSpPr>
          <p:cNvPr id="77" name="object 12">
            <a:extLst>
              <a:ext uri="{FF2B5EF4-FFF2-40B4-BE49-F238E27FC236}">
                <a16:creationId xmlns:a16="http://schemas.microsoft.com/office/drawing/2014/main" id="{4E778714-1F22-B9FC-6E9A-B87976C7DE9C}"/>
              </a:ext>
            </a:extLst>
          </p:cNvPr>
          <p:cNvSpPr txBox="1"/>
          <p:nvPr/>
        </p:nvSpPr>
        <p:spPr>
          <a:xfrm>
            <a:off x="6667500" y="1635939"/>
            <a:ext cx="3558907" cy="228268"/>
          </a:xfrm>
          <a:prstGeom prst="rect">
            <a:avLst/>
          </a:prstGeom>
        </p:spPr>
        <p:txBody>
          <a:bodyPr vert="horz" wrap="square" lIns="0" tIns="12700" rIns="0" bIns="0" rtlCol="0">
            <a:spAutoFit/>
          </a:bodyPr>
          <a:lstStyle/>
          <a:p>
            <a:pPr marL="768985">
              <a:lnSpc>
                <a:spcPct val="100000"/>
              </a:lnSpc>
              <a:spcBef>
                <a:spcPts val="955"/>
              </a:spcBef>
              <a:tabLst>
                <a:tab pos="5287645" algn="l"/>
              </a:tabLst>
            </a:pPr>
            <a:r>
              <a:rPr lang="ja-JP" altLang="en-US" sz="1400" b="1" spc="-10" dirty="0">
                <a:solidFill>
                  <a:schemeClr val="bg1"/>
                </a:solidFill>
                <a:latin typeface="Meiryo UI"/>
                <a:cs typeface="Meiryo UI"/>
              </a:rPr>
              <a:t>市場推定のイメー</a:t>
            </a:r>
            <a:r>
              <a:rPr lang="ja-JP" altLang="en-US" sz="1400" b="1" dirty="0">
                <a:solidFill>
                  <a:schemeClr val="bg1"/>
                </a:solidFill>
                <a:latin typeface="Meiryo UI"/>
                <a:cs typeface="Meiryo UI"/>
              </a:rPr>
              <a:t>ジと推</a:t>
            </a:r>
            <a:r>
              <a:rPr lang="ja-JP" altLang="en-US" sz="1400" b="1" spc="-15" dirty="0">
                <a:solidFill>
                  <a:schemeClr val="bg1"/>
                </a:solidFill>
                <a:latin typeface="Meiryo UI"/>
                <a:cs typeface="Meiryo UI"/>
              </a:rPr>
              <a:t>定</a:t>
            </a:r>
            <a:r>
              <a:rPr lang="ja-JP" altLang="en-US" sz="1400" b="1" dirty="0">
                <a:solidFill>
                  <a:schemeClr val="bg1"/>
                </a:solidFill>
                <a:latin typeface="Meiryo UI"/>
                <a:cs typeface="Meiryo UI"/>
              </a:rPr>
              <a:t>結</a:t>
            </a:r>
            <a:r>
              <a:rPr lang="ja-JP" altLang="en-US" sz="1400" b="1" spc="-50" dirty="0">
                <a:solidFill>
                  <a:schemeClr val="bg1"/>
                </a:solidFill>
                <a:latin typeface="Meiryo UI"/>
                <a:cs typeface="Meiryo UI"/>
              </a:rPr>
              <a:t>果</a:t>
            </a:r>
            <a:endParaRPr sz="1400" dirty="0">
              <a:solidFill>
                <a:schemeClr val="bg1"/>
              </a:solidFill>
              <a:latin typeface="Meiryo UI"/>
              <a:cs typeface="Meiryo UI"/>
            </a:endParaRPr>
          </a:p>
        </p:txBody>
      </p:sp>
      <p:sp>
        <p:nvSpPr>
          <p:cNvPr id="79" name="テキスト ボックス 78">
            <a:extLst>
              <a:ext uri="{FF2B5EF4-FFF2-40B4-BE49-F238E27FC236}">
                <a16:creationId xmlns:a16="http://schemas.microsoft.com/office/drawing/2014/main" id="{1220869D-B759-05D1-AB10-D77017C6201F}"/>
              </a:ext>
            </a:extLst>
          </p:cNvPr>
          <p:cNvSpPr txBox="1"/>
          <p:nvPr/>
        </p:nvSpPr>
        <p:spPr>
          <a:xfrm>
            <a:off x="131895" y="662501"/>
            <a:ext cx="11928209" cy="830997"/>
          </a:xfrm>
          <a:prstGeom prst="rect">
            <a:avLst/>
          </a:prstGeom>
          <a:noFill/>
        </p:spPr>
        <p:txBody>
          <a:bodyPr wrap="square">
            <a:spAutoFit/>
          </a:bodyPr>
          <a:lstStyle/>
          <a:p>
            <a:r>
              <a:rPr lang="ja-JP" altLang="en-US" sz="1600" b="1" dirty="0">
                <a:latin typeface="BIZ UDP明朝 Medium" panose="02020500000000000000" pitchFamily="18" charset="-128"/>
                <a:ea typeface="BIZ UDP明朝 Medium" panose="02020500000000000000" pitchFamily="18" charset="-128"/>
              </a:rPr>
              <a:t>米国</a:t>
            </a:r>
            <a:r>
              <a:rPr lang="en-US" altLang="ja-JP" sz="1600" b="1" dirty="0">
                <a:latin typeface="BIZ UDP明朝 Medium" panose="02020500000000000000" pitchFamily="18" charset="-128"/>
                <a:ea typeface="BIZ UDP明朝 Medium" panose="02020500000000000000" pitchFamily="18" charset="-128"/>
              </a:rPr>
              <a:t>DARPA/LunA-10</a:t>
            </a:r>
            <a:r>
              <a:rPr lang="ja-JP" altLang="en-US" sz="1600" b="1" dirty="0">
                <a:latin typeface="BIZ UDP明朝 Medium" panose="02020500000000000000" pitchFamily="18" charset="-128"/>
                <a:ea typeface="BIZ UDP明朝 Medium" panose="02020500000000000000" pitchFamily="18" charset="-128"/>
              </a:rPr>
              <a:t>の時代設定や想定サービス等を参考に、</a:t>
            </a:r>
            <a:r>
              <a:rPr lang="en-US" altLang="ja-JP" sz="1600" b="1" dirty="0">
                <a:latin typeface="BIZ UDP明朝 Medium" panose="02020500000000000000" pitchFamily="18" charset="-128"/>
                <a:ea typeface="BIZ UDP明朝 Medium" panose="02020500000000000000" pitchFamily="18" charset="-128"/>
              </a:rPr>
              <a:t>5</a:t>
            </a:r>
            <a:r>
              <a:rPr lang="ja-JP" altLang="en-US" sz="1600" b="1" dirty="0">
                <a:latin typeface="BIZ UDP明朝 Medium" panose="02020500000000000000" pitchFamily="18" charset="-128"/>
                <a:ea typeface="BIZ UDP明朝 Medium" panose="02020500000000000000" pitchFamily="18" charset="-128"/>
              </a:rPr>
              <a:t>つの分野（輸送・モビリティ、通信・測位、電力、建設・ロボティクス、</a:t>
            </a:r>
            <a:r>
              <a:rPr lang="en-US" altLang="ja-JP" sz="1600" b="1" dirty="0">
                <a:latin typeface="BIZ UDP明朝 Medium" panose="02020500000000000000" pitchFamily="18" charset="-128"/>
                <a:ea typeface="BIZ UDP明朝 Medium" panose="02020500000000000000" pitchFamily="18" charset="-128"/>
              </a:rPr>
              <a:t>ISRU</a:t>
            </a:r>
            <a:r>
              <a:rPr lang="ja-JP" altLang="en-US" sz="1600" b="1" dirty="0">
                <a:latin typeface="BIZ UDP明朝 Medium" panose="02020500000000000000" pitchFamily="18" charset="-128"/>
                <a:ea typeface="BIZ UDP明朝 Medium" panose="02020500000000000000" pitchFamily="18" charset="-128"/>
              </a:rPr>
              <a:t>）について、各種前提を置きながら市場推定を実施。</a:t>
            </a:r>
          </a:p>
          <a:p>
            <a:r>
              <a:rPr lang="ja-JP" altLang="en-US" sz="1600" b="1" dirty="0">
                <a:latin typeface="BIZ UDP明朝 Medium" panose="02020500000000000000" pitchFamily="18" charset="-128"/>
                <a:ea typeface="BIZ UDP明朝 Medium" panose="02020500000000000000" pitchFamily="18" charset="-128"/>
              </a:rPr>
              <a:t>輸送、</a:t>
            </a:r>
            <a:r>
              <a:rPr lang="en-US" altLang="ja-JP" sz="1600" b="1" dirty="0">
                <a:latin typeface="BIZ UDP明朝 Medium" panose="02020500000000000000" pitchFamily="18" charset="-128"/>
                <a:ea typeface="BIZ UDP明朝 Medium" panose="02020500000000000000" pitchFamily="18" charset="-128"/>
              </a:rPr>
              <a:t>ISRU</a:t>
            </a:r>
            <a:r>
              <a:rPr lang="ja-JP" altLang="en-US" sz="1600" b="1" dirty="0">
                <a:latin typeface="BIZ UDP明朝 Medium" panose="02020500000000000000" pitchFamily="18" charset="-128"/>
                <a:ea typeface="BIZ UDP明朝 Medium" panose="02020500000000000000" pitchFamily="18" charset="-128"/>
              </a:rPr>
              <a:t>、電力の規模が比較的大。</a:t>
            </a:r>
            <a:r>
              <a:rPr lang="en-US" altLang="ja-JP" sz="1600" b="1" dirty="0">
                <a:latin typeface="BIZ UDP明朝 Medium" panose="02020500000000000000" pitchFamily="18" charset="-128"/>
                <a:ea typeface="BIZ UDP明朝 Medium" panose="02020500000000000000" pitchFamily="18" charset="-128"/>
              </a:rPr>
              <a:t>LunA-10</a:t>
            </a:r>
            <a:r>
              <a:rPr lang="ja-JP" altLang="en-US" sz="1600" b="1" dirty="0">
                <a:latin typeface="BIZ UDP明朝 Medium" panose="02020500000000000000" pitchFamily="18" charset="-128"/>
                <a:ea typeface="BIZ UDP明朝 Medium" panose="02020500000000000000" pitchFamily="18" charset="-128"/>
              </a:rPr>
              <a:t>の前提から、月以遠・深宇宙に行くことが産業目的の大部分を占めている可能性も存在。</a:t>
            </a:r>
          </a:p>
        </p:txBody>
      </p:sp>
    </p:spTree>
    <p:extLst>
      <p:ext uri="{BB962C8B-B14F-4D97-AF65-F5344CB8AC3E}">
        <p14:creationId xmlns:p14="http://schemas.microsoft.com/office/powerpoint/2010/main" val="3083893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10225973" y="1113651"/>
            <a:ext cx="758190" cy="419100"/>
          </a:xfrm>
          <a:custGeom>
            <a:avLst/>
            <a:gdLst/>
            <a:ahLst/>
            <a:cxnLst/>
            <a:rect l="l" t="t" r="r" b="b"/>
            <a:pathLst>
              <a:path w="758190" h="419100">
                <a:moveTo>
                  <a:pt x="267588" y="179324"/>
                </a:moveTo>
                <a:lnTo>
                  <a:pt x="264032" y="180848"/>
                </a:lnTo>
                <a:lnTo>
                  <a:pt x="5587" y="287655"/>
                </a:lnTo>
                <a:lnTo>
                  <a:pt x="2031" y="289052"/>
                </a:lnTo>
                <a:lnTo>
                  <a:pt x="99" y="294005"/>
                </a:lnTo>
                <a:lnTo>
                  <a:pt x="0" y="294259"/>
                </a:lnTo>
                <a:lnTo>
                  <a:pt x="1890" y="298704"/>
                </a:lnTo>
                <a:lnTo>
                  <a:pt x="49021" y="412877"/>
                </a:lnTo>
                <a:lnTo>
                  <a:pt x="51307" y="418338"/>
                </a:lnTo>
                <a:lnTo>
                  <a:pt x="55625" y="418719"/>
                </a:lnTo>
                <a:lnTo>
                  <a:pt x="59181" y="417322"/>
                </a:lnTo>
                <a:lnTo>
                  <a:pt x="101590" y="399796"/>
                </a:lnTo>
                <a:lnTo>
                  <a:pt x="60197" y="399796"/>
                </a:lnTo>
                <a:lnTo>
                  <a:pt x="18668" y="299339"/>
                </a:lnTo>
                <a:lnTo>
                  <a:pt x="40004" y="290576"/>
                </a:lnTo>
                <a:lnTo>
                  <a:pt x="56569" y="290576"/>
                </a:lnTo>
                <a:lnTo>
                  <a:pt x="54101" y="284607"/>
                </a:lnTo>
                <a:lnTo>
                  <a:pt x="77088" y="275209"/>
                </a:lnTo>
                <a:lnTo>
                  <a:pt x="93780" y="275209"/>
                </a:lnTo>
                <a:lnTo>
                  <a:pt x="91312" y="269240"/>
                </a:lnTo>
                <a:lnTo>
                  <a:pt x="112521" y="260477"/>
                </a:lnTo>
                <a:lnTo>
                  <a:pt x="129161" y="260477"/>
                </a:lnTo>
                <a:lnTo>
                  <a:pt x="126745" y="254635"/>
                </a:lnTo>
                <a:lnTo>
                  <a:pt x="149732" y="245110"/>
                </a:lnTo>
                <a:lnTo>
                  <a:pt x="166245" y="245110"/>
                </a:lnTo>
                <a:lnTo>
                  <a:pt x="163935" y="239522"/>
                </a:lnTo>
                <a:lnTo>
                  <a:pt x="163829" y="239268"/>
                </a:lnTo>
                <a:lnTo>
                  <a:pt x="185165" y="230505"/>
                </a:lnTo>
                <a:lnTo>
                  <a:pt x="201678" y="230505"/>
                </a:lnTo>
                <a:lnTo>
                  <a:pt x="199262" y="224663"/>
                </a:lnTo>
                <a:lnTo>
                  <a:pt x="220471" y="215900"/>
                </a:lnTo>
                <a:lnTo>
                  <a:pt x="237111" y="215900"/>
                </a:lnTo>
                <a:lnTo>
                  <a:pt x="234695" y="210058"/>
                </a:lnTo>
                <a:lnTo>
                  <a:pt x="263016" y="198374"/>
                </a:lnTo>
                <a:lnTo>
                  <a:pt x="279632" y="198374"/>
                </a:lnTo>
                <a:lnTo>
                  <a:pt x="272668" y="181483"/>
                </a:lnTo>
                <a:lnTo>
                  <a:pt x="267588" y="179324"/>
                </a:lnTo>
                <a:close/>
              </a:path>
              <a:path w="758190" h="419100">
                <a:moveTo>
                  <a:pt x="56569" y="290576"/>
                </a:moveTo>
                <a:lnTo>
                  <a:pt x="40004" y="290576"/>
                </a:lnTo>
                <a:lnTo>
                  <a:pt x="81533" y="390906"/>
                </a:lnTo>
                <a:lnTo>
                  <a:pt x="60197" y="399796"/>
                </a:lnTo>
                <a:lnTo>
                  <a:pt x="101590" y="399796"/>
                </a:lnTo>
                <a:lnTo>
                  <a:pt x="137237" y="385064"/>
                </a:lnTo>
                <a:lnTo>
                  <a:pt x="95630" y="385064"/>
                </a:lnTo>
                <a:lnTo>
                  <a:pt x="56569" y="290576"/>
                </a:lnTo>
                <a:close/>
              </a:path>
              <a:path w="758190" h="419100">
                <a:moveTo>
                  <a:pt x="93780" y="275209"/>
                </a:moveTo>
                <a:lnTo>
                  <a:pt x="77088" y="275209"/>
                </a:lnTo>
                <a:lnTo>
                  <a:pt x="118617" y="375539"/>
                </a:lnTo>
                <a:lnTo>
                  <a:pt x="95630" y="385064"/>
                </a:lnTo>
                <a:lnTo>
                  <a:pt x="137237" y="385064"/>
                </a:lnTo>
                <a:lnTo>
                  <a:pt x="174422" y="369697"/>
                </a:lnTo>
                <a:lnTo>
                  <a:pt x="132841" y="369697"/>
                </a:lnTo>
                <a:lnTo>
                  <a:pt x="93780" y="275209"/>
                </a:lnTo>
                <a:close/>
              </a:path>
              <a:path w="758190" h="419100">
                <a:moveTo>
                  <a:pt x="129161" y="260477"/>
                </a:moveTo>
                <a:lnTo>
                  <a:pt x="112521" y="260477"/>
                </a:lnTo>
                <a:lnTo>
                  <a:pt x="154050" y="360934"/>
                </a:lnTo>
                <a:lnTo>
                  <a:pt x="132841" y="369697"/>
                </a:lnTo>
                <a:lnTo>
                  <a:pt x="174422" y="369697"/>
                </a:lnTo>
                <a:lnTo>
                  <a:pt x="209762" y="355092"/>
                </a:lnTo>
                <a:lnTo>
                  <a:pt x="168274" y="355092"/>
                </a:lnTo>
                <a:lnTo>
                  <a:pt x="129161" y="260477"/>
                </a:lnTo>
                <a:close/>
              </a:path>
              <a:path w="758190" h="419100">
                <a:moveTo>
                  <a:pt x="166245" y="245110"/>
                </a:moveTo>
                <a:lnTo>
                  <a:pt x="149732" y="245110"/>
                </a:lnTo>
                <a:lnTo>
                  <a:pt x="191261" y="345567"/>
                </a:lnTo>
                <a:lnTo>
                  <a:pt x="168274" y="355092"/>
                </a:lnTo>
                <a:lnTo>
                  <a:pt x="209762" y="355092"/>
                </a:lnTo>
                <a:lnTo>
                  <a:pt x="246946" y="339725"/>
                </a:lnTo>
                <a:lnTo>
                  <a:pt x="205358" y="339725"/>
                </a:lnTo>
                <a:lnTo>
                  <a:pt x="166245" y="245110"/>
                </a:lnTo>
                <a:close/>
              </a:path>
              <a:path w="758190" h="419100">
                <a:moveTo>
                  <a:pt x="201678" y="230505"/>
                </a:moveTo>
                <a:lnTo>
                  <a:pt x="185165" y="230505"/>
                </a:lnTo>
                <a:lnTo>
                  <a:pt x="226694" y="330962"/>
                </a:lnTo>
                <a:lnTo>
                  <a:pt x="205358" y="339725"/>
                </a:lnTo>
                <a:lnTo>
                  <a:pt x="246946" y="339725"/>
                </a:lnTo>
                <a:lnTo>
                  <a:pt x="282286" y="325120"/>
                </a:lnTo>
                <a:lnTo>
                  <a:pt x="240791" y="325120"/>
                </a:lnTo>
                <a:lnTo>
                  <a:pt x="201678" y="230505"/>
                </a:lnTo>
                <a:close/>
              </a:path>
              <a:path w="758190" h="419100">
                <a:moveTo>
                  <a:pt x="237111" y="215900"/>
                </a:moveTo>
                <a:lnTo>
                  <a:pt x="220471" y="215900"/>
                </a:lnTo>
                <a:lnTo>
                  <a:pt x="262000" y="316357"/>
                </a:lnTo>
                <a:lnTo>
                  <a:pt x="240791" y="325120"/>
                </a:lnTo>
                <a:lnTo>
                  <a:pt x="282286" y="325120"/>
                </a:lnTo>
                <a:lnTo>
                  <a:pt x="317626" y="310515"/>
                </a:lnTo>
                <a:lnTo>
                  <a:pt x="276224" y="310515"/>
                </a:lnTo>
                <a:lnTo>
                  <a:pt x="237111" y="215900"/>
                </a:lnTo>
                <a:close/>
              </a:path>
              <a:path w="758190" h="419100">
                <a:moveTo>
                  <a:pt x="419271" y="246888"/>
                </a:moveTo>
                <a:lnTo>
                  <a:pt x="326643" y="246888"/>
                </a:lnTo>
                <a:lnTo>
                  <a:pt x="352678" y="259588"/>
                </a:lnTo>
                <a:lnTo>
                  <a:pt x="345330" y="266108"/>
                </a:lnTo>
                <a:lnTo>
                  <a:pt x="340947" y="274605"/>
                </a:lnTo>
                <a:lnTo>
                  <a:pt x="339920" y="282702"/>
                </a:lnTo>
                <a:lnTo>
                  <a:pt x="339820" y="284607"/>
                </a:lnTo>
                <a:lnTo>
                  <a:pt x="341800" y="293624"/>
                </a:lnTo>
                <a:lnTo>
                  <a:pt x="341883" y="294005"/>
                </a:lnTo>
                <a:lnTo>
                  <a:pt x="348110" y="303666"/>
                </a:lnTo>
                <a:lnTo>
                  <a:pt x="356933" y="310245"/>
                </a:lnTo>
                <a:lnTo>
                  <a:pt x="367280" y="312989"/>
                </a:lnTo>
                <a:lnTo>
                  <a:pt x="378078" y="311150"/>
                </a:lnTo>
                <a:lnTo>
                  <a:pt x="387127" y="305161"/>
                </a:lnTo>
                <a:lnTo>
                  <a:pt x="391531" y="298831"/>
                </a:lnTo>
                <a:lnTo>
                  <a:pt x="391619" y="298704"/>
                </a:lnTo>
                <a:lnTo>
                  <a:pt x="366648" y="298704"/>
                </a:lnTo>
                <a:lnTo>
                  <a:pt x="359155" y="295402"/>
                </a:lnTo>
                <a:lnTo>
                  <a:pt x="353821" y="282702"/>
                </a:lnTo>
                <a:lnTo>
                  <a:pt x="356770" y="275209"/>
                </a:lnTo>
                <a:lnTo>
                  <a:pt x="356869" y="274955"/>
                </a:lnTo>
                <a:lnTo>
                  <a:pt x="369315" y="269875"/>
                </a:lnTo>
                <a:lnTo>
                  <a:pt x="410601" y="269875"/>
                </a:lnTo>
                <a:lnTo>
                  <a:pt x="419271" y="246888"/>
                </a:lnTo>
                <a:close/>
              </a:path>
              <a:path w="758190" h="419100">
                <a:moveTo>
                  <a:pt x="279632" y="198374"/>
                </a:moveTo>
                <a:lnTo>
                  <a:pt x="263016" y="198374"/>
                </a:lnTo>
                <a:lnTo>
                  <a:pt x="304493" y="298704"/>
                </a:lnTo>
                <a:lnTo>
                  <a:pt x="304545" y="298831"/>
                </a:lnTo>
                <a:lnTo>
                  <a:pt x="276224" y="310515"/>
                </a:lnTo>
                <a:lnTo>
                  <a:pt x="317626" y="310515"/>
                </a:lnTo>
                <a:lnTo>
                  <a:pt x="321182" y="308991"/>
                </a:lnTo>
                <a:lnTo>
                  <a:pt x="323976" y="305689"/>
                </a:lnTo>
                <a:lnTo>
                  <a:pt x="319235" y="294259"/>
                </a:lnTo>
                <a:lnTo>
                  <a:pt x="313435" y="280162"/>
                </a:lnTo>
                <a:lnTo>
                  <a:pt x="321401" y="260096"/>
                </a:lnTo>
                <a:lnTo>
                  <a:pt x="305053" y="260096"/>
                </a:lnTo>
                <a:lnTo>
                  <a:pt x="293750" y="232664"/>
                </a:lnTo>
                <a:lnTo>
                  <a:pt x="424636" y="232664"/>
                </a:lnTo>
                <a:lnTo>
                  <a:pt x="427941" y="223901"/>
                </a:lnTo>
                <a:lnTo>
                  <a:pt x="315086" y="223901"/>
                </a:lnTo>
                <a:lnTo>
                  <a:pt x="285495" y="212598"/>
                </a:lnTo>
                <a:lnTo>
                  <a:pt x="279632" y="198374"/>
                </a:lnTo>
                <a:close/>
              </a:path>
              <a:path w="758190" h="419100">
                <a:moveTo>
                  <a:pt x="410601" y="269875"/>
                </a:moveTo>
                <a:lnTo>
                  <a:pt x="369315" y="269875"/>
                </a:lnTo>
                <a:lnTo>
                  <a:pt x="376808" y="273177"/>
                </a:lnTo>
                <a:lnTo>
                  <a:pt x="382142" y="285877"/>
                </a:lnTo>
                <a:lnTo>
                  <a:pt x="379094" y="293624"/>
                </a:lnTo>
                <a:lnTo>
                  <a:pt x="366648" y="298704"/>
                </a:lnTo>
                <a:lnTo>
                  <a:pt x="391619" y="298704"/>
                </a:lnTo>
                <a:lnTo>
                  <a:pt x="393033" y="296672"/>
                </a:lnTo>
                <a:lnTo>
                  <a:pt x="395652" y="286754"/>
                </a:lnTo>
                <a:lnTo>
                  <a:pt x="394842" y="276479"/>
                </a:lnTo>
                <a:lnTo>
                  <a:pt x="406603" y="276479"/>
                </a:lnTo>
                <a:lnTo>
                  <a:pt x="406907" y="275717"/>
                </a:lnTo>
                <a:lnTo>
                  <a:pt x="408685" y="274955"/>
                </a:lnTo>
                <a:lnTo>
                  <a:pt x="410601" y="269875"/>
                </a:lnTo>
                <a:close/>
              </a:path>
              <a:path w="758190" h="419100">
                <a:moveTo>
                  <a:pt x="405002" y="278638"/>
                </a:moveTo>
                <a:lnTo>
                  <a:pt x="399795" y="278638"/>
                </a:lnTo>
                <a:lnTo>
                  <a:pt x="402335" y="279654"/>
                </a:lnTo>
                <a:lnTo>
                  <a:pt x="404113" y="279019"/>
                </a:lnTo>
                <a:lnTo>
                  <a:pt x="405002" y="278638"/>
                </a:lnTo>
                <a:close/>
              </a:path>
              <a:path w="758190" h="419100">
                <a:moveTo>
                  <a:pt x="406603" y="276479"/>
                </a:moveTo>
                <a:lnTo>
                  <a:pt x="394842" y="276479"/>
                </a:lnTo>
                <a:lnTo>
                  <a:pt x="398017" y="279400"/>
                </a:lnTo>
                <a:lnTo>
                  <a:pt x="399795" y="278638"/>
                </a:lnTo>
                <a:lnTo>
                  <a:pt x="405002" y="278638"/>
                </a:lnTo>
                <a:lnTo>
                  <a:pt x="405891" y="278257"/>
                </a:lnTo>
                <a:lnTo>
                  <a:pt x="406603" y="276479"/>
                </a:lnTo>
                <a:close/>
              </a:path>
              <a:path w="758190" h="419100">
                <a:moveTo>
                  <a:pt x="424636" y="232664"/>
                </a:moveTo>
                <a:lnTo>
                  <a:pt x="293750" y="232664"/>
                </a:lnTo>
                <a:lnTo>
                  <a:pt x="311403" y="240284"/>
                </a:lnTo>
                <a:lnTo>
                  <a:pt x="305053" y="260096"/>
                </a:lnTo>
                <a:lnTo>
                  <a:pt x="321401" y="260096"/>
                </a:lnTo>
                <a:lnTo>
                  <a:pt x="326643" y="246888"/>
                </a:lnTo>
                <a:lnTo>
                  <a:pt x="419271" y="246888"/>
                </a:lnTo>
                <a:lnTo>
                  <a:pt x="424636" y="232664"/>
                </a:lnTo>
                <a:close/>
              </a:path>
              <a:path w="758190" h="419100">
                <a:moveTo>
                  <a:pt x="486104" y="201549"/>
                </a:moveTo>
                <a:lnTo>
                  <a:pt x="436371" y="201549"/>
                </a:lnTo>
                <a:lnTo>
                  <a:pt x="472693" y="214249"/>
                </a:lnTo>
                <a:lnTo>
                  <a:pt x="475233" y="215392"/>
                </a:lnTo>
                <a:lnTo>
                  <a:pt x="485192" y="239268"/>
                </a:lnTo>
                <a:lnTo>
                  <a:pt x="486536" y="239268"/>
                </a:lnTo>
                <a:lnTo>
                  <a:pt x="489330" y="239522"/>
                </a:lnTo>
                <a:lnTo>
                  <a:pt x="492886" y="237998"/>
                </a:lnTo>
                <a:lnTo>
                  <a:pt x="535295" y="220472"/>
                </a:lnTo>
                <a:lnTo>
                  <a:pt x="493902" y="220472"/>
                </a:lnTo>
                <a:lnTo>
                  <a:pt x="486104" y="201549"/>
                </a:lnTo>
                <a:close/>
              </a:path>
              <a:path w="758190" h="419100">
                <a:moveTo>
                  <a:pt x="350011" y="143129"/>
                </a:moveTo>
                <a:lnTo>
                  <a:pt x="346455" y="144526"/>
                </a:lnTo>
                <a:lnTo>
                  <a:pt x="344423" y="149733"/>
                </a:lnTo>
                <a:lnTo>
                  <a:pt x="315086" y="223901"/>
                </a:lnTo>
                <a:lnTo>
                  <a:pt x="427941" y="223901"/>
                </a:lnTo>
                <a:lnTo>
                  <a:pt x="436371" y="201549"/>
                </a:lnTo>
                <a:lnTo>
                  <a:pt x="486104" y="201549"/>
                </a:lnTo>
                <a:lnTo>
                  <a:pt x="484272" y="197104"/>
                </a:lnTo>
                <a:lnTo>
                  <a:pt x="467740" y="197104"/>
                </a:lnTo>
                <a:lnTo>
                  <a:pt x="445007" y="187198"/>
                </a:lnTo>
                <a:lnTo>
                  <a:pt x="448059" y="178181"/>
                </a:lnTo>
                <a:lnTo>
                  <a:pt x="430910" y="178181"/>
                </a:lnTo>
                <a:lnTo>
                  <a:pt x="408177" y="168275"/>
                </a:lnTo>
                <a:lnTo>
                  <a:pt x="414103" y="161444"/>
                </a:lnTo>
                <a:lnTo>
                  <a:pt x="414176" y="161290"/>
                </a:lnTo>
                <a:lnTo>
                  <a:pt x="388746" y="161290"/>
                </a:lnTo>
                <a:lnTo>
                  <a:pt x="381126" y="158115"/>
                </a:lnTo>
                <a:lnTo>
                  <a:pt x="377175" y="148590"/>
                </a:lnTo>
                <a:lnTo>
                  <a:pt x="362711" y="148590"/>
                </a:lnTo>
                <a:lnTo>
                  <a:pt x="350011" y="143129"/>
                </a:lnTo>
                <a:close/>
              </a:path>
              <a:path w="758190" h="419100">
                <a:moveTo>
                  <a:pt x="492000" y="110490"/>
                </a:moveTo>
                <a:lnTo>
                  <a:pt x="475487" y="110490"/>
                </a:lnTo>
                <a:lnTo>
                  <a:pt x="517016" y="210947"/>
                </a:lnTo>
                <a:lnTo>
                  <a:pt x="493902" y="220472"/>
                </a:lnTo>
                <a:lnTo>
                  <a:pt x="535295" y="220472"/>
                </a:lnTo>
                <a:lnTo>
                  <a:pt x="572479" y="205105"/>
                </a:lnTo>
                <a:lnTo>
                  <a:pt x="531113" y="205105"/>
                </a:lnTo>
                <a:lnTo>
                  <a:pt x="492000" y="110490"/>
                </a:lnTo>
                <a:close/>
              </a:path>
              <a:path w="758190" h="419100">
                <a:moveTo>
                  <a:pt x="527433" y="95885"/>
                </a:moveTo>
                <a:lnTo>
                  <a:pt x="510920" y="95885"/>
                </a:lnTo>
                <a:lnTo>
                  <a:pt x="552322" y="196342"/>
                </a:lnTo>
                <a:lnTo>
                  <a:pt x="531113" y="205105"/>
                </a:lnTo>
                <a:lnTo>
                  <a:pt x="572479" y="205105"/>
                </a:lnTo>
                <a:lnTo>
                  <a:pt x="607819" y="190500"/>
                </a:lnTo>
                <a:lnTo>
                  <a:pt x="566546" y="190500"/>
                </a:lnTo>
                <a:lnTo>
                  <a:pt x="527433" y="95885"/>
                </a:lnTo>
                <a:close/>
              </a:path>
              <a:path w="758190" h="419100">
                <a:moveTo>
                  <a:pt x="469983" y="162433"/>
                </a:moveTo>
                <a:lnTo>
                  <a:pt x="453389" y="162433"/>
                </a:lnTo>
                <a:lnTo>
                  <a:pt x="467740" y="197104"/>
                </a:lnTo>
                <a:lnTo>
                  <a:pt x="484272" y="197104"/>
                </a:lnTo>
                <a:lnTo>
                  <a:pt x="469983" y="162433"/>
                </a:lnTo>
                <a:close/>
              </a:path>
              <a:path w="758190" h="419100">
                <a:moveTo>
                  <a:pt x="564644" y="80518"/>
                </a:moveTo>
                <a:lnTo>
                  <a:pt x="548004" y="80518"/>
                </a:lnTo>
                <a:lnTo>
                  <a:pt x="589481" y="180848"/>
                </a:lnTo>
                <a:lnTo>
                  <a:pt x="589533" y="180975"/>
                </a:lnTo>
                <a:lnTo>
                  <a:pt x="566546" y="190500"/>
                </a:lnTo>
                <a:lnTo>
                  <a:pt x="607819" y="190500"/>
                </a:lnTo>
                <a:lnTo>
                  <a:pt x="645003" y="175133"/>
                </a:lnTo>
                <a:lnTo>
                  <a:pt x="603757" y="175133"/>
                </a:lnTo>
                <a:lnTo>
                  <a:pt x="564644" y="80518"/>
                </a:lnTo>
                <a:close/>
              </a:path>
              <a:path w="758190" h="419100">
                <a:moveTo>
                  <a:pt x="701293" y="0"/>
                </a:moveTo>
                <a:lnTo>
                  <a:pt x="697737" y="1524"/>
                </a:lnTo>
                <a:lnTo>
                  <a:pt x="439292" y="108331"/>
                </a:lnTo>
                <a:lnTo>
                  <a:pt x="435736" y="109855"/>
                </a:lnTo>
                <a:lnTo>
                  <a:pt x="433704" y="114935"/>
                </a:lnTo>
                <a:lnTo>
                  <a:pt x="445350" y="143129"/>
                </a:lnTo>
                <a:lnTo>
                  <a:pt x="445727" y="144164"/>
                </a:lnTo>
                <a:lnTo>
                  <a:pt x="444118" y="144907"/>
                </a:lnTo>
                <a:lnTo>
                  <a:pt x="444753" y="146685"/>
                </a:lnTo>
                <a:lnTo>
                  <a:pt x="430910" y="178181"/>
                </a:lnTo>
                <a:lnTo>
                  <a:pt x="448059" y="178181"/>
                </a:lnTo>
                <a:lnTo>
                  <a:pt x="453389" y="162433"/>
                </a:lnTo>
                <a:lnTo>
                  <a:pt x="469983" y="162433"/>
                </a:lnTo>
                <a:lnTo>
                  <a:pt x="452500" y="120015"/>
                </a:lnTo>
                <a:lnTo>
                  <a:pt x="475487" y="110490"/>
                </a:lnTo>
                <a:lnTo>
                  <a:pt x="492000" y="110490"/>
                </a:lnTo>
                <a:lnTo>
                  <a:pt x="489584" y="104648"/>
                </a:lnTo>
                <a:lnTo>
                  <a:pt x="510920" y="95885"/>
                </a:lnTo>
                <a:lnTo>
                  <a:pt x="527433" y="95885"/>
                </a:lnTo>
                <a:lnTo>
                  <a:pt x="525017" y="90043"/>
                </a:lnTo>
                <a:lnTo>
                  <a:pt x="548004" y="80518"/>
                </a:lnTo>
                <a:lnTo>
                  <a:pt x="564644" y="80518"/>
                </a:lnTo>
                <a:lnTo>
                  <a:pt x="562228" y="74676"/>
                </a:lnTo>
                <a:lnTo>
                  <a:pt x="583437" y="65913"/>
                </a:lnTo>
                <a:lnTo>
                  <a:pt x="600077" y="65913"/>
                </a:lnTo>
                <a:lnTo>
                  <a:pt x="597661" y="60071"/>
                </a:lnTo>
                <a:lnTo>
                  <a:pt x="618870" y="51308"/>
                </a:lnTo>
                <a:lnTo>
                  <a:pt x="635435" y="51308"/>
                </a:lnTo>
                <a:lnTo>
                  <a:pt x="632967" y="45339"/>
                </a:lnTo>
                <a:lnTo>
                  <a:pt x="656081" y="35941"/>
                </a:lnTo>
                <a:lnTo>
                  <a:pt x="672646" y="35941"/>
                </a:lnTo>
                <a:lnTo>
                  <a:pt x="670178" y="29972"/>
                </a:lnTo>
                <a:lnTo>
                  <a:pt x="696721" y="19050"/>
                </a:lnTo>
                <a:lnTo>
                  <a:pt x="713350" y="19050"/>
                </a:lnTo>
                <a:lnTo>
                  <a:pt x="707897" y="5842"/>
                </a:lnTo>
                <a:lnTo>
                  <a:pt x="706373" y="2286"/>
                </a:lnTo>
                <a:lnTo>
                  <a:pt x="701293" y="0"/>
                </a:lnTo>
                <a:close/>
              </a:path>
              <a:path w="758190" h="419100">
                <a:moveTo>
                  <a:pt x="600077" y="65913"/>
                </a:moveTo>
                <a:lnTo>
                  <a:pt x="583437" y="65913"/>
                </a:lnTo>
                <a:lnTo>
                  <a:pt x="624966" y="166370"/>
                </a:lnTo>
                <a:lnTo>
                  <a:pt x="603757" y="175133"/>
                </a:lnTo>
                <a:lnTo>
                  <a:pt x="645003" y="175133"/>
                </a:lnTo>
                <a:lnTo>
                  <a:pt x="680344" y="160528"/>
                </a:lnTo>
                <a:lnTo>
                  <a:pt x="639190" y="160528"/>
                </a:lnTo>
                <a:lnTo>
                  <a:pt x="600077" y="65913"/>
                </a:lnTo>
                <a:close/>
              </a:path>
              <a:path w="758190" h="419100">
                <a:moveTo>
                  <a:pt x="415054" y="131699"/>
                </a:moveTo>
                <a:lnTo>
                  <a:pt x="393064" y="131699"/>
                </a:lnTo>
                <a:lnTo>
                  <a:pt x="400557" y="135001"/>
                </a:lnTo>
                <a:lnTo>
                  <a:pt x="402843" y="140462"/>
                </a:lnTo>
                <a:lnTo>
                  <a:pt x="405891" y="147828"/>
                </a:lnTo>
                <a:lnTo>
                  <a:pt x="402843" y="155448"/>
                </a:lnTo>
                <a:lnTo>
                  <a:pt x="388746" y="161290"/>
                </a:lnTo>
                <a:lnTo>
                  <a:pt x="414176" y="161290"/>
                </a:lnTo>
                <a:lnTo>
                  <a:pt x="417956" y="153257"/>
                </a:lnTo>
                <a:lnTo>
                  <a:pt x="418814" y="146685"/>
                </a:lnTo>
                <a:lnTo>
                  <a:pt x="418930" y="145796"/>
                </a:lnTo>
                <a:lnTo>
                  <a:pt x="419046" y="144907"/>
                </a:lnTo>
                <a:lnTo>
                  <a:pt x="419143" y="144164"/>
                </a:lnTo>
                <a:lnTo>
                  <a:pt x="417150" y="135001"/>
                </a:lnTo>
                <a:lnTo>
                  <a:pt x="417067" y="134620"/>
                </a:lnTo>
                <a:lnTo>
                  <a:pt x="415054" y="131699"/>
                </a:lnTo>
                <a:close/>
              </a:path>
              <a:path w="758190" h="419100">
                <a:moveTo>
                  <a:pt x="635435" y="51308"/>
                </a:moveTo>
                <a:lnTo>
                  <a:pt x="618870" y="51308"/>
                </a:lnTo>
                <a:lnTo>
                  <a:pt x="660399" y="151638"/>
                </a:lnTo>
                <a:lnTo>
                  <a:pt x="639190" y="160528"/>
                </a:lnTo>
                <a:lnTo>
                  <a:pt x="680344" y="160528"/>
                </a:lnTo>
                <a:lnTo>
                  <a:pt x="715991" y="145796"/>
                </a:lnTo>
                <a:lnTo>
                  <a:pt x="674496" y="145796"/>
                </a:lnTo>
                <a:lnTo>
                  <a:pt x="635435" y="51308"/>
                </a:lnTo>
                <a:close/>
              </a:path>
              <a:path w="758190" h="419100">
                <a:moveTo>
                  <a:pt x="390814" y="117778"/>
                </a:moveTo>
                <a:lnTo>
                  <a:pt x="363026" y="143129"/>
                </a:lnTo>
                <a:lnTo>
                  <a:pt x="362946" y="144526"/>
                </a:lnTo>
                <a:lnTo>
                  <a:pt x="362821" y="146685"/>
                </a:lnTo>
                <a:lnTo>
                  <a:pt x="362711" y="148590"/>
                </a:lnTo>
                <a:lnTo>
                  <a:pt x="377175" y="148590"/>
                </a:lnTo>
                <a:lnTo>
                  <a:pt x="375792" y="145288"/>
                </a:lnTo>
                <a:lnTo>
                  <a:pt x="378840" y="137668"/>
                </a:lnTo>
                <a:lnTo>
                  <a:pt x="385952" y="134620"/>
                </a:lnTo>
                <a:lnTo>
                  <a:pt x="393064" y="131699"/>
                </a:lnTo>
                <a:lnTo>
                  <a:pt x="415054" y="131699"/>
                </a:lnTo>
                <a:lnTo>
                  <a:pt x="410682" y="125354"/>
                </a:lnTo>
                <a:lnTo>
                  <a:pt x="401510" y="119649"/>
                </a:lnTo>
                <a:lnTo>
                  <a:pt x="390814" y="117778"/>
                </a:lnTo>
                <a:close/>
              </a:path>
              <a:path w="758190" h="419100">
                <a:moveTo>
                  <a:pt x="672646" y="35941"/>
                </a:moveTo>
                <a:lnTo>
                  <a:pt x="656081" y="35941"/>
                </a:lnTo>
                <a:lnTo>
                  <a:pt x="697610" y="136271"/>
                </a:lnTo>
                <a:lnTo>
                  <a:pt x="674496" y="145796"/>
                </a:lnTo>
                <a:lnTo>
                  <a:pt x="715991" y="145796"/>
                </a:lnTo>
                <a:lnTo>
                  <a:pt x="751331" y="131191"/>
                </a:lnTo>
                <a:lnTo>
                  <a:pt x="753109" y="130429"/>
                </a:lnTo>
                <a:lnTo>
                  <a:pt x="711707" y="130429"/>
                </a:lnTo>
                <a:lnTo>
                  <a:pt x="672646" y="35941"/>
                </a:lnTo>
                <a:close/>
              </a:path>
              <a:path w="758190" h="419100">
                <a:moveTo>
                  <a:pt x="713350" y="19050"/>
                </a:moveTo>
                <a:lnTo>
                  <a:pt x="696721" y="19050"/>
                </a:lnTo>
                <a:lnTo>
                  <a:pt x="738250" y="119507"/>
                </a:lnTo>
                <a:lnTo>
                  <a:pt x="711707" y="130429"/>
                </a:lnTo>
                <a:lnTo>
                  <a:pt x="753109" y="130429"/>
                </a:lnTo>
                <a:lnTo>
                  <a:pt x="754887" y="129667"/>
                </a:lnTo>
                <a:lnTo>
                  <a:pt x="757681" y="126365"/>
                </a:lnTo>
                <a:lnTo>
                  <a:pt x="754878" y="119649"/>
                </a:lnTo>
                <a:lnTo>
                  <a:pt x="713350" y="19050"/>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0"/>
          <p:cNvSpPr/>
          <p:nvPr/>
        </p:nvSpPr>
        <p:spPr>
          <a:xfrm>
            <a:off x="9428160" y="775577"/>
            <a:ext cx="1309370" cy="588645"/>
          </a:xfrm>
          <a:custGeom>
            <a:avLst/>
            <a:gdLst/>
            <a:ahLst/>
            <a:cxnLst/>
            <a:rect l="l" t="t" r="r" b="b"/>
            <a:pathLst>
              <a:path w="1309370" h="588644">
                <a:moveTo>
                  <a:pt x="610819" y="477520"/>
                </a:moveTo>
                <a:lnTo>
                  <a:pt x="579081" y="477520"/>
                </a:lnTo>
                <a:lnTo>
                  <a:pt x="578980" y="477647"/>
                </a:lnTo>
                <a:lnTo>
                  <a:pt x="610717" y="477647"/>
                </a:lnTo>
                <a:lnTo>
                  <a:pt x="610819" y="477520"/>
                </a:lnTo>
                <a:close/>
              </a:path>
              <a:path w="1309370" h="588644">
                <a:moveTo>
                  <a:pt x="656221" y="477647"/>
                </a:moveTo>
                <a:lnTo>
                  <a:pt x="656069" y="477520"/>
                </a:lnTo>
                <a:lnTo>
                  <a:pt x="630440" y="477520"/>
                </a:lnTo>
                <a:lnTo>
                  <a:pt x="630339" y="477647"/>
                </a:lnTo>
                <a:lnTo>
                  <a:pt x="656221" y="477647"/>
                </a:lnTo>
                <a:close/>
              </a:path>
              <a:path w="1309370" h="588644">
                <a:moveTo>
                  <a:pt x="682244" y="483108"/>
                </a:moveTo>
                <a:lnTo>
                  <a:pt x="681609" y="477647"/>
                </a:lnTo>
                <a:lnTo>
                  <a:pt x="656221" y="477647"/>
                </a:lnTo>
                <a:lnTo>
                  <a:pt x="662813" y="482854"/>
                </a:lnTo>
                <a:lnTo>
                  <a:pt x="595249" y="568071"/>
                </a:lnTo>
                <a:lnTo>
                  <a:pt x="572770" y="550164"/>
                </a:lnTo>
                <a:lnTo>
                  <a:pt x="580326" y="540639"/>
                </a:lnTo>
                <a:lnTo>
                  <a:pt x="630339" y="477647"/>
                </a:lnTo>
                <a:lnTo>
                  <a:pt x="610717" y="477647"/>
                </a:lnTo>
                <a:lnTo>
                  <a:pt x="560705" y="540639"/>
                </a:lnTo>
                <a:lnTo>
                  <a:pt x="541274" y="525145"/>
                </a:lnTo>
                <a:lnTo>
                  <a:pt x="548830" y="515620"/>
                </a:lnTo>
                <a:lnTo>
                  <a:pt x="578980" y="477647"/>
                </a:lnTo>
                <a:lnTo>
                  <a:pt x="559358" y="477647"/>
                </a:lnTo>
                <a:lnTo>
                  <a:pt x="529209" y="515620"/>
                </a:lnTo>
                <a:lnTo>
                  <a:pt x="511175" y="501269"/>
                </a:lnTo>
                <a:lnTo>
                  <a:pt x="518731" y="491744"/>
                </a:lnTo>
                <a:lnTo>
                  <a:pt x="578739" y="416179"/>
                </a:lnTo>
                <a:lnTo>
                  <a:pt x="596773" y="430530"/>
                </a:lnTo>
                <a:lnTo>
                  <a:pt x="559460" y="477520"/>
                </a:lnTo>
                <a:lnTo>
                  <a:pt x="579081" y="477520"/>
                </a:lnTo>
                <a:lnTo>
                  <a:pt x="608838" y="440055"/>
                </a:lnTo>
                <a:lnTo>
                  <a:pt x="628269" y="455549"/>
                </a:lnTo>
                <a:lnTo>
                  <a:pt x="610819" y="477520"/>
                </a:lnTo>
                <a:lnTo>
                  <a:pt x="630440" y="477520"/>
                </a:lnTo>
                <a:lnTo>
                  <a:pt x="640334" y="465074"/>
                </a:lnTo>
                <a:lnTo>
                  <a:pt x="656069" y="477520"/>
                </a:lnTo>
                <a:lnTo>
                  <a:pt x="681443" y="477520"/>
                </a:lnTo>
                <a:lnTo>
                  <a:pt x="678688" y="475234"/>
                </a:lnTo>
                <a:lnTo>
                  <a:pt x="665873" y="465074"/>
                </a:lnTo>
                <a:lnTo>
                  <a:pt x="634352" y="440055"/>
                </a:lnTo>
                <a:lnTo>
                  <a:pt x="604266" y="416179"/>
                </a:lnTo>
                <a:lnTo>
                  <a:pt x="574344" y="392430"/>
                </a:lnTo>
                <a:lnTo>
                  <a:pt x="566801" y="386448"/>
                </a:lnTo>
                <a:lnTo>
                  <a:pt x="566801" y="406654"/>
                </a:lnTo>
                <a:lnTo>
                  <a:pt x="499237" y="491744"/>
                </a:lnTo>
                <a:lnTo>
                  <a:pt x="481203" y="477520"/>
                </a:lnTo>
                <a:lnTo>
                  <a:pt x="488759" y="467995"/>
                </a:lnTo>
                <a:lnTo>
                  <a:pt x="548767" y="392430"/>
                </a:lnTo>
                <a:lnTo>
                  <a:pt x="566801" y="406654"/>
                </a:lnTo>
                <a:lnTo>
                  <a:pt x="566801" y="386448"/>
                </a:lnTo>
                <a:lnTo>
                  <a:pt x="542810" y="367411"/>
                </a:lnTo>
                <a:lnTo>
                  <a:pt x="536829" y="362673"/>
                </a:lnTo>
                <a:lnTo>
                  <a:pt x="536829" y="382905"/>
                </a:lnTo>
                <a:lnTo>
                  <a:pt x="469265" y="467995"/>
                </a:lnTo>
                <a:lnTo>
                  <a:pt x="449707" y="452501"/>
                </a:lnTo>
                <a:lnTo>
                  <a:pt x="457263" y="442976"/>
                </a:lnTo>
                <a:lnTo>
                  <a:pt x="517271" y="367411"/>
                </a:lnTo>
                <a:lnTo>
                  <a:pt x="536829" y="382905"/>
                </a:lnTo>
                <a:lnTo>
                  <a:pt x="536829" y="362673"/>
                </a:lnTo>
                <a:lnTo>
                  <a:pt x="512724" y="343535"/>
                </a:lnTo>
                <a:lnTo>
                  <a:pt x="505333" y="337680"/>
                </a:lnTo>
                <a:lnTo>
                  <a:pt x="505333" y="357886"/>
                </a:lnTo>
                <a:lnTo>
                  <a:pt x="437642" y="442976"/>
                </a:lnTo>
                <a:lnTo>
                  <a:pt x="419735" y="428625"/>
                </a:lnTo>
                <a:lnTo>
                  <a:pt x="427291" y="419100"/>
                </a:lnTo>
                <a:lnTo>
                  <a:pt x="487299" y="343535"/>
                </a:lnTo>
                <a:lnTo>
                  <a:pt x="505333" y="357886"/>
                </a:lnTo>
                <a:lnTo>
                  <a:pt x="505333" y="337680"/>
                </a:lnTo>
                <a:lnTo>
                  <a:pt x="481203" y="318516"/>
                </a:lnTo>
                <a:lnTo>
                  <a:pt x="475386" y="313905"/>
                </a:lnTo>
                <a:lnTo>
                  <a:pt x="475386" y="334137"/>
                </a:lnTo>
                <a:lnTo>
                  <a:pt x="475132" y="334137"/>
                </a:lnTo>
                <a:lnTo>
                  <a:pt x="407670" y="419100"/>
                </a:lnTo>
                <a:lnTo>
                  <a:pt x="388239" y="403606"/>
                </a:lnTo>
                <a:lnTo>
                  <a:pt x="415455" y="369316"/>
                </a:lnTo>
                <a:lnTo>
                  <a:pt x="438696" y="340055"/>
                </a:lnTo>
                <a:lnTo>
                  <a:pt x="439661" y="338836"/>
                </a:lnTo>
                <a:lnTo>
                  <a:pt x="448335" y="327914"/>
                </a:lnTo>
                <a:lnTo>
                  <a:pt x="451053" y="324485"/>
                </a:lnTo>
                <a:lnTo>
                  <a:pt x="455803" y="318516"/>
                </a:lnTo>
                <a:lnTo>
                  <a:pt x="475386" y="334137"/>
                </a:lnTo>
                <a:lnTo>
                  <a:pt x="475386" y="313905"/>
                </a:lnTo>
                <a:lnTo>
                  <a:pt x="456565" y="298958"/>
                </a:lnTo>
                <a:lnTo>
                  <a:pt x="451104" y="299720"/>
                </a:lnTo>
                <a:lnTo>
                  <a:pt x="431419" y="324485"/>
                </a:lnTo>
                <a:lnTo>
                  <a:pt x="430022" y="323342"/>
                </a:lnTo>
                <a:lnTo>
                  <a:pt x="428752" y="324866"/>
                </a:lnTo>
                <a:lnTo>
                  <a:pt x="419163" y="325729"/>
                </a:lnTo>
                <a:lnTo>
                  <a:pt x="419163" y="340055"/>
                </a:lnTo>
                <a:lnTo>
                  <a:pt x="395859" y="369316"/>
                </a:lnTo>
                <a:lnTo>
                  <a:pt x="393446" y="344678"/>
                </a:lnTo>
                <a:lnTo>
                  <a:pt x="396227" y="344170"/>
                </a:lnTo>
                <a:lnTo>
                  <a:pt x="418820" y="340055"/>
                </a:lnTo>
                <a:lnTo>
                  <a:pt x="419163" y="340055"/>
                </a:lnTo>
                <a:lnTo>
                  <a:pt x="419163" y="325729"/>
                </a:lnTo>
                <a:lnTo>
                  <a:pt x="394462" y="327914"/>
                </a:lnTo>
                <a:lnTo>
                  <a:pt x="392849" y="311531"/>
                </a:lnTo>
                <a:lnTo>
                  <a:pt x="392734" y="310388"/>
                </a:lnTo>
                <a:lnTo>
                  <a:pt x="392049" y="303276"/>
                </a:lnTo>
                <a:lnTo>
                  <a:pt x="400926" y="305181"/>
                </a:lnTo>
                <a:lnTo>
                  <a:pt x="409968" y="304596"/>
                </a:lnTo>
                <a:lnTo>
                  <a:pt x="413283" y="303276"/>
                </a:lnTo>
                <a:lnTo>
                  <a:pt x="418452" y="301231"/>
                </a:lnTo>
                <a:lnTo>
                  <a:pt x="420712" y="299212"/>
                </a:lnTo>
                <a:lnTo>
                  <a:pt x="425704" y="294767"/>
                </a:lnTo>
                <a:lnTo>
                  <a:pt x="426834" y="292481"/>
                </a:lnTo>
                <a:lnTo>
                  <a:pt x="430745" y="284670"/>
                </a:lnTo>
                <a:lnTo>
                  <a:pt x="431165" y="276225"/>
                </a:lnTo>
                <a:lnTo>
                  <a:pt x="431292" y="273862"/>
                </a:lnTo>
                <a:lnTo>
                  <a:pt x="427837" y="263906"/>
                </a:lnTo>
                <a:lnTo>
                  <a:pt x="427736" y="263613"/>
                </a:lnTo>
                <a:lnTo>
                  <a:pt x="427012" y="262763"/>
                </a:lnTo>
                <a:lnTo>
                  <a:pt x="422884" y="257937"/>
                </a:lnTo>
                <a:lnTo>
                  <a:pt x="420497" y="255143"/>
                </a:lnTo>
                <a:lnTo>
                  <a:pt x="417449" y="253428"/>
                </a:lnTo>
                <a:lnTo>
                  <a:pt x="417449" y="280543"/>
                </a:lnTo>
                <a:lnTo>
                  <a:pt x="413766" y="285242"/>
                </a:lnTo>
                <a:lnTo>
                  <a:pt x="408813" y="291338"/>
                </a:lnTo>
                <a:lnTo>
                  <a:pt x="400685" y="292481"/>
                </a:lnTo>
                <a:lnTo>
                  <a:pt x="394716" y="287655"/>
                </a:lnTo>
                <a:lnTo>
                  <a:pt x="388620" y="282956"/>
                </a:lnTo>
                <a:lnTo>
                  <a:pt x="387997" y="276225"/>
                </a:lnTo>
                <a:lnTo>
                  <a:pt x="387870" y="274955"/>
                </a:lnTo>
                <a:lnTo>
                  <a:pt x="387858" y="274701"/>
                </a:lnTo>
                <a:lnTo>
                  <a:pt x="391325" y="270332"/>
                </a:lnTo>
                <a:lnTo>
                  <a:pt x="396494" y="263906"/>
                </a:lnTo>
                <a:lnTo>
                  <a:pt x="404622" y="262763"/>
                </a:lnTo>
                <a:lnTo>
                  <a:pt x="410591" y="267589"/>
                </a:lnTo>
                <a:lnTo>
                  <a:pt x="416687" y="272288"/>
                </a:lnTo>
                <a:lnTo>
                  <a:pt x="417449" y="280543"/>
                </a:lnTo>
                <a:lnTo>
                  <a:pt x="417449" y="253428"/>
                </a:lnTo>
                <a:lnTo>
                  <a:pt x="412292" y="250520"/>
                </a:lnTo>
                <a:lnTo>
                  <a:pt x="403847" y="248920"/>
                </a:lnTo>
                <a:lnTo>
                  <a:pt x="403644" y="248920"/>
                </a:lnTo>
                <a:lnTo>
                  <a:pt x="395274" y="250126"/>
                </a:lnTo>
                <a:lnTo>
                  <a:pt x="387223" y="254000"/>
                </a:lnTo>
                <a:lnTo>
                  <a:pt x="386664" y="248920"/>
                </a:lnTo>
                <a:lnTo>
                  <a:pt x="386334" y="245745"/>
                </a:lnTo>
                <a:lnTo>
                  <a:pt x="385826" y="240284"/>
                </a:lnTo>
                <a:lnTo>
                  <a:pt x="382778" y="237871"/>
                </a:lnTo>
                <a:lnTo>
                  <a:pt x="298196" y="248920"/>
                </a:lnTo>
                <a:lnTo>
                  <a:pt x="296164" y="234696"/>
                </a:lnTo>
                <a:lnTo>
                  <a:pt x="293814" y="218173"/>
                </a:lnTo>
                <a:lnTo>
                  <a:pt x="293751" y="217678"/>
                </a:lnTo>
                <a:lnTo>
                  <a:pt x="314579" y="191389"/>
                </a:lnTo>
                <a:lnTo>
                  <a:pt x="314071" y="185801"/>
                </a:lnTo>
                <a:lnTo>
                  <a:pt x="311023" y="183515"/>
                </a:lnTo>
                <a:lnTo>
                  <a:pt x="296608" y="172085"/>
                </a:lnTo>
                <a:lnTo>
                  <a:pt x="295275" y="171030"/>
                </a:lnTo>
                <a:lnTo>
                  <a:pt x="295275" y="191135"/>
                </a:lnTo>
                <a:lnTo>
                  <a:pt x="282067" y="207772"/>
                </a:lnTo>
                <a:lnTo>
                  <a:pt x="282067" y="254000"/>
                </a:lnTo>
                <a:lnTo>
                  <a:pt x="281432" y="254000"/>
                </a:lnTo>
                <a:lnTo>
                  <a:pt x="261747" y="257937"/>
                </a:lnTo>
                <a:lnTo>
                  <a:pt x="280162" y="234696"/>
                </a:lnTo>
                <a:lnTo>
                  <a:pt x="282067" y="254000"/>
                </a:lnTo>
                <a:lnTo>
                  <a:pt x="282067" y="207772"/>
                </a:lnTo>
                <a:lnTo>
                  <a:pt x="227711" y="276225"/>
                </a:lnTo>
                <a:lnTo>
                  <a:pt x="203708" y="257175"/>
                </a:lnTo>
                <a:lnTo>
                  <a:pt x="211264" y="247650"/>
                </a:lnTo>
                <a:lnTo>
                  <a:pt x="271272" y="172085"/>
                </a:lnTo>
                <a:lnTo>
                  <a:pt x="295275" y="191135"/>
                </a:lnTo>
                <a:lnTo>
                  <a:pt x="295275" y="171030"/>
                </a:lnTo>
                <a:lnTo>
                  <a:pt x="266534" y="148209"/>
                </a:lnTo>
                <a:lnTo>
                  <a:pt x="259207" y="142405"/>
                </a:lnTo>
                <a:lnTo>
                  <a:pt x="259207" y="162560"/>
                </a:lnTo>
                <a:lnTo>
                  <a:pt x="191643" y="247650"/>
                </a:lnTo>
                <a:lnTo>
                  <a:pt x="173609" y="233299"/>
                </a:lnTo>
                <a:lnTo>
                  <a:pt x="181165" y="223774"/>
                </a:lnTo>
                <a:lnTo>
                  <a:pt x="241173" y="148209"/>
                </a:lnTo>
                <a:lnTo>
                  <a:pt x="259207" y="162560"/>
                </a:lnTo>
                <a:lnTo>
                  <a:pt x="259207" y="142405"/>
                </a:lnTo>
                <a:lnTo>
                  <a:pt x="236601" y="124460"/>
                </a:lnTo>
                <a:lnTo>
                  <a:pt x="229235" y="118618"/>
                </a:lnTo>
                <a:lnTo>
                  <a:pt x="229235" y="138684"/>
                </a:lnTo>
                <a:lnTo>
                  <a:pt x="161671" y="223774"/>
                </a:lnTo>
                <a:lnTo>
                  <a:pt x="143637" y="209550"/>
                </a:lnTo>
                <a:lnTo>
                  <a:pt x="151193" y="200025"/>
                </a:lnTo>
                <a:lnTo>
                  <a:pt x="211201" y="124460"/>
                </a:lnTo>
                <a:lnTo>
                  <a:pt x="229235" y="138684"/>
                </a:lnTo>
                <a:lnTo>
                  <a:pt x="229235" y="118618"/>
                </a:lnTo>
                <a:lnTo>
                  <a:pt x="205079" y="99441"/>
                </a:lnTo>
                <a:lnTo>
                  <a:pt x="199263" y="94830"/>
                </a:lnTo>
                <a:lnTo>
                  <a:pt x="199263" y="114935"/>
                </a:lnTo>
                <a:lnTo>
                  <a:pt x="131572" y="200025"/>
                </a:lnTo>
                <a:lnTo>
                  <a:pt x="112141" y="184531"/>
                </a:lnTo>
                <a:lnTo>
                  <a:pt x="119697" y="175006"/>
                </a:lnTo>
                <a:lnTo>
                  <a:pt x="179705" y="99441"/>
                </a:lnTo>
                <a:lnTo>
                  <a:pt x="199263" y="114935"/>
                </a:lnTo>
                <a:lnTo>
                  <a:pt x="199263" y="94830"/>
                </a:lnTo>
                <a:lnTo>
                  <a:pt x="174993" y="75565"/>
                </a:lnTo>
                <a:lnTo>
                  <a:pt x="167640" y="69735"/>
                </a:lnTo>
                <a:lnTo>
                  <a:pt x="167640" y="89916"/>
                </a:lnTo>
                <a:lnTo>
                  <a:pt x="100076" y="175006"/>
                </a:lnTo>
                <a:lnTo>
                  <a:pt x="82169" y="160655"/>
                </a:lnTo>
                <a:lnTo>
                  <a:pt x="89725" y="151130"/>
                </a:lnTo>
                <a:lnTo>
                  <a:pt x="149733" y="75565"/>
                </a:lnTo>
                <a:lnTo>
                  <a:pt x="167640" y="89916"/>
                </a:lnTo>
                <a:lnTo>
                  <a:pt x="167640" y="69735"/>
                </a:lnTo>
                <a:lnTo>
                  <a:pt x="143471" y="50546"/>
                </a:lnTo>
                <a:lnTo>
                  <a:pt x="137668" y="45948"/>
                </a:lnTo>
                <a:lnTo>
                  <a:pt x="137668" y="66040"/>
                </a:lnTo>
                <a:lnTo>
                  <a:pt x="70104" y="151130"/>
                </a:lnTo>
                <a:lnTo>
                  <a:pt x="50546" y="135636"/>
                </a:lnTo>
                <a:lnTo>
                  <a:pt x="58115" y="126111"/>
                </a:lnTo>
                <a:lnTo>
                  <a:pt x="118237" y="50546"/>
                </a:lnTo>
                <a:lnTo>
                  <a:pt x="137668" y="66040"/>
                </a:lnTo>
                <a:lnTo>
                  <a:pt x="137668" y="45948"/>
                </a:lnTo>
                <a:lnTo>
                  <a:pt x="113550" y="26797"/>
                </a:lnTo>
                <a:lnTo>
                  <a:pt x="106172" y="20942"/>
                </a:lnTo>
                <a:lnTo>
                  <a:pt x="106172" y="41021"/>
                </a:lnTo>
                <a:lnTo>
                  <a:pt x="38608" y="126111"/>
                </a:lnTo>
                <a:lnTo>
                  <a:pt x="20574" y="111887"/>
                </a:lnTo>
                <a:lnTo>
                  <a:pt x="88138" y="26797"/>
                </a:lnTo>
                <a:lnTo>
                  <a:pt x="106172" y="41021"/>
                </a:lnTo>
                <a:lnTo>
                  <a:pt x="106172" y="20942"/>
                </a:lnTo>
                <a:lnTo>
                  <a:pt x="91948" y="9652"/>
                </a:lnTo>
                <a:lnTo>
                  <a:pt x="89027" y="7239"/>
                </a:lnTo>
                <a:lnTo>
                  <a:pt x="83566" y="7874"/>
                </a:lnTo>
                <a:lnTo>
                  <a:pt x="81026" y="11049"/>
                </a:lnTo>
                <a:lnTo>
                  <a:pt x="3683" y="108585"/>
                </a:lnTo>
                <a:lnTo>
                  <a:pt x="0" y="113157"/>
                </a:lnTo>
                <a:lnTo>
                  <a:pt x="1778" y="117094"/>
                </a:lnTo>
                <a:lnTo>
                  <a:pt x="226822" y="295783"/>
                </a:lnTo>
                <a:lnTo>
                  <a:pt x="231013" y="296545"/>
                </a:lnTo>
                <a:lnTo>
                  <a:pt x="234696" y="291973"/>
                </a:lnTo>
                <a:lnTo>
                  <a:pt x="247269" y="276225"/>
                </a:lnTo>
                <a:lnTo>
                  <a:pt x="248285" y="274955"/>
                </a:lnTo>
                <a:lnTo>
                  <a:pt x="283159" y="270332"/>
                </a:lnTo>
                <a:lnTo>
                  <a:pt x="283718" y="270332"/>
                </a:lnTo>
                <a:lnTo>
                  <a:pt x="284822" y="291338"/>
                </a:lnTo>
                <a:lnTo>
                  <a:pt x="284886" y="292481"/>
                </a:lnTo>
                <a:lnTo>
                  <a:pt x="285000" y="294767"/>
                </a:lnTo>
                <a:lnTo>
                  <a:pt x="285089" y="296545"/>
                </a:lnTo>
                <a:lnTo>
                  <a:pt x="285216" y="298767"/>
                </a:lnTo>
                <a:lnTo>
                  <a:pt x="285242" y="299212"/>
                </a:lnTo>
                <a:lnTo>
                  <a:pt x="285242" y="327025"/>
                </a:lnTo>
                <a:lnTo>
                  <a:pt x="281559" y="331597"/>
                </a:lnTo>
                <a:lnTo>
                  <a:pt x="276606" y="337820"/>
                </a:lnTo>
                <a:lnTo>
                  <a:pt x="257276" y="324485"/>
                </a:lnTo>
                <a:lnTo>
                  <a:pt x="257149" y="323342"/>
                </a:lnTo>
                <a:lnTo>
                  <a:pt x="257048" y="322326"/>
                </a:lnTo>
                <a:lnTo>
                  <a:pt x="262001" y="316103"/>
                </a:lnTo>
                <a:lnTo>
                  <a:pt x="265684" y="311531"/>
                </a:lnTo>
                <a:lnTo>
                  <a:pt x="273939" y="310388"/>
                </a:lnTo>
                <a:lnTo>
                  <a:pt x="284353" y="318770"/>
                </a:lnTo>
                <a:lnTo>
                  <a:pt x="285242" y="327025"/>
                </a:lnTo>
                <a:lnTo>
                  <a:pt x="285242" y="299212"/>
                </a:lnTo>
                <a:lnTo>
                  <a:pt x="275958" y="296011"/>
                </a:lnTo>
                <a:lnTo>
                  <a:pt x="266407" y="296329"/>
                </a:lnTo>
                <a:lnTo>
                  <a:pt x="257479" y="299935"/>
                </a:lnTo>
                <a:lnTo>
                  <a:pt x="250063" y="306578"/>
                </a:lnTo>
                <a:lnTo>
                  <a:pt x="244576" y="316725"/>
                </a:lnTo>
                <a:lnTo>
                  <a:pt x="243166" y="327025"/>
                </a:lnTo>
                <a:lnTo>
                  <a:pt x="243166" y="327914"/>
                </a:lnTo>
                <a:lnTo>
                  <a:pt x="272503" y="352513"/>
                </a:lnTo>
                <a:lnTo>
                  <a:pt x="282460" y="349948"/>
                </a:lnTo>
                <a:lnTo>
                  <a:pt x="291084" y="344170"/>
                </a:lnTo>
                <a:lnTo>
                  <a:pt x="290068" y="348488"/>
                </a:lnTo>
                <a:lnTo>
                  <a:pt x="291592" y="349758"/>
                </a:lnTo>
                <a:lnTo>
                  <a:pt x="291744" y="351485"/>
                </a:lnTo>
                <a:lnTo>
                  <a:pt x="291934" y="352513"/>
                </a:lnTo>
                <a:lnTo>
                  <a:pt x="293370" y="353695"/>
                </a:lnTo>
                <a:lnTo>
                  <a:pt x="294894" y="354838"/>
                </a:lnTo>
                <a:lnTo>
                  <a:pt x="297561" y="354457"/>
                </a:lnTo>
                <a:lnTo>
                  <a:pt x="299085" y="355727"/>
                </a:lnTo>
                <a:lnTo>
                  <a:pt x="307619" y="354457"/>
                </a:lnTo>
                <a:lnTo>
                  <a:pt x="376809" y="344170"/>
                </a:lnTo>
                <a:lnTo>
                  <a:pt x="383184" y="381558"/>
                </a:lnTo>
                <a:lnTo>
                  <a:pt x="383286" y="382143"/>
                </a:lnTo>
                <a:lnTo>
                  <a:pt x="383540" y="384810"/>
                </a:lnTo>
                <a:lnTo>
                  <a:pt x="371221" y="400304"/>
                </a:lnTo>
                <a:lnTo>
                  <a:pt x="367538" y="405003"/>
                </a:lnTo>
                <a:lnTo>
                  <a:pt x="369316" y="408940"/>
                </a:lnTo>
                <a:lnTo>
                  <a:pt x="372364" y="411226"/>
                </a:lnTo>
                <a:lnTo>
                  <a:pt x="591439" y="585216"/>
                </a:lnTo>
                <a:lnTo>
                  <a:pt x="594360" y="587502"/>
                </a:lnTo>
                <a:lnTo>
                  <a:pt x="598678" y="588391"/>
                </a:lnTo>
                <a:lnTo>
                  <a:pt x="602361" y="583692"/>
                </a:lnTo>
                <a:lnTo>
                  <a:pt x="614756" y="568071"/>
                </a:lnTo>
                <a:lnTo>
                  <a:pt x="682244" y="483108"/>
                </a:lnTo>
                <a:close/>
              </a:path>
              <a:path w="1309370" h="588644">
                <a:moveTo>
                  <a:pt x="1309116" y="15875"/>
                </a:moveTo>
                <a:lnTo>
                  <a:pt x="1305306" y="11938"/>
                </a:lnTo>
                <a:lnTo>
                  <a:pt x="1293749" y="11938"/>
                </a:lnTo>
                <a:lnTo>
                  <a:pt x="1293749" y="27813"/>
                </a:lnTo>
                <a:lnTo>
                  <a:pt x="1293749" y="137045"/>
                </a:lnTo>
                <a:lnTo>
                  <a:pt x="1265047" y="137045"/>
                </a:lnTo>
                <a:lnTo>
                  <a:pt x="1265047" y="27813"/>
                </a:lnTo>
                <a:lnTo>
                  <a:pt x="1293749" y="27813"/>
                </a:lnTo>
                <a:lnTo>
                  <a:pt x="1293749" y="11938"/>
                </a:lnTo>
                <a:lnTo>
                  <a:pt x="1249807" y="11938"/>
                </a:lnTo>
                <a:lnTo>
                  <a:pt x="1249807" y="27813"/>
                </a:lnTo>
                <a:lnTo>
                  <a:pt x="1249807" y="137045"/>
                </a:lnTo>
                <a:lnTo>
                  <a:pt x="1224915" y="137045"/>
                </a:lnTo>
                <a:lnTo>
                  <a:pt x="1224915" y="27813"/>
                </a:lnTo>
                <a:lnTo>
                  <a:pt x="1249807" y="27813"/>
                </a:lnTo>
                <a:lnTo>
                  <a:pt x="1249807" y="11938"/>
                </a:lnTo>
                <a:lnTo>
                  <a:pt x="1209548" y="11938"/>
                </a:lnTo>
                <a:lnTo>
                  <a:pt x="1209548" y="27813"/>
                </a:lnTo>
                <a:lnTo>
                  <a:pt x="1209548" y="137045"/>
                </a:lnTo>
                <a:lnTo>
                  <a:pt x="1186688" y="137045"/>
                </a:lnTo>
                <a:lnTo>
                  <a:pt x="1186688" y="27813"/>
                </a:lnTo>
                <a:lnTo>
                  <a:pt x="1209548" y="27813"/>
                </a:lnTo>
                <a:lnTo>
                  <a:pt x="1209548" y="11938"/>
                </a:lnTo>
                <a:lnTo>
                  <a:pt x="1171321" y="11938"/>
                </a:lnTo>
                <a:lnTo>
                  <a:pt x="1171321" y="27813"/>
                </a:lnTo>
                <a:lnTo>
                  <a:pt x="1171321" y="137045"/>
                </a:lnTo>
                <a:lnTo>
                  <a:pt x="1148334" y="137045"/>
                </a:lnTo>
                <a:lnTo>
                  <a:pt x="1148334" y="27813"/>
                </a:lnTo>
                <a:lnTo>
                  <a:pt x="1171321" y="27813"/>
                </a:lnTo>
                <a:lnTo>
                  <a:pt x="1171321" y="11938"/>
                </a:lnTo>
                <a:lnTo>
                  <a:pt x="1133094" y="11938"/>
                </a:lnTo>
                <a:lnTo>
                  <a:pt x="1133094" y="27813"/>
                </a:lnTo>
                <a:lnTo>
                  <a:pt x="1133094" y="137045"/>
                </a:lnTo>
                <a:lnTo>
                  <a:pt x="1108202" y="137045"/>
                </a:lnTo>
                <a:lnTo>
                  <a:pt x="1108202" y="27813"/>
                </a:lnTo>
                <a:lnTo>
                  <a:pt x="1133094" y="27813"/>
                </a:lnTo>
                <a:lnTo>
                  <a:pt x="1133094" y="11938"/>
                </a:lnTo>
                <a:lnTo>
                  <a:pt x="1092835" y="11938"/>
                </a:lnTo>
                <a:lnTo>
                  <a:pt x="1092835" y="27813"/>
                </a:lnTo>
                <a:lnTo>
                  <a:pt x="1092835" y="137045"/>
                </a:lnTo>
                <a:lnTo>
                  <a:pt x="1069975" y="137045"/>
                </a:lnTo>
                <a:lnTo>
                  <a:pt x="1069975" y="27813"/>
                </a:lnTo>
                <a:lnTo>
                  <a:pt x="1092835" y="27813"/>
                </a:lnTo>
                <a:lnTo>
                  <a:pt x="1092835" y="11938"/>
                </a:lnTo>
                <a:lnTo>
                  <a:pt x="1054608" y="11938"/>
                </a:lnTo>
                <a:lnTo>
                  <a:pt x="1054608" y="27813"/>
                </a:lnTo>
                <a:lnTo>
                  <a:pt x="1054608" y="137045"/>
                </a:lnTo>
                <a:lnTo>
                  <a:pt x="1029716" y="137045"/>
                </a:lnTo>
                <a:lnTo>
                  <a:pt x="1029716" y="105283"/>
                </a:lnTo>
                <a:lnTo>
                  <a:pt x="1029716" y="67564"/>
                </a:lnTo>
                <a:lnTo>
                  <a:pt x="1029716" y="27813"/>
                </a:lnTo>
                <a:lnTo>
                  <a:pt x="1054608" y="27813"/>
                </a:lnTo>
                <a:lnTo>
                  <a:pt x="1054608" y="11938"/>
                </a:lnTo>
                <a:lnTo>
                  <a:pt x="1018286" y="11938"/>
                </a:lnTo>
                <a:lnTo>
                  <a:pt x="1014476" y="15875"/>
                </a:lnTo>
                <a:lnTo>
                  <a:pt x="1014476" y="47625"/>
                </a:lnTo>
                <a:lnTo>
                  <a:pt x="1014476" y="67564"/>
                </a:lnTo>
                <a:lnTo>
                  <a:pt x="1014476" y="105283"/>
                </a:lnTo>
                <a:lnTo>
                  <a:pt x="1006754" y="97282"/>
                </a:lnTo>
                <a:lnTo>
                  <a:pt x="997204" y="87376"/>
                </a:lnTo>
                <a:lnTo>
                  <a:pt x="1009269" y="73533"/>
                </a:lnTo>
                <a:lnTo>
                  <a:pt x="1014476" y="67564"/>
                </a:lnTo>
                <a:lnTo>
                  <a:pt x="1014476" y="47625"/>
                </a:lnTo>
                <a:lnTo>
                  <a:pt x="1012571" y="47625"/>
                </a:lnTo>
                <a:lnTo>
                  <a:pt x="1012571" y="49657"/>
                </a:lnTo>
                <a:lnTo>
                  <a:pt x="987679" y="73533"/>
                </a:lnTo>
                <a:lnTo>
                  <a:pt x="970407" y="55626"/>
                </a:lnTo>
                <a:lnTo>
                  <a:pt x="978522" y="51574"/>
                </a:lnTo>
                <a:lnTo>
                  <a:pt x="985227" y="45440"/>
                </a:lnTo>
                <a:lnTo>
                  <a:pt x="987386" y="41656"/>
                </a:lnTo>
                <a:lnTo>
                  <a:pt x="989799" y="37452"/>
                </a:lnTo>
                <a:lnTo>
                  <a:pt x="991489" y="27813"/>
                </a:lnTo>
                <a:lnTo>
                  <a:pt x="989139" y="16776"/>
                </a:lnTo>
                <a:lnTo>
                  <a:pt x="988504" y="15875"/>
                </a:lnTo>
                <a:lnTo>
                  <a:pt x="982853" y="7962"/>
                </a:lnTo>
                <a:lnTo>
                  <a:pt x="976122" y="3670"/>
                </a:lnTo>
                <a:lnTo>
                  <a:pt x="976122" y="21844"/>
                </a:lnTo>
                <a:lnTo>
                  <a:pt x="976122" y="35814"/>
                </a:lnTo>
                <a:lnTo>
                  <a:pt x="970407" y="41656"/>
                </a:lnTo>
                <a:lnTo>
                  <a:pt x="955040" y="41656"/>
                </a:lnTo>
                <a:lnTo>
                  <a:pt x="949325" y="35814"/>
                </a:lnTo>
                <a:lnTo>
                  <a:pt x="949325" y="21844"/>
                </a:lnTo>
                <a:lnTo>
                  <a:pt x="951268" y="19812"/>
                </a:lnTo>
                <a:lnTo>
                  <a:pt x="955040" y="15875"/>
                </a:lnTo>
                <a:lnTo>
                  <a:pt x="970407" y="15875"/>
                </a:lnTo>
                <a:lnTo>
                  <a:pt x="976122" y="21844"/>
                </a:lnTo>
                <a:lnTo>
                  <a:pt x="976122" y="3670"/>
                </a:lnTo>
                <a:lnTo>
                  <a:pt x="973696" y="2120"/>
                </a:lnTo>
                <a:lnTo>
                  <a:pt x="962787" y="0"/>
                </a:lnTo>
                <a:lnTo>
                  <a:pt x="953452" y="1435"/>
                </a:lnTo>
                <a:lnTo>
                  <a:pt x="945769" y="5486"/>
                </a:lnTo>
                <a:lnTo>
                  <a:pt x="939888" y="11734"/>
                </a:lnTo>
                <a:lnTo>
                  <a:pt x="935990" y="19812"/>
                </a:lnTo>
                <a:lnTo>
                  <a:pt x="930275" y="13843"/>
                </a:lnTo>
                <a:lnTo>
                  <a:pt x="926338" y="9906"/>
                </a:lnTo>
                <a:lnTo>
                  <a:pt x="922528" y="9906"/>
                </a:lnTo>
                <a:lnTo>
                  <a:pt x="901573" y="31673"/>
                </a:lnTo>
                <a:lnTo>
                  <a:pt x="901573" y="140970"/>
                </a:lnTo>
                <a:lnTo>
                  <a:pt x="901573" y="154940"/>
                </a:lnTo>
                <a:lnTo>
                  <a:pt x="895731" y="160909"/>
                </a:lnTo>
                <a:lnTo>
                  <a:pt x="882396" y="160909"/>
                </a:lnTo>
                <a:lnTo>
                  <a:pt x="876681" y="154940"/>
                </a:lnTo>
                <a:lnTo>
                  <a:pt x="876681" y="140970"/>
                </a:lnTo>
                <a:lnTo>
                  <a:pt x="882396" y="135128"/>
                </a:lnTo>
                <a:lnTo>
                  <a:pt x="895731" y="135128"/>
                </a:lnTo>
                <a:lnTo>
                  <a:pt x="901573" y="140970"/>
                </a:lnTo>
                <a:lnTo>
                  <a:pt x="901573" y="31673"/>
                </a:lnTo>
                <a:lnTo>
                  <a:pt x="863219" y="71501"/>
                </a:lnTo>
                <a:lnTo>
                  <a:pt x="853694" y="62458"/>
                </a:lnTo>
                <a:lnTo>
                  <a:pt x="853694" y="85471"/>
                </a:lnTo>
                <a:lnTo>
                  <a:pt x="840232" y="101346"/>
                </a:lnTo>
                <a:lnTo>
                  <a:pt x="840232" y="71501"/>
                </a:lnTo>
                <a:lnTo>
                  <a:pt x="853694" y="85471"/>
                </a:lnTo>
                <a:lnTo>
                  <a:pt x="853694" y="62458"/>
                </a:lnTo>
                <a:lnTo>
                  <a:pt x="840232" y="49657"/>
                </a:lnTo>
                <a:lnTo>
                  <a:pt x="840232" y="27813"/>
                </a:lnTo>
                <a:lnTo>
                  <a:pt x="840232" y="15875"/>
                </a:lnTo>
                <a:lnTo>
                  <a:pt x="836422" y="11938"/>
                </a:lnTo>
                <a:lnTo>
                  <a:pt x="824992" y="11938"/>
                </a:lnTo>
                <a:lnTo>
                  <a:pt x="824992" y="27813"/>
                </a:lnTo>
                <a:lnTo>
                  <a:pt x="824992" y="137045"/>
                </a:lnTo>
                <a:lnTo>
                  <a:pt x="794385" y="137045"/>
                </a:lnTo>
                <a:lnTo>
                  <a:pt x="794385" y="27813"/>
                </a:lnTo>
                <a:lnTo>
                  <a:pt x="824992" y="27813"/>
                </a:lnTo>
                <a:lnTo>
                  <a:pt x="824992" y="11938"/>
                </a:lnTo>
                <a:lnTo>
                  <a:pt x="779018" y="11938"/>
                </a:lnTo>
                <a:lnTo>
                  <a:pt x="779018" y="27813"/>
                </a:lnTo>
                <a:lnTo>
                  <a:pt x="779018" y="137045"/>
                </a:lnTo>
                <a:lnTo>
                  <a:pt x="756031" y="137045"/>
                </a:lnTo>
                <a:lnTo>
                  <a:pt x="756031" y="27813"/>
                </a:lnTo>
                <a:lnTo>
                  <a:pt x="779018" y="27813"/>
                </a:lnTo>
                <a:lnTo>
                  <a:pt x="779018" y="11938"/>
                </a:lnTo>
                <a:lnTo>
                  <a:pt x="740791" y="11938"/>
                </a:lnTo>
                <a:lnTo>
                  <a:pt x="740791" y="27813"/>
                </a:lnTo>
                <a:lnTo>
                  <a:pt x="740791" y="137045"/>
                </a:lnTo>
                <a:lnTo>
                  <a:pt x="717804" y="137045"/>
                </a:lnTo>
                <a:lnTo>
                  <a:pt x="717804" y="27813"/>
                </a:lnTo>
                <a:lnTo>
                  <a:pt x="740791" y="27813"/>
                </a:lnTo>
                <a:lnTo>
                  <a:pt x="740791" y="11938"/>
                </a:lnTo>
                <a:lnTo>
                  <a:pt x="702564" y="11938"/>
                </a:lnTo>
                <a:lnTo>
                  <a:pt x="702564" y="27813"/>
                </a:lnTo>
                <a:lnTo>
                  <a:pt x="702564" y="137045"/>
                </a:lnTo>
                <a:lnTo>
                  <a:pt x="677672" y="137045"/>
                </a:lnTo>
                <a:lnTo>
                  <a:pt x="677672" y="27813"/>
                </a:lnTo>
                <a:lnTo>
                  <a:pt x="702564" y="27813"/>
                </a:lnTo>
                <a:lnTo>
                  <a:pt x="702564" y="11938"/>
                </a:lnTo>
                <a:lnTo>
                  <a:pt x="662305" y="11938"/>
                </a:lnTo>
                <a:lnTo>
                  <a:pt x="662305" y="27813"/>
                </a:lnTo>
                <a:lnTo>
                  <a:pt x="662305" y="137045"/>
                </a:lnTo>
                <a:lnTo>
                  <a:pt x="639318" y="137045"/>
                </a:lnTo>
                <a:lnTo>
                  <a:pt x="639318" y="27813"/>
                </a:lnTo>
                <a:lnTo>
                  <a:pt x="662305" y="27813"/>
                </a:lnTo>
                <a:lnTo>
                  <a:pt x="662305" y="11938"/>
                </a:lnTo>
                <a:lnTo>
                  <a:pt x="624078" y="11938"/>
                </a:lnTo>
                <a:lnTo>
                  <a:pt x="624078" y="27813"/>
                </a:lnTo>
                <a:lnTo>
                  <a:pt x="624078" y="137045"/>
                </a:lnTo>
                <a:lnTo>
                  <a:pt x="599186" y="137045"/>
                </a:lnTo>
                <a:lnTo>
                  <a:pt x="599186" y="27813"/>
                </a:lnTo>
                <a:lnTo>
                  <a:pt x="624078" y="27813"/>
                </a:lnTo>
                <a:lnTo>
                  <a:pt x="624078" y="11938"/>
                </a:lnTo>
                <a:lnTo>
                  <a:pt x="583819" y="11938"/>
                </a:lnTo>
                <a:lnTo>
                  <a:pt x="583819" y="27813"/>
                </a:lnTo>
                <a:lnTo>
                  <a:pt x="583819" y="137045"/>
                </a:lnTo>
                <a:lnTo>
                  <a:pt x="560959" y="137045"/>
                </a:lnTo>
                <a:lnTo>
                  <a:pt x="560959" y="27813"/>
                </a:lnTo>
                <a:lnTo>
                  <a:pt x="583819" y="27813"/>
                </a:lnTo>
                <a:lnTo>
                  <a:pt x="583819" y="11938"/>
                </a:lnTo>
                <a:lnTo>
                  <a:pt x="549402" y="11938"/>
                </a:lnTo>
                <a:lnTo>
                  <a:pt x="545592" y="15875"/>
                </a:lnTo>
                <a:lnTo>
                  <a:pt x="545592" y="151003"/>
                </a:lnTo>
                <a:lnTo>
                  <a:pt x="549402" y="152908"/>
                </a:lnTo>
                <a:lnTo>
                  <a:pt x="836422" y="152908"/>
                </a:lnTo>
                <a:lnTo>
                  <a:pt x="840232" y="151003"/>
                </a:lnTo>
                <a:lnTo>
                  <a:pt x="840232" y="137045"/>
                </a:lnTo>
                <a:lnTo>
                  <a:pt x="840232" y="123190"/>
                </a:lnTo>
                <a:lnTo>
                  <a:pt x="861212" y="101346"/>
                </a:lnTo>
                <a:lnTo>
                  <a:pt x="865124" y="97282"/>
                </a:lnTo>
                <a:lnTo>
                  <a:pt x="884301" y="119126"/>
                </a:lnTo>
                <a:lnTo>
                  <a:pt x="875080" y="122389"/>
                </a:lnTo>
                <a:lnTo>
                  <a:pt x="867803" y="128612"/>
                </a:lnTo>
                <a:lnTo>
                  <a:pt x="863028" y="137045"/>
                </a:lnTo>
                <a:lnTo>
                  <a:pt x="861314" y="146939"/>
                </a:lnTo>
                <a:lnTo>
                  <a:pt x="863346" y="158356"/>
                </a:lnTo>
                <a:lnTo>
                  <a:pt x="868997" y="167868"/>
                </a:lnTo>
                <a:lnTo>
                  <a:pt x="877493" y="174371"/>
                </a:lnTo>
                <a:lnTo>
                  <a:pt x="888111" y="176784"/>
                </a:lnTo>
                <a:lnTo>
                  <a:pt x="898804" y="174713"/>
                </a:lnTo>
                <a:lnTo>
                  <a:pt x="907503" y="169087"/>
                </a:lnTo>
                <a:lnTo>
                  <a:pt x="913650" y="160909"/>
                </a:lnTo>
                <a:lnTo>
                  <a:pt x="916813" y="151003"/>
                </a:lnTo>
                <a:lnTo>
                  <a:pt x="918718" y="154940"/>
                </a:lnTo>
                <a:lnTo>
                  <a:pt x="920623" y="154940"/>
                </a:lnTo>
                <a:lnTo>
                  <a:pt x="922528" y="156972"/>
                </a:lnTo>
                <a:lnTo>
                  <a:pt x="926338" y="156972"/>
                </a:lnTo>
                <a:lnTo>
                  <a:pt x="928370" y="154940"/>
                </a:lnTo>
                <a:lnTo>
                  <a:pt x="930275" y="154940"/>
                </a:lnTo>
                <a:lnTo>
                  <a:pt x="933919" y="151003"/>
                </a:lnTo>
                <a:lnTo>
                  <a:pt x="948639" y="135128"/>
                </a:lnTo>
                <a:lnTo>
                  <a:pt x="983742" y="97282"/>
                </a:lnTo>
                <a:lnTo>
                  <a:pt x="1012571" y="123190"/>
                </a:lnTo>
                <a:lnTo>
                  <a:pt x="1014476" y="125095"/>
                </a:lnTo>
                <a:lnTo>
                  <a:pt x="1014476" y="151003"/>
                </a:lnTo>
                <a:lnTo>
                  <a:pt x="1018286" y="152908"/>
                </a:lnTo>
                <a:lnTo>
                  <a:pt x="1305306" y="152908"/>
                </a:lnTo>
                <a:lnTo>
                  <a:pt x="1309116" y="151003"/>
                </a:lnTo>
                <a:lnTo>
                  <a:pt x="1309116" y="137045"/>
                </a:lnTo>
                <a:lnTo>
                  <a:pt x="1309116" y="27813"/>
                </a:lnTo>
                <a:lnTo>
                  <a:pt x="1309116" y="15875"/>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 name="object 11"/>
          <p:cNvGrpSpPr/>
          <p:nvPr/>
        </p:nvGrpSpPr>
        <p:grpSpPr>
          <a:xfrm>
            <a:off x="1582608" y="1179437"/>
            <a:ext cx="8883650" cy="5078095"/>
            <a:chOff x="1665732" y="1345691"/>
            <a:chExt cx="8883650" cy="5078095"/>
          </a:xfrm>
        </p:grpSpPr>
        <p:pic>
          <p:nvPicPr>
            <p:cNvPr id="12" name="object 12"/>
            <p:cNvPicPr/>
            <p:nvPr/>
          </p:nvPicPr>
          <p:blipFill>
            <a:blip r:embed="rId2" cstate="print"/>
            <a:stretch>
              <a:fillRect/>
            </a:stretch>
          </p:blipFill>
          <p:spPr>
            <a:xfrm>
              <a:off x="9058655" y="3185159"/>
              <a:ext cx="144779" cy="143255"/>
            </a:xfrm>
            <a:prstGeom prst="rect">
              <a:avLst/>
            </a:prstGeom>
          </p:spPr>
        </p:pic>
        <p:pic>
          <p:nvPicPr>
            <p:cNvPr id="13" name="object 13"/>
            <p:cNvPicPr/>
            <p:nvPr/>
          </p:nvPicPr>
          <p:blipFill>
            <a:blip r:embed="rId3" cstate="print"/>
            <a:stretch>
              <a:fillRect/>
            </a:stretch>
          </p:blipFill>
          <p:spPr>
            <a:xfrm>
              <a:off x="7988808" y="2363724"/>
              <a:ext cx="143255" cy="143255"/>
            </a:xfrm>
            <a:prstGeom prst="rect">
              <a:avLst/>
            </a:prstGeom>
          </p:spPr>
        </p:pic>
        <p:pic>
          <p:nvPicPr>
            <p:cNvPr id="14" name="object 14"/>
            <p:cNvPicPr/>
            <p:nvPr/>
          </p:nvPicPr>
          <p:blipFill>
            <a:blip r:embed="rId4" cstate="print"/>
            <a:stretch>
              <a:fillRect/>
            </a:stretch>
          </p:blipFill>
          <p:spPr>
            <a:xfrm>
              <a:off x="8327136" y="1496567"/>
              <a:ext cx="216407" cy="214884"/>
            </a:xfrm>
            <a:prstGeom prst="rect">
              <a:avLst/>
            </a:prstGeom>
          </p:spPr>
        </p:pic>
        <p:pic>
          <p:nvPicPr>
            <p:cNvPr id="15" name="object 15"/>
            <p:cNvPicPr/>
            <p:nvPr/>
          </p:nvPicPr>
          <p:blipFill>
            <a:blip r:embed="rId5" cstate="print"/>
            <a:stretch>
              <a:fillRect/>
            </a:stretch>
          </p:blipFill>
          <p:spPr>
            <a:xfrm>
              <a:off x="4338827" y="1758695"/>
              <a:ext cx="216407" cy="216408"/>
            </a:xfrm>
            <a:prstGeom prst="rect">
              <a:avLst/>
            </a:prstGeom>
          </p:spPr>
        </p:pic>
        <p:pic>
          <p:nvPicPr>
            <p:cNvPr id="16" name="object 16"/>
            <p:cNvPicPr/>
            <p:nvPr/>
          </p:nvPicPr>
          <p:blipFill>
            <a:blip r:embed="rId6" cstate="print"/>
            <a:stretch>
              <a:fillRect/>
            </a:stretch>
          </p:blipFill>
          <p:spPr>
            <a:xfrm>
              <a:off x="5401055" y="2436875"/>
              <a:ext cx="143256" cy="143255"/>
            </a:xfrm>
            <a:prstGeom prst="rect">
              <a:avLst/>
            </a:prstGeom>
          </p:spPr>
        </p:pic>
        <p:pic>
          <p:nvPicPr>
            <p:cNvPr id="17" name="object 17"/>
            <p:cNvPicPr/>
            <p:nvPr/>
          </p:nvPicPr>
          <p:blipFill>
            <a:blip r:embed="rId7" cstate="print"/>
            <a:stretch>
              <a:fillRect/>
            </a:stretch>
          </p:blipFill>
          <p:spPr>
            <a:xfrm>
              <a:off x="2944368" y="3744468"/>
              <a:ext cx="216407" cy="216407"/>
            </a:xfrm>
            <a:prstGeom prst="rect">
              <a:avLst/>
            </a:prstGeom>
          </p:spPr>
        </p:pic>
        <p:pic>
          <p:nvPicPr>
            <p:cNvPr id="18" name="object 18"/>
            <p:cNvPicPr/>
            <p:nvPr/>
          </p:nvPicPr>
          <p:blipFill>
            <a:blip r:embed="rId8" cstate="print"/>
            <a:stretch>
              <a:fillRect/>
            </a:stretch>
          </p:blipFill>
          <p:spPr>
            <a:xfrm>
              <a:off x="6833616" y="1776983"/>
              <a:ext cx="179832" cy="179832"/>
            </a:xfrm>
            <a:prstGeom prst="rect">
              <a:avLst/>
            </a:prstGeom>
          </p:spPr>
        </p:pic>
        <p:pic>
          <p:nvPicPr>
            <p:cNvPr id="19" name="object 19"/>
            <p:cNvPicPr/>
            <p:nvPr/>
          </p:nvPicPr>
          <p:blipFill>
            <a:blip r:embed="rId9" cstate="print"/>
            <a:stretch>
              <a:fillRect/>
            </a:stretch>
          </p:blipFill>
          <p:spPr>
            <a:xfrm>
              <a:off x="1665732" y="2011679"/>
              <a:ext cx="144780" cy="144779"/>
            </a:xfrm>
            <a:prstGeom prst="rect">
              <a:avLst/>
            </a:prstGeom>
          </p:spPr>
        </p:pic>
        <p:pic>
          <p:nvPicPr>
            <p:cNvPr id="20" name="object 20"/>
            <p:cNvPicPr/>
            <p:nvPr/>
          </p:nvPicPr>
          <p:blipFill>
            <a:blip r:embed="rId10" cstate="print"/>
            <a:stretch>
              <a:fillRect/>
            </a:stretch>
          </p:blipFill>
          <p:spPr>
            <a:xfrm>
              <a:off x="10184891" y="2662427"/>
              <a:ext cx="216407" cy="216408"/>
            </a:xfrm>
            <a:prstGeom prst="rect">
              <a:avLst/>
            </a:prstGeom>
          </p:spPr>
        </p:pic>
        <p:pic>
          <p:nvPicPr>
            <p:cNvPr id="21" name="object 21"/>
            <p:cNvPicPr/>
            <p:nvPr/>
          </p:nvPicPr>
          <p:blipFill>
            <a:blip r:embed="rId11" cstate="print"/>
            <a:stretch>
              <a:fillRect/>
            </a:stretch>
          </p:blipFill>
          <p:spPr>
            <a:xfrm>
              <a:off x="10242803" y="5161788"/>
              <a:ext cx="216407" cy="214884"/>
            </a:xfrm>
            <a:prstGeom prst="rect">
              <a:avLst/>
            </a:prstGeom>
          </p:spPr>
        </p:pic>
        <p:pic>
          <p:nvPicPr>
            <p:cNvPr id="22" name="object 22"/>
            <p:cNvPicPr/>
            <p:nvPr/>
          </p:nvPicPr>
          <p:blipFill>
            <a:blip r:embed="rId12" cstate="print"/>
            <a:stretch>
              <a:fillRect/>
            </a:stretch>
          </p:blipFill>
          <p:spPr>
            <a:xfrm>
              <a:off x="9058655" y="2333244"/>
              <a:ext cx="144779" cy="144779"/>
            </a:xfrm>
            <a:prstGeom prst="rect">
              <a:avLst/>
            </a:prstGeom>
          </p:spPr>
        </p:pic>
        <p:pic>
          <p:nvPicPr>
            <p:cNvPr id="23" name="object 23"/>
            <p:cNvPicPr/>
            <p:nvPr/>
          </p:nvPicPr>
          <p:blipFill>
            <a:blip r:embed="rId13" cstate="print"/>
            <a:stretch>
              <a:fillRect/>
            </a:stretch>
          </p:blipFill>
          <p:spPr>
            <a:xfrm>
              <a:off x="5649467" y="1523999"/>
              <a:ext cx="144780" cy="143255"/>
            </a:xfrm>
            <a:prstGeom prst="rect">
              <a:avLst/>
            </a:prstGeom>
          </p:spPr>
        </p:pic>
        <p:pic>
          <p:nvPicPr>
            <p:cNvPr id="24" name="object 24"/>
            <p:cNvPicPr/>
            <p:nvPr/>
          </p:nvPicPr>
          <p:blipFill>
            <a:blip r:embed="rId14" cstate="print"/>
            <a:stretch>
              <a:fillRect/>
            </a:stretch>
          </p:blipFill>
          <p:spPr>
            <a:xfrm>
              <a:off x="7051547" y="3787140"/>
              <a:ext cx="214884" cy="216407"/>
            </a:xfrm>
            <a:prstGeom prst="rect">
              <a:avLst/>
            </a:prstGeom>
          </p:spPr>
        </p:pic>
        <p:pic>
          <p:nvPicPr>
            <p:cNvPr id="25" name="object 25"/>
            <p:cNvPicPr/>
            <p:nvPr/>
          </p:nvPicPr>
          <p:blipFill>
            <a:blip r:embed="rId6" cstate="print"/>
            <a:stretch>
              <a:fillRect/>
            </a:stretch>
          </p:blipFill>
          <p:spPr>
            <a:xfrm>
              <a:off x="1991868" y="5199888"/>
              <a:ext cx="143256" cy="143256"/>
            </a:xfrm>
            <a:prstGeom prst="rect">
              <a:avLst/>
            </a:prstGeom>
          </p:spPr>
        </p:pic>
        <p:sp>
          <p:nvSpPr>
            <p:cNvPr id="26" name="object 26"/>
            <p:cNvSpPr/>
            <p:nvPr/>
          </p:nvSpPr>
          <p:spPr>
            <a:xfrm>
              <a:off x="4750308" y="2274205"/>
              <a:ext cx="635635" cy="491490"/>
            </a:xfrm>
            <a:custGeom>
              <a:avLst/>
              <a:gdLst/>
              <a:ahLst/>
              <a:cxnLst/>
              <a:rect l="l" t="t" r="r" b="b"/>
              <a:pathLst>
                <a:path w="635635" h="491489">
                  <a:moveTo>
                    <a:pt x="187448" y="487282"/>
                  </a:moveTo>
                  <a:lnTo>
                    <a:pt x="172339" y="487282"/>
                  </a:lnTo>
                  <a:lnTo>
                    <a:pt x="173101" y="489060"/>
                  </a:lnTo>
                  <a:lnTo>
                    <a:pt x="173990" y="490965"/>
                  </a:lnTo>
                  <a:lnTo>
                    <a:pt x="178435" y="491219"/>
                  </a:lnTo>
                  <a:lnTo>
                    <a:pt x="180340" y="490330"/>
                  </a:lnTo>
                  <a:lnTo>
                    <a:pt x="187448" y="487282"/>
                  </a:lnTo>
                  <a:close/>
                </a:path>
                <a:path w="635635" h="491489">
                  <a:moveTo>
                    <a:pt x="163957" y="22462"/>
                  </a:moveTo>
                  <a:lnTo>
                    <a:pt x="160274" y="23986"/>
                  </a:lnTo>
                  <a:lnTo>
                    <a:pt x="158496" y="24875"/>
                  </a:lnTo>
                  <a:lnTo>
                    <a:pt x="4953" y="95233"/>
                  </a:lnTo>
                  <a:lnTo>
                    <a:pt x="3048" y="95995"/>
                  </a:lnTo>
                  <a:lnTo>
                    <a:pt x="254" y="99551"/>
                  </a:lnTo>
                  <a:lnTo>
                    <a:pt x="1016" y="101329"/>
                  </a:lnTo>
                  <a:lnTo>
                    <a:pt x="1905" y="103234"/>
                  </a:lnTo>
                  <a:lnTo>
                    <a:pt x="0" y="103996"/>
                  </a:lnTo>
                  <a:lnTo>
                    <a:pt x="889" y="105901"/>
                  </a:lnTo>
                  <a:lnTo>
                    <a:pt x="1651" y="107806"/>
                  </a:lnTo>
                  <a:lnTo>
                    <a:pt x="4318" y="108822"/>
                  </a:lnTo>
                  <a:lnTo>
                    <a:pt x="79502" y="144255"/>
                  </a:lnTo>
                  <a:lnTo>
                    <a:pt x="78843" y="162271"/>
                  </a:lnTo>
                  <a:lnTo>
                    <a:pt x="80422" y="194087"/>
                  </a:lnTo>
                  <a:lnTo>
                    <a:pt x="88036" y="236318"/>
                  </a:lnTo>
                  <a:lnTo>
                    <a:pt x="105918" y="288019"/>
                  </a:lnTo>
                  <a:lnTo>
                    <a:pt x="129708" y="332029"/>
                  </a:lnTo>
                  <a:lnTo>
                    <a:pt x="154987" y="366442"/>
                  </a:lnTo>
                  <a:lnTo>
                    <a:pt x="192913" y="404859"/>
                  </a:lnTo>
                  <a:lnTo>
                    <a:pt x="169037" y="479789"/>
                  </a:lnTo>
                  <a:lnTo>
                    <a:pt x="169799" y="481694"/>
                  </a:lnTo>
                  <a:lnTo>
                    <a:pt x="168783" y="484361"/>
                  </a:lnTo>
                  <a:lnTo>
                    <a:pt x="169672" y="486266"/>
                  </a:lnTo>
                  <a:lnTo>
                    <a:pt x="170434" y="488044"/>
                  </a:lnTo>
                  <a:lnTo>
                    <a:pt x="172339" y="487282"/>
                  </a:lnTo>
                  <a:lnTo>
                    <a:pt x="187448" y="487282"/>
                  </a:lnTo>
                  <a:lnTo>
                    <a:pt x="335534" y="423782"/>
                  </a:lnTo>
                  <a:lnTo>
                    <a:pt x="337312" y="422893"/>
                  </a:lnTo>
                  <a:lnTo>
                    <a:pt x="340106" y="419464"/>
                  </a:lnTo>
                  <a:lnTo>
                    <a:pt x="349412" y="390889"/>
                  </a:lnTo>
                  <a:lnTo>
                    <a:pt x="204343" y="390889"/>
                  </a:lnTo>
                  <a:lnTo>
                    <a:pt x="189676" y="378536"/>
                  </a:lnTo>
                  <a:lnTo>
                    <a:pt x="143674" y="323827"/>
                  </a:lnTo>
                  <a:lnTo>
                    <a:pt x="120650" y="281542"/>
                  </a:lnTo>
                  <a:lnTo>
                    <a:pt x="104776" y="236318"/>
                  </a:lnTo>
                  <a:lnTo>
                    <a:pt x="97202" y="197214"/>
                  </a:lnTo>
                  <a:lnTo>
                    <a:pt x="94641" y="150812"/>
                  </a:lnTo>
                  <a:lnTo>
                    <a:pt x="94615" y="148700"/>
                  </a:lnTo>
                  <a:lnTo>
                    <a:pt x="289700" y="62086"/>
                  </a:lnTo>
                  <a:lnTo>
                    <a:pt x="249682" y="62086"/>
                  </a:lnTo>
                  <a:lnTo>
                    <a:pt x="249275" y="61070"/>
                  </a:lnTo>
                  <a:lnTo>
                    <a:pt x="247142" y="61070"/>
                  </a:lnTo>
                  <a:lnTo>
                    <a:pt x="164846" y="24240"/>
                  </a:lnTo>
                  <a:lnTo>
                    <a:pt x="163957" y="22462"/>
                  </a:lnTo>
                  <a:close/>
                </a:path>
                <a:path w="635635" h="491489">
                  <a:moveTo>
                    <a:pt x="515718" y="17430"/>
                  </a:moveTo>
                  <a:lnTo>
                    <a:pt x="500497" y="17430"/>
                  </a:lnTo>
                  <a:lnTo>
                    <a:pt x="496859" y="34970"/>
                  </a:lnTo>
                  <a:lnTo>
                    <a:pt x="495441" y="57387"/>
                  </a:lnTo>
                  <a:lnTo>
                    <a:pt x="495520" y="61070"/>
                  </a:lnTo>
                  <a:lnTo>
                    <a:pt x="497883" y="85545"/>
                  </a:lnTo>
                  <a:lnTo>
                    <a:pt x="497967" y="86423"/>
                  </a:lnTo>
                  <a:lnTo>
                    <a:pt x="517080" y="134220"/>
                  </a:lnTo>
                  <a:lnTo>
                    <a:pt x="550402" y="166093"/>
                  </a:lnTo>
                  <a:lnTo>
                    <a:pt x="574802" y="179815"/>
                  </a:lnTo>
                  <a:lnTo>
                    <a:pt x="543502" y="213198"/>
                  </a:lnTo>
                  <a:lnTo>
                    <a:pt x="509762" y="242855"/>
                  </a:lnTo>
                  <a:lnTo>
                    <a:pt x="476093" y="267058"/>
                  </a:lnTo>
                  <a:lnTo>
                    <a:pt x="445008" y="284082"/>
                  </a:lnTo>
                  <a:lnTo>
                    <a:pt x="204343" y="390889"/>
                  </a:lnTo>
                  <a:lnTo>
                    <a:pt x="349412" y="390889"/>
                  </a:lnTo>
                  <a:lnTo>
                    <a:pt x="367157" y="336406"/>
                  </a:lnTo>
                  <a:lnTo>
                    <a:pt x="451612" y="298941"/>
                  </a:lnTo>
                  <a:lnTo>
                    <a:pt x="485883" y="279616"/>
                  </a:lnTo>
                  <a:lnTo>
                    <a:pt x="524429" y="250753"/>
                  </a:lnTo>
                  <a:lnTo>
                    <a:pt x="562939" y="215039"/>
                  </a:lnTo>
                  <a:lnTo>
                    <a:pt x="597104" y="175160"/>
                  </a:lnTo>
                  <a:lnTo>
                    <a:pt x="602300" y="166734"/>
                  </a:lnTo>
                  <a:lnTo>
                    <a:pt x="584327" y="166734"/>
                  </a:lnTo>
                  <a:lnTo>
                    <a:pt x="534320" y="130823"/>
                  </a:lnTo>
                  <a:lnTo>
                    <a:pt x="513746" y="86423"/>
                  </a:lnTo>
                  <a:lnTo>
                    <a:pt x="511369" y="45687"/>
                  </a:lnTo>
                  <a:lnTo>
                    <a:pt x="511317" y="44808"/>
                  </a:lnTo>
                  <a:lnTo>
                    <a:pt x="515718" y="17430"/>
                  </a:lnTo>
                  <a:close/>
                </a:path>
                <a:path w="635635" h="491489">
                  <a:moveTo>
                    <a:pt x="582153" y="17430"/>
                  </a:moveTo>
                  <a:lnTo>
                    <a:pt x="516820" y="17430"/>
                  </a:lnTo>
                  <a:lnTo>
                    <a:pt x="550098" y="22843"/>
                  </a:lnTo>
                  <a:lnTo>
                    <a:pt x="579294" y="32146"/>
                  </a:lnTo>
                  <a:lnTo>
                    <a:pt x="601704" y="45687"/>
                  </a:lnTo>
                  <a:lnTo>
                    <a:pt x="615696" y="63991"/>
                  </a:lnTo>
                  <a:lnTo>
                    <a:pt x="619456" y="85545"/>
                  </a:lnTo>
                  <a:lnTo>
                    <a:pt x="614441" y="110600"/>
                  </a:lnTo>
                  <a:lnTo>
                    <a:pt x="602212" y="138036"/>
                  </a:lnTo>
                  <a:lnTo>
                    <a:pt x="584327" y="166734"/>
                  </a:lnTo>
                  <a:lnTo>
                    <a:pt x="602300" y="166734"/>
                  </a:lnTo>
                  <a:lnTo>
                    <a:pt x="622613" y="133800"/>
                  </a:lnTo>
                  <a:lnTo>
                    <a:pt x="635158" y="93648"/>
                  </a:lnTo>
                  <a:lnTo>
                    <a:pt x="630428" y="57387"/>
                  </a:lnTo>
                  <a:lnTo>
                    <a:pt x="606420" y="28878"/>
                  </a:lnTo>
                  <a:lnTo>
                    <a:pt x="582153" y="17430"/>
                  </a:lnTo>
                  <a:close/>
                </a:path>
                <a:path w="635635" h="491489">
                  <a:moveTo>
                    <a:pt x="467511" y="0"/>
                  </a:moveTo>
                  <a:lnTo>
                    <a:pt x="415151" y="4503"/>
                  </a:lnTo>
                  <a:lnTo>
                    <a:pt x="367884" y="13693"/>
                  </a:lnTo>
                  <a:lnTo>
                    <a:pt x="330581" y="26145"/>
                  </a:lnTo>
                  <a:lnTo>
                    <a:pt x="249682" y="62086"/>
                  </a:lnTo>
                  <a:lnTo>
                    <a:pt x="289700" y="62086"/>
                  </a:lnTo>
                  <a:lnTo>
                    <a:pt x="337185" y="41004"/>
                  </a:lnTo>
                  <a:lnTo>
                    <a:pt x="370758" y="29669"/>
                  </a:lnTo>
                  <a:lnTo>
                    <a:pt x="411368" y="21668"/>
                  </a:lnTo>
                  <a:lnTo>
                    <a:pt x="455717" y="17430"/>
                  </a:lnTo>
                  <a:lnTo>
                    <a:pt x="582153" y="17430"/>
                  </a:lnTo>
                  <a:lnTo>
                    <a:pt x="568017" y="10761"/>
                  </a:lnTo>
                  <a:lnTo>
                    <a:pt x="520090" y="1610"/>
                  </a:lnTo>
                  <a:lnTo>
                    <a:pt x="467511" y="0"/>
                  </a:lnTo>
                  <a:close/>
                </a:path>
                <a:path w="635635" h="491489">
                  <a:moveTo>
                    <a:pt x="248920" y="60181"/>
                  </a:moveTo>
                  <a:lnTo>
                    <a:pt x="247142" y="61070"/>
                  </a:lnTo>
                  <a:lnTo>
                    <a:pt x="249275" y="61070"/>
                  </a:lnTo>
                  <a:lnTo>
                    <a:pt x="248920" y="60181"/>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7" name="object 27"/>
            <p:cNvPicPr/>
            <p:nvPr/>
          </p:nvPicPr>
          <p:blipFill>
            <a:blip r:embed="rId15" cstate="print"/>
            <a:stretch>
              <a:fillRect/>
            </a:stretch>
          </p:blipFill>
          <p:spPr>
            <a:xfrm>
              <a:off x="5057902" y="2341897"/>
              <a:ext cx="174478" cy="208008"/>
            </a:xfrm>
            <a:prstGeom prst="rect">
              <a:avLst/>
            </a:prstGeom>
          </p:spPr>
        </p:pic>
        <p:pic>
          <p:nvPicPr>
            <p:cNvPr id="28" name="object 28"/>
            <p:cNvPicPr/>
            <p:nvPr/>
          </p:nvPicPr>
          <p:blipFill>
            <a:blip r:embed="rId16" cstate="print"/>
            <a:stretch>
              <a:fillRect/>
            </a:stretch>
          </p:blipFill>
          <p:spPr>
            <a:xfrm>
              <a:off x="4709286" y="2494682"/>
              <a:ext cx="169163" cy="199114"/>
            </a:xfrm>
            <a:prstGeom prst="rect">
              <a:avLst/>
            </a:prstGeom>
          </p:spPr>
        </p:pic>
        <p:sp>
          <p:nvSpPr>
            <p:cNvPr id="29" name="object 29"/>
            <p:cNvSpPr/>
            <p:nvPr/>
          </p:nvSpPr>
          <p:spPr>
            <a:xfrm>
              <a:off x="2455799" y="3275710"/>
              <a:ext cx="7818755" cy="445134"/>
            </a:xfrm>
            <a:custGeom>
              <a:avLst/>
              <a:gdLst/>
              <a:ahLst/>
              <a:cxnLst/>
              <a:rect l="l" t="t" r="r" b="b"/>
              <a:pathLst>
                <a:path w="7818755" h="445135">
                  <a:moveTo>
                    <a:pt x="724408" y="123825"/>
                  </a:moveTo>
                  <a:lnTo>
                    <a:pt x="722757" y="120523"/>
                  </a:lnTo>
                  <a:lnTo>
                    <a:pt x="706120" y="85725"/>
                  </a:lnTo>
                  <a:lnTo>
                    <a:pt x="706120" y="120015"/>
                  </a:lnTo>
                  <a:lnTo>
                    <a:pt x="657733" y="143256"/>
                  </a:lnTo>
                  <a:lnTo>
                    <a:pt x="644398" y="115277"/>
                  </a:lnTo>
                  <a:lnTo>
                    <a:pt x="644398" y="149606"/>
                  </a:lnTo>
                  <a:lnTo>
                    <a:pt x="594360" y="173482"/>
                  </a:lnTo>
                  <a:lnTo>
                    <a:pt x="580898" y="145478"/>
                  </a:lnTo>
                  <a:lnTo>
                    <a:pt x="580898" y="179832"/>
                  </a:lnTo>
                  <a:lnTo>
                    <a:pt x="530860" y="203835"/>
                  </a:lnTo>
                  <a:lnTo>
                    <a:pt x="517525" y="175869"/>
                  </a:lnTo>
                  <a:lnTo>
                    <a:pt x="517525" y="210185"/>
                  </a:lnTo>
                  <a:lnTo>
                    <a:pt x="475742" y="230124"/>
                  </a:lnTo>
                  <a:lnTo>
                    <a:pt x="468287" y="214503"/>
                  </a:lnTo>
                  <a:lnTo>
                    <a:pt x="462661" y="202692"/>
                  </a:lnTo>
                  <a:lnTo>
                    <a:pt x="460425" y="197993"/>
                  </a:lnTo>
                  <a:lnTo>
                    <a:pt x="460311" y="197739"/>
                  </a:lnTo>
                  <a:lnTo>
                    <a:pt x="460184" y="197485"/>
                  </a:lnTo>
                  <a:lnTo>
                    <a:pt x="453898" y="184277"/>
                  </a:lnTo>
                  <a:lnTo>
                    <a:pt x="482282" y="170815"/>
                  </a:lnTo>
                  <a:lnTo>
                    <a:pt x="495681" y="164465"/>
                  </a:lnTo>
                  <a:lnTo>
                    <a:pt x="517525" y="210185"/>
                  </a:lnTo>
                  <a:lnTo>
                    <a:pt x="517525" y="175869"/>
                  </a:lnTo>
                  <a:lnTo>
                    <a:pt x="512089" y="164465"/>
                  </a:lnTo>
                  <a:lnTo>
                    <a:pt x="509016" y="157988"/>
                  </a:lnTo>
                  <a:lnTo>
                    <a:pt x="537489" y="144399"/>
                  </a:lnTo>
                  <a:lnTo>
                    <a:pt x="559054" y="134112"/>
                  </a:lnTo>
                  <a:lnTo>
                    <a:pt x="580898" y="179832"/>
                  </a:lnTo>
                  <a:lnTo>
                    <a:pt x="580898" y="145478"/>
                  </a:lnTo>
                  <a:lnTo>
                    <a:pt x="575437" y="134112"/>
                  </a:lnTo>
                  <a:lnTo>
                    <a:pt x="572389" y="127762"/>
                  </a:lnTo>
                  <a:lnTo>
                    <a:pt x="600786" y="114173"/>
                  </a:lnTo>
                  <a:lnTo>
                    <a:pt x="622554" y="103759"/>
                  </a:lnTo>
                  <a:lnTo>
                    <a:pt x="644398" y="149606"/>
                  </a:lnTo>
                  <a:lnTo>
                    <a:pt x="644398" y="115277"/>
                  </a:lnTo>
                  <a:lnTo>
                    <a:pt x="638911" y="103759"/>
                  </a:lnTo>
                  <a:lnTo>
                    <a:pt x="635889" y="97409"/>
                  </a:lnTo>
                  <a:lnTo>
                    <a:pt x="664324" y="83820"/>
                  </a:lnTo>
                  <a:lnTo>
                    <a:pt x="684276" y="74295"/>
                  </a:lnTo>
                  <a:lnTo>
                    <a:pt x="706120" y="120015"/>
                  </a:lnTo>
                  <a:lnTo>
                    <a:pt x="706120" y="85725"/>
                  </a:lnTo>
                  <a:lnTo>
                    <a:pt x="700659" y="74295"/>
                  </a:lnTo>
                  <a:lnTo>
                    <a:pt x="677799" y="26466"/>
                  </a:lnTo>
                  <a:lnTo>
                    <a:pt x="677799" y="60706"/>
                  </a:lnTo>
                  <a:lnTo>
                    <a:pt x="629412" y="83820"/>
                  </a:lnTo>
                  <a:lnTo>
                    <a:pt x="616077" y="55918"/>
                  </a:lnTo>
                  <a:lnTo>
                    <a:pt x="616077" y="90297"/>
                  </a:lnTo>
                  <a:lnTo>
                    <a:pt x="565912" y="114173"/>
                  </a:lnTo>
                  <a:lnTo>
                    <a:pt x="552577" y="86169"/>
                  </a:lnTo>
                  <a:lnTo>
                    <a:pt x="552577" y="120523"/>
                  </a:lnTo>
                  <a:lnTo>
                    <a:pt x="502539" y="144399"/>
                  </a:lnTo>
                  <a:lnTo>
                    <a:pt x="489204" y="116497"/>
                  </a:lnTo>
                  <a:lnTo>
                    <a:pt x="489204" y="150876"/>
                  </a:lnTo>
                  <a:lnTo>
                    <a:pt x="447421" y="170815"/>
                  </a:lnTo>
                  <a:lnTo>
                    <a:pt x="444754" y="165227"/>
                  </a:lnTo>
                  <a:lnTo>
                    <a:pt x="443738" y="163093"/>
                  </a:lnTo>
                  <a:lnTo>
                    <a:pt x="443738" y="197485"/>
                  </a:lnTo>
                  <a:lnTo>
                    <a:pt x="419862" y="190246"/>
                  </a:lnTo>
                  <a:lnTo>
                    <a:pt x="421881" y="184277"/>
                  </a:lnTo>
                  <a:lnTo>
                    <a:pt x="421970" y="184023"/>
                  </a:lnTo>
                  <a:lnTo>
                    <a:pt x="428371" y="165227"/>
                  </a:lnTo>
                  <a:lnTo>
                    <a:pt x="443738" y="197485"/>
                  </a:lnTo>
                  <a:lnTo>
                    <a:pt x="443738" y="163093"/>
                  </a:lnTo>
                  <a:lnTo>
                    <a:pt x="427228" y="128397"/>
                  </a:lnTo>
                  <a:lnTo>
                    <a:pt x="468884" y="108458"/>
                  </a:lnTo>
                  <a:lnTo>
                    <a:pt x="489204" y="150876"/>
                  </a:lnTo>
                  <a:lnTo>
                    <a:pt x="489204" y="116497"/>
                  </a:lnTo>
                  <a:lnTo>
                    <a:pt x="485368" y="108458"/>
                  </a:lnTo>
                  <a:lnTo>
                    <a:pt x="482346" y="102108"/>
                  </a:lnTo>
                  <a:lnTo>
                    <a:pt x="532384" y="78105"/>
                  </a:lnTo>
                  <a:lnTo>
                    <a:pt x="552577" y="120523"/>
                  </a:lnTo>
                  <a:lnTo>
                    <a:pt x="552577" y="86169"/>
                  </a:lnTo>
                  <a:lnTo>
                    <a:pt x="548741" y="78105"/>
                  </a:lnTo>
                  <a:lnTo>
                    <a:pt x="545719" y="71755"/>
                  </a:lnTo>
                  <a:lnTo>
                    <a:pt x="595757" y="47879"/>
                  </a:lnTo>
                  <a:lnTo>
                    <a:pt x="616077" y="90297"/>
                  </a:lnTo>
                  <a:lnTo>
                    <a:pt x="616077" y="55918"/>
                  </a:lnTo>
                  <a:lnTo>
                    <a:pt x="612241" y="47879"/>
                  </a:lnTo>
                  <a:lnTo>
                    <a:pt x="609219" y="41529"/>
                  </a:lnTo>
                  <a:lnTo>
                    <a:pt x="657606" y="18415"/>
                  </a:lnTo>
                  <a:lnTo>
                    <a:pt x="677799" y="60706"/>
                  </a:lnTo>
                  <a:lnTo>
                    <a:pt x="677799" y="26466"/>
                  </a:lnTo>
                  <a:lnTo>
                    <a:pt x="673950" y="18415"/>
                  </a:lnTo>
                  <a:lnTo>
                    <a:pt x="667639" y="5207"/>
                  </a:lnTo>
                  <a:lnTo>
                    <a:pt x="666115" y="1778"/>
                  </a:lnTo>
                  <a:lnTo>
                    <a:pt x="661162" y="0"/>
                  </a:lnTo>
                  <a:lnTo>
                    <a:pt x="414020" y="117983"/>
                  </a:lnTo>
                  <a:lnTo>
                    <a:pt x="410718" y="119634"/>
                  </a:lnTo>
                  <a:lnTo>
                    <a:pt x="408940" y="124587"/>
                  </a:lnTo>
                  <a:lnTo>
                    <a:pt x="420370" y="148336"/>
                  </a:lnTo>
                  <a:lnTo>
                    <a:pt x="418592" y="149098"/>
                  </a:lnTo>
                  <a:lnTo>
                    <a:pt x="419481" y="150876"/>
                  </a:lnTo>
                  <a:lnTo>
                    <a:pt x="406654" y="184023"/>
                  </a:lnTo>
                  <a:lnTo>
                    <a:pt x="395884" y="161544"/>
                  </a:lnTo>
                  <a:lnTo>
                    <a:pt x="387985" y="145034"/>
                  </a:lnTo>
                  <a:lnTo>
                    <a:pt x="383032" y="143256"/>
                  </a:lnTo>
                  <a:lnTo>
                    <a:pt x="379730" y="144780"/>
                  </a:lnTo>
                  <a:lnTo>
                    <a:pt x="284480" y="190246"/>
                  </a:lnTo>
                  <a:lnTo>
                    <a:pt x="281178" y="191897"/>
                  </a:lnTo>
                  <a:lnTo>
                    <a:pt x="279527" y="196850"/>
                  </a:lnTo>
                  <a:lnTo>
                    <a:pt x="281051" y="200279"/>
                  </a:lnTo>
                  <a:lnTo>
                    <a:pt x="296418" y="232410"/>
                  </a:lnTo>
                  <a:lnTo>
                    <a:pt x="295529" y="232143"/>
                  </a:lnTo>
                  <a:lnTo>
                    <a:pt x="295529" y="247523"/>
                  </a:lnTo>
                  <a:lnTo>
                    <a:pt x="295529" y="316230"/>
                  </a:lnTo>
                  <a:lnTo>
                    <a:pt x="247015" y="339344"/>
                  </a:lnTo>
                  <a:lnTo>
                    <a:pt x="233680" y="311454"/>
                  </a:lnTo>
                  <a:lnTo>
                    <a:pt x="233680" y="345694"/>
                  </a:lnTo>
                  <a:lnTo>
                    <a:pt x="183642" y="369697"/>
                  </a:lnTo>
                  <a:lnTo>
                    <a:pt x="170307" y="341718"/>
                  </a:lnTo>
                  <a:lnTo>
                    <a:pt x="170307" y="376047"/>
                  </a:lnTo>
                  <a:lnTo>
                    <a:pt x="120142" y="399923"/>
                  </a:lnTo>
                  <a:lnTo>
                    <a:pt x="106807" y="372033"/>
                  </a:lnTo>
                  <a:lnTo>
                    <a:pt x="106807" y="406273"/>
                  </a:lnTo>
                  <a:lnTo>
                    <a:pt x="66802" y="425450"/>
                  </a:lnTo>
                  <a:lnTo>
                    <a:pt x="44958" y="379730"/>
                  </a:lnTo>
                  <a:lnTo>
                    <a:pt x="73304" y="366141"/>
                  </a:lnTo>
                  <a:lnTo>
                    <a:pt x="84963" y="360553"/>
                  </a:lnTo>
                  <a:lnTo>
                    <a:pt x="106807" y="406273"/>
                  </a:lnTo>
                  <a:lnTo>
                    <a:pt x="106807" y="372033"/>
                  </a:lnTo>
                  <a:lnTo>
                    <a:pt x="101320" y="360553"/>
                  </a:lnTo>
                  <a:lnTo>
                    <a:pt x="98298" y="354203"/>
                  </a:lnTo>
                  <a:lnTo>
                    <a:pt x="126695" y="340614"/>
                  </a:lnTo>
                  <a:lnTo>
                    <a:pt x="148463" y="330200"/>
                  </a:lnTo>
                  <a:lnTo>
                    <a:pt x="170307" y="376047"/>
                  </a:lnTo>
                  <a:lnTo>
                    <a:pt x="170307" y="341718"/>
                  </a:lnTo>
                  <a:lnTo>
                    <a:pt x="164820" y="330200"/>
                  </a:lnTo>
                  <a:lnTo>
                    <a:pt x="161798" y="323850"/>
                  </a:lnTo>
                  <a:lnTo>
                    <a:pt x="190271" y="310261"/>
                  </a:lnTo>
                  <a:lnTo>
                    <a:pt x="211836" y="299974"/>
                  </a:lnTo>
                  <a:lnTo>
                    <a:pt x="233680" y="345694"/>
                  </a:lnTo>
                  <a:lnTo>
                    <a:pt x="233680" y="311454"/>
                  </a:lnTo>
                  <a:lnTo>
                    <a:pt x="228193" y="299974"/>
                  </a:lnTo>
                  <a:lnTo>
                    <a:pt x="225171" y="293624"/>
                  </a:lnTo>
                  <a:lnTo>
                    <a:pt x="253479" y="280098"/>
                  </a:lnTo>
                  <a:lnTo>
                    <a:pt x="273558" y="270510"/>
                  </a:lnTo>
                  <a:lnTo>
                    <a:pt x="295529" y="316230"/>
                  </a:lnTo>
                  <a:lnTo>
                    <a:pt x="295529" y="247523"/>
                  </a:lnTo>
                  <a:lnTo>
                    <a:pt x="288544" y="267462"/>
                  </a:lnTo>
                  <a:lnTo>
                    <a:pt x="276479" y="242062"/>
                  </a:lnTo>
                  <a:lnTo>
                    <a:pt x="295529" y="247523"/>
                  </a:lnTo>
                  <a:lnTo>
                    <a:pt x="295529" y="232143"/>
                  </a:lnTo>
                  <a:lnTo>
                    <a:pt x="267589" y="223393"/>
                  </a:lnTo>
                  <a:lnTo>
                    <a:pt x="267081" y="222338"/>
                  </a:lnTo>
                  <a:lnTo>
                    <a:pt x="267081" y="256921"/>
                  </a:lnTo>
                  <a:lnTo>
                    <a:pt x="218681" y="280035"/>
                  </a:lnTo>
                  <a:lnTo>
                    <a:pt x="205359" y="252031"/>
                  </a:lnTo>
                  <a:lnTo>
                    <a:pt x="205359" y="286385"/>
                  </a:lnTo>
                  <a:lnTo>
                    <a:pt x="155321" y="310261"/>
                  </a:lnTo>
                  <a:lnTo>
                    <a:pt x="141986" y="282524"/>
                  </a:lnTo>
                  <a:lnTo>
                    <a:pt x="141986" y="316738"/>
                  </a:lnTo>
                  <a:lnTo>
                    <a:pt x="91821" y="340614"/>
                  </a:lnTo>
                  <a:lnTo>
                    <a:pt x="78486" y="312623"/>
                  </a:lnTo>
                  <a:lnTo>
                    <a:pt x="78486" y="346964"/>
                  </a:lnTo>
                  <a:lnTo>
                    <a:pt x="38481" y="366141"/>
                  </a:lnTo>
                  <a:lnTo>
                    <a:pt x="18211" y="323850"/>
                  </a:lnTo>
                  <a:lnTo>
                    <a:pt x="18161" y="323723"/>
                  </a:lnTo>
                  <a:lnTo>
                    <a:pt x="58293" y="304673"/>
                  </a:lnTo>
                  <a:lnTo>
                    <a:pt x="78486" y="346964"/>
                  </a:lnTo>
                  <a:lnTo>
                    <a:pt x="78486" y="312623"/>
                  </a:lnTo>
                  <a:lnTo>
                    <a:pt x="74764" y="304800"/>
                  </a:lnTo>
                  <a:lnTo>
                    <a:pt x="74701" y="304673"/>
                  </a:lnTo>
                  <a:lnTo>
                    <a:pt x="71628" y="298196"/>
                  </a:lnTo>
                  <a:lnTo>
                    <a:pt x="121666" y="274320"/>
                  </a:lnTo>
                  <a:lnTo>
                    <a:pt x="141986" y="316738"/>
                  </a:lnTo>
                  <a:lnTo>
                    <a:pt x="141986" y="282524"/>
                  </a:lnTo>
                  <a:lnTo>
                    <a:pt x="138137" y="274510"/>
                  </a:lnTo>
                  <a:lnTo>
                    <a:pt x="138049" y="274320"/>
                  </a:lnTo>
                  <a:lnTo>
                    <a:pt x="135001" y="267970"/>
                  </a:lnTo>
                  <a:lnTo>
                    <a:pt x="185166" y="243967"/>
                  </a:lnTo>
                  <a:lnTo>
                    <a:pt x="205232" y="286131"/>
                  </a:lnTo>
                  <a:lnTo>
                    <a:pt x="205359" y="286385"/>
                  </a:lnTo>
                  <a:lnTo>
                    <a:pt x="205359" y="252031"/>
                  </a:lnTo>
                  <a:lnTo>
                    <a:pt x="201523" y="243967"/>
                  </a:lnTo>
                  <a:lnTo>
                    <a:pt x="198501" y="237617"/>
                  </a:lnTo>
                  <a:lnTo>
                    <a:pt x="246888" y="214503"/>
                  </a:lnTo>
                  <a:lnTo>
                    <a:pt x="267081" y="256921"/>
                  </a:lnTo>
                  <a:lnTo>
                    <a:pt x="267081" y="222338"/>
                  </a:lnTo>
                  <a:lnTo>
                    <a:pt x="263347" y="214503"/>
                  </a:lnTo>
                  <a:lnTo>
                    <a:pt x="257048" y="201295"/>
                  </a:lnTo>
                  <a:lnTo>
                    <a:pt x="255397" y="197993"/>
                  </a:lnTo>
                  <a:lnTo>
                    <a:pt x="252095" y="195326"/>
                  </a:lnTo>
                  <a:lnTo>
                    <a:pt x="5080" y="313436"/>
                  </a:lnTo>
                  <a:lnTo>
                    <a:pt x="0" y="315722"/>
                  </a:lnTo>
                  <a:lnTo>
                    <a:pt x="56642" y="438658"/>
                  </a:lnTo>
                  <a:lnTo>
                    <a:pt x="61595" y="444627"/>
                  </a:lnTo>
                  <a:lnTo>
                    <a:pt x="101663" y="425450"/>
                  </a:lnTo>
                  <a:lnTo>
                    <a:pt x="155130" y="399923"/>
                  </a:lnTo>
                  <a:lnTo>
                    <a:pt x="218440" y="369697"/>
                  </a:lnTo>
                  <a:lnTo>
                    <a:pt x="282028" y="339344"/>
                  </a:lnTo>
                  <a:lnTo>
                    <a:pt x="313690" y="324231"/>
                  </a:lnTo>
                  <a:lnTo>
                    <a:pt x="313626" y="319913"/>
                  </a:lnTo>
                  <a:lnTo>
                    <a:pt x="297675" y="286385"/>
                  </a:lnTo>
                  <a:lnTo>
                    <a:pt x="297561" y="286131"/>
                  </a:lnTo>
                  <a:lnTo>
                    <a:pt x="302920" y="270510"/>
                  </a:lnTo>
                  <a:lnTo>
                    <a:pt x="303961" y="267462"/>
                  </a:lnTo>
                  <a:lnTo>
                    <a:pt x="307848" y="256159"/>
                  </a:lnTo>
                  <a:lnTo>
                    <a:pt x="326390" y="295148"/>
                  </a:lnTo>
                  <a:lnTo>
                    <a:pt x="328993" y="300355"/>
                  </a:lnTo>
                  <a:lnTo>
                    <a:pt x="332994" y="300355"/>
                  </a:lnTo>
                  <a:lnTo>
                    <a:pt x="336296" y="298831"/>
                  </a:lnTo>
                  <a:lnTo>
                    <a:pt x="354711" y="290068"/>
                  </a:lnTo>
                  <a:lnTo>
                    <a:pt x="344805" y="308267"/>
                  </a:lnTo>
                  <a:lnTo>
                    <a:pt x="339547" y="328523"/>
                  </a:lnTo>
                  <a:lnTo>
                    <a:pt x="339547" y="349402"/>
                  </a:lnTo>
                  <a:lnTo>
                    <a:pt x="345440" y="369443"/>
                  </a:lnTo>
                  <a:lnTo>
                    <a:pt x="347853" y="374523"/>
                  </a:lnTo>
                  <a:lnTo>
                    <a:pt x="352044" y="374523"/>
                  </a:lnTo>
                  <a:lnTo>
                    <a:pt x="355346" y="372999"/>
                  </a:lnTo>
                  <a:lnTo>
                    <a:pt x="392074" y="355473"/>
                  </a:lnTo>
                  <a:lnTo>
                    <a:pt x="477266" y="314833"/>
                  </a:lnTo>
                  <a:lnTo>
                    <a:pt x="480568" y="313182"/>
                  </a:lnTo>
                  <a:lnTo>
                    <a:pt x="483108" y="309880"/>
                  </a:lnTo>
                  <a:lnTo>
                    <a:pt x="480695" y="304800"/>
                  </a:lnTo>
                  <a:lnTo>
                    <a:pt x="468845" y="287642"/>
                  </a:lnTo>
                  <a:lnTo>
                    <a:pt x="462407" y="282435"/>
                  </a:lnTo>
                  <a:lnTo>
                    <a:pt x="462407" y="305181"/>
                  </a:lnTo>
                  <a:lnTo>
                    <a:pt x="357251" y="355473"/>
                  </a:lnTo>
                  <a:lnTo>
                    <a:pt x="358711" y="313918"/>
                  </a:lnTo>
                  <a:lnTo>
                    <a:pt x="387985" y="282448"/>
                  </a:lnTo>
                  <a:lnTo>
                    <a:pt x="408736" y="277291"/>
                  </a:lnTo>
                  <a:lnTo>
                    <a:pt x="429425" y="280098"/>
                  </a:lnTo>
                  <a:lnTo>
                    <a:pt x="448005" y="289775"/>
                  </a:lnTo>
                  <a:lnTo>
                    <a:pt x="462407" y="305181"/>
                  </a:lnTo>
                  <a:lnTo>
                    <a:pt x="462407" y="282435"/>
                  </a:lnTo>
                  <a:lnTo>
                    <a:pt x="456057" y="277291"/>
                  </a:lnTo>
                  <a:lnTo>
                    <a:pt x="452628" y="274510"/>
                  </a:lnTo>
                  <a:lnTo>
                    <a:pt x="433539" y="265874"/>
                  </a:lnTo>
                  <a:lnTo>
                    <a:pt x="413131" y="262128"/>
                  </a:lnTo>
                  <a:lnTo>
                    <a:pt x="431546" y="253365"/>
                  </a:lnTo>
                  <a:lnTo>
                    <a:pt x="434848" y="251714"/>
                  </a:lnTo>
                  <a:lnTo>
                    <a:pt x="437388" y="248412"/>
                  </a:lnTo>
                  <a:lnTo>
                    <a:pt x="418338" y="208546"/>
                  </a:lnTo>
                  <a:lnTo>
                    <a:pt x="418338" y="242951"/>
                  </a:lnTo>
                  <a:lnTo>
                    <a:pt x="336550" y="282067"/>
                  </a:lnTo>
                  <a:lnTo>
                    <a:pt x="324180" y="256159"/>
                  </a:lnTo>
                  <a:lnTo>
                    <a:pt x="317449" y="242062"/>
                  </a:lnTo>
                  <a:lnTo>
                    <a:pt x="312839" y="232410"/>
                  </a:lnTo>
                  <a:lnTo>
                    <a:pt x="297688" y="200660"/>
                  </a:lnTo>
                  <a:lnTo>
                    <a:pt x="379476" y="161544"/>
                  </a:lnTo>
                  <a:lnTo>
                    <a:pt x="418338" y="242951"/>
                  </a:lnTo>
                  <a:lnTo>
                    <a:pt x="418338" y="208546"/>
                  </a:lnTo>
                  <a:lnTo>
                    <a:pt x="415544" y="202692"/>
                  </a:lnTo>
                  <a:lnTo>
                    <a:pt x="449453" y="213614"/>
                  </a:lnTo>
                  <a:lnTo>
                    <a:pt x="450215" y="215265"/>
                  </a:lnTo>
                  <a:lnTo>
                    <a:pt x="451866" y="214503"/>
                  </a:lnTo>
                  <a:lnTo>
                    <a:pt x="465709" y="243332"/>
                  </a:lnTo>
                  <a:lnTo>
                    <a:pt x="467233" y="246634"/>
                  </a:lnTo>
                  <a:lnTo>
                    <a:pt x="472186" y="248412"/>
                  </a:lnTo>
                  <a:lnTo>
                    <a:pt x="475615" y="246888"/>
                  </a:lnTo>
                  <a:lnTo>
                    <a:pt x="510692" y="230124"/>
                  </a:lnTo>
                  <a:lnTo>
                    <a:pt x="565708" y="203835"/>
                  </a:lnTo>
                  <a:lnTo>
                    <a:pt x="629221" y="173482"/>
                  </a:lnTo>
                  <a:lnTo>
                    <a:pt x="692480" y="143256"/>
                  </a:lnTo>
                  <a:lnTo>
                    <a:pt x="719328" y="130429"/>
                  </a:lnTo>
                  <a:lnTo>
                    <a:pt x="722630" y="128905"/>
                  </a:lnTo>
                  <a:lnTo>
                    <a:pt x="724408" y="123825"/>
                  </a:lnTo>
                  <a:close/>
                </a:path>
                <a:path w="7818755" h="445135">
                  <a:moveTo>
                    <a:pt x="7037083" y="111760"/>
                  </a:moveTo>
                  <a:lnTo>
                    <a:pt x="7019277" y="111760"/>
                  </a:lnTo>
                  <a:lnTo>
                    <a:pt x="7019239" y="111887"/>
                  </a:lnTo>
                  <a:lnTo>
                    <a:pt x="7037057" y="111887"/>
                  </a:lnTo>
                  <a:lnTo>
                    <a:pt x="7037083" y="111760"/>
                  </a:lnTo>
                  <a:close/>
                </a:path>
                <a:path w="7818755" h="445135">
                  <a:moveTo>
                    <a:pt x="7130580" y="111760"/>
                  </a:moveTo>
                  <a:lnTo>
                    <a:pt x="7112775" y="111760"/>
                  </a:lnTo>
                  <a:lnTo>
                    <a:pt x="7112749" y="111887"/>
                  </a:lnTo>
                  <a:lnTo>
                    <a:pt x="7130555" y="111887"/>
                  </a:lnTo>
                  <a:lnTo>
                    <a:pt x="7130580" y="111760"/>
                  </a:lnTo>
                  <a:close/>
                </a:path>
                <a:path w="7818755" h="445135">
                  <a:moveTo>
                    <a:pt x="7224014" y="111760"/>
                  </a:moveTo>
                  <a:lnTo>
                    <a:pt x="7206259" y="111760"/>
                  </a:lnTo>
                  <a:lnTo>
                    <a:pt x="7206234" y="111887"/>
                  </a:lnTo>
                  <a:lnTo>
                    <a:pt x="7223976" y="111887"/>
                  </a:lnTo>
                  <a:lnTo>
                    <a:pt x="7224014" y="111760"/>
                  </a:lnTo>
                  <a:close/>
                </a:path>
                <a:path w="7818755" h="445135">
                  <a:moveTo>
                    <a:pt x="7265251" y="240792"/>
                  </a:moveTo>
                  <a:lnTo>
                    <a:pt x="7239635" y="240792"/>
                  </a:lnTo>
                  <a:lnTo>
                    <a:pt x="7255383" y="244729"/>
                  </a:lnTo>
                  <a:lnTo>
                    <a:pt x="7261606" y="246380"/>
                  </a:lnTo>
                  <a:lnTo>
                    <a:pt x="7264781" y="242570"/>
                  </a:lnTo>
                  <a:lnTo>
                    <a:pt x="7265251" y="240792"/>
                  </a:lnTo>
                  <a:close/>
                </a:path>
                <a:path w="7818755" h="445135">
                  <a:moveTo>
                    <a:pt x="7281951" y="196215"/>
                  </a:moveTo>
                  <a:lnTo>
                    <a:pt x="7061327" y="196215"/>
                  </a:lnTo>
                  <a:lnTo>
                    <a:pt x="7239127" y="240665"/>
                  </a:lnTo>
                  <a:lnTo>
                    <a:pt x="7265276" y="240665"/>
                  </a:lnTo>
                  <a:lnTo>
                    <a:pt x="7265924" y="238252"/>
                  </a:lnTo>
                  <a:lnTo>
                    <a:pt x="7275576" y="199771"/>
                  </a:lnTo>
                  <a:lnTo>
                    <a:pt x="7281951" y="196215"/>
                  </a:lnTo>
                  <a:close/>
                </a:path>
                <a:path w="7818755" h="445135">
                  <a:moveTo>
                    <a:pt x="7295985" y="240792"/>
                  </a:moveTo>
                  <a:lnTo>
                    <a:pt x="7295909" y="240665"/>
                  </a:lnTo>
                  <a:lnTo>
                    <a:pt x="7265276" y="240665"/>
                  </a:lnTo>
                  <a:lnTo>
                    <a:pt x="7265251" y="240792"/>
                  </a:lnTo>
                  <a:lnTo>
                    <a:pt x="7295985" y="240792"/>
                  </a:lnTo>
                  <a:close/>
                </a:path>
                <a:path w="7818755" h="445135">
                  <a:moveTo>
                    <a:pt x="7303160" y="196088"/>
                  </a:moveTo>
                  <a:lnTo>
                    <a:pt x="7282180" y="196088"/>
                  </a:lnTo>
                  <a:lnTo>
                    <a:pt x="7281951" y="196215"/>
                  </a:lnTo>
                  <a:lnTo>
                    <a:pt x="7303135" y="196215"/>
                  </a:lnTo>
                  <a:lnTo>
                    <a:pt x="7303160" y="196088"/>
                  </a:lnTo>
                  <a:close/>
                </a:path>
                <a:path w="7818755" h="445135">
                  <a:moveTo>
                    <a:pt x="7303389" y="88392"/>
                  </a:moveTo>
                  <a:lnTo>
                    <a:pt x="7302373" y="83566"/>
                  </a:lnTo>
                  <a:lnTo>
                    <a:pt x="7297610" y="82423"/>
                  </a:lnTo>
                  <a:lnTo>
                    <a:pt x="7296023" y="82042"/>
                  </a:lnTo>
                  <a:lnTo>
                    <a:pt x="7209663" y="60452"/>
                  </a:lnTo>
                  <a:lnTo>
                    <a:pt x="6986016" y="4572"/>
                  </a:lnTo>
                  <a:lnTo>
                    <a:pt x="6982841" y="8255"/>
                  </a:lnTo>
                  <a:lnTo>
                    <a:pt x="6981698" y="12573"/>
                  </a:lnTo>
                  <a:lnTo>
                    <a:pt x="6956933" y="111760"/>
                  </a:lnTo>
                  <a:lnTo>
                    <a:pt x="7019277" y="111760"/>
                  </a:lnTo>
                  <a:lnTo>
                    <a:pt x="7030212" y="67945"/>
                  </a:lnTo>
                  <a:lnTo>
                    <a:pt x="7031355" y="63627"/>
                  </a:lnTo>
                  <a:lnTo>
                    <a:pt x="7036562" y="60452"/>
                  </a:lnTo>
                  <a:lnTo>
                    <a:pt x="7044944" y="62484"/>
                  </a:lnTo>
                  <a:lnTo>
                    <a:pt x="7045617" y="63627"/>
                  </a:lnTo>
                  <a:lnTo>
                    <a:pt x="7048081" y="67945"/>
                  </a:lnTo>
                  <a:lnTo>
                    <a:pt x="7046976" y="72136"/>
                  </a:lnTo>
                  <a:lnTo>
                    <a:pt x="7037083" y="111760"/>
                  </a:lnTo>
                  <a:lnTo>
                    <a:pt x="7112775" y="111760"/>
                  </a:lnTo>
                  <a:lnTo>
                    <a:pt x="7118223" y="89916"/>
                  </a:lnTo>
                  <a:lnTo>
                    <a:pt x="7119239" y="85598"/>
                  </a:lnTo>
                  <a:lnTo>
                    <a:pt x="7124573" y="82423"/>
                  </a:lnTo>
                  <a:lnTo>
                    <a:pt x="7132955" y="84455"/>
                  </a:lnTo>
                  <a:lnTo>
                    <a:pt x="7135203" y="88392"/>
                  </a:lnTo>
                  <a:lnTo>
                    <a:pt x="7135965" y="89916"/>
                  </a:lnTo>
                  <a:lnTo>
                    <a:pt x="7134987" y="94107"/>
                  </a:lnTo>
                  <a:lnTo>
                    <a:pt x="7130580" y="111760"/>
                  </a:lnTo>
                  <a:lnTo>
                    <a:pt x="7206259" y="111760"/>
                  </a:lnTo>
                  <a:lnTo>
                    <a:pt x="7207250" y="107569"/>
                  </a:lnTo>
                  <a:lnTo>
                    <a:pt x="7212584" y="104394"/>
                  </a:lnTo>
                  <a:lnTo>
                    <a:pt x="7216775" y="105410"/>
                  </a:lnTo>
                  <a:lnTo>
                    <a:pt x="7222998" y="107061"/>
                  </a:lnTo>
                  <a:lnTo>
                    <a:pt x="7224014" y="111760"/>
                  </a:lnTo>
                  <a:lnTo>
                    <a:pt x="7297458" y="111760"/>
                  </a:lnTo>
                  <a:lnTo>
                    <a:pt x="7299299" y="104394"/>
                  </a:lnTo>
                  <a:lnTo>
                    <a:pt x="7302132" y="93154"/>
                  </a:lnTo>
                  <a:lnTo>
                    <a:pt x="7303389" y="88392"/>
                  </a:lnTo>
                  <a:close/>
                </a:path>
                <a:path w="7818755" h="445135">
                  <a:moveTo>
                    <a:pt x="7324217" y="111760"/>
                  </a:moveTo>
                  <a:lnTo>
                    <a:pt x="7297458" y="111760"/>
                  </a:lnTo>
                  <a:lnTo>
                    <a:pt x="7297420" y="111887"/>
                  </a:lnTo>
                  <a:lnTo>
                    <a:pt x="7324179" y="111887"/>
                  </a:lnTo>
                  <a:lnTo>
                    <a:pt x="7324217" y="111760"/>
                  </a:lnTo>
                  <a:close/>
                </a:path>
                <a:path w="7818755" h="445135">
                  <a:moveTo>
                    <a:pt x="7366508" y="240665"/>
                  </a:moveTo>
                  <a:lnTo>
                    <a:pt x="7313168" y="227330"/>
                  </a:lnTo>
                  <a:lnTo>
                    <a:pt x="7320928" y="196215"/>
                  </a:lnTo>
                  <a:lnTo>
                    <a:pt x="7303135" y="196215"/>
                  </a:lnTo>
                  <a:lnTo>
                    <a:pt x="7294245" y="231775"/>
                  </a:lnTo>
                  <a:lnTo>
                    <a:pt x="7293229" y="235966"/>
                  </a:lnTo>
                  <a:lnTo>
                    <a:pt x="7295909" y="240665"/>
                  </a:lnTo>
                  <a:lnTo>
                    <a:pt x="7366508" y="240665"/>
                  </a:lnTo>
                  <a:close/>
                </a:path>
                <a:path w="7818755" h="445135">
                  <a:moveTo>
                    <a:pt x="7369302" y="111760"/>
                  </a:moveTo>
                  <a:lnTo>
                    <a:pt x="7331075" y="102235"/>
                  </a:lnTo>
                  <a:lnTo>
                    <a:pt x="7325868" y="105410"/>
                  </a:lnTo>
                  <a:lnTo>
                    <a:pt x="7324725" y="109728"/>
                  </a:lnTo>
                  <a:lnTo>
                    <a:pt x="7324217" y="111760"/>
                  </a:lnTo>
                  <a:lnTo>
                    <a:pt x="7369302" y="111760"/>
                  </a:lnTo>
                  <a:close/>
                </a:path>
                <a:path w="7818755" h="445135">
                  <a:moveTo>
                    <a:pt x="7418870" y="240665"/>
                  </a:moveTo>
                  <a:lnTo>
                    <a:pt x="7366508" y="240665"/>
                  </a:lnTo>
                  <a:lnTo>
                    <a:pt x="7367016" y="240792"/>
                  </a:lnTo>
                  <a:lnTo>
                    <a:pt x="7418832" y="240792"/>
                  </a:lnTo>
                  <a:lnTo>
                    <a:pt x="7418870" y="240665"/>
                  </a:lnTo>
                  <a:close/>
                </a:path>
                <a:path w="7818755" h="445135">
                  <a:moveTo>
                    <a:pt x="7436180" y="242570"/>
                  </a:moveTo>
                  <a:lnTo>
                    <a:pt x="7418387" y="242570"/>
                  </a:lnTo>
                  <a:lnTo>
                    <a:pt x="7415784" y="252984"/>
                  </a:lnTo>
                  <a:lnTo>
                    <a:pt x="7367016" y="240792"/>
                  </a:lnTo>
                  <a:lnTo>
                    <a:pt x="7295985" y="240792"/>
                  </a:lnTo>
                  <a:lnTo>
                    <a:pt x="7296277" y="241300"/>
                  </a:lnTo>
                  <a:lnTo>
                    <a:pt x="7300468" y="242443"/>
                  </a:lnTo>
                  <a:lnTo>
                    <a:pt x="7323582" y="248158"/>
                  </a:lnTo>
                  <a:lnTo>
                    <a:pt x="7301370" y="256019"/>
                  </a:lnTo>
                  <a:lnTo>
                    <a:pt x="7265924" y="289407"/>
                  </a:lnTo>
                  <a:lnTo>
                    <a:pt x="7255002" y="317500"/>
                  </a:lnTo>
                  <a:lnTo>
                    <a:pt x="7258177" y="322834"/>
                  </a:lnTo>
                  <a:lnTo>
                    <a:pt x="7419467" y="363093"/>
                  </a:lnTo>
                  <a:lnTo>
                    <a:pt x="7424674" y="359918"/>
                  </a:lnTo>
                  <a:lnTo>
                    <a:pt x="7425817" y="355600"/>
                  </a:lnTo>
                  <a:lnTo>
                    <a:pt x="7427087" y="342265"/>
                  </a:lnTo>
                  <a:lnTo>
                    <a:pt x="7428255" y="329984"/>
                  </a:lnTo>
                  <a:lnTo>
                    <a:pt x="7423531" y="305549"/>
                  </a:lnTo>
                  <a:lnTo>
                    <a:pt x="7412698" y="283870"/>
                  </a:lnTo>
                  <a:lnTo>
                    <a:pt x="7409053" y="279869"/>
                  </a:lnTo>
                  <a:lnTo>
                    <a:pt x="7409053" y="342265"/>
                  </a:lnTo>
                  <a:lnTo>
                    <a:pt x="7277100" y="309372"/>
                  </a:lnTo>
                  <a:lnTo>
                    <a:pt x="7290257" y="287324"/>
                  </a:lnTo>
                  <a:lnTo>
                    <a:pt x="7309498" y="271932"/>
                  </a:lnTo>
                  <a:lnTo>
                    <a:pt x="7333043" y="264464"/>
                  </a:lnTo>
                  <a:lnTo>
                    <a:pt x="7359142" y="266192"/>
                  </a:lnTo>
                  <a:lnTo>
                    <a:pt x="7398283" y="294132"/>
                  </a:lnTo>
                  <a:lnTo>
                    <a:pt x="7409053" y="342265"/>
                  </a:lnTo>
                  <a:lnTo>
                    <a:pt x="7409053" y="279869"/>
                  </a:lnTo>
                  <a:lnTo>
                    <a:pt x="7396861" y="266446"/>
                  </a:lnTo>
                  <a:lnTo>
                    <a:pt x="7419848" y="272288"/>
                  </a:lnTo>
                  <a:lnTo>
                    <a:pt x="7424039" y="273304"/>
                  </a:lnTo>
                  <a:lnTo>
                    <a:pt x="7429157" y="270129"/>
                  </a:lnTo>
                  <a:lnTo>
                    <a:pt x="7429335" y="270129"/>
                  </a:lnTo>
                  <a:lnTo>
                    <a:pt x="7430224" y="266446"/>
                  </a:lnTo>
                  <a:lnTo>
                    <a:pt x="7430630" y="264795"/>
                  </a:lnTo>
                  <a:lnTo>
                    <a:pt x="7430719" y="264464"/>
                  </a:lnTo>
                  <a:lnTo>
                    <a:pt x="7433577" y="252984"/>
                  </a:lnTo>
                  <a:lnTo>
                    <a:pt x="7436180" y="242570"/>
                  </a:lnTo>
                  <a:close/>
                </a:path>
                <a:path w="7818755" h="445135">
                  <a:moveTo>
                    <a:pt x="7436625" y="240792"/>
                  </a:moveTo>
                  <a:lnTo>
                    <a:pt x="7418832" y="240792"/>
                  </a:lnTo>
                  <a:lnTo>
                    <a:pt x="7418425" y="242443"/>
                  </a:lnTo>
                  <a:lnTo>
                    <a:pt x="7436205" y="242443"/>
                  </a:lnTo>
                  <a:lnTo>
                    <a:pt x="7436498" y="241300"/>
                  </a:lnTo>
                  <a:lnTo>
                    <a:pt x="7436625" y="240792"/>
                  </a:lnTo>
                  <a:close/>
                </a:path>
                <a:path w="7818755" h="445135">
                  <a:moveTo>
                    <a:pt x="7461605" y="240792"/>
                  </a:moveTo>
                  <a:lnTo>
                    <a:pt x="7461517" y="240665"/>
                  </a:lnTo>
                  <a:lnTo>
                    <a:pt x="7436650" y="240665"/>
                  </a:lnTo>
                  <a:lnTo>
                    <a:pt x="7436625" y="240792"/>
                  </a:lnTo>
                  <a:lnTo>
                    <a:pt x="7461605" y="240792"/>
                  </a:lnTo>
                  <a:close/>
                </a:path>
                <a:path w="7818755" h="445135">
                  <a:moveTo>
                    <a:pt x="7462012" y="139446"/>
                  </a:moveTo>
                  <a:lnTo>
                    <a:pt x="7458837" y="134112"/>
                  </a:lnTo>
                  <a:lnTo>
                    <a:pt x="7411974" y="122428"/>
                  </a:lnTo>
                  <a:lnTo>
                    <a:pt x="7369810" y="111887"/>
                  </a:lnTo>
                  <a:lnTo>
                    <a:pt x="7324179" y="111887"/>
                  </a:lnTo>
                  <a:lnTo>
                    <a:pt x="7314565" y="150368"/>
                  </a:lnTo>
                  <a:lnTo>
                    <a:pt x="7310539" y="144145"/>
                  </a:lnTo>
                  <a:lnTo>
                    <a:pt x="7302500" y="131724"/>
                  </a:lnTo>
                  <a:lnTo>
                    <a:pt x="7302500" y="163322"/>
                  </a:lnTo>
                  <a:lnTo>
                    <a:pt x="7281418" y="176149"/>
                  </a:lnTo>
                  <a:lnTo>
                    <a:pt x="7289292" y="144653"/>
                  </a:lnTo>
                  <a:lnTo>
                    <a:pt x="7289419" y="144145"/>
                  </a:lnTo>
                  <a:lnTo>
                    <a:pt x="7302500" y="163322"/>
                  </a:lnTo>
                  <a:lnTo>
                    <a:pt x="7302500" y="131724"/>
                  </a:lnTo>
                  <a:lnTo>
                    <a:pt x="7295261" y="120523"/>
                  </a:lnTo>
                  <a:lnTo>
                    <a:pt x="7297420" y="111887"/>
                  </a:lnTo>
                  <a:lnTo>
                    <a:pt x="7223976" y="111887"/>
                  </a:lnTo>
                  <a:lnTo>
                    <a:pt x="7222998" y="116078"/>
                  </a:lnTo>
                  <a:lnTo>
                    <a:pt x="7206869" y="180340"/>
                  </a:lnTo>
                  <a:lnTo>
                    <a:pt x="7205853" y="184658"/>
                  </a:lnTo>
                  <a:lnTo>
                    <a:pt x="7202678" y="188341"/>
                  </a:lnTo>
                  <a:lnTo>
                    <a:pt x="7192264" y="185801"/>
                  </a:lnTo>
                  <a:lnTo>
                    <a:pt x="7189089" y="180467"/>
                  </a:lnTo>
                  <a:lnTo>
                    <a:pt x="7190105" y="176149"/>
                  </a:lnTo>
                  <a:lnTo>
                    <a:pt x="7192492" y="166624"/>
                  </a:lnTo>
                  <a:lnTo>
                    <a:pt x="7192594" y="166230"/>
                  </a:lnTo>
                  <a:lnTo>
                    <a:pt x="7192683" y="165862"/>
                  </a:lnTo>
                  <a:lnTo>
                    <a:pt x="7206234" y="111887"/>
                  </a:lnTo>
                  <a:lnTo>
                    <a:pt x="7130555" y="111887"/>
                  </a:lnTo>
                  <a:lnTo>
                    <a:pt x="7119036" y="158115"/>
                  </a:lnTo>
                  <a:lnTo>
                    <a:pt x="7117842" y="162560"/>
                  </a:lnTo>
                  <a:lnTo>
                    <a:pt x="7112635" y="165862"/>
                  </a:lnTo>
                  <a:lnTo>
                    <a:pt x="7108444" y="164846"/>
                  </a:lnTo>
                  <a:lnTo>
                    <a:pt x="7104253" y="163703"/>
                  </a:lnTo>
                  <a:lnTo>
                    <a:pt x="7101078" y="158369"/>
                  </a:lnTo>
                  <a:lnTo>
                    <a:pt x="7102221" y="154178"/>
                  </a:lnTo>
                  <a:lnTo>
                    <a:pt x="7104583" y="144653"/>
                  </a:lnTo>
                  <a:lnTo>
                    <a:pt x="7104710" y="144145"/>
                  </a:lnTo>
                  <a:lnTo>
                    <a:pt x="7104774" y="143891"/>
                  </a:lnTo>
                  <a:lnTo>
                    <a:pt x="7112749" y="111887"/>
                  </a:lnTo>
                  <a:lnTo>
                    <a:pt x="7037057" y="111887"/>
                  </a:lnTo>
                  <a:lnTo>
                    <a:pt x="7030936" y="136398"/>
                  </a:lnTo>
                  <a:lnTo>
                    <a:pt x="7029831" y="140589"/>
                  </a:lnTo>
                  <a:lnTo>
                    <a:pt x="7024624" y="143891"/>
                  </a:lnTo>
                  <a:lnTo>
                    <a:pt x="7020433" y="142748"/>
                  </a:lnTo>
                  <a:lnTo>
                    <a:pt x="7016242" y="141732"/>
                  </a:lnTo>
                  <a:lnTo>
                    <a:pt x="7013067" y="136398"/>
                  </a:lnTo>
                  <a:lnTo>
                    <a:pt x="7014210" y="132080"/>
                  </a:lnTo>
                  <a:lnTo>
                    <a:pt x="7019239" y="111887"/>
                  </a:lnTo>
                  <a:lnTo>
                    <a:pt x="6956907" y="111887"/>
                  </a:lnTo>
                  <a:lnTo>
                    <a:pt x="6944258" y="162560"/>
                  </a:lnTo>
                  <a:lnTo>
                    <a:pt x="6945249" y="167259"/>
                  </a:lnTo>
                  <a:lnTo>
                    <a:pt x="7060819" y="196088"/>
                  </a:lnTo>
                  <a:lnTo>
                    <a:pt x="7282180" y="196088"/>
                  </a:lnTo>
                  <a:lnTo>
                    <a:pt x="7296074" y="188341"/>
                  </a:lnTo>
                  <a:lnTo>
                    <a:pt x="7306564" y="182499"/>
                  </a:lnTo>
                  <a:lnTo>
                    <a:pt x="7303160" y="196088"/>
                  </a:lnTo>
                  <a:lnTo>
                    <a:pt x="7320953" y="196088"/>
                  </a:lnTo>
                  <a:lnTo>
                    <a:pt x="7324344" y="182499"/>
                  </a:lnTo>
                  <a:lnTo>
                    <a:pt x="7325931" y="176149"/>
                  </a:lnTo>
                  <a:lnTo>
                    <a:pt x="7332358" y="150368"/>
                  </a:lnTo>
                  <a:lnTo>
                    <a:pt x="7339330" y="122428"/>
                  </a:lnTo>
                  <a:lnTo>
                    <a:pt x="7442073" y="148082"/>
                  </a:lnTo>
                  <a:lnTo>
                    <a:pt x="7433983" y="180340"/>
                  </a:lnTo>
                  <a:lnTo>
                    <a:pt x="7451776" y="180340"/>
                  </a:lnTo>
                  <a:lnTo>
                    <a:pt x="7460640" y="144653"/>
                  </a:lnTo>
                  <a:lnTo>
                    <a:pt x="7462012" y="139446"/>
                  </a:lnTo>
                  <a:close/>
                </a:path>
                <a:path w="7818755" h="445135">
                  <a:moveTo>
                    <a:pt x="7462837" y="242570"/>
                  </a:moveTo>
                  <a:lnTo>
                    <a:pt x="7462748" y="242443"/>
                  </a:lnTo>
                  <a:lnTo>
                    <a:pt x="7436205" y="242443"/>
                  </a:lnTo>
                  <a:lnTo>
                    <a:pt x="7436180" y="242570"/>
                  </a:lnTo>
                  <a:lnTo>
                    <a:pt x="7462837" y="242570"/>
                  </a:lnTo>
                  <a:close/>
                </a:path>
                <a:path w="7818755" h="445135">
                  <a:moveTo>
                    <a:pt x="7464488" y="180340"/>
                  </a:moveTo>
                  <a:lnTo>
                    <a:pt x="7451776" y="180340"/>
                  </a:lnTo>
                  <a:lnTo>
                    <a:pt x="7451738" y="180467"/>
                  </a:lnTo>
                  <a:lnTo>
                    <a:pt x="7464260" y="180467"/>
                  </a:lnTo>
                  <a:lnTo>
                    <a:pt x="7464488" y="180340"/>
                  </a:lnTo>
                  <a:close/>
                </a:path>
                <a:path w="7818755" h="445135">
                  <a:moveTo>
                    <a:pt x="7532357" y="240792"/>
                  </a:moveTo>
                  <a:lnTo>
                    <a:pt x="7461605" y="240792"/>
                  </a:lnTo>
                  <a:lnTo>
                    <a:pt x="7462748" y="242443"/>
                  </a:lnTo>
                  <a:lnTo>
                    <a:pt x="7531938" y="242443"/>
                  </a:lnTo>
                  <a:lnTo>
                    <a:pt x="7532357" y="240792"/>
                  </a:lnTo>
                  <a:close/>
                </a:path>
                <a:path w="7818755" h="445135">
                  <a:moveTo>
                    <a:pt x="7550201" y="240665"/>
                  </a:moveTo>
                  <a:lnTo>
                    <a:pt x="7532383" y="240665"/>
                  </a:lnTo>
                  <a:lnTo>
                    <a:pt x="7532357" y="240792"/>
                  </a:lnTo>
                  <a:lnTo>
                    <a:pt x="7550163" y="240792"/>
                  </a:lnTo>
                  <a:lnTo>
                    <a:pt x="7550201" y="240665"/>
                  </a:lnTo>
                  <a:close/>
                </a:path>
                <a:path w="7818755" h="445135">
                  <a:moveTo>
                    <a:pt x="7643723" y="240665"/>
                  </a:moveTo>
                  <a:lnTo>
                    <a:pt x="7625905" y="240665"/>
                  </a:lnTo>
                  <a:lnTo>
                    <a:pt x="7625880" y="240792"/>
                  </a:lnTo>
                  <a:lnTo>
                    <a:pt x="7643698" y="240792"/>
                  </a:lnTo>
                  <a:lnTo>
                    <a:pt x="7643723" y="240665"/>
                  </a:lnTo>
                  <a:close/>
                </a:path>
                <a:path w="7818755" h="445135">
                  <a:moveTo>
                    <a:pt x="7689151" y="180340"/>
                  </a:moveTo>
                  <a:lnTo>
                    <a:pt x="7634389" y="166624"/>
                  </a:lnTo>
                  <a:lnTo>
                    <a:pt x="7501382" y="133350"/>
                  </a:lnTo>
                  <a:lnTo>
                    <a:pt x="7496048" y="136652"/>
                  </a:lnTo>
                  <a:lnTo>
                    <a:pt x="7495083" y="140589"/>
                  </a:lnTo>
                  <a:lnTo>
                    <a:pt x="7488745" y="165862"/>
                  </a:lnTo>
                  <a:lnTo>
                    <a:pt x="7488644" y="166230"/>
                  </a:lnTo>
                  <a:lnTo>
                    <a:pt x="7488555" y="166624"/>
                  </a:lnTo>
                  <a:lnTo>
                    <a:pt x="7486942" y="166230"/>
                  </a:lnTo>
                  <a:lnTo>
                    <a:pt x="7486485" y="166230"/>
                  </a:lnTo>
                  <a:lnTo>
                    <a:pt x="7486015" y="168148"/>
                  </a:lnTo>
                  <a:lnTo>
                    <a:pt x="7464488" y="180340"/>
                  </a:lnTo>
                  <a:lnTo>
                    <a:pt x="7689151" y="180340"/>
                  </a:lnTo>
                  <a:close/>
                </a:path>
                <a:path w="7818755" h="445135">
                  <a:moveTo>
                    <a:pt x="7721600" y="240792"/>
                  </a:moveTo>
                  <a:lnTo>
                    <a:pt x="7643698" y="240792"/>
                  </a:lnTo>
                  <a:lnTo>
                    <a:pt x="7643279" y="242443"/>
                  </a:lnTo>
                  <a:lnTo>
                    <a:pt x="7721181" y="242443"/>
                  </a:lnTo>
                  <a:lnTo>
                    <a:pt x="7721473" y="241300"/>
                  </a:lnTo>
                  <a:lnTo>
                    <a:pt x="7721600" y="240792"/>
                  </a:lnTo>
                  <a:close/>
                </a:path>
                <a:path w="7818755" h="445135">
                  <a:moveTo>
                    <a:pt x="7739380" y="240665"/>
                  </a:moveTo>
                  <a:lnTo>
                    <a:pt x="7721625" y="240665"/>
                  </a:lnTo>
                  <a:lnTo>
                    <a:pt x="7721600" y="240792"/>
                  </a:lnTo>
                  <a:lnTo>
                    <a:pt x="7739342" y="240792"/>
                  </a:lnTo>
                  <a:lnTo>
                    <a:pt x="7739380" y="240665"/>
                  </a:lnTo>
                  <a:close/>
                </a:path>
                <a:path w="7818755" h="445135">
                  <a:moveTo>
                    <a:pt x="7812354" y="242570"/>
                  </a:moveTo>
                  <a:lnTo>
                    <a:pt x="7738923" y="242570"/>
                  </a:lnTo>
                  <a:lnTo>
                    <a:pt x="7738415" y="244729"/>
                  </a:lnTo>
                  <a:lnTo>
                    <a:pt x="7722286" y="309372"/>
                  </a:lnTo>
                  <a:lnTo>
                    <a:pt x="7721282" y="313182"/>
                  </a:lnTo>
                  <a:lnTo>
                    <a:pt x="7721219" y="313436"/>
                  </a:lnTo>
                  <a:lnTo>
                    <a:pt x="7716012" y="316738"/>
                  </a:lnTo>
                  <a:lnTo>
                    <a:pt x="7711821" y="315595"/>
                  </a:lnTo>
                  <a:lnTo>
                    <a:pt x="7705471" y="314071"/>
                  </a:lnTo>
                  <a:lnTo>
                    <a:pt x="7704480" y="309372"/>
                  </a:lnTo>
                  <a:lnTo>
                    <a:pt x="7708163" y="294640"/>
                  </a:lnTo>
                  <a:lnTo>
                    <a:pt x="7721155" y="242570"/>
                  </a:lnTo>
                  <a:lnTo>
                    <a:pt x="7643241" y="242570"/>
                  </a:lnTo>
                  <a:lnTo>
                    <a:pt x="7632154" y="286766"/>
                  </a:lnTo>
                  <a:lnTo>
                    <a:pt x="7631227" y="290703"/>
                  </a:lnTo>
                  <a:lnTo>
                    <a:pt x="7631176" y="290957"/>
                  </a:lnTo>
                  <a:lnTo>
                    <a:pt x="7628001" y="294640"/>
                  </a:lnTo>
                  <a:lnTo>
                    <a:pt x="7617460" y="292100"/>
                  </a:lnTo>
                  <a:lnTo>
                    <a:pt x="7614412" y="286766"/>
                  </a:lnTo>
                  <a:lnTo>
                    <a:pt x="7615428" y="282448"/>
                  </a:lnTo>
                  <a:lnTo>
                    <a:pt x="7617968" y="272288"/>
                  </a:lnTo>
                  <a:lnTo>
                    <a:pt x="7625435" y="242570"/>
                  </a:lnTo>
                  <a:lnTo>
                    <a:pt x="7643241" y="242570"/>
                  </a:lnTo>
                  <a:lnTo>
                    <a:pt x="7643279" y="242443"/>
                  </a:lnTo>
                  <a:lnTo>
                    <a:pt x="7625461" y="242443"/>
                  </a:lnTo>
                  <a:lnTo>
                    <a:pt x="7625880" y="240792"/>
                  </a:lnTo>
                  <a:lnTo>
                    <a:pt x="7550163" y="240792"/>
                  </a:lnTo>
                  <a:lnTo>
                    <a:pt x="7549756" y="242443"/>
                  </a:lnTo>
                  <a:lnTo>
                    <a:pt x="7531938" y="242443"/>
                  </a:lnTo>
                  <a:lnTo>
                    <a:pt x="7531900" y="242570"/>
                  </a:lnTo>
                  <a:lnTo>
                    <a:pt x="7549718" y="242570"/>
                  </a:lnTo>
                  <a:lnTo>
                    <a:pt x="7544232" y="264464"/>
                  </a:lnTo>
                  <a:lnTo>
                    <a:pt x="7543165" y="268986"/>
                  </a:lnTo>
                  <a:lnTo>
                    <a:pt x="7537818" y="272161"/>
                  </a:lnTo>
                  <a:lnTo>
                    <a:pt x="7529576" y="270129"/>
                  </a:lnTo>
                  <a:lnTo>
                    <a:pt x="7526401" y="264795"/>
                  </a:lnTo>
                  <a:lnTo>
                    <a:pt x="7527417" y="260477"/>
                  </a:lnTo>
                  <a:lnTo>
                    <a:pt x="7531900" y="242570"/>
                  </a:lnTo>
                  <a:lnTo>
                    <a:pt x="7462837" y="242570"/>
                  </a:lnTo>
                  <a:lnTo>
                    <a:pt x="7466203" y="247396"/>
                  </a:lnTo>
                  <a:lnTo>
                    <a:pt x="7465695" y="249555"/>
                  </a:lnTo>
                  <a:lnTo>
                    <a:pt x="7467727" y="250063"/>
                  </a:lnTo>
                  <a:lnTo>
                    <a:pt x="7458519" y="286766"/>
                  </a:lnTo>
                  <a:lnTo>
                    <a:pt x="7457567" y="290703"/>
                  </a:lnTo>
                  <a:lnTo>
                    <a:pt x="7460742" y="296037"/>
                  </a:lnTo>
                  <a:lnTo>
                    <a:pt x="7464933" y="297180"/>
                  </a:lnTo>
                  <a:lnTo>
                    <a:pt x="7774940" y="374650"/>
                  </a:lnTo>
                  <a:lnTo>
                    <a:pt x="7780147" y="371348"/>
                  </a:lnTo>
                  <a:lnTo>
                    <a:pt x="7781290" y="367157"/>
                  </a:lnTo>
                  <a:lnTo>
                    <a:pt x="7793850" y="316738"/>
                  </a:lnTo>
                  <a:lnTo>
                    <a:pt x="7812354" y="242570"/>
                  </a:lnTo>
                  <a:close/>
                </a:path>
                <a:path w="7818755" h="445135">
                  <a:moveTo>
                    <a:pt x="7812786" y="240792"/>
                  </a:moveTo>
                  <a:lnTo>
                    <a:pt x="7739342" y="240792"/>
                  </a:lnTo>
                  <a:lnTo>
                    <a:pt x="7738961" y="242443"/>
                  </a:lnTo>
                  <a:lnTo>
                    <a:pt x="7812379" y="242443"/>
                  </a:lnTo>
                  <a:lnTo>
                    <a:pt x="7812672" y="241300"/>
                  </a:lnTo>
                  <a:lnTo>
                    <a:pt x="7812786" y="240792"/>
                  </a:lnTo>
                  <a:close/>
                </a:path>
                <a:path w="7818755" h="445135">
                  <a:moveTo>
                    <a:pt x="7818755" y="217297"/>
                  </a:moveTo>
                  <a:lnTo>
                    <a:pt x="7815580" y="211963"/>
                  </a:lnTo>
                  <a:lnTo>
                    <a:pt x="7810373" y="210693"/>
                  </a:lnTo>
                  <a:lnTo>
                    <a:pt x="7689659" y="180467"/>
                  </a:lnTo>
                  <a:lnTo>
                    <a:pt x="7482713" y="180467"/>
                  </a:lnTo>
                  <a:lnTo>
                    <a:pt x="7482713" y="190119"/>
                  </a:lnTo>
                  <a:lnTo>
                    <a:pt x="7473061" y="228600"/>
                  </a:lnTo>
                  <a:lnTo>
                    <a:pt x="7463650" y="214376"/>
                  </a:lnTo>
                  <a:lnTo>
                    <a:pt x="7456932" y="204216"/>
                  </a:lnTo>
                  <a:lnTo>
                    <a:pt x="7482713" y="190119"/>
                  </a:lnTo>
                  <a:lnTo>
                    <a:pt x="7482713" y="180467"/>
                  </a:lnTo>
                  <a:lnTo>
                    <a:pt x="7464260" y="180467"/>
                  </a:lnTo>
                  <a:lnTo>
                    <a:pt x="7449693" y="188722"/>
                  </a:lnTo>
                  <a:lnTo>
                    <a:pt x="7451738" y="180467"/>
                  </a:lnTo>
                  <a:lnTo>
                    <a:pt x="7433945" y="180467"/>
                  </a:lnTo>
                  <a:lnTo>
                    <a:pt x="7418870" y="240665"/>
                  </a:lnTo>
                  <a:lnTo>
                    <a:pt x="7436650" y="240665"/>
                  </a:lnTo>
                  <a:lnTo>
                    <a:pt x="7443216" y="214376"/>
                  </a:lnTo>
                  <a:lnTo>
                    <a:pt x="7461517" y="240665"/>
                  </a:lnTo>
                  <a:lnTo>
                    <a:pt x="7532383" y="240665"/>
                  </a:lnTo>
                  <a:lnTo>
                    <a:pt x="7535405" y="228600"/>
                  </a:lnTo>
                  <a:lnTo>
                    <a:pt x="7543546" y="196215"/>
                  </a:lnTo>
                  <a:lnTo>
                    <a:pt x="7544562" y="191897"/>
                  </a:lnTo>
                  <a:lnTo>
                    <a:pt x="7547546" y="190119"/>
                  </a:lnTo>
                  <a:lnTo>
                    <a:pt x="7549896" y="188722"/>
                  </a:lnTo>
                  <a:lnTo>
                    <a:pt x="7558278" y="190754"/>
                  </a:lnTo>
                  <a:lnTo>
                    <a:pt x="7561326" y="196088"/>
                  </a:lnTo>
                  <a:lnTo>
                    <a:pt x="7560310" y="200406"/>
                  </a:lnTo>
                  <a:lnTo>
                    <a:pt x="7550201" y="240665"/>
                  </a:lnTo>
                  <a:lnTo>
                    <a:pt x="7625905" y="240665"/>
                  </a:lnTo>
                  <a:lnTo>
                    <a:pt x="7631557" y="218186"/>
                  </a:lnTo>
                  <a:lnTo>
                    <a:pt x="7632471" y="214376"/>
                  </a:lnTo>
                  <a:lnTo>
                    <a:pt x="7632573" y="213995"/>
                  </a:lnTo>
                  <a:lnTo>
                    <a:pt x="7637907" y="210693"/>
                  </a:lnTo>
                  <a:lnTo>
                    <a:pt x="7641971" y="211709"/>
                  </a:lnTo>
                  <a:lnTo>
                    <a:pt x="7648321" y="213360"/>
                  </a:lnTo>
                  <a:lnTo>
                    <a:pt x="7649337" y="218186"/>
                  </a:lnTo>
                  <a:lnTo>
                    <a:pt x="7648321" y="222377"/>
                  </a:lnTo>
                  <a:lnTo>
                    <a:pt x="7643723" y="240665"/>
                  </a:lnTo>
                  <a:lnTo>
                    <a:pt x="7721625" y="240665"/>
                  </a:lnTo>
                  <a:lnTo>
                    <a:pt x="7722616" y="236474"/>
                  </a:lnTo>
                  <a:lnTo>
                    <a:pt x="7725791" y="232664"/>
                  </a:lnTo>
                  <a:lnTo>
                    <a:pt x="7732141" y="234315"/>
                  </a:lnTo>
                  <a:lnTo>
                    <a:pt x="7736332" y="235331"/>
                  </a:lnTo>
                  <a:lnTo>
                    <a:pt x="7739380" y="240665"/>
                  </a:lnTo>
                  <a:lnTo>
                    <a:pt x="7812824" y="240665"/>
                  </a:lnTo>
                  <a:lnTo>
                    <a:pt x="7814818" y="232664"/>
                  </a:lnTo>
                  <a:lnTo>
                    <a:pt x="7817612" y="221488"/>
                  </a:lnTo>
                  <a:lnTo>
                    <a:pt x="7818755" y="217297"/>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0" name="object 30"/>
            <p:cNvPicPr/>
            <p:nvPr/>
          </p:nvPicPr>
          <p:blipFill>
            <a:blip r:embed="rId17" cstate="print"/>
            <a:stretch>
              <a:fillRect/>
            </a:stretch>
          </p:blipFill>
          <p:spPr>
            <a:xfrm>
              <a:off x="3395217" y="1518919"/>
              <a:ext cx="167004" cy="169037"/>
            </a:xfrm>
            <a:prstGeom prst="rect">
              <a:avLst/>
            </a:prstGeom>
          </p:spPr>
        </p:pic>
        <p:sp>
          <p:nvSpPr>
            <p:cNvPr id="31" name="object 31"/>
            <p:cNvSpPr/>
            <p:nvPr/>
          </p:nvSpPr>
          <p:spPr>
            <a:xfrm>
              <a:off x="3585972" y="1345691"/>
              <a:ext cx="629285" cy="491490"/>
            </a:xfrm>
            <a:custGeom>
              <a:avLst/>
              <a:gdLst/>
              <a:ahLst/>
              <a:cxnLst/>
              <a:rect l="l" t="t" r="r" b="b"/>
              <a:pathLst>
                <a:path w="629285" h="491489">
                  <a:moveTo>
                    <a:pt x="248412" y="106045"/>
                  </a:moveTo>
                  <a:lnTo>
                    <a:pt x="231267" y="69088"/>
                  </a:lnTo>
                  <a:lnTo>
                    <a:pt x="0" y="173101"/>
                  </a:lnTo>
                  <a:lnTo>
                    <a:pt x="26416" y="226314"/>
                  </a:lnTo>
                  <a:lnTo>
                    <a:pt x="248412" y="106045"/>
                  </a:lnTo>
                  <a:close/>
                </a:path>
                <a:path w="629285" h="491489">
                  <a:moveTo>
                    <a:pt x="350647" y="50546"/>
                  </a:moveTo>
                  <a:lnTo>
                    <a:pt x="337185" y="21463"/>
                  </a:lnTo>
                  <a:lnTo>
                    <a:pt x="258064" y="57150"/>
                  </a:lnTo>
                  <a:lnTo>
                    <a:pt x="274193" y="91948"/>
                  </a:lnTo>
                  <a:lnTo>
                    <a:pt x="350647" y="50546"/>
                  </a:lnTo>
                  <a:close/>
                </a:path>
                <a:path w="629285" h="491489">
                  <a:moveTo>
                    <a:pt x="397637" y="25146"/>
                  </a:moveTo>
                  <a:lnTo>
                    <a:pt x="385064" y="0"/>
                  </a:lnTo>
                  <a:lnTo>
                    <a:pt x="363982" y="9525"/>
                  </a:lnTo>
                  <a:lnTo>
                    <a:pt x="376428" y="36576"/>
                  </a:lnTo>
                  <a:lnTo>
                    <a:pt x="397637" y="25146"/>
                  </a:lnTo>
                  <a:close/>
                </a:path>
                <a:path w="629285" h="491489">
                  <a:moveTo>
                    <a:pt x="480060" y="370332"/>
                  </a:moveTo>
                  <a:lnTo>
                    <a:pt x="462915" y="333248"/>
                  </a:lnTo>
                  <a:lnTo>
                    <a:pt x="231648" y="437896"/>
                  </a:lnTo>
                  <a:lnTo>
                    <a:pt x="258064" y="491490"/>
                  </a:lnTo>
                  <a:lnTo>
                    <a:pt x="480060" y="370332"/>
                  </a:lnTo>
                  <a:close/>
                </a:path>
                <a:path w="629285" h="491489">
                  <a:moveTo>
                    <a:pt x="582295" y="314579"/>
                  </a:moveTo>
                  <a:lnTo>
                    <a:pt x="568833" y="285369"/>
                  </a:lnTo>
                  <a:lnTo>
                    <a:pt x="489712" y="321183"/>
                  </a:lnTo>
                  <a:lnTo>
                    <a:pt x="505841" y="356235"/>
                  </a:lnTo>
                  <a:lnTo>
                    <a:pt x="582295" y="314579"/>
                  </a:lnTo>
                  <a:close/>
                </a:path>
                <a:path w="629285" h="491489">
                  <a:moveTo>
                    <a:pt x="629285" y="288925"/>
                  </a:moveTo>
                  <a:lnTo>
                    <a:pt x="616712" y="263652"/>
                  </a:lnTo>
                  <a:lnTo>
                    <a:pt x="595630" y="273177"/>
                  </a:lnTo>
                  <a:lnTo>
                    <a:pt x="608076" y="300482"/>
                  </a:lnTo>
                  <a:lnTo>
                    <a:pt x="629285" y="288925"/>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2" name="object 32"/>
            <p:cNvPicPr/>
            <p:nvPr/>
          </p:nvPicPr>
          <p:blipFill>
            <a:blip r:embed="rId18" cstate="print"/>
            <a:stretch>
              <a:fillRect/>
            </a:stretch>
          </p:blipFill>
          <p:spPr>
            <a:xfrm>
              <a:off x="3276219" y="1753361"/>
              <a:ext cx="230124" cy="241045"/>
            </a:xfrm>
            <a:prstGeom prst="rect">
              <a:avLst/>
            </a:prstGeom>
          </p:spPr>
        </p:pic>
        <p:sp>
          <p:nvSpPr>
            <p:cNvPr id="33" name="object 33"/>
            <p:cNvSpPr/>
            <p:nvPr/>
          </p:nvSpPr>
          <p:spPr>
            <a:xfrm>
              <a:off x="3538727" y="1505711"/>
              <a:ext cx="548005" cy="323850"/>
            </a:xfrm>
            <a:custGeom>
              <a:avLst/>
              <a:gdLst/>
              <a:ahLst/>
              <a:cxnLst/>
              <a:rect l="l" t="t" r="r" b="b"/>
              <a:pathLst>
                <a:path w="548004" h="323850">
                  <a:moveTo>
                    <a:pt x="318515" y="98805"/>
                  </a:moveTo>
                  <a:lnTo>
                    <a:pt x="0" y="247395"/>
                  </a:lnTo>
                  <a:lnTo>
                    <a:pt x="36448" y="323468"/>
                  </a:lnTo>
                  <a:lnTo>
                    <a:pt x="342137" y="151510"/>
                  </a:lnTo>
                  <a:lnTo>
                    <a:pt x="318515" y="98805"/>
                  </a:lnTo>
                  <a:close/>
                </a:path>
                <a:path w="548004" h="323850">
                  <a:moveTo>
                    <a:pt x="464438" y="30733"/>
                  </a:moveTo>
                  <a:lnTo>
                    <a:pt x="355345" y="81660"/>
                  </a:lnTo>
                  <a:lnTo>
                    <a:pt x="377697" y="131571"/>
                  </a:lnTo>
                  <a:lnTo>
                    <a:pt x="482980" y="72262"/>
                  </a:lnTo>
                  <a:lnTo>
                    <a:pt x="464438" y="30733"/>
                  </a:lnTo>
                  <a:close/>
                </a:path>
                <a:path w="548004" h="323850">
                  <a:moveTo>
                    <a:pt x="530351" y="0"/>
                  </a:moveTo>
                  <a:lnTo>
                    <a:pt x="501268" y="13588"/>
                  </a:lnTo>
                  <a:lnTo>
                    <a:pt x="518413" y="52323"/>
                  </a:lnTo>
                  <a:lnTo>
                    <a:pt x="547623" y="35940"/>
                  </a:lnTo>
                  <a:lnTo>
                    <a:pt x="530351" y="0"/>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4" name="object 34"/>
            <p:cNvPicPr/>
            <p:nvPr/>
          </p:nvPicPr>
          <p:blipFill>
            <a:blip r:embed="rId19" cstate="print"/>
            <a:stretch>
              <a:fillRect/>
            </a:stretch>
          </p:blipFill>
          <p:spPr>
            <a:xfrm>
              <a:off x="1693164" y="4283963"/>
              <a:ext cx="8855964" cy="2139696"/>
            </a:xfrm>
            <a:prstGeom prst="rect">
              <a:avLst/>
            </a:prstGeom>
          </p:spPr>
        </p:pic>
      </p:grpSp>
      <p:sp>
        <p:nvSpPr>
          <p:cNvPr id="35" name="object 35"/>
          <p:cNvSpPr txBox="1"/>
          <p:nvPr/>
        </p:nvSpPr>
        <p:spPr>
          <a:xfrm>
            <a:off x="5847522" y="5847856"/>
            <a:ext cx="382270" cy="239395"/>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400" b="0" i="0" u="sng" strike="noStrike" kern="0" cap="none" spc="-25" normalizeH="0" baseline="0" noProof="0" dirty="0">
                <a:ln>
                  <a:noFill/>
                </a:ln>
                <a:solidFill>
                  <a:sysClr val="windowText" lastClr="000000"/>
                </a:solidFill>
                <a:effectLst/>
                <a:uLnTx/>
                <a:uFill>
                  <a:solidFill>
                    <a:srgbClr val="000000"/>
                  </a:solidFill>
                </a:uFill>
                <a:latin typeface="Meiryo UI"/>
                <a:cs typeface="Meiryo UI"/>
              </a:rPr>
              <a:t>地球</a:t>
            </a:r>
            <a:endParaRPr kumimoji="0" sz="14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36" name="object 36"/>
          <p:cNvGrpSpPr/>
          <p:nvPr/>
        </p:nvGrpSpPr>
        <p:grpSpPr>
          <a:xfrm>
            <a:off x="1581465" y="2514716"/>
            <a:ext cx="8913495" cy="3771265"/>
            <a:chOff x="1664589" y="2680970"/>
            <a:chExt cx="8913495" cy="3771265"/>
          </a:xfrm>
        </p:grpSpPr>
        <p:sp>
          <p:nvSpPr>
            <p:cNvPr id="37" name="object 37"/>
            <p:cNvSpPr/>
            <p:nvPr/>
          </p:nvSpPr>
          <p:spPr>
            <a:xfrm>
              <a:off x="1722120" y="4332732"/>
              <a:ext cx="8048625" cy="2091055"/>
            </a:xfrm>
            <a:custGeom>
              <a:avLst/>
              <a:gdLst/>
              <a:ahLst/>
              <a:cxnLst/>
              <a:rect l="l" t="t" r="r" b="b"/>
              <a:pathLst>
                <a:path w="8048625" h="2091054">
                  <a:moveTo>
                    <a:pt x="3850271" y="42989"/>
                  </a:moveTo>
                  <a:lnTo>
                    <a:pt x="3846068" y="22352"/>
                  </a:lnTo>
                  <a:lnTo>
                    <a:pt x="3842131" y="13119"/>
                  </a:lnTo>
                  <a:lnTo>
                    <a:pt x="3836797" y="6985"/>
                  </a:lnTo>
                  <a:lnTo>
                    <a:pt x="3827526" y="0"/>
                  </a:lnTo>
                  <a:lnTo>
                    <a:pt x="3776116" y="5461"/>
                  </a:lnTo>
                  <a:lnTo>
                    <a:pt x="3724846" y="11391"/>
                  </a:lnTo>
                  <a:lnTo>
                    <a:pt x="3673716" y="17767"/>
                  </a:lnTo>
                  <a:lnTo>
                    <a:pt x="3622725" y="24612"/>
                  </a:lnTo>
                  <a:lnTo>
                    <a:pt x="3571887" y="31915"/>
                  </a:lnTo>
                  <a:lnTo>
                    <a:pt x="3521202" y="39662"/>
                  </a:lnTo>
                  <a:lnTo>
                    <a:pt x="3470668" y="47866"/>
                  </a:lnTo>
                  <a:lnTo>
                    <a:pt x="3420275" y="56515"/>
                  </a:lnTo>
                  <a:lnTo>
                    <a:pt x="3370034" y="65620"/>
                  </a:lnTo>
                  <a:lnTo>
                    <a:pt x="3319957" y="75158"/>
                  </a:lnTo>
                  <a:lnTo>
                    <a:pt x="3270034" y="85153"/>
                  </a:lnTo>
                  <a:lnTo>
                    <a:pt x="3220275" y="95580"/>
                  </a:lnTo>
                  <a:lnTo>
                    <a:pt x="3170682" y="106451"/>
                  </a:lnTo>
                  <a:lnTo>
                    <a:pt x="3121241" y="117754"/>
                  </a:lnTo>
                  <a:lnTo>
                    <a:pt x="3071977" y="129489"/>
                  </a:lnTo>
                  <a:lnTo>
                    <a:pt x="3022866" y="141655"/>
                  </a:lnTo>
                  <a:lnTo>
                    <a:pt x="2973946" y="154266"/>
                  </a:lnTo>
                  <a:lnTo>
                    <a:pt x="2925178" y="167297"/>
                  </a:lnTo>
                  <a:lnTo>
                    <a:pt x="2876600" y="180746"/>
                  </a:lnTo>
                  <a:lnTo>
                    <a:pt x="2828188" y="194627"/>
                  </a:lnTo>
                  <a:lnTo>
                    <a:pt x="2779966" y="208927"/>
                  </a:lnTo>
                  <a:lnTo>
                    <a:pt x="2731909" y="223647"/>
                  </a:lnTo>
                  <a:lnTo>
                    <a:pt x="2684043" y="238785"/>
                  </a:lnTo>
                  <a:lnTo>
                    <a:pt x="2636367" y="254342"/>
                  </a:lnTo>
                  <a:lnTo>
                    <a:pt x="2588869" y="270306"/>
                  </a:lnTo>
                  <a:lnTo>
                    <a:pt x="2541562" y="286677"/>
                  </a:lnTo>
                  <a:lnTo>
                    <a:pt x="2494445" y="303466"/>
                  </a:lnTo>
                  <a:lnTo>
                    <a:pt x="2447518" y="320662"/>
                  </a:lnTo>
                  <a:lnTo>
                    <a:pt x="2400795" y="338251"/>
                  </a:lnTo>
                  <a:lnTo>
                    <a:pt x="2354262" y="356260"/>
                  </a:lnTo>
                  <a:lnTo>
                    <a:pt x="2307933" y="374650"/>
                  </a:lnTo>
                  <a:lnTo>
                    <a:pt x="2261793" y="393446"/>
                  </a:lnTo>
                  <a:lnTo>
                    <a:pt x="2215870" y="412648"/>
                  </a:lnTo>
                  <a:lnTo>
                    <a:pt x="2170150" y="432231"/>
                  </a:lnTo>
                  <a:lnTo>
                    <a:pt x="2124633" y="452208"/>
                  </a:lnTo>
                  <a:lnTo>
                    <a:pt x="2079320" y="472579"/>
                  </a:lnTo>
                  <a:lnTo>
                    <a:pt x="2034222" y="493331"/>
                  </a:lnTo>
                  <a:lnTo>
                    <a:pt x="1989340" y="514464"/>
                  </a:lnTo>
                  <a:lnTo>
                    <a:pt x="1944674" y="535990"/>
                  </a:lnTo>
                  <a:lnTo>
                    <a:pt x="1900224" y="557898"/>
                  </a:lnTo>
                  <a:lnTo>
                    <a:pt x="1855990" y="580174"/>
                  </a:lnTo>
                  <a:lnTo>
                    <a:pt x="1811985" y="602830"/>
                  </a:lnTo>
                  <a:lnTo>
                    <a:pt x="1768195" y="625868"/>
                  </a:lnTo>
                  <a:lnTo>
                    <a:pt x="1724634" y="649274"/>
                  </a:lnTo>
                  <a:lnTo>
                    <a:pt x="1681302" y="673049"/>
                  </a:lnTo>
                  <a:lnTo>
                    <a:pt x="1638198" y="697179"/>
                  </a:lnTo>
                  <a:lnTo>
                    <a:pt x="1595323" y="721690"/>
                  </a:lnTo>
                  <a:lnTo>
                    <a:pt x="1552689" y="746569"/>
                  </a:lnTo>
                  <a:lnTo>
                    <a:pt x="1510284" y="771791"/>
                  </a:lnTo>
                  <a:lnTo>
                    <a:pt x="1468120" y="797394"/>
                  </a:lnTo>
                  <a:lnTo>
                    <a:pt x="1426184" y="823341"/>
                  </a:lnTo>
                  <a:lnTo>
                    <a:pt x="1384503" y="849642"/>
                  </a:lnTo>
                  <a:lnTo>
                    <a:pt x="1343063" y="876300"/>
                  </a:lnTo>
                  <a:lnTo>
                    <a:pt x="1301877" y="903300"/>
                  </a:lnTo>
                  <a:lnTo>
                    <a:pt x="1260932" y="930656"/>
                  </a:lnTo>
                  <a:lnTo>
                    <a:pt x="1220228" y="958367"/>
                  </a:lnTo>
                  <a:lnTo>
                    <a:pt x="1179791" y="986409"/>
                  </a:lnTo>
                  <a:lnTo>
                    <a:pt x="1139596" y="1014793"/>
                  </a:lnTo>
                  <a:lnTo>
                    <a:pt x="1099667" y="1043520"/>
                  </a:lnTo>
                  <a:lnTo>
                    <a:pt x="1059992" y="1072591"/>
                  </a:lnTo>
                  <a:lnTo>
                    <a:pt x="1020572" y="1101991"/>
                  </a:lnTo>
                  <a:lnTo>
                    <a:pt x="981430" y="1131722"/>
                  </a:lnTo>
                  <a:lnTo>
                    <a:pt x="942543" y="1161796"/>
                  </a:lnTo>
                  <a:lnTo>
                    <a:pt x="903922" y="1192187"/>
                  </a:lnTo>
                  <a:lnTo>
                    <a:pt x="865568" y="1222908"/>
                  </a:lnTo>
                  <a:lnTo>
                    <a:pt x="827481" y="1253959"/>
                  </a:lnTo>
                  <a:lnTo>
                    <a:pt x="789673" y="1285328"/>
                  </a:lnTo>
                  <a:lnTo>
                    <a:pt x="752132" y="1317015"/>
                  </a:lnTo>
                  <a:lnTo>
                    <a:pt x="714883" y="1349032"/>
                  </a:lnTo>
                  <a:lnTo>
                    <a:pt x="677900" y="1381353"/>
                  </a:lnTo>
                  <a:lnTo>
                    <a:pt x="641197" y="1413992"/>
                  </a:lnTo>
                  <a:lnTo>
                    <a:pt x="604786" y="1446936"/>
                  </a:lnTo>
                  <a:lnTo>
                    <a:pt x="568655" y="1480197"/>
                  </a:lnTo>
                  <a:lnTo>
                    <a:pt x="532803" y="1513763"/>
                  </a:lnTo>
                  <a:lnTo>
                    <a:pt x="497255" y="1547647"/>
                  </a:lnTo>
                  <a:lnTo>
                    <a:pt x="461987" y="1581823"/>
                  </a:lnTo>
                  <a:lnTo>
                    <a:pt x="427012" y="1616290"/>
                  </a:lnTo>
                  <a:lnTo>
                    <a:pt x="392341" y="1651076"/>
                  </a:lnTo>
                  <a:lnTo>
                    <a:pt x="357962" y="1686153"/>
                  </a:lnTo>
                  <a:lnTo>
                    <a:pt x="323888" y="1721510"/>
                  </a:lnTo>
                  <a:lnTo>
                    <a:pt x="290106" y="1757172"/>
                  </a:lnTo>
                  <a:lnTo>
                    <a:pt x="256628" y="1793125"/>
                  </a:lnTo>
                  <a:lnTo>
                    <a:pt x="223456" y="1829371"/>
                  </a:lnTo>
                  <a:lnTo>
                    <a:pt x="190601" y="1865896"/>
                  </a:lnTo>
                  <a:lnTo>
                    <a:pt x="158038" y="1902701"/>
                  </a:lnTo>
                  <a:lnTo>
                    <a:pt x="125806" y="1939798"/>
                  </a:lnTo>
                  <a:lnTo>
                    <a:pt x="93878" y="1977161"/>
                  </a:lnTo>
                  <a:lnTo>
                    <a:pt x="62268" y="2014816"/>
                  </a:lnTo>
                  <a:lnTo>
                    <a:pt x="30962" y="2052739"/>
                  </a:lnTo>
                  <a:lnTo>
                    <a:pt x="0" y="2090928"/>
                  </a:lnTo>
                  <a:lnTo>
                    <a:pt x="1069213" y="2090928"/>
                  </a:lnTo>
                  <a:lnTo>
                    <a:pt x="1116533" y="2080133"/>
                  </a:lnTo>
                  <a:lnTo>
                    <a:pt x="1163751" y="2066137"/>
                  </a:lnTo>
                  <a:lnTo>
                    <a:pt x="1210767" y="2049233"/>
                  </a:lnTo>
                  <a:lnTo>
                    <a:pt x="1257503" y="2029739"/>
                  </a:lnTo>
                  <a:lnTo>
                    <a:pt x="1303832" y="2007946"/>
                  </a:lnTo>
                  <a:lnTo>
                    <a:pt x="1349679" y="1984146"/>
                  </a:lnTo>
                  <a:lnTo>
                    <a:pt x="1394929" y="1958657"/>
                  </a:lnTo>
                  <a:lnTo>
                    <a:pt x="1439506" y="1931784"/>
                  </a:lnTo>
                  <a:lnTo>
                    <a:pt x="1483296" y="1903806"/>
                  </a:lnTo>
                  <a:lnTo>
                    <a:pt x="1526197" y="1875040"/>
                  </a:lnTo>
                  <a:lnTo>
                    <a:pt x="1568132" y="1845779"/>
                  </a:lnTo>
                  <a:lnTo>
                    <a:pt x="1608988" y="1816328"/>
                  </a:lnTo>
                  <a:lnTo>
                    <a:pt x="1648675" y="1786978"/>
                  </a:lnTo>
                  <a:lnTo>
                    <a:pt x="1687080" y="1758048"/>
                  </a:lnTo>
                  <a:lnTo>
                    <a:pt x="1795208" y="1675371"/>
                  </a:lnTo>
                  <a:lnTo>
                    <a:pt x="1829320" y="1649882"/>
                  </a:lnTo>
                  <a:lnTo>
                    <a:pt x="1862023" y="1626489"/>
                  </a:lnTo>
                  <a:lnTo>
                    <a:pt x="1893316" y="1605534"/>
                  </a:lnTo>
                  <a:lnTo>
                    <a:pt x="1924050" y="1582648"/>
                  </a:lnTo>
                  <a:lnTo>
                    <a:pt x="1957920" y="1556118"/>
                  </a:lnTo>
                  <a:lnTo>
                    <a:pt x="1994573" y="1526324"/>
                  </a:lnTo>
                  <a:lnTo>
                    <a:pt x="2033625" y="1493634"/>
                  </a:lnTo>
                  <a:lnTo>
                    <a:pt x="2074722" y="1458455"/>
                  </a:lnTo>
                  <a:lnTo>
                    <a:pt x="2117496" y="1421130"/>
                  </a:lnTo>
                  <a:lnTo>
                    <a:pt x="2161590" y="1382077"/>
                  </a:lnTo>
                  <a:lnTo>
                    <a:pt x="2206650" y="1341640"/>
                  </a:lnTo>
                  <a:lnTo>
                    <a:pt x="2252307" y="1300226"/>
                  </a:lnTo>
                  <a:lnTo>
                    <a:pt x="2298179" y="1258201"/>
                  </a:lnTo>
                  <a:lnTo>
                    <a:pt x="2389200" y="1173835"/>
                  </a:lnTo>
                  <a:lnTo>
                    <a:pt x="2476804" y="1091577"/>
                  </a:lnTo>
                  <a:lnTo>
                    <a:pt x="2595448" y="978801"/>
                  </a:lnTo>
                  <a:lnTo>
                    <a:pt x="2750947" y="828929"/>
                  </a:lnTo>
                  <a:lnTo>
                    <a:pt x="2784475" y="799744"/>
                  </a:lnTo>
                  <a:lnTo>
                    <a:pt x="2822371" y="774573"/>
                  </a:lnTo>
                  <a:lnTo>
                    <a:pt x="2864104" y="752983"/>
                  </a:lnTo>
                  <a:lnTo>
                    <a:pt x="2909151" y="734529"/>
                  </a:lnTo>
                  <a:lnTo>
                    <a:pt x="2956953" y="718756"/>
                  </a:lnTo>
                  <a:lnTo>
                    <a:pt x="3006979" y="705231"/>
                  </a:lnTo>
                  <a:lnTo>
                    <a:pt x="3058706" y="693496"/>
                  </a:lnTo>
                  <a:lnTo>
                    <a:pt x="3111589" y="683120"/>
                  </a:lnTo>
                  <a:lnTo>
                    <a:pt x="3165094" y="673633"/>
                  </a:lnTo>
                  <a:lnTo>
                    <a:pt x="3218688" y="664591"/>
                  </a:lnTo>
                  <a:lnTo>
                    <a:pt x="3272371" y="656145"/>
                  </a:lnTo>
                  <a:lnTo>
                    <a:pt x="3324542" y="647293"/>
                  </a:lnTo>
                  <a:lnTo>
                    <a:pt x="3374707" y="637641"/>
                  </a:lnTo>
                  <a:lnTo>
                    <a:pt x="3422396" y="626795"/>
                  </a:lnTo>
                  <a:lnTo>
                    <a:pt x="3467125" y="614387"/>
                  </a:lnTo>
                  <a:lnTo>
                    <a:pt x="3508438" y="599998"/>
                  </a:lnTo>
                  <a:lnTo>
                    <a:pt x="3545840" y="583260"/>
                  </a:lnTo>
                  <a:lnTo>
                    <a:pt x="3578860" y="563753"/>
                  </a:lnTo>
                  <a:lnTo>
                    <a:pt x="3630650" y="525094"/>
                  </a:lnTo>
                  <a:lnTo>
                    <a:pt x="3669144" y="487032"/>
                  </a:lnTo>
                  <a:lnTo>
                    <a:pt x="3697122" y="448970"/>
                  </a:lnTo>
                  <a:lnTo>
                    <a:pt x="3717379" y="410273"/>
                  </a:lnTo>
                  <a:lnTo>
                    <a:pt x="3732695" y="370344"/>
                  </a:lnTo>
                  <a:lnTo>
                    <a:pt x="3745865" y="328549"/>
                  </a:lnTo>
                  <a:lnTo>
                    <a:pt x="3757345" y="290830"/>
                  </a:lnTo>
                  <a:lnTo>
                    <a:pt x="3770922" y="250634"/>
                  </a:lnTo>
                  <a:lnTo>
                    <a:pt x="3788664" y="208356"/>
                  </a:lnTo>
                  <a:lnTo>
                    <a:pt x="3812667" y="164338"/>
                  </a:lnTo>
                  <a:lnTo>
                    <a:pt x="3837736" y="112204"/>
                  </a:lnTo>
                  <a:lnTo>
                    <a:pt x="3848887" y="72351"/>
                  </a:lnTo>
                  <a:lnTo>
                    <a:pt x="3850271" y="42989"/>
                  </a:lnTo>
                  <a:close/>
                </a:path>
                <a:path w="8048625" h="2091054">
                  <a:moveTo>
                    <a:pt x="4147121" y="996492"/>
                  </a:moveTo>
                  <a:lnTo>
                    <a:pt x="4088066" y="952817"/>
                  </a:lnTo>
                  <a:lnTo>
                    <a:pt x="4044835" y="941984"/>
                  </a:lnTo>
                  <a:lnTo>
                    <a:pt x="3995166" y="935977"/>
                  </a:lnTo>
                  <a:lnTo>
                    <a:pt x="3942029" y="935088"/>
                  </a:lnTo>
                  <a:lnTo>
                    <a:pt x="3888359" y="939546"/>
                  </a:lnTo>
                  <a:lnTo>
                    <a:pt x="3832644" y="949502"/>
                  </a:lnTo>
                  <a:lnTo>
                    <a:pt x="3789108" y="964412"/>
                  </a:lnTo>
                  <a:lnTo>
                    <a:pt x="3743960" y="1007364"/>
                  </a:lnTo>
                  <a:lnTo>
                    <a:pt x="3734841" y="1027849"/>
                  </a:lnTo>
                  <a:lnTo>
                    <a:pt x="3722624" y="1049058"/>
                  </a:lnTo>
                  <a:lnTo>
                    <a:pt x="3688702" y="1092936"/>
                  </a:lnTo>
                  <a:lnTo>
                    <a:pt x="3641928" y="1137500"/>
                  </a:lnTo>
                  <a:lnTo>
                    <a:pt x="3582022" y="1181227"/>
                  </a:lnTo>
                  <a:lnTo>
                    <a:pt x="3547046" y="1202309"/>
                  </a:lnTo>
                  <a:lnTo>
                    <a:pt x="3508692" y="1222629"/>
                  </a:lnTo>
                  <a:lnTo>
                    <a:pt x="3466922" y="1241983"/>
                  </a:lnTo>
                  <a:lnTo>
                    <a:pt x="3421684" y="1260195"/>
                  </a:lnTo>
                  <a:lnTo>
                    <a:pt x="3372967" y="1277061"/>
                  </a:lnTo>
                  <a:lnTo>
                    <a:pt x="3320719" y="1292415"/>
                  </a:lnTo>
                  <a:lnTo>
                    <a:pt x="3264916" y="1306055"/>
                  </a:lnTo>
                  <a:lnTo>
                    <a:pt x="3205518" y="1317790"/>
                  </a:lnTo>
                  <a:lnTo>
                    <a:pt x="3142500" y="1327429"/>
                  </a:lnTo>
                  <a:lnTo>
                    <a:pt x="3075813" y="1334795"/>
                  </a:lnTo>
                  <a:lnTo>
                    <a:pt x="3005429" y="1339710"/>
                  </a:lnTo>
                  <a:lnTo>
                    <a:pt x="2931312" y="1341958"/>
                  </a:lnTo>
                  <a:lnTo>
                    <a:pt x="2819781" y="1341361"/>
                  </a:lnTo>
                  <a:lnTo>
                    <a:pt x="2746718" y="1343977"/>
                  </a:lnTo>
                  <a:lnTo>
                    <a:pt x="2683776" y="1351584"/>
                  </a:lnTo>
                  <a:lnTo>
                    <a:pt x="2630144" y="1363853"/>
                  </a:lnTo>
                  <a:lnTo>
                    <a:pt x="2585059" y="1380426"/>
                  </a:lnTo>
                  <a:lnTo>
                    <a:pt x="2547709" y="1400987"/>
                  </a:lnTo>
                  <a:lnTo>
                    <a:pt x="2517317" y="1425194"/>
                  </a:lnTo>
                  <a:lnTo>
                    <a:pt x="2474252" y="1483169"/>
                  </a:lnTo>
                  <a:lnTo>
                    <a:pt x="2449525" y="1551635"/>
                  </a:lnTo>
                  <a:lnTo>
                    <a:pt x="2436850" y="1627898"/>
                  </a:lnTo>
                  <a:lnTo>
                    <a:pt x="2433040" y="1668106"/>
                  </a:lnTo>
                  <a:lnTo>
                    <a:pt x="2429891" y="1709242"/>
                  </a:lnTo>
                  <a:lnTo>
                    <a:pt x="2426195" y="1748345"/>
                  </a:lnTo>
                  <a:lnTo>
                    <a:pt x="2422055" y="1786089"/>
                  </a:lnTo>
                  <a:lnTo>
                    <a:pt x="2417038" y="1822919"/>
                  </a:lnTo>
                  <a:lnTo>
                    <a:pt x="2410714" y="1859292"/>
                  </a:lnTo>
                  <a:lnTo>
                    <a:pt x="2410371" y="1910575"/>
                  </a:lnTo>
                  <a:lnTo>
                    <a:pt x="2429014" y="1953247"/>
                  </a:lnTo>
                  <a:lnTo>
                    <a:pt x="2459964" y="1987575"/>
                  </a:lnTo>
                  <a:lnTo>
                    <a:pt x="2496540" y="2013851"/>
                  </a:lnTo>
                  <a:lnTo>
                    <a:pt x="2532049" y="2032317"/>
                  </a:lnTo>
                  <a:lnTo>
                    <a:pt x="2606256" y="2059622"/>
                  </a:lnTo>
                  <a:lnTo>
                    <a:pt x="2655278" y="2070900"/>
                  </a:lnTo>
                  <a:lnTo>
                    <a:pt x="2705684" y="2076881"/>
                  </a:lnTo>
                  <a:lnTo>
                    <a:pt x="2756293" y="2077402"/>
                  </a:lnTo>
                  <a:lnTo>
                    <a:pt x="2805938" y="2072284"/>
                  </a:lnTo>
                  <a:lnTo>
                    <a:pt x="2853398" y="2061362"/>
                  </a:lnTo>
                  <a:lnTo>
                    <a:pt x="2897517" y="2044458"/>
                  </a:lnTo>
                  <a:lnTo>
                    <a:pt x="2937116" y="2021395"/>
                  </a:lnTo>
                  <a:lnTo>
                    <a:pt x="2970987" y="1992007"/>
                  </a:lnTo>
                  <a:lnTo>
                    <a:pt x="2997962" y="1956104"/>
                  </a:lnTo>
                  <a:lnTo>
                    <a:pt x="3030778" y="1907159"/>
                  </a:lnTo>
                  <a:lnTo>
                    <a:pt x="3065907" y="1863585"/>
                  </a:lnTo>
                  <a:lnTo>
                    <a:pt x="3103067" y="1825066"/>
                  </a:lnTo>
                  <a:lnTo>
                    <a:pt x="3141942" y="1791309"/>
                  </a:lnTo>
                  <a:lnTo>
                    <a:pt x="3182251" y="1761998"/>
                  </a:lnTo>
                  <a:lnTo>
                    <a:pt x="3223717" y="1736839"/>
                  </a:lnTo>
                  <a:lnTo>
                    <a:pt x="3266046" y="1715528"/>
                  </a:lnTo>
                  <a:lnTo>
                    <a:pt x="3308947" y="1697748"/>
                  </a:lnTo>
                  <a:lnTo>
                    <a:pt x="3352127" y="1683207"/>
                  </a:lnTo>
                  <a:lnTo>
                    <a:pt x="3395307" y="1671586"/>
                  </a:lnTo>
                  <a:lnTo>
                    <a:pt x="3438182" y="1662595"/>
                  </a:lnTo>
                  <a:lnTo>
                    <a:pt x="3480485" y="1655927"/>
                  </a:lnTo>
                  <a:lnTo>
                    <a:pt x="3521900" y="1651266"/>
                  </a:lnTo>
                  <a:lnTo>
                    <a:pt x="3562159" y="1648320"/>
                  </a:lnTo>
                  <a:lnTo>
                    <a:pt x="3600970" y="1646770"/>
                  </a:lnTo>
                  <a:lnTo>
                    <a:pt x="3638042" y="1646313"/>
                  </a:lnTo>
                  <a:lnTo>
                    <a:pt x="3690442" y="1641297"/>
                  </a:lnTo>
                  <a:lnTo>
                    <a:pt x="3737114" y="1627073"/>
                  </a:lnTo>
                  <a:lnTo>
                    <a:pt x="3778339" y="1604949"/>
                  </a:lnTo>
                  <a:lnTo>
                    <a:pt x="3814381" y="1576222"/>
                  </a:lnTo>
                  <a:lnTo>
                    <a:pt x="3845560" y="1542186"/>
                  </a:lnTo>
                  <a:lnTo>
                    <a:pt x="3872128" y="1504124"/>
                  </a:lnTo>
                  <a:lnTo>
                    <a:pt x="3894391" y="1463344"/>
                  </a:lnTo>
                  <a:lnTo>
                    <a:pt x="3912616" y="1421142"/>
                  </a:lnTo>
                  <a:lnTo>
                    <a:pt x="3927106" y="1378800"/>
                  </a:lnTo>
                  <a:lnTo>
                    <a:pt x="3938143" y="1337614"/>
                  </a:lnTo>
                  <a:lnTo>
                    <a:pt x="3945991" y="1298892"/>
                  </a:lnTo>
                  <a:lnTo>
                    <a:pt x="3950970" y="1263904"/>
                  </a:lnTo>
                  <a:lnTo>
                    <a:pt x="3962654" y="1200683"/>
                  </a:lnTo>
                  <a:lnTo>
                    <a:pt x="3986619" y="1147533"/>
                  </a:lnTo>
                  <a:lnTo>
                    <a:pt x="4018673" y="1103884"/>
                  </a:lnTo>
                  <a:lnTo>
                    <a:pt x="4054602" y="1069124"/>
                  </a:lnTo>
                  <a:lnTo>
                    <a:pt x="4090187" y="1042644"/>
                  </a:lnTo>
                  <a:lnTo>
                    <a:pt x="4143502" y="1012190"/>
                  </a:lnTo>
                  <a:lnTo>
                    <a:pt x="4146207" y="1002995"/>
                  </a:lnTo>
                  <a:lnTo>
                    <a:pt x="4147121" y="996492"/>
                  </a:lnTo>
                  <a:close/>
                </a:path>
                <a:path w="8048625" h="2091054">
                  <a:moveTo>
                    <a:pt x="4490339" y="848537"/>
                  </a:moveTo>
                  <a:lnTo>
                    <a:pt x="4485449" y="799934"/>
                  </a:lnTo>
                  <a:lnTo>
                    <a:pt x="4474934" y="747966"/>
                  </a:lnTo>
                  <a:lnTo>
                    <a:pt x="4459211" y="695490"/>
                  </a:lnTo>
                  <a:lnTo>
                    <a:pt x="4438726" y="645312"/>
                  </a:lnTo>
                  <a:lnTo>
                    <a:pt x="4413897" y="600290"/>
                  </a:lnTo>
                  <a:lnTo>
                    <a:pt x="4385183" y="563245"/>
                  </a:lnTo>
                  <a:lnTo>
                    <a:pt x="4333976" y="525221"/>
                  </a:lnTo>
                  <a:lnTo>
                    <a:pt x="4288460" y="512533"/>
                  </a:lnTo>
                  <a:lnTo>
                    <a:pt x="4250779" y="516636"/>
                  </a:lnTo>
                  <a:lnTo>
                    <a:pt x="4207383" y="540893"/>
                  </a:lnTo>
                  <a:lnTo>
                    <a:pt x="4161561" y="627481"/>
                  </a:lnTo>
                  <a:lnTo>
                    <a:pt x="4074033" y="797687"/>
                  </a:lnTo>
                  <a:lnTo>
                    <a:pt x="4065740" y="825169"/>
                  </a:lnTo>
                  <a:lnTo>
                    <a:pt x="4067810" y="838034"/>
                  </a:lnTo>
                  <a:lnTo>
                    <a:pt x="4096486" y="873429"/>
                  </a:lnTo>
                  <a:lnTo>
                    <a:pt x="4131386" y="893876"/>
                  </a:lnTo>
                  <a:lnTo>
                    <a:pt x="4175937" y="911275"/>
                  </a:lnTo>
                  <a:lnTo>
                    <a:pt x="4227284" y="925677"/>
                  </a:lnTo>
                  <a:lnTo>
                    <a:pt x="4282630" y="937107"/>
                  </a:lnTo>
                  <a:lnTo>
                    <a:pt x="4339133" y="945616"/>
                  </a:lnTo>
                  <a:lnTo>
                    <a:pt x="4393984" y="951242"/>
                  </a:lnTo>
                  <a:lnTo>
                    <a:pt x="4444365" y="954024"/>
                  </a:lnTo>
                  <a:lnTo>
                    <a:pt x="4453293" y="953046"/>
                  </a:lnTo>
                  <a:lnTo>
                    <a:pt x="4481449" y="924306"/>
                  </a:lnTo>
                  <a:lnTo>
                    <a:pt x="4490339" y="848537"/>
                  </a:lnTo>
                  <a:close/>
                </a:path>
                <a:path w="8048625" h="2091054">
                  <a:moveTo>
                    <a:pt x="8048244" y="2090928"/>
                  </a:moveTo>
                  <a:lnTo>
                    <a:pt x="8004696" y="2066721"/>
                  </a:lnTo>
                  <a:lnTo>
                    <a:pt x="7959382" y="2043404"/>
                  </a:lnTo>
                  <a:lnTo>
                    <a:pt x="7913179" y="2020989"/>
                  </a:lnTo>
                  <a:lnTo>
                    <a:pt x="7866989" y="1999475"/>
                  </a:lnTo>
                  <a:lnTo>
                    <a:pt x="7821676" y="1978837"/>
                  </a:lnTo>
                  <a:lnTo>
                    <a:pt x="7764361" y="1953196"/>
                  </a:lnTo>
                  <a:lnTo>
                    <a:pt x="7713662" y="1929701"/>
                  </a:lnTo>
                  <a:lnTo>
                    <a:pt x="7670813" y="1907832"/>
                  </a:lnTo>
                  <a:lnTo>
                    <a:pt x="7637056" y="1887016"/>
                  </a:lnTo>
                  <a:lnTo>
                    <a:pt x="7598321" y="1838210"/>
                  </a:lnTo>
                  <a:lnTo>
                    <a:pt x="7594155" y="1809305"/>
                  </a:lnTo>
                  <a:lnTo>
                    <a:pt x="7596924" y="1781111"/>
                  </a:lnTo>
                  <a:lnTo>
                    <a:pt x="7602474" y="1754670"/>
                  </a:lnTo>
                  <a:lnTo>
                    <a:pt x="7605128" y="1738617"/>
                  </a:lnTo>
                  <a:lnTo>
                    <a:pt x="7606703" y="1724304"/>
                  </a:lnTo>
                  <a:lnTo>
                    <a:pt x="7606170" y="1712112"/>
                  </a:lnTo>
                  <a:lnTo>
                    <a:pt x="7602474" y="1702358"/>
                  </a:lnTo>
                  <a:lnTo>
                    <a:pt x="7562837" y="1683969"/>
                  </a:lnTo>
                  <a:lnTo>
                    <a:pt x="7509002" y="1677720"/>
                  </a:lnTo>
                  <a:lnTo>
                    <a:pt x="7458850" y="1674685"/>
                  </a:lnTo>
                  <a:lnTo>
                    <a:pt x="7431659" y="1672463"/>
                  </a:lnTo>
                  <a:lnTo>
                    <a:pt x="7386244" y="1670316"/>
                  </a:lnTo>
                  <a:lnTo>
                    <a:pt x="7339901" y="1667433"/>
                  </a:lnTo>
                  <a:lnTo>
                    <a:pt x="7293711" y="1663103"/>
                  </a:lnTo>
                  <a:lnTo>
                    <a:pt x="7248766" y="1656600"/>
                  </a:lnTo>
                  <a:lnTo>
                    <a:pt x="7206145" y="1647202"/>
                  </a:lnTo>
                  <a:lnTo>
                    <a:pt x="7166940" y="1634172"/>
                  </a:lnTo>
                  <a:lnTo>
                    <a:pt x="7132231" y="1616811"/>
                  </a:lnTo>
                  <a:lnTo>
                    <a:pt x="7080682" y="1566138"/>
                  </a:lnTo>
                  <a:lnTo>
                    <a:pt x="7060184" y="1489392"/>
                  </a:lnTo>
                  <a:lnTo>
                    <a:pt x="7061390" y="1433791"/>
                  </a:lnTo>
                  <a:lnTo>
                    <a:pt x="7068591" y="1383258"/>
                  </a:lnTo>
                  <a:lnTo>
                    <a:pt x="7081558" y="1338541"/>
                  </a:lnTo>
                  <a:lnTo>
                    <a:pt x="7100113" y="1300365"/>
                  </a:lnTo>
                  <a:lnTo>
                    <a:pt x="7124039" y="1269441"/>
                  </a:lnTo>
                  <a:lnTo>
                    <a:pt x="7180834" y="1234135"/>
                  </a:lnTo>
                  <a:lnTo>
                    <a:pt x="7215314" y="1226235"/>
                  </a:lnTo>
                  <a:lnTo>
                    <a:pt x="7257135" y="1226388"/>
                  </a:lnTo>
                  <a:lnTo>
                    <a:pt x="7306805" y="1238186"/>
                  </a:lnTo>
                  <a:lnTo>
                    <a:pt x="7364857" y="1265212"/>
                  </a:lnTo>
                  <a:lnTo>
                    <a:pt x="7401852" y="1287526"/>
                  </a:lnTo>
                  <a:lnTo>
                    <a:pt x="7435380" y="1309116"/>
                  </a:lnTo>
                  <a:lnTo>
                    <a:pt x="7466127" y="1329321"/>
                  </a:lnTo>
                  <a:lnTo>
                    <a:pt x="7494778" y="1347406"/>
                  </a:lnTo>
                  <a:lnTo>
                    <a:pt x="7526109" y="1370825"/>
                  </a:lnTo>
                  <a:lnTo>
                    <a:pt x="7553274" y="1388986"/>
                  </a:lnTo>
                  <a:lnTo>
                    <a:pt x="7576261" y="1399438"/>
                  </a:lnTo>
                  <a:lnTo>
                    <a:pt x="7595108" y="1399717"/>
                  </a:lnTo>
                  <a:lnTo>
                    <a:pt x="7606246" y="1394066"/>
                  </a:lnTo>
                  <a:lnTo>
                    <a:pt x="7639685" y="1339938"/>
                  </a:lnTo>
                  <a:lnTo>
                    <a:pt x="7662494" y="1279652"/>
                  </a:lnTo>
                  <a:lnTo>
                    <a:pt x="7678001" y="1224597"/>
                  </a:lnTo>
                  <a:lnTo>
                    <a:pt x="7686167" y="1174457"/>
                  </a:lnTo>
                  <a:lnTo>
                    <a:pt x="7687030" y="1128877"/>
                  </a:lnTo>
                  <a:lnTo>
                    <a:pt x="7680579" y="1087488"/>
                  </a:lnTo>
                  <a:lnTo>
                    <a:pt x="7666812" y="1049947"/>
                  </a:lnTo>
                  <a:lnTo>
                    <a:pt x="7645717" y="1015911"/>
                  </a:lnTo>
                  <a:lnTo>
                    <a:pt x="7617333" y="985012"/>
                  </a:lnTo>
                  <a:lnTo>
                    <a:pt x="7576477" y="956665"/>
                  </a:lnTo>
                  <a:lnTo>
                    <a:pt x="7535367" y="928649"/>
                  </a:lnTo>
                  <a:lnTo>
                    <a:pt x="7493990" y="901001"/>
                  </a:lnTo>
                  <a:lnTo>
                    <a:pt x="7452360" y="873696"/>
                  </a:lnTo>
                  <a:lnTo>
                    <a:pt x="7410463" y="846759"/>
                  </a:lnTo>
                  <a:lnTo>
                    <a:pt x="7368324" y="820166"/>
                  </a:lnTo>
                  <a:lnTo>
                    <a:pt x="7325931" y="793953"/>
                  </a:lnTo>
                  <a:lnTo>
                    <a:pt x="7283285" y="768096"/>
                  </a:lnTo>
                  <a:lnTo>
                    <a:pt x="7240397" y="742607"/>
                  </a:lnTo>
                  <a:lnTo>
                    <a:pt x="7197255" y="717486"/>
                  </a:lnTo>
                  <a:lnTo>
                    <a:pt x="7153884" y="692734"/>
                  </a:lnTo>
                  <a:lnTo>
                    <a:pt x="7110260" y="668362"/>
                  </a:lnTo>
                  <a:lnTo>
                    <a:pt x="7066407" y="644359"/>
                  </a:lnTo>
                  <a:lnTo>
                    <a:pt x="7022312" y="620737"/>
                  </a:lnTo>
                  <a:lnTo>
                    <a:pt x="6977989" y="597496"/>
                  </a:lnTo>
                  <a:lnTo>
                    <a:pt x="6933425" y="574636"/>
                  </a:lnTo>
                  <a:lnTo>
                    <a:pt x="6888645" y="552170"/>
                  </a:lnTo>
                  <a:lnTo>
                    <a:pt x="6843636" y="530085"/>
                  </a:lnTo>
                  <a:lnTo>
                    <a:pt x="6798399" y="508381"/>
                  </a:lnTo>
                  <a:lnTo>
                    <a:pt x="6752933" y="487083"/>
                  </a:lnTo>
                  <a:lnTo>
                    <a:pt x="6707251" y="466166"/>
                  </a:lnTo>
                  <a:lnTo>
                    <a:pt x="6661366" y="445655"/>
                  </a:lnTo>
                  <a:lnTo>
                    <a:pt x="6615252" y="425538"/>
                  </a:lnTo>
                  <a:lnTo>
                    <a:pt x="6568922" y="405828"/>
                  </a:lnTo>
                  <a:lnTo>
                    <a:pt x="6522390" y="386511"/>
                  </a:lnTo>
                  <a:lnTo>
                    <a:pt x="6475641" y="367614"/>
                  </a:lnTo>
                  <a:lnTo>
                    <a:pt x="6428689" y="349110"/>
                  </a:lnTo>
                  <a:lnTo>
                    <a:pt x="6381547" y="331025"/>
                  </a:lnTo>
                  <a:lnTo>
                    <a:pt x="6334188" y="313347"/>
                  </a:lnTo>
                  <a:lnTo>
                    <a:pt x="6286627" y="296087"/>
                  </a:lnTo>
                  <a:lnTo>
                    <a:pt x="6238875" y="279247"/>
                  </a:lnTo>
                  <a:lnTo>
                    <a:pt x="6190932" y="262826"/>
                  </a:lnTo>
                  <a:lnTo>
                    <a:pt x="6142787" y="246824"/>
                  </a:lnTo>
                  <a:lnTo>
                    <a:pt x="6094463" y="231241"/>
                  </a:lnTo>
                  <a:lnTo>
                    <a:pt x="6045949" y="216090"/>
                  </a:lnTo>
                  <a:lnTo>
                    <a:pt x="5997245" y="201371"/>
                  </a:lnTo>
                  <a:lnTo>
                    <a:pt x="5948350" y="187083"/>
                  </a:lnTo>
                  <a:lnTo>
                    <a:pt x="5899289" y="173215"/>
                  </a:lnTo>
                  <a:lnTo>
                    <a:pt x="5850039" y="159791"/>
                  </a:lnTo>
                  <a:lnTo>
                    <a:pt x="5800610" y="146812"/>
                  </a:lnTo>
                  <a:lnTo>
                    <a:pt x="5751017" y="134264"/>
                  </a:lnTo>
                  <a:lnTo>
                    <a:pt x="5701246" y="122161"/>
                  </a:lnTo>
                  <a:lnTo>
                    <a:pt x="5651309" y="110502"/>
                  </a:lnTo>
                  <a:lnTo>
                    <a:pt x="5601195" y="99288"/>
                  </a:lnTo>
                  <a:lnTo>
                    <a:pt x="5550928" y="88531"/>
                  </a:lnTo>
                  <a:lnTo>
                    <a:pt x="5500497" y="78219"/>
                  </a:lnTo>
                  <a:lnTo>
                    <a:pt x="5449900" y="68351"/>
                  </a:lnTo>
                  <a:lnTo>
                    <a:pt x="5399138" y="58953"/>
                  </a:lnTo>
                  <a:lnTo>
                    <a:pt x="5348224" y="50012"/>
                  </a:lnTo>
                  <a:lnTo>
                    <a:pt x="5297157" y="41529"/>
                  </a:lnTo>
                  <a:lnTo>
                    <a:pt x="5245951" y="33502"/>
                  </a:lnTo>
                  <a:lnTo>
                    <a:pt x="5194579" y="25958"/>
                  </a:lnTo>
                  <a:lnTo>
                    <a:pt x="5143068" y="18872"/>
                  </a:lnTo>
                  <a:lnTo>
                    <a:pt x="5091404" y="12242"/>
                  </a:lnTo>
                  <a:lnTo>
                    <a:pt x="5039614" y="6096"/>
                  </a:lnTo>
                  <a:lnTo>
                    <a:pt x="5027231" y="11036"/>
                  </a:lnTo>
                  <a:lnTo>
                    <a:pt x="5009934" y="20548"/>
                  </a:lnTo>
                  <a:lnTo>
                    <a:pt x="4992624" y="34963"/>
                  </a:lnTo>
                  <a:lnTo>
                    <a:pt x="4980178" y="54610"/>
                  </a:lnTo>
                  <a:lnTo>
                    <a:pt x="4976838" y="72796"/>
                  </a:lnTo>
                  <a:lnTo>
                    <a:pt x="4978362" y="93408"/>
                  </a:lnTo>
                  <a:lnTo>
                    <a:pt x="4998847" y="140589"/>
                  </a:lnTo>
                  <a:lnTo>
                    <a:pt x="5041392" y="193268"/>
                  </a:lnTo>
                  <a:lnTo>
                    <a:pt x="5071567" y="222580"/>
                  </a:lnTo>
                  <a:lnTo>
                    <a:pt x="5106708" y="253123"/>
                  </a:lnTo>
                  <a:lnTo>
                    <a:pt x="5146091" y="284378"/>
                  </a:lnTo>
                  <a:lnTo>
                    <a:pt x="5189004" y="315785"/>
                  </a:lnTo>
                  <a:lnTo>
                    <a:pt x="5234698" y="346811"/>
                  </a:lnTo>
                  <a:lnTo>
                    <a:pt x="5282476" y="376872"/>
                  </a:lnTo>
                  <a:lnTo>
                    <a:pt x="5331599" y="405460"/>
                  </a:lnTo>
                  <a:lnTo>
                    <a:pt x="5381358" y="432015"/>
                  </a:lnTo>
                  <a:lnTo>
                    <a:pt x="5431015" y="455980"/>
                  </a:lnTo>
                  <a:lnTo>
                    <a:pt x="5479847" y="476821"/>
                  </a:lnTo>
                  <a:lnTo>
                    <a:pt x="5527141" y="493979"/>
                  </a:lnTo>
                  <a:lnTo>
                    <a:pt x="5572163" y="506907"/>
                  </a:lnTo>
                  <a:lnTo>
                    <a:pt x="5614187" y="515073"/>
                  </a:lnTo>
                  <a:lnTo>
                    <a:pt x="5652516" y="517906"/>
                  </a:lnTo>
                  <a:lnTo>
                    <a:pt x="5692978" y="516699"/>
                  </a:lnTo>
                  <a:lnTo>
                    <a:pt x="5731002" y="513753"/>
                  </a:lnTo>
                  <a:lnTo>
                    <a:pt x="5801106" y="506730"/>
                  </a:lnTo>
                  <a:lnTo>
                    <a:pt x="5858294" y="501942"/>
                  </a:lnTo>
                  <a:lnTo>
                    <a:pt x="5910745" y="500659"/>
                  </a:lnTo>
                  <a:lnTo>
                    <a:pt x="5958027" y="505815"/>
                  </a:lnTo>
                  <a:lnTo>
                    <a:pt x="5999734" y="520306"/>
                  </a:lnTo>
                  <a:lnTo>
                    <a:pt x="6035446" y="547027"/>
                  </a:lnTo>
                  <a:lnTo>
                    <a:pt x="6064758" y="588899"/>
                  </a:lnTo>
                  <a:lnTo>
                    <a:pt x="6083224" y="629729"/>
                  </a:lnTo>
                  <a:lnTo>
                    <a:pt x="6095428" y="674408"/>
                  </a:lnTo>
                  <a:lnTo>
                    <a:pt x="6103429" y="723988"/>
                  </a:lnTo>
                  <a:lnTo>
                    <a:pt x="6109335" y="779526"/>
                  </a:lnTo>
                  <a:lnTo>
                    <a:pt x="6114364" y="816508"/>
                  </a:lnTo>
                  <a:lnTo>
                    <a:pt x="6119927" y="855332"/>
                  </a:lnTo>
                  <a:lnTo>
                    <a:pt x="6126531" y="896175"/>
                  </a:lnTo>
                  <a:lnTo>
                    <a:pt x="6134697" y="939241"/>
                  </a:lnTo>
                  <a:lnTo>
                    <a:pt x="6144933" y="984707"/>
                  </a:lnTo>
                  <a:lnTo>
                    <a:pt x="6157785" y="1032751"/>
                  </a:lnTo>
                  <a:lnTo>
                    <a:pt x="6173762" y="1083551"/>
                  </a:lnTo>
                  <a:lnTo>
                    <a:pt x="6193371" y="1137310"/>
                  </a:lnTo>
                  <a:lnTo>
                    <a:pt x="6217158" y="1194181"/>
                  </a:lnTo>
                  <a:lnTo>
                    <a:pt x="6255397" y="1280985"/>
                  </a:lnTo>
                  <a:lnTo>
                    <a:pt x="6275679" y="1325968"/>
                  </a:lnTo>
                  <a:lnTo>
                    <a:pt x="6296774" y="1371574"/>
                  </a:lnTo>
                  <a:lnTo>
                    <a:pt x="6318694" y="1417510"/>
                  </a:lnTo>
                  <a:lnTo>
                    <a:pt x="6341491" y="1463459"/>
                  </a:lnTo>
                  <a:lnTo>
                    <a:pt x="6365164" y="1509115"/>
                  </a:lnTo>
                  <a:lnTo>
                    <a:pt x="6389764" y="1554162"/>
                  </a:lnTo>
                  <a:lnTo>
                    <a:pt x="6415303" y="1598282"/>
                  </a:lnTo>
                  <a:lnTo>
                    <a:pt x="6441834" y="1641182"/>
                  </a:lnTo>
                  <a:lnTo>
                    <a:pt x="6469354" y="1682534"/>
                  </a:lnTo>
                  <a:lnTo>
                    <a:pt x="6497904" y="1722031"/>
                  </a:lnTo>
                  <a:lnTo>
                    <a:pt x="6527520" y="1759369"/>
                  </a:lnTo>
                  <a:lnTo>
                    <a:pt x="6558216" y="1794230"/>
                  </a:lnTo>
                  <a:lnTo>
                    <a:pt x="6590043" y="1826298"/>
                  </a:lnTo>
                  <a:lnTo>
                    <a:pt x="6622999" y="1855279"/>
                  </a:lnTo>
                  <a:lnTo>
                    <a:pt x="6657124" y="1880857"/>
                  </a:lnTo>
                  <a:lnTo>
                    <a:pt x="6692443" y="1902701"/>
                  </a:lnTo>
                  <a:lnTo>
                    <a:pt x="6729006" y="1920532"/>
                  </a:lnTo>
                  <a:lnTo>
                    <a:pt x="6766814" y="1934006"/>
                  </a:lnTo>
                  <a:lnTo>
                    <a:pt x="6801218" y="1943417"/>
                  </a:lnTo>
                  <a:lnTo>
                    <a:pt x="6840017" y="1954618"/>
                  </a:lnTo>
                  <a:lnTo>
                    <a:pt x="7029577" y="2011248"/>
                  </a:lnTo>
                  <a:lnTo>
                    <a:pt x="7083171" y="2026818"/>
                  </a:lnTo>
                  <a:lnTo>
                    <a:pt x="7138289" y="2042350"/>
                  </a:lnTo>
                  <a:lnTo>
                    <a:pt x="7175119" y="2055723"/>
                  </a:lnTo>
                  <a:lnTo>
                    <a:pt x="7212990" y="2068042"/>
                  </a:lnTo>
                  <a:lnTo>
                    <a:pt x="7251586" y="2079663"/>
                  </a:lnTo>
                  <a:lnTo>
                    <a:pt x="7290562" y="2090928"/>
                  </a:lnTo>
                  <a:lnTo>
                    <a:pt x="8048244" y="2090928"/>
                  </a:lnTo>
                  <a:close/>
                </a:path>
              </a:pathLst>
            </a:custGeom>
            <a:solidFill>
              <a:srgbClr val="C5E7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8"/>
            <p:cNvSpPr/>
            <p:nvPr/>
          </p:nvSpPr>
          <p:spPr>
            <a:xfrm>
              <a:off x="1693164" y="4283964"/>
              <a:ext cx="8856345" cy="2139950"/>
            </a:xfrm>
            <a:custGeom>
              <a:avLst/>
              <a:gdLst/>
              <a:ahLst/>
              <a:cxnLst/>
              <a:rect l="l" t="t" r="r" b="b"/>
              <a:pathLst>
                <a:path w="8856345" h="2139950">
                  <a:moveTo>
                    <a:pt x="8855964" y="2139696"/>
                  </a:moveTo>
                  <a:lnTo>
                    <a:pt x="8825831" y="2102127"/>
                  </a:lnTo>
                  <a:lnTo>
                    <a:pt x="8795392" y="2064823"/>
                  </a:lnTo>
                  <a:lnTo>
                    <a:pt x="8764648" y="2027786"/>
                  </a:lnTo>
                  <a:lnTo>
                    <a:pt x="8733601" y="1991018"/>
                  </a:lnTo>
                  <a:lnTo>
                    <a:pt x="8702252" y="1954520"/>
                  </a:lnTo>
                  <a:lnTo>
                    <a:pt x="8670605" y="1918295"/>
                  </a:lnTo>
                  <a:lnTo>
                    <a:pt x="8638660" y="1882345"/>
                  </a:lnTo>
                  <a:lnTo>
                    <a:pt x="8606419" y="1846671"/>
                  </a:lnTo>
                  <a:lnTo>
                    <a:pt x="8573885" y="1811276"/>
                  </a:lnTo>
                  <a:lnTo>
                    <a:pt x="8541060" y="1776161"/>
                  </a:lnTo>
                  <a:lnTo>
                    <a:pt x="8507944" y="1741328"/>
                  </a:lnTo>
                  <a:lnTo>
                    <a:pt x="8474542" y="1706779"/>
                  </a:lnTo>
                  <a:lnTo>
                    <a:pt x="8440853" y="1672516"/>
                  </a:lnTo>
                  <a:lnTo>
                    <a:pt x="8406880" y="1638541"/>
                  </a:lnTo>
                  <a:lnTo>
                    <a:pt x="8372626" y="1604856"/>
                  </a:lnTo>
                  <a:lnTo>
                    <a:pt x="8338091" y="1571462"/>
                  </a:lnTo>
                  <a:lnTo>
                    <a:pt x="8303278" y="1538363"/>
                  </a:lnTo>
                  <a:lnTo>
                    <a:pt x="8268189" y="1505558"/>
                  </a:lnTo>
                  <a:lnTo>
                    <a:pt x="8232826" y="1473052"/>
                  </a:lnTo>
                  <a:lnTo>
                    <a:pt x="8197190" y="1440845"/>
                  </a:lnTo>
                  <a:lnTo>
                    <a:pt x="8161284" y="1408939"/>
                  </a:lnTo>
                  <a:lnTo>
                    <a:pt x="8125110" y="1377336"/>
                  </a:lnTo>
                  <a:lnTo>
                    <a:pt x="8088669" y="1346038"/>
                  </a:lnTo>
                  <a:lnTo>
                    <a:pt x="8051963" y="1315048"/>
                  </a:lnTo>
                  <a:lnTo>
                    <a:pt x="8014994" y="1284366"/>
                  </a:lnTo>
                  <a:lnTo>
                    <a:pt x="7977764" y="1253996"/>
                  </a:lnTo>
                  <a:lnTo>
                    <a:pt x="7940276" y="1223938"/>
                  </a:lnTo>
                  <a:lnTo>
                    <a:pt x="7902531" y="1194194"/>
                  </a:lnTo>
                  <a:lnTo>
                    <a:pt x="7864530" y="1164768"/>
                  </a:lnTo>
                  <a:lnTo>
                    <a:pt x="7826276" y="1135660"/>
                  </a:lnTo>
                  <a:lnTo>
                    <a:pt x="7787771" y="1106872"/>
                  </a:lnTo>
                  <a:lnTo>
                    <a:pt x="7749017" y="1078407"/>
                  </a:lnTo>
                  <a:lnTo>
                    <a:pt x="7710016" y="1050266"/>
                  </a:lnTo>
                  <a:lnTo>
                    <a:pt x="7670768" y="1022451"/>
                  </a:lnTo>
                  <a:lnTo>
                    <a:pt x="7631278" y="994964"/>
                  </a:lnTo>
                  <a:lnTo>
                    <a:pt x="7591545" y="967807"/>
                  </a:lnTo>
                  <a:lnTo>
                    <a:pt x="7551573" y="940982"/>
                  </a:lnTo>
                  <a:lnTo>
                    <a:pt x="7511363" y="914491"/>
                  </a:lnTo>
                  <a:lnTo>
                    <a:pt x="7470918" y="888336"/>
                  </a:lnTo>
                  <a:lnTo>
                    <a:pt x="7430238" y="862518"/>
                  </a:lnTo>
                  <a:lnTo>
                    <a:pt x="7389326" y="837040"/>
                  </a:lnTo>
                  <a:lnTo>
                    <a:pt x="7348184" y="811904"/>
                  </a:lnTo>
                  <a:lnTo>
                    <a:pt x="7306814" y="787110"/>
                  </a:lnTo>
                  <a:lnTo>
                    <a:pt x="7265218" y="762662"/>
                  </a:lnTo>
                  <a:lnTo>
                    <a:pt x="7223397" y="738562"/>
                  </a:lnTo>
                  <a:lnTo>
                    <a:pt x="7181354" y="714810"/>
                  </a:lnTo>
                  <a:lnTo>
                    <a:pt x="7139090" y="691409"/>
                  </a:lnTo>
                  <a:lnTo>
                    <a:pt x="7096608" y="668362"/>
                  </a:lnTo>
                  <a:lnTo>
                    <a:pt x="7053909" y="645669"/>
                  </a:lnTo>
                  <a:lnTo>
                    <a:pt x="7010996" y="623333"/>
                  </a:lnTo>
                  <a:lnTo>
                    <a:pt x="6967869" y="601355"/>
                  </a:lnTo>
                  <a:lnTo>
                    <a:pt x="6924532" y="579739"/>
                  </a:lnTo>
                  <a:lnTo>
                    <a:pt x="6880985" y="558484"/>
                  </a:lnTo>
                  <a:lnTo>
                    <a:pt x="6837232" y="537595"/>
                  </a:lnTo>
                  <a:lnTo>
                    <a:pt x="6793273" y="517071"/>
                  </a:lnTo>
                  <a:lnTo>
                    <a:pt x="6749111" y="496916"/>
                  </a:lnTo>
                  <a:lnTo>
                    <a:pt x="6704748" y="477131"/>
                  </a:lnTo>
                  <a:lnTo>
                    <a:pt x="6660185" y="457718"/>
                  </a:lnTo>
                  <a:lnTo>
                    <a:pt x="6615425" y="438679"/>
                  </a:lnTo>
                  <a:lnTo>
                    <a:pt x="6570470" y="420015"/>
                  </a:lnTo>
                  <a:lnTo>
                    <a:pt x="6525321" y="401730"/>
                  </a:lnTo>
                  <a:lnTo>
                    <a:pt x="6479980" y="383824"/>
                  </a:lnTo>
                  <a:lnTo>
                    <a:pt x="6434449" y="366300"/>
                  </a:lnTo>
                  <a:lnTo>
                    <a:pt x="6388730" y="349160"/>
                  </a:lnTo>
                  <a:lnTo>
                    <a:pt x="6342826" y="332405"/>
                  </a:lnTo>
                  <a:lnTo>
                    <a:pt x="6296737" y="316037"/>
                  </a:lnTo>
                  <a:lnTo>
                    <a:pt x="6250466" y="300059"/>
                  </a:lnTo>
                  <a:lnTo>
                    <a:pt x="6204016" y="284472"/>
                  </a:lnTo>
                  <a:lnTo>
                    <a:pt x="6157386" y="269278"/>
                  </a:lnTo>
                  <a:lnTo>
                    <a:pt x="6110581" y="254479"/>
                  </a:lnTo>
                  <a:lnTo>
                    <a:pt x="6063601" y="240076"/>
                  </a:lnTo>
                  <a:lnTo>
                    <a:pt x="6016449" y="226073"/>
                  </a:lnTo>
                  <a:lnTo>
                    <a:pt x="5969126" y="212471"/>
                  </a:lnTo>
                  <a:lnTo>
                    <a:pt x="5921634" y="199271"/>
                  </a:lnTo>
                  <a:lnTo>
                    <a:pt x="5873976" y="186475"/>
                  </a:lnTo>
                  <a:lnTo>
                    <a:pt x="5826152" y="174087"/>
                  </a:lnTo>
                  <a:lnTo>
                    <a:pt x="5778166" y="162106"/>
                  </a:lnTo>
                  <a:lnTo>
                    <a:pt x="5730019" y="150536"/>
                  </a:lnTo>
                  <a:lnTo>
                    <a:pt x="5681713" y="139378"/>
                  </a:lnTo>
                  <a:lnTo>
                    <a:pt x="5633250" y="128635"/>
                  </a:lnTo>
                  <a:lnTo>
                    <a:pt x="5584631" y="118307"/>
                  </a:lnTo>
                  <a:lnTo>
                    <a:pt x="5535859" y="108397"/>
                  </a:lnTo>
                  <a:lnTo>
                    <a:pt x="5486936" y="98907"/>
                  </a:lnTo>
                  <a:lnTo>
                    <a:pt x="5437864" y="89839"/>
                  </a:lnTo>
                  <a:lnTo>
                    <a:pt x="5388643" y="81195"/>
                  </a:lnTo>
                  <a:lnTo>
                    <a:pt x="5339278" y="72976"/>
                  </a:lnTo>
                  <a:lnTo>
                    <a:pt x="5289768" y="65185"/>
                  </a:lnTo>
                  <a:lnTo>
                    <a:pt x="5240117" y="57823"/>
                  </a:lnTo>
                  <a:lnTo>
                    <a:pt x="5190326" y="50893"/>
                  </a:lnTo>
                  <a:lnTo>
                    <a:pt x="5140396" y="44396"/>
                  </a:lnTo>
                  <a:lnTo>
                    <a:pt x="5090331" y="38334"/>
                  </a:lnTo>
                  <a:lnTo>
                    <a:pt x="5040132" y="32709"/>
                  </a:lnTo>
                  <a:lnTo>
                    <a:pt x="4989801" y="27523"/>
                  </a:lnTo>
                  <a:lnTo>
                    <a:pt x="4939339" y="22778"/>
                  </a:lnTo>
                  <a:lnTo>
                    <a:pt x="4888749" y="18476"/>
                  </a:lnTo>
                  <a:lnTo>
                    <a:pt x="4838033" y="14619"/>
                  </a:lnTo>
                  <a:lnTo>
                    <a:pt x="4787192" y="11208"/>
                  </a:lnTo>
                  <a:lnTo>
                    <a:pt x="4736229" y="8246"/>
                  </a:lnTo>
                  <a:lnTo>
                    <a:pt x="4685144" y="5734"/>
                  </a:lnTo>
                  <a:lnTo>
                    <a:pt x="4633942" y="3675"/>
                  </a:lnTo>
                  <a:lnTo>
                    <a:pt x="4582622" y="2070"/>
                  </a:lnTo>
                  <a:lnTo>
                    <a:pt x="4531188" y="921"/>
                  </a:lnTo>
                  <a:lnTo>
                    <a:pt x="4479640" y="230"/>
                  </a:lnTo>
                  <a:lnTo>
                    <a:pt x="4427982" y="0"/>
                  </a:lnTo>
                  <a:lnTo>
                    <a:pt x="4376323" y="230"/>
                  </a:lnTo>
                  <a:lnTo>
                    <a:pt x="4324775" y="921"/>
                  </a:lnTo>
                  <a:lnTo>
                    <a:pt x="4273341" y="2070"/>
                  </a:lnTo>
                  <a:lnTo>
                    <a:pt x="4222021" y="3675"/>
                  </a:lnTo>
                  <a:lnTo>
                    <a:pt x="4170819" y="5734"/>
                  </a:lnTo>
                  <a:lnTo>
                    <a:pt x="4119734" y="8246"/>
                  </a:lnTo>
                  <a:lnTo>
                    <a:pt x="4068771" y="11208"/>
                  </a:lnTo>
                  <a:lnTo>
                    <a:pt x="4017930" y="14619"/>
                  </a:lnTo>
                  <a:lnTo>
                    <a:pt x="3967214" y="18476"/>
                  </a:lnTo>
                  <a:lnTo>
                    <a:pt x="3916624" y="22778"/>
                  </a:lnTo>
                  <a:lnTo>
                    <a:pt x="3866162" y="27523"/>
                  </a:lnTo>
                  <a:lnTo>
                    <a:pt x="3815831" y="32709"/>
                  </a:lnTo>
                  <a:lnTo>
                    <a:pt x="3765632" y="38334"/>
                  </a:lnTo>
                  <a:lnTo>
                    <a:pt x="3715567" y="44396"/>
                  </a:lnTo>
                  <a:lnTo>
                    <a:pt x="3665637" y="50893"/>
                  </a:lnTo>
                  <a:lnTo>
                    <a:pt x="3615846" y="57823"/>
                  </a:lnTo>
                  <a:lnTo>
                    <a:pt x="3566195" y="65185"/>
                  </a:lnTo>
                  <a:lnTo>
                    <a:pt x="3516685" y="72976"/>
                  </a:lnTo>
                  <a:lnTo>
                    <a:pt x="3467320" y="81195"/>
                  </a:lnTo>
                  <a:lnTo>
                    <a:pt x="3418099" y="89839"/>
                  </a:lnTo>
                  <a:lnTo>
                    <a:pt x="3369027" y="98907"/>
                  </a:lnTo>
                  <a:lnTo>
                    <a:pt x="3320104" y="108397"/>
                  </a:lnTo>
                  <a:lnTo>
                    <a:pt x="3271332" y="118307"/>
                  </a:lnTo>
                  <a:lnTo>
                    <a:pt x="3222713" y="128635"/>
                  </a:lnTo>
                  <a:lnTo>
                    <a:pt x="3174250" y="139378"/>
                  </a:lnTo>
                  <a:lnTo>
                    <a:pt x="3125944" y="150536"/>
                  </a:lnTo>
                  <a:lnTo>
                    <a:pt x="3077797" y="162106"/>
                  </a:lnTo>
                  <a:lnTo>
                    <a:pt x="3029811" y="174087"/>
                  </a:lnTo>
                  <a:lnTo>
                    <a:pt x="2981987" y="186475"/>
                  </a:lnTo>
                  <a:lnTo>
                    <a:pt x="2934329" y="199271"/>
                  </a:lnTo>
                  <a:lnTo>
                    <a:pt x="2886837" y="212471"/>
                  </a:lnTo>
                  <a:lnTo>
                    <a:pt x="2839514" y="226073"/>
                  </a:lnTo>
                  <a:lnTo>
                    <a:pt x="2792362" y="240076"/>
                  </a:lnTo>
                  <a:lnTo>
                    <a:pt x="2745382" y="254479"/>
                  </a:lnTo>
                  <a:lnTo>
                    <a:pt x="2698577" y="269278"/>
                  </a:lnTo>
                  <a:lnTo>
                    <a:pt x="2651947" y="284472"/>
                  </a:lnTo>
                  <a:lnTo>
                    <a:pt x="2605497" y="300059"/>
                  </a:lnTo>
                  <a:lnTo>
                    <a:pt x="2559226" y="316037"/>
                  </a:lnTo>
                  <a:lnTo>
                    <a:pt x="2513137" y="332405"/>
                  </a:lnTo>
                  <a:lnTo>
                    <a:pt x="2467233" y="349160"/>
                  </a:lnTo>
                  <a:lnTo>
                    <a:pt x="2421514" y="366300"/>
                  </a:lnTo>
                  <a:lnTo>
                    <a:pt x="2375983" y="383824"/>
                  </a:lnTo>
                  <a:lnTo>
                    <a:pt x="2330642" y="401730"/>
                  </a:lnTo>
                  <a:lnTo>
                    <a:pt x="2285493" y="420015"/>
                  </a:lnTo>
                  <a:lnTo>
                    <a:pt x="2240538" y="438679"/>
                  </a:lnTo>
                  <a:lnTo>
                    <a:pt x="2195778" y="457718"/>
                  </a:lnTo>
                  <a:lnTo>
                    <a:pt x="2151215" y="477131"/>
                  </a:lnTo>
                  <a:lnTo>
                    <a:pt x="2106852" y="496916"/>
                  </a:lnTo>
                  <a:lnTo>
                    <a:pt x="2062690" y="517071"/>
                  </a:lnTo>
                  <a:lnTo>
                    <a:pt x="2018731" y="537595"/>
                  </a:lnTo>
                  <a:lnTo>
                    <a:pt x="1974978" y="558484"/>
                  </a:lnTo>
                  <a:lnTo>
                    <a:pt x="1931431" y="579739"/>
                  </a:lnTo>
                  <a:lnTo>
                    <a:pt x="1888094" y="601355"/>
                  </a:lnTo>
                  <a:lnTo>
                    <a:pt x="1844967" y="623333"/>
                  </a:lnTo>
                  <a:lnTo>
                    <a:pt x="1802054" y="645669"/>
                  </a:lnTo>
                  <a:lnTo>
                    <a:pt x="1759355" y="668362"/>
                  </a:lnTo>
                  <a:lnTo>
                    <a:pt x="1716873" y="691409"/>
                  </a:lnTo>
                  <a:lnTo>
                    <a:pt x="1674609" y="714810"/>
                  </a:lnTo>
                  <a:lnTo>
                    <a:pt x="1632566" y="738562"/>
                  </a:lnTo>
                  <a:lnTo>
                    <a:pt x="1590745" y="762662"/>
                  </a:lnTo>
                  <a:lnTo>
                    <a:pt x="1549149" y="787110"/>
                  </a:lnTo>
                  <a:lnTo>
                    <a:pt x="1507779" y="811904"/>
                  </a:lnTo>
                  <a:lnTo>
                    <a:pt x="1466637" y="837040"/>
                  </a:lnTo>
                  <a:lnTo>
                    <a:pt x="1425725" y="862518"/>
                  </a:lnTo>
                  <a:lnTo>
                    <a:pt x="1385045" y="888336"/>
                  </a:lnTo>
                  <a:lnTo>
                    <a:pt x="1344600" y="914491"/>
                  </a:lnTo>
                  <a:lnTo>
                    <a:pt x="1304390" y="940982"/>
                  </a:lnTo>
                  <a:lnTo>
                    <a:pt x="1264418" y="967807"/>
                  </a:lnTo>
                  <a:lnTo>
                    <a:pt x="1224685" y="994964"/>
                  </a:lnTo>
                  <a:lnTo>
                    <a:pt x="1185195" y="1022451"/>
                  </a:lnTo>
                  <a:lnTo>
                    <a:pt x="1145947" y="1050266"/>
                  </a:lnTo>
                  <a:lnTo>
                    <a:pt x="1106946" y="1078407"/>
                  </a:lnTo>
                  <a:lnTo>
                    <a:pt x="1068192" y="1106872"/>
                  </a:lnTo>
                  <a:lnTo>
                    <a:pt x="1029687" y="1135660"/>
                  </a:lnTo>
                  <a:lnTo>
                    <a:pt x="991433" y="1164768"/>
                  </a:lnTo>
                  <a:lnTo>
                    <a:pt x="953432" y="1194194"/>
                  </a:lnTo>
                  <a:lnTo>
                    <a:pt x="915687" y="1223938"/>
                  </a:lnTo>
                  <a:lnTo>
                    <a:pt x="878199" y="1253996"/>
                  </a:lnTo>
                  <a:lnTo>
                    <a:pt x="840969" y="1284366"/>
                  </a:lnTo>
                  <a:lnTo>
                    <a:pt x="804000" y="1315048"/>
                  </a:lnTo>
                  <a:lnTo>
                    <a:pt x="767294" y="1346038"/>
                  </a:lnTo>
                  <a:lnTo>
                    <a:pt x="730853" y="1377336"/>
                  </a:lnTo>
                  <a:lnTo>
                    <a:pt x="694679" y="1408939"/>
                  </a:lnTo>
                  <a:lnTo>
                    <a:pt x="658773" y="1440845"/>
                  </a:lnTo>
                  <a:lnTo>
                    <a:pt x="623137" y="1473052"/>
                  </a:lnTo>
                  <a:lnTo>
                    <a:pt x="587774" y="1505558"/>
                  </a:lnTo>
                  <a:lnTo>
                    <a:pt x="552685" y="1538363"/>
                  </a:lnTo>
                  <a:lnTo>
                    <a:pt x="517872" y="1571462"/>
                  </a:lnTo>
                  <a:lnTo>
                    <a:pt x="483337" y="1604856"/>
                  </a:lnTo>
                  <a:lnTo>
                    <a:pt x="449083" y="1638541"/>
                  </a:lnTo>
                  <a:lnTo>
                    <a:pt x="415110" y="1672516"/>
                  </a:lnTo>
                  <a:lnTo>
                    <a:pt x="381421" y="1706779"/>
                  </a:lnTo>
                  <a:lnTo>
                    <a:pt x="348019" y="1741328"/>
                  </a:lnTo>
                  <a:lnTo>
                    <a:pt x="314903" y="1776161"/>
                  </a:lnTo>
                  <a:lnTo>
                    <a:pt x="282078" y="1811276"/>
                  </a:lnTo>
                  <a:lnTo>
                    <a:pt x="249544" y="1846671"/>
                  </a:lnTo>
                  <a:lnTo>
                    <a:pt x="217303" y="1882345"/>
                  </a:lnTo>
                  <a:lnTo>
                    <a:pt x="185358" y="1918295"/>
                  </a:lnTo>
                  <a:lnTo>
                    <a:pt x="153711" y="1954520"/>
                  </a:lnTo>
                  <a:lnTo>
                    <a:pt x="122362" y="1991018"/>
                  </a:lnTo>
                  <a:lnTo>
                    <a:pt x="91315" y="2027786"/>
                  </a:lnTo>
                  <a:lnTo>
                    <a:pt x="60571" y="2064823"/>
                  </a:lnTo>
                  <a:lnTo>
                    <a:pt x="30132" y="2102127"/>
                  </a:lnTo>
                  <a:lnTo>
                    <a:pt x="0" y="2139696"/>
                  </a:lnTo>
                </a:path>
              </a:pathLst>
            </a:custGeom>
            <a:ln w="57150">
              <a:solidFill>
                <a:srgbClr val="A9DB6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39"/>
            <p:cNvSpPr/>
            <p:nvPr/>
          </p:nvSpPr>
          <p:spPr>
            <a:xfrm>
              <a:off x="3125724" y="5166360"/>
              <a:ext cx="650875" cy="536575"/>
            </a:xfrm>
            <a:custGeom>
              <a:avLst/>
              <a:gdLst/>
              <a:ahLst/>
              <a:cxnLst/>
              <a:rect l="l" t="t" r="r" b="b"/>
              <a:pathLst>
                <a:path w="650875" h="536575">
                  <a:moveTo>
                    <a:pt x="150876" y="279019"/>
                  </a:moveTo>
                  <a:lnTo>
                    <a:pt x="145122" y="271780"/>
                  </a:lnTo>
                  <a:lnTo>
                    <a:pt x="129768" y="252463"/>
                  </a:lnTo>
                  <a:lnTo>
                    <a:pt x="115417" y="223126"/>
                  </a:lnTo>
                  <a:lnTo>
                    <a:pt x="107238" y="199390"/>
                  </a:lnTo>
                  <a:lnTo>
                    <a:pt x="104648" y="189611"/>
                  </a:lnTo>
                  <a:lnTo>
                    <a:pt x="116967" y="192659"/>
                  </a:lnTo>
                  <a:lnTo>
                    <a:pt x="120929" y="189611"/>
                  </a:lnTo>
                  <a:lnTo>
                    <a:pt x="126238" y="185547"/>
                  </a:lnTo>
                  <a:lnTo>
                    <a:pt x="108839" y="163982"/>
                  </a:lnTo>
                  <a:lnTo>
                    <a:pt x="92608" y="128549"/>
                  </a:lnTo>
                  <a:lnTo>
                    <a:pt x="80619" y="95415"/>
                  </a:lnTo>
                  <a:lnTo>
                    <a:pt x="75946" y="80772"/>
                  </a:lnTo>
                  <a:lnTo>
                    <a:pt x="71107" y="95415"/>
                  </a:lnTo>
                  <a:lnTo>
                    <a:pt x="58762" y="128549"/>
                  </a:lnTo>
                  <a:lnTo>
                    <a:pt x="42189" y="163982"/>
                  </a:lnTo>
                  <a:lnTo>
                    <a:pt x="24638" y="185547"/>
                  </a:lnTo>
                  <a:lnTo>
                    <a:pt x="33909" y="192659"/>
                  </a:lnTo>
                  <a:lnTo>
                    <a:pt x="46228" y="189611"/>
                  </a:lnTo>
                  <a:lnTo>
                    <a:pt x="43624" y="199390"/>
                  </a:lnTo>
                  <a:lnTo>
                    <a:pt x="35445" y="223126"/>
                  </a:lnTo>
                  <a:lnTo>
                    <a:pt x="21094" y="252463"/>
                  </a:lnTo>
                  <a:lnTo>
                    <a:pt x="0" y="279019"/>
                  </a:lnTo>
                  <a:lnTo>
                    <a:pt x="6197" y="280339"/>
                  </a:lnTo>
                  <a:lnTo>
                    <a:pt x="21932" y="281927"/>
                  </a:lnTo>
                  <a:lnTo>
                    <a:pt x="41808" y="280339"/>
                  </a:lnTo>
                  <a:lnTo>
                    <a:pt x="42646" y="280339"/>
                  </a:lnTo>
                  <a:lnTo>
                    <a:pt x="64643" y="271780"/>
                  </a:lnTo>
                  <a:lnTo>
                    <a:pt x="64643" y="367284"/>
                  </a:lnTo>
                  <a:lnTo>
                    <a:pt x="86233" y="367284"/>
                  </a:lnTo>
                  <a:lnTo>
                    <a:pt x="86233" y="271780"/>
                  </a:lnTo>
                  <a:lnTo>
                    <a:pt x="108216" y="280339"/>
                  </a:lnTo>
                  <a:lnTo>
                    <a:pt x="109054" y="280339"/>
                  </a:lnTo>
                  <a:lnTo>
                    <a:pt x="128930" y="281927"/>
                  </a:lnTo>
                  <a:lnTo>
                    <a:pt x="144665" y="280339"/>
                  </a:lnTo>
                  <a:lnTo>
                    <a:pt x="150876" y="279019"/>
                  </a:lnTo>
                  <a:close/>
                </a:path>
                <a:path w="650875" h="536575">
                  <a:moveTo>
                    <a:pt x="281940" y="456425"/>
                  </a:moveTo>
                  <a:lnTo>
                    <a:pt x="276339" y="449237"/>
                  </a:lnTo>
                  <a:lnTo>
                    <a:pt x="262851" y="431927"/>
                  </a:lnTo>
                  <a:lnTo>
                    <a:pt x="249834" y="405028"/>
                  </a:lnTo>
                  <a:lnTo>
                    <a:pt x="242392" y="383324"/>
                  </a:lnTo>
                  <a:lnTo>
                    <a:pt x="240030" y="374396"/>
                  </a:lnTo>
                  <a:lnTo>
                    <a:pt x="251206" y="377444"/>
                  </a:lnTo>
                  <a:lnTo>
                    <a:pt x="255244" y="374396"/>
                  </a:lnTo>
                  <a:lnTo>
                    <a:pt x="259461" y="371221"/>
                  </a:lnTo>
                  <a:lnTo>
                    <a:pt x="243573" y="351561"/>
                  </a:lnTo>
                  <a:lnTo>
                    <a:pt x="228688" y="319303"/>
                  </a:lnTo>
                  <a:lnTo>
                    <a:pt x="217665" y="289166"/>
                  </a:lnTo>
                  <a:lnTo>
                    <a:pt x="213360" y="275844"/>
                  </a:lnTo>
                  <a:lnTo>
                    <a:pt x="209042" y="289166"/>
                  </a:lnTo>
                  <a:lnTo>
                    <a:pt x="198018" y="319303"/>
                  </a:lnTo>
                  <a:lnTo>
                    <a:pt x="183134" y="351561"/>
                  </a:lnTo>
                  <a:lnTo>
                    <a:pt x="167259" y="371221"/>
                  </a:lnTo>
                  <a:lnTo>
                    <a:pt x="175514" y="377444"/>
                  </a:lnTo>
                  <a:lnTo>
                    <a:pt x="187833" y="374396"/>
                  </a:lnTo>
                  <a:lnTo>
                    <a:pt x="185280" y="383324"/>
                  </a:lnTo>
                  <a:lnTo>
                    <a:pt x="177444" y="405028"/>
                  </a:lnTo>
                  <a:lnTo>
                    <a:pt x="164033" y="431927"/>
                  </a:lnTo>
                  <a:lnTo>
                    <a:pt x="144780" y="456425"/>
                  </a:lnTo>
                  <a:lnTo>
                    <a:pt x="150431" y="457619"/>
                  </a:lnTo>
                  <a:lnTo>
                    <a:pt x="164731" y="458990"/>
                  </a:lnTo>
                  <a:lnTo>
                    <a:pt x="183616" y="457288"/>
                  </a:lnTo>
                  <a:lnTo>
                    <a:pt x="203073" y="449237"/>
                  </a:lnTo>
                  <a:lnTo>
                    <a:pt x="203073" y="536448"/>
                  </a:lnTo>
                  <a:lnTo>
                    <a:pt x="223647" y="536448"/>
                  </a:lnTo>
                  <a:lnTo>
                    <a:pt x="223647" y="449237"/>
                  </a:lnTo>
                  <a:lnTo>
                    <a:pt x="243090" y="457288"/>
                  </a:lnTo>
                  <a:lnTo>
                    <a:pt x="261975" y="458990"/>
                  </a:lnTo>
                  <a:lnTo>
                    <a:pt x="276275" y="457619"/>
                  </a:lnTo>
                  <a:lnTo>
                    <a:pt x="281940" y="456425"/>
                  </a:lnTo>
                  <a:close/>
                </a:path>
                <a:path w="650875" h="536575">
                  <a:moveTo>
                    <a:pt x="650748" y="204343"/>
                  </a:moveTo>
                  <a:lnTo>
                    <a:pt x="615073" y="146545"/>
                  </a:lnTo>
                  <a:lnTo>
                    <a:pt x="603885" y="111887"/>
                  </a:lnTo>
                  <a:lnTo>
                    <a:pt x="617093" y="114935"/>
                  </a:lnTo>
                  <a:lnTo>
                    <a:pt x="621157" y="111887"/>
                  </a:lnTo>
                  <a:lnTo>
                    <a:pt x="625221" y="108839"/>
                  </a:lnTo>
                  <a:lnTo>
                    <a:pt x="607822" y="86207"/>
                  </a:lnTo>
                  <a:lnTo>
                    <a:pt x="591375" y="49428"/>
                  </a:lnTo>
                  <a:lnTo>
                    <a:pt x="579107" y="15138"/>
                  </a:lnTo>
                  <a:lnTo>
                    <a:pt x="574294" y="0"/>
                  </a:lnTo>
                  <a:lnTo>
                    <a:pt x="569315" y="15138"/>
                  </a:lnTo>
                  <a:lnTo>
                    <a:pt x="556704" y="49428"/>
                  </a:lnTo>
                  <a:lnTo>
                    <a:pt x="539889" y="86207"/>
                  </a:lnTo>
                  <a:lnTo>
                    <a:pt x="522351" y="108839"/>
                  </a:lnTo>
                  <a:lnTo>
                    <a:pt x="531495" y="114935"/>
                  </a:lnTo>
                  <a:lnTo>
                    <a:pt x="544703" y="111887"/>
                  </a:lnTo>
                  <a:lnTo>
                    <a:pt x="541807" y="121996"/>
                  </a:lnTo>
                  <a:lnTo>
                    <a:pt x="532993" y="146545"/>
                  </a:lnTo>
                  <a:lnTo>
                    <a:pt x="518071" y="176885"/>
                  </a:lnTo>
                  <a:lnTo>
                    <a:pt x="496824" y="204343"/>
                  </a:lnTo>
                  <a:lnTo>
                    <a:pt x="503135" y="205803"/>
                  </a:lnTo>
                  <a:lnTo>
                    <a:pt x="519125" y="207632"/>
                  </a:lnTo>
                  <a:lnTo>
                    <a:pt x="540270" y="206006"/>
                  </a:lnTo>
                  <a:lnTo>
                    <a:pt x="562102" y="197104"/>
                  </a:lnTo>
                  <a:lnTo>
                    <a:pt x="562102" y="295656"/>
                  </a:lnTo>
                  <a:lnTo>
                    <a:pt x="585470" y="295656"/>
                  </a:lnTo>
                  <a:lnTo>
                    <a:pt x="585470" y="197104"/>
                  </a:lnTo>
                  <a:lnTo>
                    <a:pt x="607288" y="206006"/>
                  </a:lnTo>
                  <a:lnTo>
                    <a:pt x="628434" y="207632"/>
                  </a:lnTo>
                  <a:lnTo>
                    <a:pt x="644423" y="205803"/>
                  </a:lnTo>
                  <a:lnTo>
                    <a:pt x="650748" y="204343"/>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0" name="object 40"/>
            <p:cNvPicPr/>
            <p:nvPr/>
          </p:nvPicPr>
          <p:blipFill>
            <a:blip r:embed="rId20" cstate="print"/>
            <a:stretch>
              <a:fillRect/>
            </a:stretch>
          </p:blipFill>
          <p:spPr>
            <a:xfrm>
              <a:off x="3747516" y="5396484"/>
              <a:ext cx="123444" cy="236220"/>
            </a:xfrm>
            <a:prstGeom prst="rect">
              <a:avLst/>
            </a:prstGeom>
          </p:spPr>
        </p:pic>
        <p:sp>
          <p:nvSpPr>
            <p:cNvPr id="41" name="object 41"/>
            <p:cNvSpPr/>
            <p:nvPr/>
          </p:nvSpPr>
          <p:spPr>
            <a:xfrm>
              <a:off x="3380232" y="5082539"/>
              <a:ext cx="5654040" cy="634365"/>
            </a:xfrm>
            <a:custGeom>
              <a:avLst/>
              <a:gdLst/>
              <a:ahLst/>
              <a:cxnLst/>
              <a:rect l="l" t="t" r="r" b="b"/>
              <a:pathLst>
                <a:path w="5654040" h="634364">
                  <a:moveTo>
                    <a:pt x="156972" y="208661"/>
                  </a:moveTo>
                  <a:lnTo>
                    <a:pt x="135432" y="181000"/>
                  </a:lnTo>
                  <a:lnTo>
                    <a:pt x="120624" y="150088"/>
                  </a:lnTo>
                  <a:lnTo>
                    <a:pt x="112090" y="124942"/>
                  </a:lnTo>
                  <a:lnTo>
                    <a:pt x="109347" y="114554"/>
                  </a:lnTo>
                  <a:lnTo>
                    <a:pt x="122555" y="117602"/>
                  </a:lnTo>
                  <a:lnTo>
                    <a:pt x="126466" y="114554"/>
                  </a:lnTo>
                  <a:lnTo>
                    <a:pt x="131699" y="110490"/>
                  </a:lnTo>
                  <a:lnTo>
                    <a:pt x="113601" y="87604"/>
                  </a:lnTo>
                  <a:lnTo>
                    <a:pt x="96583" y="50253"/>
                  </a:lnTo>
                  <a:lnTo>
                    <a:pt x="83934" y="15392"/>
                  </a:lnTo>
                  <a:lnTo>
                    <a:pt x="78994" y="0"/>
                  </a:lnTo>
                  <a:lnTo>
                    <a:pt x="74041" y="15392"/>
                  </a:lnTo>
                  <a:lnTo>
                    <a:pt x="61404" y="50253"/>
                  </a:lnTo>
                  <a:lnTo>
                    <a:pt x="44373" y="87604"/>
                  </a:lnTo>
                  <a:lnTo>
                    <a:pt x="26289" y="110490"/>
                  </a:lnTo>
                  <a:lnTo>
                    <a:pt x="35433" y="117602"/>
                  </a:lnTo>
                  <a:lnTo>
                    <a:pt x="48641" y="114554"/>
                  </a:lnTo>
                  <a:lnTo>
                    <a:pt x="45732" y="124942"/>
                  </a:lnTo>
                  <a:lnTo>
                    <a:pt x="36842" y="150088"/>
                  </a:lnTo>
                  <a:lnTo>
                    <a:pt x="21678" y="181000"/>
                  </a:lnTo>
                  <a:lnTo>
                    <a:pt x="0" y="208661"/>
                  </a:lnTo>
                  <a:lnTo>
                    <a:pt x="3492" y="209550"/>
                  </a:lnTo>
                  <a:lnTo>
                    <a:pt x="12890" y="211201"/>
                  </a:lnTo>
                  <a:lnTo>
                    <a:pt x="26466" y="212090"/>
                  </a:lnTo>
                  <a:lnTo>
                    <a:pt x="42545" y="210693"/>
                  </a:lnTo>
                  <a:lnTo>
                    <a:pt x="35445" y="228371"/>
                  </a:lnTo>
                  <a:lnTo>
                    <a:pt x="26174" y="247777"/>
                  </a:lnTo>
                  <a:lnTo>
                    <a:pt x="14439" y="266814"/>
                  </a:lnTo>
                  <a:lnTo>
                    <a:pt x="0" y="283337"/>
                  </a:lnTo>
                  <a:lnTo>
                    <a:pt x="6451" y="284822"/>
                  </a:lnTo>
                  <a:lnTo>
                    <a:pt x="22771" y="286689"/>
                  </a:lnTo>
                  <a:lnTo>
                    <a:pt x="44411" y="285115"/>
                  </a:lnTo>
                  <a:lnTo>
                    <a:pt x="66802" y="276225"/>
                  </a:lnTo>
                  <a:lnTo>
                    <a:pt x="66802" y="376428"/>
                  </a:lnTo>
                  <a:lnTo>
                    <a:pt x="90170" y="376428"/>
                  </a:lnTo>
                  <a:lnTo>
                    <a:pt x="90170" y="276225"/>
                  </a:lnTo>
                  <a:lnTo>
                    <a:pt x="112979" y="285115"/>
                  </a:lnTo>
                  <a:lnTo>
                    <a:pt x="134569" y="286689"/>
                  </a:lnTo>
                  <a:lnTo>
                    <a:pt x="150647" y="284822"/>
                  </a:lnTo>
                  <a:lnTo>
                    <a:pt x="156972" y="283337"/>
                  </a:lnTo>
                  <a:lnTo>
                    <a:pt x="150939" y="276225"/>
                  </a:lnTo>
                  <a:lnTo>
                    <a:pt x="142963" y="266814"/>
                  </a:lnTo>
                  <a:lnTo>
                    <a:pt x="131292" y="247777"/>
                  </a:lnTo>
                  <a:lnTo>
                    <a:pt x="122085" y="228371"/>
                  </a:lnTo>
                  <a:lnTo>
                    <a:pt x="115443" y="210693"/>
                  </a:lnTo>
                  <a:lnTo>
                    <a:pt x="131305" y="212090"/>
                  </a:lnTo>
                  <a:lnTo>
                    <a:pt x="144538" y="211201"/>
                  </a:lnTo>
                  <a:lnTo>
                    <a:pt x="147320" y="210693"/>
                  </a:lnTo>
                  <a:lnTo>
                    <a:pt x="153606" y="209550"/>
                  </a:lnTo>
                  <a:lnTo>
                    <a:pt x="156972" y="208661"/>
                  </a:lnTo>
                  <a:close/>
                </a:path>
                <a:path w="5654040" h="634364">
                  <a:moveTo>
                    <a:pt x="263652" y="489585"/>
                  </a:moveTo>
                  <a:lnTo>
                    <a:pt x="244627" y="465696"/>
                  </a:lnTo>
                  <a:lnTo>
                    <a:pt x="231660" y="439140"/>
                  </a:lnTo>
                  <a:lnTo>
                    <a:pt x="224231" y="417576"/>
                  </a:lnTo>
                  <a:lnTo>
                    <a:pt x="221869" y="408686"/>
                  </a:lnTo>
                  <a:lnTo>
                    <a:pt x="233045" y="411734"/>
                  </a:lnTo>
                  <a:lnTo>
                    <a:pt x="237109" y="408686"/>
                  </a:lnTo>
                  <a:lnTo>
                    <a:pt x="241173" y="405638"/>
                  </a:lnTo>
                  <a:lnTo>
                    <a:pt x="225425" y="385406"/>
                  </a:lnTo>
                  <a:lnTo>
                    <a:pt x="210629" y="352894"/>
                  </a:lnTo>
                  <a:lnTo>
                    <a:pt x="199631" y="322681"/>
                  </a:lnTo>
                  <a:lnTo>
                    <a:pt x="195326" y="309372"/>
                  </a:lnTo>
                  <a:lnTo>
                    <a:pt x="191008" y="322681"/>
                  </a:lnTo>
                  <a:lnTo>
                    <a:pt x="180022" y="352894"/>
                  </a:lnTo>
                  <a:lnTo>
                    <a:pt x="165214" y="385406"/>
                  </a:lnTo>
                  <a:lnTo>
                    <a:pt x="149479" y="405638"/>
                  </a:lnTo>
                  <a:lnTo>
                    <a:pt x="157607" y="411734"/>
                  </a:lnTo>
                  <a:lnTo>
                    <a:pt x="169799" y="408686"/>
                  </a:lnTo>
                  <a:lnTo>
                    <a:pt x="167284" y="417576"/>
                  </a:lnTo>
                  <a:lnTo>
                    <a:pt x="159613" y="439140"/>
                  </a:lnTo>
                  <a:lnTo>
                    <a:pt x="146596" y="465696"/>
                  </a:lnTo>
                  <a:lnTo>
                    <a:pt x="128016" y="489585"/>
                  </a:lnTo>
                  <a:lnTo>
                    <a:pt x="131013" y="490334"/>
                  </a:lnTo>
                  <a:lnTo>
                    <a:pt x="139001" y="491744"/>
                  </a:lnTo>
                  <a:lnTo>
                    <a:pt x="150406" y="492594"/>
                  </a:lnTo>
                  <a:lnTo>
                    <a:pt x="163703" y="491617"/>
                  </a:lnTo>
                  <a:lnTo>
                    <a:pt x="158000" y="506298"/>
                  </a:lnTo>
                  <a:lnTo>
                    <a:pt x="150088" y="522884"/>
                  </a:lnTo>
                  <a:lnTo>
                    <a:pt x="140068" y="539457"/>
                  </a:lnTo>
                  <a:lnTo>
                    <a:pt x="128016" y="554113"/>
                  </a:lnTo>
                  <a:lnTo>
                    <a:pt x="133489" y="555307"/>
                  </a:lnTo>
                  <a:lnTo>
                    <a:pt x="147396" y="556679"/>
                  </a:lnTo>
                  <a:lnTo>
                    <a:pt x="165887" y="554977"/>
                  </a:lnTo>
                  <a:lnTo>
                    <a:pt x="185166" y="546938"/>
                  </a:lnTo>
                  <a:lnTo>
                    <a:pt x="185166" y="633984"/>
                  </a:lnTo>
                  <a:lnTo>
                    <a:pt x="205486" y="633984"/>
                  </a:lnTo>
                  <a:lnTo>
                    <a:pt x="205486" y="546938"/>
                  </a:lnTo>
                  <a:lnTo>
                    <a:pt x="225336" y="554977"/>
                  </a:lnTo>
                  <a:lnTo>
                    <a:pt x="244132" y="556679"/>
                  </a:lnTo>
                  <a:lnTo>
                    <a:pt x="258152" y="555307"/>
                  </a:lnTo>
                  <a:lnTo>
                    <a:pt x="263652" y="554113"/>
                  </a:lnTo>
                  <a:lnTo>
                    <a:pt x="257530" y="546938"/>
                  </a:lnTo>
                  <a:lnTo>
                    <a:pt x="251142" y="539457"/>
                  </a:lnTo>
                  <a:lnTo>
                    <a:pt x="241058" y="522884"/>
                  </a:lnTo>
                  <a:lnTo>
                    <a:pt x="233083" y="506298"/>
                  </a:lnTo>
                  <a:lnTo>
                    <a:pt x="226999" y="491744"/>
                  </a:lnTo>
                  <a:lnTo>
                    <a:pt x="226949" y="491617"/>
                  </a:lnTo>
                  <a:lnTo>
                    <a:pt x="240817" y="492594"/>
                  </a:lnTo>
                  <a:lnTo>
                    <a:pt x="252539" y="491744"/>
                  </a:lnTo>
                  <a:lnTo>
                    <a:pt x="253263" y="491617"/>
                  </a:lnTo>
                  <a:lnTo>
                    <a:pt x="260629" y="490334"/>
                  </a:lnTo>
                  <a:lnTo>
                    <a:pt x="263652" y="489585"/>
                  </a:lnTo>
                  <a:close/>
                </a:path>
                <a:path w="5654040" h="634364">
                  <a:moveTo>
                    <a:pt x="5654040" y="437388"/>
                  </a:moveTo>
                  <a:lnTo>
                    <a:pt x="5641175" y="384886"/>
                  </a:lnTo>
                  <a:lnTo>
                    <a:pt x="5611723" y="336346"/>
                  </a:lnTo>
                  <a:lnTo>
                    <a:pt x="5548909" y="288086"/>
                  </a:lnTo>
                  <a:lnTo>
                    <a:pt x="5494083" y="266623"/>
                  </a:lnTo>
                  <a:lnTo>
                    <a:pt x="5418201" y="250190"/>
                  </a:lnTo>
                  <a:lnTo>
                    <a:pt x="5323052" y="217335"/>
                  </a:lnTo>
                  <a:lnTo>
                    <a:pt x="5256403" y="166966"/>
                  </a:lnTo>
                  <a:lnTo>
                    <a:pt x="5217172" y="120802"/>
                  </a:lnTo>
                  <a:lnTo>
                    <a:pt x="5204333" y="100584"/>
                  </a:lnTo>
                  <a:lnTo>
                    <a:pt x="5192268" y="100584"/>
                  </a:lnTo>
                  <a:lnTo>
                    <a:pt x="5206289" y="125793"/>
                  </a:lnTo>
                  <a:lnTo>
                    <a:pt x="5248719" y="183540"/>
                  </a:lnTo>
                  <a:lnTo>
                    <a:pt x="5320093" y="247015"/>
                  </a:lnTo>
                  <a:lnTo>
                    <a:pt x="5506656" y="325475"/>
                  </a:lnTo>
                  <a:lnTo>
                    <a:pt x="5544058" y="374891"/>
                  </a:lnTo>
                  <a:lnTo>
                    <a:pt x="5552402" y="418579"/>
                  </a:lnTo>
                  <a:lnTo>
                    <a:pt x="5550916" y="437388"/>
                  </a:lnTo>
                  <a:lnTo>
                    <a:pt x="5654040" y="437388"/>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2" name="object 42"/>
            <p:cNvPicPr/>
            <p:nvPr/>
          </p:nvPicPr>
          <p:blipFill>
            <a:blip r:embed="rId21" cstate="print"/>
            <a:stretch>
              <a:fillRect/>
            </a:stretch>
          </p:blipFill>
          <p:spPr>
            <a:xfrm>
              <a:off x="8697468" y="5164836"/>
              <a:ext cx="77724" cy="64007"/>
            </a:xfrm>
            <a:prstGeom prst="rect">
              <a:avLst/>
            </a:prstGeom>
          </p:spPr>
        </p:pic>
        <p:pic>
          <p:nvPicPr>
            <p:cNvPr id="43" name="object 43"/>
            <p:cNvPicPr/>
            <p:nvPr/>
          </p:nvPicPr>
          <p:blipFill>
            <a:blip r:embed="rId22" cstate="print"/>
            <a:stretch>
              <a:fillRect/>
            </a:stretch>
          </p:blipFill>
          <p:spPr>
            <a:xfrm>
              <a:off x="8023860" y="5113020"/>
              <a:ext cx="166116" cy="132587"/>
            </a:xfrm>
            <a:prstGeom prst="rect">
              <a:avLst/>
            </a:prstGeom>
          </p:spPr>
        </p:pic>
        <p:sp>
          <p:nvSpPr>
            <p:cNvPr id="44" name="object 44"/>
            <p:cNvSpPr/>
            <p:nvPr/>
          </p:nvSpPr>
          <p:spPr>
            <a:xfrm>
              <a:off x="7869936" y="4996560"/>
              <a:ext cx="972819" cy="861694"/>
            </a:xfrm>
            <a:custGeom>
              <a:avLst/>
              <a:gdLst/>
              <a:ahLst/>
              <a:cxnLst/>
              <a:rect l="l" t="t" r="r" b="b"/>
              <a:pathLst>
                <a:path w="972820" h="861695">
                  <a:moveTo>
                    <a:pt x="272796" y="391922"/>
                  </a:moveTo>
                  <a:lnTo>
                    <a:pt x="272034" y="388620"/>
                  </a:lnTo>
                  <a:lnTo>
                    <a:pt x="269494" y="387858"/>
                  </a:lnTo>
                  <a:lnTo>
                    <a:pt x="266319" y="386207"/>
                  </a:lnTo>
                  <a:lnTo>
                    <a:pt x="263017" y="387858"/>
                  </a:lnTo>
                  <a:lnTo>
                    <a:pt x="262128" y="390271"/>
                  </a:lnTo>
                  <a:lnTo>
                    <a:pt x="249174" y="419862"/>
                  </a:lnTo>
                  <a:lnTo>
                    <a:pt x="237744" y="390271"/>
                  </a:lnTo>
                  <a:lnTo>
                    <a:pt x="236855" y="387858"/>
                  </a:lnTo>
                  <a:lnTo>
                    <a:pt x="233553" y="386207"/>
                  </a:lnTo>
                  <a:lnTo>
                    <a:pt x="231140" y="386969"/>
                  </a:lnTo>
                  <a:lnTo>
                    <a:pt x="227838" y="388620"/>
                  </a:lnTo>
                  <a:lnTo>
                    <a:pt x="227076" y="391922"/>
                  </a:lnTo>
                  <a:lnTo>
                    <a:pt x="227838" y="394462"/>
                  </a:lnTo>
                  <a:lnTo>
                    <a:pt x="244221" y="436245"/>
                  </a:lnTo>
                  <a:lnTo>
                    <a:pt x="244983" y="437896"/>
                  </a:lnTo>
                  <a:lnTo>
                    <a:pt x="246634" y="439547"/>
                  </a:lnTo>
                  <a:lnTo>
                    <a:pt x="250698" y="439547"/>
                  </a:lnTo>
                  <a:lnTo>
                    <a:pt x="253238" y="437896"/>
                  </a:lnTo>
                  <a:lnTo>
                    <a:pt x="254000" y="436245"/>
                  </a:lnTo>
                  <a:lnTo>
                    <a:pt x="261061" y="419862"/>
                  </a:lnTo>
                  <a:lnTo>
                    <a:pt x="272034" y="394462"/>
                  </a:lnTo>
                  <a:lnTo>
                    <a:pt x="272796" y="391922"/>
                  </a:lnTo>
                  <a:close/>
                </a:path>
                <a:path w="972820" h="861695">
                  <a:moveTo>
                    <a:pt x="358140" y="426974"/>
                  </a:moveTo>
                  <a:lnTo>
                    <a:pt x="357378" y="423672"/>
                  </a:lnTo>
                  <a:lnTo>
                    <a:pt x="354838" y="422910"/>
                  </a:lnTo>
                  <a:lnTo>
                    <a:pt x="351663" y="421259"/>
                  </a:lnTo>
                  <a:lnTo>
                    <a:pt x="348361" y="422910"/>
                  </a:lnTo>
                  <a:lnTo>
                    <a:pt x="347472" y="425323"/>
                  </a:lnTo>
                  <a:lnTo>
                    <a:pt x="334518" y="454914"/>
                  </a:lnTo>
                  <a:lnTo>
                    <a:pt x="323088" y="425323"/>
                  </a:lnTo>
                  <a:lnTo>
                    <a:pt x="322199" y="422910"/>
                  </a:lnTo>
                  <a:lnTo>
                    <a:pt x="318897" y="421259"/>
                  </a:lnTo>
                  <a:lnTo>
                    <a:pt x="316484" y="422910"/>
                  </a:lnTo>
                  <a:lnTo>
                    <a:pt x="314071" y="423672"/>
                  </a:lnTo>
                  <a:lnTo>
                    <a:pt x="312420" y="426974"/>
                  </a:lnTo>
                  <a:lnTo>
                    <a:pt x="313182" y="429514"/>
                  </a:lnTo>
                  <a:lnTo>
                    <a:pt x="329565" y="471297"/>
                  </a:lnTo>
                  <a:lnTo>
                    <a:pt x="330327" y="472948"/>
                  </a:lnTo>
                  <a:lnTo>
                    <a:pt x="331978" y="474599"/>
                  </a:lnTo>
                  <a:lnTo>
                    <a:pt x="336931" y="474599"/>
                  </a:lnTo>
                  <a:lnTo>
                    <a:pt x="338582" y="472948"/>
                  </a:lnTo>
                  <a:lnTo>
                    <a:pt x="339344" y="471297"/>
                  </a:lnTo>
                  <a:lnTo>
                    <a:pt x="346405" y="454914"/>
                  </a:lnTo>
                  <a:lnTo>
                    <a:pt x="357378" y="429514"/>
                  </a:lnTo>
                  <a:lnTo>
                    <a:pt x="358140" y="426974"/>
                  </a:lnTo>
                  <a:close/>
                </a:path>
                <a:path w="972820" h="861695">
                  <a:moveTo>
                    <a:pt x="368808" y="633374"/>
                  </a:moveTo>
                  <a:lnTo>
                    <a:pt x="367919" y="630948"/>
                  </a:lnTo>
                  <a:lnTo>
                    <a:pt x="364617" y="629335"/>
                  </a:lnTo>
                  <a:lnTo>
                    <a:pt x="362204" y="628523"/>
                  </a:lnTo>
                  <a:lnTo>
                    <a:pt x="358902" y="629335"/>
                  </a:lnTo>
                  <a:lnTo>
                    <a:pt x="358013" y="632574"/>
                  </a:lnTo>
                  <a:lnTo>
                    <a:pt x="344805" y="661720"/>
                  </a:lnTo>
                  <a:lnTo>
                    <a:pt x="333121" y="632574"/>
                  </a:lnTo>
                  <a:lnTo>
                    <a:pt x="332359" y="629335"/>
                  </a:lnTo>
                  <a:lnTo>
                    <a:pt x="329057" y="628523"/>
                  </a:lnTo>
                  <a:lnTo>
                    <a:pt x="325755" y="629335"/>
                  </a:lnTo>
                  <a:lnTo>
                    <a:pt x="323215" y="630135"/>
                  </a:lnTo>
                  <a:lnTo>
                    <a:pt x="321564" y="633374"/>
                  </a:lnTo>
                  <a:lnTo>
                    <a:pt x="323215" y="636612"/>
                  </a:lnTo>
                  <a:lnTo>
                    <a:pt x="339852" y="677100"/>
                  </a:lnTo>
                  <a:lnTo>
                    <a:pt x="339852" y="679526"/>
                  </a:lnTo>
                  <a:lnTo>
                    <a:pt x="342265" y="680339"/>
                  </a:lnTo>
                  <a:lnTo>
                    <a:pt x="346456" y="680339"/>
                  </a:lnTo>
                  <a:lnTo>
                    <a:pt x="348869" y="679526"/>
                  </a:lnTo>
                  <a:lnTo>
                    <a:pt x="349758" y="677100"/>
                  </a:lnTo>
                  <a:lnTo>
                    <a:pt x="367919" y="636612"/>
                  </a:lnTo>
                  <a:lnTo>
                    <a:pt x="368808" y="633374"/>
                  </a:lnTo>
                  <a:close/>
                </a:path>
                <a:path w="972820" h="861695">
                  <a:moveTo>
                    <a:pt x="495300" y="571754"/>
                  </a:moveTo>
                  <a:lnTo>
                    <a:pt x="493649" y="568452"/>
                  </a:lnTo>
                  <a:lnTo>
                    <a:pt x="491109" y="567690"/>
                  </a:lnTo>
                  <a:lnTo>
                    <a:pt x="488696" y="566039"/>
                  </a:lnTo>
                  <a:lnTo>
                    <a:pt x="485394" y="567690"/>
                  </a:lnTo>
                  <a:lnTo>
                    <a:pt x="483743" y="570103"/>
                  </a:lnTo>
                  <a:lnTo>
                    <a:pt x="471297" y="599681"/>
                  </a:lnTo>
                  <a:lnTo>
                    <a:pt x="459613" y="570103"/>
                  </a:lnTo>
                  <a:lnTo>
                    <a:pt x="457962" y="567690"/>
                  </a:lnTo>
                  <a:lnTo>
                    <a:pt x="455549" y="566039"/>
                  </a:lnTo>
                  <a:lnTo>
                    <a:pt x="452247" y="567690"/>
                  </a:lnTo>
                  <a:lnTo>
                    <a:pt x="449707" y="568452"/>
                  </a:lnTo>
                  <a:lnTo>
                    <a:pt x="448056" y="571754"/>
                  </a:lnTo>
                  <a:lnTo>
                    <a:pt x="448945" y="574294"/>
                  </a:lnTo>
                  <a:lnTo>
                    <a:pt x="465455" y="616089"/>
                  </a:lnTo>
                  <a:lnTo>
                    <a:pt x="466344" y="617740"/>
                  </a:lnTo>
                  <a:lnTo>
                    <a:pt x="467995" y="619379"/>
                  </a:lnTo>
                  <a:lnTo>
                    <a:pt x="472948" y="619379"/>
                  </a:lnTo>
                  <a:lnTo>
                    <a:pt x="474599" y="617740"/>
                  </a:lnTo>
                  <a:lnTo>
                    <a:pt x="475361" y="616089"/>
                  </a:lnTo>
                  <a:lnTo>
                    <a:pt x="482536" y="599681"/>
                  </a:lnTo>
                  <a:lnTo>
                    <a:pt x="493649" y="574294"/>
                  </a:lnTo>
                  <a:lnTo>
                    <a:pt x="495300" y="571754"/>
                  </a:lnTo>
                  <a:close/>
                </a:path>
                <a:path w="972820" h="861695">
                  <a:moveTo>
                    <a:pt x="548640" y="352933"/>
                  </a:moveTo>
                  <a:lnTo>
                    <a:pt x="547878" y="350520"/>
                  </a:lnTo>
                  <a:lnTo>
                    <a:pt x="544576" y="348869"/>
                  </a:lnTo>
                  <a:lnTo>
                    <a:pt x="542163" y="348107"/>
                  </a:lnTo>
                  <a:lnTo>
                    <a:pt x="538988" y="348869"/>
                  </a:lnTo>
                  <a:lnTo>
                    <a:pt x="538226" y="352171"/>
                  </a:lnTo>
                  <a:lnTo>
                    <a:pt x="525399" y="381254"/>
                  </a:lnTo>
                  <a:lnTo>
                    <a:pt x="514096" y="352171"/>
                  </a:lnTo>
                  <a:lnTo>
                    <a:pt x="513334" y="348869"/>
                  </a:lnTo>
                  <a:lnTo>
                    <a:pt x="510159" y="348107"/>
                  </a:lnTo>
                  <a:lnTo>
                    <a:pt x="506984" y="348869"/>
                  </a:lnTo>
                  <a:lnTo>
                    <a:pt x="504571" y="349758"/>
                  </a:lnTo>
                  <a:lnTo>
                    <a:pt x="502920" y="352933"/>
                  </a:lnTo>
                  <a:lnTo>
                    <a:pt x="504571" y="356235"/>
                  </a:lnTo>
                  <a:lnTo>
                    <a:pt x="520573" y="396621"/>
                  </a:lnTo>
                  <a:lnTo>
                    <a:pt x="520573" y="399161"/>
                  </a:lnTo>
                  <a:lnTo>
                    <a:pt x="522986" y="399923"/>
                  </a:lnTo>
                  <a:lnTo>
                    <a:pt x="524637" y="399923"/>
                  </a:lnTo>
                  <a:lnTo>
                    <a:pt x="526923" y="399923"/>
                  </a:lnTo>
                  <a:lnTo>
                    <a:pt x="529336" y="399161"/>
                  </a:lnTo>
                  <a:lnTo>
                    <a:pt x="530225" y="396621"/>
                  </a:lnTo>
                  <a:lnTo>
                    <a:pt x="547878" y="356235"/>
                  </a:lnTo>
                  <a:lnTo>
                    <a:pt x="548640" y="352933"/>
                  </a:lnTo>
                  <a:close/>
                </a:path>
                <a:path w="972820" h="861695">
                  <a:moveTo>
                    <a:pt x="638556" y="302006"/>
                  </a:moveTo>
                  <a:lnTo>
                    <a:pt x="636905" y="298704"/>
                  </a:lnTo>
                  <a:lnTo>
                    <a:pt x="634492" y="297942"/>
                  </a:lnTo>
                  <a:lnTo>
                    <a:pt x="632079" y="296291"/>
                  </a:lnTo>
                  <a:lnTo>
                    <a:pt x="628904" y="297942"/>
                  </a:lnTo>
                  <a:lnTo>
                    <a:pt x="628142" y="300355"/>
                  </a:lnTo>
                  <a:lnTo>
                    <a:pt x="615315" y="329946"/>
                  </a:lnTo>
                  <a:lnTo>
                    <a:pt x="604012" y="300355"/>
                  </a:lnTo>
                  <a:lnTo>
                    <a:pt x="603250" y="297942"/>
                  </a:lnTo>
                  <a:lnTo>
                    <a:pt x="600075" y="296291"/>
                  </a:lnTo>
                  <a:lnTo>
                    <a:pt x="596900" y="297942"/>
                  </a:lnTo>
                  <a:lnTo>
                    <a:pt x="594487" y="298704"/>
                  </a:lnTo>
                  <a:lnTo>
                    <a:pt x="592836" y="302006"/>
                  </a:lnTo>
                  <a:lnTo>
                    <a:pt x="594487" y="304546"/>
                  </a:lnTo>
                  <a:lnTo>
                    <a:pt x="609727" y="346329"/>
                  </a:lnTo>
                  <a:lnTo>
                    <a:pt x="610489" y="347980"/>
                  </a:lnTo>
                  <a:lnTo>
                    <a:pt x="612902" y="349631"/>
                  </a:lnTo>
                  <a:lnTo>
                    <a:pt x="614553" y="349631"/>
                  </a:lnTo>
                  <a:lnTo>
                    <a:pt x="616839" y="349631"/>
                  </a:lnTo>
                  <a:lnTo>
                    <a:pt x="620141" y="346329"/>
                  </a:lnTo>
                  <a:lnTo>
                    <a:pt x="637794" y="304546"/>
                  </a:lnTo>
                  <a:lnTo>
                    <a:pt x="638556" y="302006"/>
                  </a:lnTo>
                  <a:close/>
                </a:path>
                <a:path w="972820" h="861695">
                  <a:moveTo>
                    <a:pt x="658368" y="814095"/>
                  </a:moveTo>
                  <a:lnTo>
                    <a:pt x="657479" y="810818"/>
                  </a:lnTo>
                  <a:lnTo>
                    <a:pt x="654177" y="809993"/>
                  </a:lnTo>
                  <a:lnTo>
                    <a:pt x="651764" y="808355"/>
                  </a:lnTo>
                  <a:lnTo>
                    <a:pt x="648462" y="809993"/>
                  </a:lnTo>
                  <a:lnTo>
                    <a:pt x="647573" y="812457"/>
                  </a:lnTo>
                  <a:lnTo>
                    <a:pt x="634365" y="841997"/>
                  </a:lnTo>
                  <a:lnTo>
                    <a:pt x="622681" y="812457"/>
                  </a:lnTo>
                  <a:lnTo>
                    <a:pt x="621919" y="809993"/>
                  </a:lnTo>
                  <a:lnTo>
                    <a:pt x="618617" y="808355"/>
                  </a:lnTo>
                  <a:lnTo>
                    <a:pt x="615315" y="809993"/>
                  </a:lnTo>
                  <a:lnTo>
                    <a:pt x="612775" y="810818"/>
                  </a:lnTo>
                  <a:lnTo>
                    <a:pt x="611124" y="814095"/>
                  </a:lnTo>
                  <a:lnTo>
                    <a:pt x="612775" y="816559"/>
                  </a:lnTo>
                  <a:lnTo>
                    <a:pt x="629412" y="858418"/>
                  </a:lnTo>
                  <a:lnTo>
                    <a:pt x="629412" y="860056"/>
                  </a:lnTo>
                  <a:lnTo>
                    <a:pt x="631825" y="861695"/>
                  </a:lnTo>
                  <a:lnTo>
                    <a:pt x="636016" y="861695"/>
                  </a:lnTo>
                  <a:lnTo>
                    <a:pt x="638429" y="860056"/>
                  </a:lnTo>
                  <a:lnTo>
                    <a:pt x="639318" y="858418"/>
                  </a:lnTo>
                  <a:lnTo>
                    <a:pt x="657479" y="816559"/>
                  </a:lnTo>
                  <a:lnTo>
                    <a:pt x="658368" y="814095"/>
                  </a:lnTo>
                  <a:close/>
                </a:path>
                <a:path w="972820" h="861695">
                  <a:moveTo>
                    <a:pt x="669036" y="493903"/>
                  </a:moveTo>
                  <a:lnTo>
                    <a:pt x="667385" y="490728"/>
                  </a:lnTo>
                  <a:lnTo>
                    <a:pt x="664845" y="489077"/>
                  </a:lnTo>
                  <a:lnTo>
                    <a:pt x="661543" y="488315"/>
                  </a:lnTo>
                  <a:lnTo>
                    <a:pt x="659130" y="489966"/>
                  </a:lnTo>
                  <a:lnTo>
                    <a:pt x="657479" y="492252"/>
                  </a:lnTo>
                  <a:lnTo>
                    <a:pt x="644144" y="520954"/>
                  </a:lnTo>
                  <a:lnTo>
                    <a:pt x="631698" y="489966"/>
                  </a:lnTo>
                  <a:lnTo>
                    <a:pt x="628396" y="488315"/>
                  </a:lnTo>
                  <a:lnTo>
                    <a:pt x="625983" y="489077"/>
                  </a:lnTo>
                  <a:lnTo>
                    <a:pt x="623443" y="490728"/>
                  </a:lnTo>
                  <a:lnTo>
                    <a:pt x="621792" y="493141"/>
                  </a:lnTo>
                  <a:lnTo>
                    <a:pt x="622681" y="496316"/>
                  </a:lnTo>
                  <a:lnTo>
                    <a:pt x="640080" y="538480"/>
                  </a:lnTo>
                  <a:lnTo>
                    <a:pt x="641731" y="540131"/>
                  </a:lnTo>
                  <a:lnTo>
                    <a:pt x="646684" y="540131"/>
                  </a:lnTo>
                  <a:lnTo>
                    <a:pt x="648335" y="538480"/>
                  </a:lnTo>
                  <a:lnTo>
                    <a:pt x="649097" y="536956"/>
                  </a:lnTo>
                  <a:lnTo>
                    <a:pt x="667385" y="496316"/>
                  </a:lnTo>
                  <a:lnTo>
                    <a:pt x="669036" y="493903"/>
                  </a:lnTo>
                  <a:close/>
                </a:path>
                <a:path w="972820" h="861695">
                  <a:moveTo>
                    <a:pt x="775716" y="527558"/>
                  </a:moveTo>
                  <a:lnTo>
                    <a:pt x="774065" y="524256"/>
                  </a:lnTo>
                  <a:lnTo>
                    <a:pt x="771652" y="522605"/>
                  </a:lnTo>
                  <a:lnTo>
                    <a:pt x="768477" y="521843"/>
                  </a:lnTo>
                  <a:lnTo>
                    <a:pt x="766064" y="523494"/>
                  </a:lnTo>
                  <a:lnTo>
                    <a:pt x="764540" y="525907"/>
                  </a:lnTo>
                  <a:lnTo>
                    <a:pt x="751713" y="555498"/>
                  </a:lnTo>
                  <a:lnTo>
                    <a:pt x="741172" y="525907"/>
                  </a:lnTo>
                  <a:lnTo>
                    <a:pt x="739648" y="523494"/>
                  </a:lnTo>
                  <a:lnTo>
                    <a:pt x="736473" y="521843"/>
                  </a:lnTo>
                  <a:lnTo>
                    <a:pt x="734060" y="522605"/>
                  </a:lnTo>
                  <a:lnTo>
                    <a:pt x="731647" y="524256"/>
                  </a:lnTo>
                  <a:lnTo>
                    <a:pt x="729996" y="526796"/>
                  </a:lnTo>
                  <a:lnTo>
                    <a:pt x="730758" y="530098"/>
                  </a:lnTo>
                  <a:lnTo>
                    <a:pt x="746887" y="571119"/>
                  </a:lnTo>
                  <a:lnTo>
                    <a:pt x="747649" y="573532"/>
                  </a:lnTo>
                  <a:lnTo>
                    <a:pt x="749300" y="575183"/>
                  </a:lnTo>
                  <a:lnTo>
                    <a:pt x="753999" y="575183"/>
                  </a:lnTo>
                  <a:lnTo>
                    <a:pt x="755650" y="573532"/>
                  </a:lnTo>
                  <a:lnTo>
                    <a:pt x="756412" y="571881"/>
                  </a:lnTo>
                  <a:lnTo>
                    <a:pt x="763333" y="555498"/>
                  </a:lnTo>
                  <a:lnTo>
                    <a:pt x="774065" y="530098"/>
                  </a:lnTo>
                  <a:lnTo>
                    <a:pt x="775716" y="527558"/>
                  </a:lnTo>
                  <a:close/>
                </a:path>
                <a:path w="972820" h="861695">
                  <a:moveTo>
                    <a:pt x="821436" y="363982"/>
                  </a:moveTo>
                  <a:lnTo>
                    <a:pt x="819785" y="358267"/>
                  </a:lnTo>
                  <a:lnTo>
                    <a:pt x="816483" y="356616"/>
                  </a:lnTo>
                  <a:lnTo>
                    <a:pt x="814070" y="358267"/>
                  </a:lnTo>
                  <a:lnTo>
                    <a:pt x="501396" y="462534"/>
                  </a:lnTo>
                  <a:lnTo>
                    <a:pt x="373253" y="304800"/>
                  </a:lnTo>
                  <a:lnTo>
                    <a:pt x="370840" y="302387"/>
                  </a:lnTo>
                  <a:lnTo>
                    <a:pt x="367538" y="302387"/>
                  </a:lnTo>
                  <a:lnTo>
                    <a:pt x="365125" y="304038"/>
                  </a:lnTo>
                  <a:lnTo>
                    <a:pt x="363474" y="306451"/>
                  </a:lnTo>
                  <a:lnTo>
                    <a:pt x="362585" y="309753"/>
                  </a:lnTo>
                  <a:lnTo>
                    <a:pt x="364236" y="312293"/>
                  </a:lnTo>
                  <a:lnTo>
                    <a:pt x="490728" y="466598"/>
                  </a:lnTo>
                  <a:lnTo>
                    <a:pt x="133604" y="585597"/>
                  </a:lnTo>
                  <a:lnTo>
                    <a:pt x="130302" y="587248"/>
                  </a:lnTo>
                  <a:lnTo>
                    <a:pt x="129540" y="589788"/>
                  </a:lnTo>
                  <a:lnTo>
                    <a:pt x="130302" y="593039"/>
                  </a:lnTo>
                  <a:lnTo>
                    <a:pt x="131191" y="594690"/>
                  </a:lnTo>
                  <a:lnTo>
                    <a:pt x="132842" y="596328"/>
                  </a:lnTo>
                  <a:lnTo>
                    <a:pt x="136906" y="596328"/>
                  </a:lnTo>
                  <a:lnTo>
                    <a:pt x="498094" y="474853"/>
                  </a:lnTo>
                  <a:lnTo>
                    <a:pt x="700786" y="723595"/>
                  </a:lnTo>
                  <a:lnTo>
                    <a:pt x="701548" y="725233"/>
                  </a:lnTo>
                  <a:lnTo>
                    <a:pt x="703199" y="726059"/>
                  </a:lnTo>
                  <a:lnTo>
                    <a:pt x="705739" y="726059"/>
                  </a:lnTo>
                  <a:lnTo>
                    <a:pt x="707390" y="725233"/>
                  </a:lnTo>
                  <a:lnTo>
                    <a:pt x="708152" y="724420"/>
                  </a:lnTo>
                  <a:lnTo>
                    <a:pt x="710692" y="722769"/>
                  </a:lnTo>
                  <a:lnTo>
                    <a:pt x="710692" y="719493"/>
                  </a:lnTo>
                  <a:lnTo>
                    <a:pt x="709041" y="717029"/>
                  </a:lnTo>
                  <a:lnTo>
                    <a:pt x="508762" y="471551"/>
                  </a:lnTo>
                  <a:lnTo>
                    <a:pt x="819785" y="367284"/>
                  </a:lnTo>
                  <a:lnTo>
                    <a:pt x="821436" y="363982"/>
                  </a:lnTo>
                  <a:close/>
                </a:path>
                <a:path w="972820" h="861695">
                  <a:moveTo>
                    <a:pt x="972312" y="86741"/>
                  </a:moveTo>
                  <a:lnTo>
                    <a:pt x="970915" y="81915"/>
                  </a:lnTo>
                  <a:lnTo>
                    <a:pt x="967486" y="80518"/>
                  </a:lnTo>
                  <a:lnTo>
                    <a:pt x="904925" y="51104"/>
                  </a:lnTo>
                  <a:lnTo>
                    <a:pt x="843749" y="34226"/>
                  </a:lnTo>
                  <a:lnTo>
                    <a:pt x="785241" y="27647"/>
                  </a:lnTo>
                  <a:lnTo>
                    <a:pt x="730669" y="29095"/>
                  </a:lnTo>
                  <a:lnTo>
                    <a:pt x="681329" y="36309"/>
                  </a:lnTo>
                  <a:lnTo>
                    <a:pt x="638505" y="47040"/>
                  </a:lnTo>
                  <a:lnTo>
                    <a:pt x="577469" y="70015"/>
                  </a:lnTo>
                  <a:lnTo>
                    <a:pt x="561848" y="77724"/>
                  </a:lnTo>
                  <a:lnTo>
                    <a:pt x="503110" y="43103"/>
                  </a:lnTo>
                  <a:lnTo>
                    <a:pt x="443509" y="19570"/>
                  </a:lnTo>
                  <a:lnTo>
                    <a:pt x="383971" y="5689"/>
                  </a:lnTo>
                  <a:lnTo>
                    <a:pt x="325501" y="0"/>
                  </a:lnTo>
                  <a:lnTo>
                    <a:pt x="269024" y="1092"/>
                  </a:lnTo>
                  <a:lnTo>
                    <a:pt x="215519" y="7505"/>
                  </a:lnTo>
                  <a:lnTo>
                    <a:pt x="165938" y="17805"/>
                  </a:lnTo>
                  <a:lnTo>
                    <a:pt x="121246" y="30556"/>
                  </a:lnTo>
                  <a:lnTo>
                    <a:pt x="82410" y="44297"/>
                  </a:lnTo>
                  <a:lnTo>
                    <a:pt x="26149" y="69049"/>
                  </a:lnTo>
                  <a:lnTo>
                    <a:pt x="0" y="86741"/>
                  </a:lnTo>
                  <a:lnTo>
                    <a:pt x="4191" y="93726"/>
                  </a:lnTo>
                  <a:lnTo>
                    <a:pt x="8382" y="95123"/>
                  </a:lnTo>
                  <a:lnTo>
                    <a:pt x="17678" y="89801"/>
                  </a:lnTo>
                  <a:lnTo>
                    <a:pt x="33045" y="81838"/>
                  </a:lnTo>
                  <a:lnTo>
                    <a:pt x="88417" y="57607"/>
                  </a:lnTo>
                  <a:lnTo>
                    <a:pt x="126542" y="44183"/>
                  </a:lnTo>
                  <a:lnTo>
                    <a:pt x="170357" y="31762"/>
                  </a:lnTo>
                  <a:lnTo>
                    <a:pt x="218935" y="21780"/>
                  </a:lnTo>
                  <a:lnTo>
                    <a:pt x="271297" y="15633"/>
                  </a:lnTo>
                  <a:lnTo>
                    <a:pt x="326517" y="14770"/>
                  </a:lnTo>
                  <a:lnTo>
                    <a:pt x="383654" y="20586"/>
                  </a:lnTo>
                  <a:lnTo>
                    <a:pt x="441744" y="34505"/>
                  </a:lnTo>
                  <a:lnTo>
                    <a:pt x="499846" y="57950"/>
                  </a:lnTo>
                  <a:lnTo>
                    <a:pt x="557022" y="92329"/>
                  </a:lnTo>
                  <a:lnTo>
                    <a:pt x="559054" y="94488"/>
                  </a:lnTo>
                  <a:lnTo>
                    <a:pt x="562610" y="94488"/>
                  </a:lnTo>
                  <a:lnTo>
                    <a:pt x="624306" y="67081"/>
                  </a:lnTo>
                  <a:lnTo>
                    <a:pt x="665543" y="54889"/>
                  </a:lnTo>
                  <a:lnTo>
                    <a:pt x="714806" y="45605"/>
                  </a:lnTo>
                  <a:lnTo>
                    <a:pt x="770521" y="41986"/>
                  </a:lnTo>
                  <a:lnTo>
                    <a:pt x="831088" y="46837"/>
                  </a:lnTo>
                  <a:lnTo>
                    <a:pt x="894943" y="62953"/>
                  </a:lnTo>
                  <a:lnTo>
                    <a:pt x="960501" y="93091"/>
                  </a:lnTo>
                  <a:lnTo>
                    <a:pt x="961136" y="93726"/>
                  </a:lnTo>
                  <a:lnTo>
                    <a:pt x="966724" y="93726"/>
                  </a:lnTo>
                  <a:lnTo>
                    <a:pt x="968883" y="92329"/>
                  </a:lnTo>
                  <a:lnTo>
                    <a:pt x="970280" y="90297"/>
                  </a:lnTo>
                  <a:lnTo>
                    <a:pt x="972312" y="86741"/>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45"/>
            <p:cNvSpPr/>
            <p:nvPr/>
          </p:nvSpPr>
          <p:spPr>
            <a:xfrm>
              <a:off x="3623310" y="3213354"/>
              <a:ext cx="680085" cy="680085"/>
            </a:xfrm>
            <a:custGeom>
              <a:avLst/>
              <a:gdLst/>
              <a:ahLst/>
              <a:cxnLst/>
              <a:rect l="l" t="t" r="r" b="b"/>
              <a:pathLst>
                <a:path w="680085" h="680085">
                  <a:moveTo>
                    <a:pt x="339852"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2" y="679704"/>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4" y="339851"/>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2"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46"/>
            <p:cNvSpPr/>
            <p:nvPr/>
          </p:nvSpPr>
          <p:spPr>
            <a:xfrm>
              <a:off x="3623310" y="3213354"/>
              <a:ext cx="680085" cy="680085"/>
            </a:xfrm>
            <a:custGeom>
              <a:avLst/>
              <a:gdLst/>
              <a:ahLst/>
              <a:cxnLst/>
              <a:rect l="l" t="t" r="r" b="b"/>
              <a:pathLst>
                <a:path w="680085" h="680085">
                  <a:moveTo>
                    <a:pt x="0" y="339851"/>
                  </a:moveTo>
                  <a:lnTo>
                    <a:pt x="3102" y="293733"/>
                  </a:lnTo>
                  <a:lnTo>
                    <a:pt x="12139" y="249502"/>
                  </a:lnTo>
                  <a:lnTo>
                    <a:pt x="26705" y="207561"/>
                  </a:lnTo>
                  <a:lnTo>
                    <a:pt x="46397" y="168317"/>
                  </a:lnTo>
                  <a:lnTo>
                    <a:pt x="70809" y="132173"/>
                  </a:lnTo>
                  <a:lnTo>
                    <a:pt x="99536" y="99536"/>
                  </a:lnTo>
                  <a:lnTo>
                    <a:pt x="132173" y="70809"/>
                  </a:lnTo>
                  <a:lnTo>
                    <a:pt x="168317" y="46397"/>
                  </a:lnTo>
                  <a:lnTo>
                    <a:pt x="207561" y="26705"/>
                  </a:lnTo>
                  <a:lnTo>
                    <a:pt x="249502" y="12139"/>
                  </a:lnTo>
                  <a:lnTo>
                    <a:pt x="293733" y="3102"/>
                  </a:lnTo>
                  <a:lnTo>
                    <a:pt x="339852" y="0"/>
                  </a:lnTo>
                  <a:lnTo>
                    <a:pt x="385970" y="3102"/>
                  </a:lnTo>
                  <a:lnTo>
                    <a:pt x="430201" y="12139"/>
                  </a:lnTo>
                  <a:lnTo>
                    <a:pt x="472142" y="26705"/>
                  </a:lnTo>
                  <a:lnTo>
                    <a:pt x="511386" y="46397"/>
                  </a:lnTo>
                  <a:lnTo>
                    <a:pt x="547530" y="70809"/>
                  </a:lnTo>
                  <a:lnTo>
                    <a:pt x="580167" y="99536"/>
                  </a:lnTo>
                  <a:lnTo>
                    <a:pt x="608894" y="132173"/>
                  </a:lnTo>
                  <a:lnTo>
                    <a:pt x="633306" y="168317"/>
                  </a:lnTo>
                  <a:lnTo>
                    <a:pt x="652998" y="207561"/>
                  </a:lnTo>
                  <a:lnTo>
                    <a:pt x="667564" y="249502"/>
                  </a:lnTo>
                  <a:lnTo>
                    <a:pt x="676601" y="293733"/>
                  </a:lnTo>
                  <a:lnTo>
                    <a:pt x="679704" y="339851"/>
                  </a:lnTo>
                  <a:lnTo>
                    <a:pt x="676601" y="385970"/>
                  </a:lnTo>
                  <a:lnTo>
                    <a:pt x="667564" y="430201"/>
                  </a:lnTo>
                  <a:lnTo>
                    <a:pt x="652998" y="472142"/>
                  </a:lnTo>
                  <a:lnTo>
                    <a:pt x="633306" y="511386"/>
                  </a:lnTo>
                  <a:lnTo>
                    <a:pt x="608894" y="547530"/>
                  </a:lnTo>
                  <a:lnTo>
                    <a:pt x="580167" y="580167"/>
                  </a:lnTo>
                  <a:lnTo>
                    <a:pt x="547530" y="608894"/>
                  </a:lnTo>
                  <a:lnTo>
                    <a:pt x="511386" y="633306"/>
                  </a:lnTo>
                  <a:lnTo>
                    <a:pt x="472142" y="652998"/>
                  </a:lnTo>
                  <a:lnTo>
                    <a:pt x="430201" y="667564"/>
                  </a:lnTo>
                  <a:lnTo>
                    <a:pt x="385970" y="676601"/>
                  </a:lnTo>
                  <a:lnTo>
                    <a:pt x="339852" y="679704"/>
                  </a:lnTo>
                  <a:lnTo>
                    <a:pt x="293733" y="676601"/>
                  </a:lnTo>
                  <a:lnTo>
                    <a:pt x="249502" y="667564"/>
                  </a:lnTo>
                  <a:lnTo>
                    <a:pt x="207561" y="652998"/>
                  </a:lnTo>
                  <a:lnTo>
                    <a:pt x="168317" y="633306"/>
                  </a:lnTo>
                  <a:lnTo>
                    <a:pt x="132173" y="608894"/>
                  </a:lnTo>
                  <a:lnTo>
                    <a:pt x="99536" y="580167"/>
                  </a:lnTo>
                  <a:lnTo>
                    <a:pt x="70809" y="547530"/>
                  </a:lnTo>
                  <a:lnTo>
                    <a:pt x="46397" y="511386"/>
                  </a:lnTo>
                  <a:lnTo>
                    <a:pt x="26705" y="472142"/>
                  </a:lnTo>
                  <a:lnTo>
                    <a:pt x="12139" y="430201"/>
                  </a:lnTo>
                  <a:lnTo>
                    <a:pt x="3102" y="385970"/>
                  </a:lnTo>
                  <a:lnTo>
                    <a:pt x="0" y="339851"/>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47"/>
            <p:cNvSpPr/>
            <p:nvPr/>
          </p:nvSpPr>
          <p:spPr>
            <a:xfrm>
              <a:off x="3686556" y="3416808"/>
              <a:ext cx="559435" cy="257810"/>
            </a:xfrm>
            <a:custGeom>
              <a:avLst/>
              <a:gdLst/>
              <a:ahLst/>
              <a:cxnLst/>
              <a:rect l="l" t="t" r="r" b="b"/>
              <a:pathLst>
                <a:path w="559435" h="257810">
                  <a:moveTo>
                    <a:pt x="241709" y="161290"/>
                  </a:moveTo>
                  <a:lnTo>
                    <a:pt x="233299" y="161290"/>
                  </a:lnTo>
                  <a:lnTo>
                    <a:pt x="226173" y="251801"/>
                  </a:lnTo>
                  <a:lnTo>
                    <a:pt x="226060" y="254635"/>
                  </a:lnTo>
                  <a:lnTo>
                    <a:pt x="226822" y="255397"/>
                  </a:lnTo>
                  <a:lnTo>
                    <a:pt x="227457" y="256794"/>
                  </a:lnTo>
                  <a:lnTo>
                    <a:pt x="228219" y="257556"/>
                  </a:lnTo>
                  <a:lnTo>
                    <a:pt x="332486" y="257556"/>
                  </a:lnTo>
                  <a:lnTo>
                    <a:pt x="333248" y="256794"/>
                  </a:lnTo>
                  <a:lnTo>
                    <a:pt x="334010" y="255397"/>
                  </a:lnTo>
                  <a:lnTo>
                    <a:pt x="333894" y="251801"/>
                  </a:lnTo>
                  <a:lnTo>
                    <a:pt x="333715" y="249555"/>
                  </a:lnTo>
                  <a:lnTo>
                    <a:pt x="234696" y="249555"/>
                  </a:lnTo>
                  <a:lnTo>
                    <a:pt x="237571" y="211175"/>
                  </a:lnTo>
                  <a:lnTo>
                    <a:pt x="237617" y="210566"/>
                  </a:lnTo>
                  <a:lnTo>
                    <a:pt x="330593" y="210566"/>
                  </a:lnTo>
                  <a:lnTo>
                    <a:pt x="329953" y="202565"/>
                  </a:lnTo>
                  <a:lnTo>
                    <a:pt x="238379" y="202565"/>
                  </a:lnTo>
                  <a:lnTo>
                    <a:pt x="240538" y="174371"/>
                  </a:lnTo>
                  <a:lnTo>
                    <a:pt x="327696" y="174371"/>
                  </a:lnTo>
                  <a:lnTo>
                    <a:pt x="327055" y="166370"/>
                  </a:lnTo>
                  <a:lnTo>
                    <a:pt x="241300" y="166370"/>
                  </a:lnTo>
                  <a:lnTo>
                    <a:pt x="241472" y="164226"/>
                  </a:lnTo>
                  <a:lnTo>
                    <a:pt x="241586" y="162814"/>
                  </a:lnTo>
                  <a:lnTo>
                    <a:pt x="241709" y="161290"/>
                  </a:lnTo>
                  <a:close/>
                </a:path>
                <a:path w="559435" h="257810">
                  <a:moveTo>
                    <a:pt x="330593" y="210566"/>
                  </a:moveTo>
                  <a:lnTo>
                    <a:pt x="323088" y="210566"/>
                  </a:lnTo>
                  <a:lnTo>
                    <a:pt x="325963" y="248945"/>
                  </a:lnTo>
                  <a:lnTo>
                    <a:pt x="326009" y="249555"/>
                  </a:lnTo>
                  <a:lnTo>
                    <a:pt x="333715" y="249555"/>
                  </a:lnTo>
                  <a:lnTo>
                    <a:pt x="330642" y="211175"/>
                  </a:lnTo>
                  <a:lnTo>
                    <a:pt x="330593" y="210566"/>
                  </a:lnTo>
                  <a:close/>
                </a:path>
                <a:path w="559435" h="257810">
                  <a:moveTo>
                    <a:pt x="327696" y="174371"/>
                  </a:moveTo>
                  <a:lnTo>
                    <a:pt x="320167" y="174371"/>
                  </a:lnTo>
                  <a:lnTo>
                    <a:pt x="322417" y="202124"/>
                  </a:lnTo>
                  <a:lnTo>
                    <a:pt x="322453" y="202565"/>
                  </a:lnTo>
                  <a:lnTo>
                    <a:pt x="329953" y="202565"/>
                  </a:lnTo>
                  <a:lnTo>
                    <a:pt x="327696" y="174371"/>
                  </a:lnTo>
                  <a:close/>
                </a:path>
                <a:path w="559435" h="257810">
                  <a:moveTo>
                    <a:pt x="184022" y="109982"/>
                  </a:moveTo>
                  <a:lnTo>
                    <a:pt x="1396" y="109982"/>
                  </a:lnTo>
                  <a:lnTo>
                    <a:pt x="0" y="111379"/>
                  </a:lnTo>
                  <a:lnTo>
                    <a:pt x="0" y="198247"/>
                  </a:lnTo>
                  <a:lnTo>
                    <a:pt x="1396" y="200406"/>
                  </a:lnTo>
                  <a:lnTo>
                    <a:pt x="184022" y="200406"/>
                  </a:lnTo>
                  <a:lnTo>
                    <a:pt x="184785" y="199644"/>
                  </a:lnTo>
                  <a:lnTo>
                    <a:pt x="185420" y="199644"/>
                  </a:lnTo>
                  <a:lnTo>
                    <a:pt x="194456" y="192405"/>
                  </a:lnTo>
                  <a:lnTo>
                    <a:pt x="7239" y="192405"/>
                  </a:lnTo>
                  <a:lnTo>
                    <a:pt x="7239" y="159131"/>
                  </a:lnTo>
                  <a:lnTo>
                    <a:pt x="186944" y="159131"/>
                  </a:lnTo>
                  <a:lnTo>
                    <a:pt x="186944" y="151257"/>
                  </a:lnTo>
                  <a:lnTo>
                    <a:pt x="7239" y="151257"/>
                  </a:lnTo>
                  <a:lnTo>
                    <a:pt x="7239" y="117983"/>
                  </a:lnTo>
                  <a:lnTo>
                    <a:pt x="194720" y="117983"/>
                  </a:lnTo>
                  <a:lnTo>
                    <a:pt x="185420" y="110744"/>
                  </a:lnTo>
                  <a:lnTo>
                    <a:pt x="184785" y="110744"/>
                  </a:lnTo>
                  <a:lnTo>
                    <a:pt x="184022" y="109982"/>
                  </a:lnTo>
                  <a:close/>
                </a:path>
                <a:path w="559435" h="257810">
                  <a:moveTo>
                    <a:pt x="339952" y="162814"/>
                  </a:moveTo>
                  <a:lnTo>
                    <a:pt x="326771" y="162814"/>
                  </a:lnTo>
                  <a:lnTo>
                    <a:pt x="373888" y="199644"/>
                  </a:lnTo>
                  <a:lnTo>
                    <a:pt x="374523" y="199644"/>
                  </a:lnTo>
                  <a:lnTo>
                    <a:pt x="375285" y="200406"/>
                  </a:lnTo>
                  <a:lnTo>
                    <a:pt x="557911" y="200406"/>
                  </a:lnTo>
                  <a:lnTo>
                    <a:pt x="559308" y="198247"/>
                  </a:lnTo>
                  <a:lnTo>
                    <a:pt x="559308" y="192405"/>
                  </a:lnTo>
                  <a:lnTo>
                    <a:pt x="380365" y="192405"/>
                  </a:lnTo>
                  <a:lnTo>
                    <a:pt x="380365" y="188087"/>
                  </a:lnTo>
                  <a:lnTo>
                    <a:pt x="372364" y="188087"/>
                  </a:lnTo>
                  <a:lnTo>
                    <a:pt x="339952" y="162814"/>
                  </a:lnTo>
                  <a:close/>
                </a:path>
                <a:path w="559435" h="257810">
                  <a:moveTo>
                    <a:pt x="52196" y="159131"/>
                  </a:moveTo>
                  <a:lnTo>
                    <a:pt x="44195" y="159131"/>
                  </a:lnTo>
                  <a:lnTo>
                    <a:pt x="44195" y="192405"/>
                  </a:lnTo>
                  <a:lnTo>
                    <a:pt x="52196" y="192405"/>
                  </a:lnTo>
                  <a:lnTo>
                    <a:pt x="52196" y="159131"/>
                  </a:lnTo>
                  <a:close/>
                </a:path>
                <a:path w="559435" h="257810">
                  <a:moveTo>
                    <a:pt x="97028" y="159131"/>
                  </a:moveTo>
                  <a:lnTo>
                    <a:pt x="89154" y="159131"/>
                  </a:lnTo>
                  <a:lnTo>
                    <a:pt x="89154" y="192405"/>
                  </a:lnTo>
                  <a:lnTo>
                    <a:pt x="97028" y="192405"/>
                  </a:lnTo>
                  <a:lnTo>
                    <a:pt x="97028" y="159131"/>
                  </a:lnTo>
                  <a:close/>
                </a:path>
                <a:path w="559435" h="257810">
                  <a:moveTo>
                    <a:pt x="141986" y="159131"/>
                  </a:moveTo>
                  <a:lnTo>
                    <a:pt x="133984" y="159131"/>
                  </a:lnTo>
                  <a:lnTo>
                    <a:pt x="133984" y="192405"/>
                  </a:lnTo>
                  <a:lnTo>
                    <a:pt x="141986" y="192405"/>
                  </a:lnTo>
                  <a:lnTo>
                    <a:pt x="141986" y="159131"/>
                  </a:lnTo>
                  <a:close/>
                </a:path>
                <a:path w="559435" h="257810">
                  <a:moveTo>
                    <a:pt x="186944" y="159131"/>
                  </a:moveTo>
                  <a:lnTo>
                    <a:pt x="178943" y="159131"/>
                  </a:lnTo>
                  <a:lnTo>
                    <a:pt x="178943" y="192405"/>
                  </a:lnTo>
                  <a:lnTo>
                    <a:pt x="194456" y="192405"/>
                  </a:lnTo>
                  <a:lnTo>
                    <a:pt x="199847" y="188087"/>
                  </a:lnTo>
                  <a:lnTo>
                    <a:pt x="186944" y="188087"/>
                  </a:lnTo>
                  <a:lnTo>
                    <a:pt x="186944" y="159131"/>
                  </a:lnTo>
                  <a:close/>
                </a:path>
                <a:path w="559435" h="257810">
                  <a:moveTo>
                    <a:pt x="425323" y="159131"/>
                  </a:moveTo>
                  <a:lnTo>
                    <a:pt x="417322" y="159131"/>
                  </a:lnTo>
                  <a:lnTo>
                    <a:pt x="417322" y="192405"/>
                  </a:lnTo>
                  <a:lnTo>
                    <a:pt x="425323" y="192405"/>
                  </a:lnTo>
                  <a:lnTo>
                    <a:pt x="425323" y="159131"/>
                  </a:lnTo>
                  <a:close/>
                </a:path>
                <a:path w="559435" h="257810">
                  <a:moveTo>
                    <a:pt x="469519" y="159131"/>
                  </a:moveTo>
                  <a:lnTo>
                    <a:pt x="462280" y="159131"/>
                  </a:lnTo>
                  <a:lnTo>
                    <a:pt x="462280" y="192405"/>
                  </a:lnTo>
                  <a:lnTo>
                    <a:pt x="469519" y="192405"/>
                  </a:lnTo>
                  <a:lnTo>
                    <a:pt x="469519" y="159131"/>
                  </a:lnTo>
                  <a:close/>
                </a:path>
                <a:path w="559435" h="257810">
                  <a:moveTo>
                    <a:pt x="514350" y="159131"/>
                  </a:moveTo>
                  <a:lnTo>
                    <a:pt x="506476" y="159131"/>
                  </a:lnTo>
                  <a:lnTo>
                    <a:pt x="506476" y="192405"/>
                  </a:lnTo>
                  <a:lnTo>
                    <a:pt x="514350" y="192405"/>
                  </a:lnTo>
                  <a:lnTo>
                    <a:pt x="514350" y="159131"/>
                  </a:lnTo>
                  <a:close/>
                </a:path>
                <a:path w="559435" h="257810">
                  <a:moveTo>
                    <a:pt x="559308" y="159131"/>
                  </a:moveTo>
                  <a:lnTo>
                    <a:pt x="551307" y="159131"/>
                  </a:lnTo>
                  <a:lnTo>
                    <a:pt x="551307" y="192405"/>
                  </a:lnTo>
                  <a:lnTo>
                    <a:pt x="559308" y="192405"/>
                  </a:lnTo>
                  <a:lnTo>
                    <a:pt x="559308" y="159131"/>
                  </a:lnTo>
                  <a:close/>
                </a:path>
                <a:path w="559435" h="257810">
                  <a:moveTo>
                    <a:pt x="200268" y="122301"/>
                  </a:moveTo>
                  <a:lnTo>
                    <a:pt x="186944" y="122301"/>
                  </a:lnTo>
                  <a:lnTo>
                    <a:pt x="228981" y="154813"/>
                  </a:lnTo>
                  <a:lnTo>
                    <a:pt x="186944" y="188087"/>
                  </a:lnTo>
                  <a:lnTo>
                    <a:pt x="199847" y="188087"/>
                  </a:lnTo>
                  <a:lnTo>
                    <a:pt x="233299" y="161290"/>
                  </a:lnTo>
                  <a:lnTo>
                    <a:pt x="241709" y="161290"/>
                  </a:lnTo>
                  <a:lnTo>
                    <a:pt x="242691" y="149098"/>
                  </a:lnTo>
                  <a:lnTo>
                    <a:pt x="234696" y="149098"/>
                  </a:lnTo>
                  <a:lnTo>
                    <a:pt x="200268" y="122301"/>
                  </a:lnTo>
                  <a:close/>
                </a:path>
                <a:path w="559435" h="257810">
                  <a:moveTo>
                    <a:pt x="380365" y="122301"/>
                  </a:moveTo>
                  <a:lnTo>
                    <a:pt x="372364" y="122301"/>
                  </a:lnTo>
                  <a:lnTo>
                    <a:pt x="372364" y="188087"/>
                  </a:lnTo>
                  <a:lnTo>
                    <a:pt x="380365" y="188087"/>
                  </a:lnTo>
                  <a:lnTo>
                    <a:pt x="380365" y="159131"/>
                  </a:lnTo>
                  <a:lnTo>
                    <a:pt x="559308" y="159131"/>
                  </a:lnTo>
                  <a:lnTo>
                    <a:pt x="559308" y="151257"/>
                  </a:lnTo>
                  <a:lnTo>
                    <a:pt x="380365" y="151257"/>
                  </a:lnTo>
                  <a:lnTo>
                    <a:pt x="380365" y="122301"/>
                  </a:lnTo>
                  <a:close/>
                </a:path>
                <a:path w="559435" h="257810">
                  <a:moveTo>
                    <a:pt x="324865" y="131699"/>
                  </a:moveTo>
                  <a:lnTo>
                    <a:pt x="316611" y="131699"/>
                  </a:lnTo>
                  <a:lnTo>
                    <a:pt x="319486" y="165828"/>
                  </a:lnTo>
                  <a:lnTo>
                    <a:pt x="319532" y="166370"/>
                  </a:lnTo>
                  <a:lnTo>
                    <a:pt x="327055" y="166370"/>
                  </a:lnTo>
                  <a:lnTo>
                    <a:pt x="326884" y="164226"/>
                  </a:lnTo>
                  <a:lnTo>
                    <a:pt x="326771" y="162814"/>
                  </a:lnTo>
                  <a:lnTo>
                    <a:pt x="339952" y="162814"/>
                  </a:lnTo>
                  <a:lnTo>
                    <a:pt x="329692" y="154813"/>
                  </a:lnTo>
                  <a:lnTo>
                    <a:pt x="338193" y="148336"/>
                  </a:lnTo>
                  <a:lnTo>
                    <a:pt x="326009" y="148336"/>
                  </a:lnTo>
                  <a:lnTo>
                    <a:pt x="324902" y="132240"/>
                  </a:lnTo>
                  <a:lnTo>
                    <a:pt x="324865" y="131699"/>
                  </a:lnTo>
                  <a:close/>
                </a:path>
                <a:path w="559435" h="257810">
                  <a:moveTo>
                    <a:pt x="52196" y="117983"/>
                  </a:moveTo>
                  <a:lnTo>
                    <a:pt x="44195" y="117983"/>
                  </a:lnTo>
                  <a:lnTo>
                    <a:pt x="44195" y="151257"/>
                  </a:lnTo>
                  <a:lnTo>
                    <a:pt x="52196" y="151257"/>
                  </a:lnTo>
                  <a:lnTo>
                    <a:pt x="52196" y="117983"/>
                  </a:lnTo>
                  <a:close/>
                </a:path>
                <a:path w="559435" h="257810">
                  <a:moveTo>
                    <a:pt x="97028" y="117983"/>
                  </a:moveTo>
                  <a:lnTo>
                    <a:pt x="89154" y="117983"/>
                  </a:lnTo>
                  <a:lnTo>
                    <a:pt x="89154" y="151257"/>
                  </a:lnTo>
                  <a:lnTo>
                    <a:pt x="97028" y="151257"/>
                  </a:lnTo>
                  <a:lnTo>
                    <a:pt x="97028" y="117983"/>
                  </a:lnTo>
                  <a:close/>
                </a:path>
                <a:path w="559435" h="257810">
                  <a:moveTo>
                    <a:pt x="141986" y="117983"/>
                  </a:moveTo>
                  <a:lnTo>
                    <a:pt x="133984" y="117983"/>
                  </a:lnTo>
                  <a:lnTo>
                    <a:pt x="133984" y="151257"/>
                  </a:lnTo>
                  <a:lnTo>
                    <a:pt x="141986" y="151257"/>
                  </a:lnTo>
                  <a:lnTo>
                    <a:pt x="141986" y="117983"/>
                  </a:lnTo>
                  <a:close/>
                </a:path>
                <a:path w="559435" h="257810">
                  <a:moveTo>
                    <a:pt x="194720" y="117983"/>
                  </a:moveTo>
                  <a:lnTo>
                    <a:pt x="178943" y="117983"/>
                  </a:lnTo>
                  <a:lnTo>
                    <a:pt x="178943" y="151257"/>
                  </a:lnTo>
                  <a:lnTo>
                    <a:pt x="186944" y="151257"/>
                  </a:lnTo>
                  <a:lnTo>
                    <a:pt x="186944" y="122301"/>
                  </a:lnTo>
                  <a:lnTo>
                    <a:pt x="200268" y="122301"/>
                  </a:lnTo>
                  <a:lnTo>
                    <a:pt x="194720" y="117983"/>
                  </a:lnTo>
                  <a:close/>
                </a:path>
                <a:path w="559435" h="257810">
                  <a:moveTo>
                    <a:pt x="425323" y="117983"/>
                  </a:moveTo>
                  <a:lnTo>
                    <a:pt x="417322" y="117983"/>
                  </a:lnTo>
                  <a:lnTo>
                    <a:pt x="417322" y="151257"/>
                  </a:lnTo>
                  <a:lnTo>
                    <a:pt x="425323" y="151257"/>
                  </a:lnTo>
                  <a:lnTo>
                    <a:pt x="425323" y="117983"/>
                  </a:lnTo>
                  <a:close/>
                </a:path>
                <a:path w="559435" h="257810">
                  <a:moveTo>
                    <a:pt x="469519" y="117983"/>
                  </a:moveTo>
                  <a:lnTo>
                    <a:pt x="462280" y="117983"/>
                  </a:lnTo>
                  <a:lnTo>
                    <a:pt x="462280" y="151257"/>
                  </a:lnTo>
                  <a:lnTo>
                    <a:pt x="469519" y="151257"/>
                  </a:lnTo>
                  <a:lnTo>
                    <a:pt x="469519" y="117983"/>
                  </a:lnTo>
                  <a:close/>
                </a:path>
                <a:path w="559435" h="257810">
                  <a:moveTo>
                    <a:pt x="514350" y="117983"/>
                  </a:moveTo>
                  <a:lnTo>
                    <a:pt x="506476" y="117983"/>
                  </a:lnTo>
                  <a:lnTo>
                    <a:pt x="506476" y="151257"/>
                  </a:lnTo>
                  <a:lnTo>
                    <a:pt x="514350" y="151257"/>
                  </a:lnTo>
                  <a:lnTo>
                    <a:pt x="514350" y="117983"/>
                  </a:lnTo>
                  <a:close/>
                </a:path>
                <a:path w="559435" h="257810">
                  <a:moveTo>
                    <a:pt x="559308" y="117983"/>
                  </a:moveTo>
                  <a:lnTo>
                    <a:pt x="551307" y="117983"/>
                  </a:lnTo>
                  <a:lnTo>
                    <a:pt x="551307" y="151257"/>
                  </a:lnTo>
                  <a:lnTo>
                    <a:pt x="559308" y="151257"/>
                  </a:lnTo>
                  <a:lnTo>
                    <a:pt x="559308" y="117983"/>
                  </a:lnTo>
                  <a:close/>
                </a:path>
                <a:path w="559435" h="257810">
                  <a:moveTo>
                    <a:pt x="318770" y="83185"/>
                  </a:moveTo>
                  <a:lnTo>
                    <a:pt x="241300" y="83185"/>
                  </a:lnTo>
                  <a:lnTo>
                    <a:pt x="239776" y="84709"/>
                  </a:lnTo>
                  <a:lnTo>
                    <a:pt x="239725" y="87489"/>
                  </a:lnTo>
                  <a:lnTo>
                    <a:pt x="234775" y="148125"/>
                  </a:lnTo>
                  <a:lnTo>
                    <a:pt x="234696" y="149098"/>
                  </a:lnTo>
                  <a:lnTo>
                    <a:pt x="242691" y="149098"/>
                  </a:lnTo>
                  <a:lnTo>
                    <a:pt x="244050" y="132240"/>
                  </a:lnTo>
                  <a:lnTo>
                    <a:pt x="244094" y="131699"/>
                  </a:lnTo>
                  <a:lnTo>
                    <a:pt x="324865" y="131699"/>
                  </a:lnTo>
                  <a:lnTo>
                    <a:pt x="324612" y="128016"/>
                  </a:lnTo>
                  <a:lnTo>
                    <a:pt x="324612" y="126619"/>
                  </a:lnTo>
                  <a:lnTo>
                    <a:pt x="323850" y="126619"/>
                  </a:lnTo>
                  <a:lnTo>
                    <a:pt x="323635" y="123698"/>
                  </a:lnTo>
                  <a:lnTo>
                    <a:pt x="244094" y="123698"/>
                  </a:lnTo>
                  <a:lnTo>
                    <a:pt x="246969" y="91694"/>
                  </a:lnTo>
                  <a:lnTo>
                    <a:pt x="247015" y="91186"/>
                  </a:lnTo>
                  <a:lnTo>
                    <a:pt x="321246" y="91186"/>
                  </a:lnTo>
                  <a:lnTo>
                    <a:pt x="320974" y="87489"/>
                  </a:lnTo>
                  <a:lnTo>
                    <a:pt x="320929" y="84709"/>
                  </a:lnTo>
                  <a:lnTo>
                    <a:pt x="318770" y="83185"/>
                  </a:lnTo>
                  <a:close/>
                </a:path>
                <a:path w="559435" h="257810">
                  <a:moveTo>
                    <a:pt x="557911" y="109982"/>
                  </a:moveTo>
                  <a:lnTo>
                    <a:pt x="374523" y="109982"/>
                  </a:lnTo>
                  <a:lnTo>
                    <a:pt x="374523" y="110744"/>
                  </a:lnTo>
                  <a:lnTo>
                    <a:pt x="373888" y="110744"/>
                  </a:lnTo>
                  <a:lnTo>
                    <a:pt x="326009" y="148336"/>
                  </a:lnTo>
                  <a:lnTo>
                    <a:pt x="338193" y="148336"/>
                  </a:lnTo>
                  <a:lnTo>
                    <a:pt x="372364" y="122301"/>
                  </a:lnTo>
                  <a:lnTo>
                    <a:pt x="380365" y="122301"/>
                  </a:lnTo>
                  <a:lnTo>
                    <a:pt x="380365" y="117983"/>
                  </a:lnTo>
                  <a:lnTo>
                    <a:pt x="559308" y="117983"/>
                  </a:lnTo>
                  <a:lnTo>
                    <a:pt x="559308" y="111379"/>
                  </a:lnTo>
                  <a:lnTo>
                    <a:pt x="557911" y="109982"/>
                  </a:lnTo>
                  <a:close/>
                </a:path>
                <a:path w="559435" h="257810">
                  <a:moveTo>
                    <a:pt x="321246" y="91186"/>
                  </a:moveTo>
                  <a:lnTo>
                    <a:pt x="313690" y="91186"/>
                  </a:lnTo>
                  <a:lnTo>
                    <a:pt x="315756" y="122301"/>
                  </a:lnTo>
                  <a:lnTo>
                    <a:pt x="315849" y="123698"/>
                  </a:lnTo>
                  <a:lnTo>
                    <a:pt x="323635" y="123698"/>
                  </a:lnTo>
                  <a:lnTo>
                    <a:pt x="321283" y="91694"/>
                  </a:lnTo>
                  <a:lnTo>
                    <a:pt x="321246" y="91186"/>
                  </a:lnTo>
                  <a:close/>
                </a:path>
                <a:path w="559435" h="257810">
                  <a:moveTo>
                    <a:pt x="316611" y="57150"/>
                  </a:moveTo>
                  <a:lnTo>
                    <a:pt x="243459" y="57150"/>
                  </a:lnTo>
                  <a:lnTo>
                    <a:pt x="241300" y="59309"/>
                  </a:lnTo>
                  <a:lnTo>
                    <a:pt x="241300" y="70231"/>
                  </a:lnTo>
                  <a:lnTo>
                    <a:pt x="246267" y="77930"/>
                  </a:lnTo>
                  <a:lnTo>
                    <a:pt x="246379" y="78105"/>
                  </a:lnTo>
                  <a:lnTo>
                    <a:pt x="254254" y="83185"/>
                  </a:lnTo>
                  <a:lnTo>
                    <a:pt x="279654" y="83185"/>
                  </a:lnTo>
                  <a:lnTo>
                    <a:pt x="269313" y="81778"/>
                  </a:lnTo>
                  <a:lnTo>
                    <a:pt x="260461" y="77930"/>
                  </a:lnTo>
                  <a:lnTo>
                    <a:pt x="253775" y="72201"/>
                  </a:lnTo>
                  <a:lnTo>
                    <a:pt x="249936" y="65151"/>
                  </a:lnTo>
                  <a:lnTo>
                    <a:pt x="318008" y="65151"/>
                  </a:lnTo>
                  <a:lnTo>
                    <a:pt x="318008" y="59309"/>
                  </a:lnTo>
                  <a:lnTo>
                    <a:pt x="316611" y="57150"/>
                  </a:lnTo>
                  <a:close/>
                </a:path>
                <a:path w="559435" h="257810">
                  <a:moveTo>
                    <a:pt x="318008" y="65151"/>
                  </a:moveTo>
                  <a:lnTo>
                    <a:pt x="310134" y="65151"/>
                  </a:lnTo>
                  <a:lnTo>
                    <a:pt x="306282" y="72201"/>
                  </a:lnTo>
                  <a:lnTo>
                    <a:pt x="299513" y="77930"/>
                  </a:lnTo>
                  <a:lnTo>
                    <a:pt x="290435" y="81778"/>
                  </a:lnTo>
                  <a:lnTo>
                    <a:pt x="279654" y="83185"/>
                  </a:lnTo>
                  <a:lnTo>
                    <a:pt x="305689" y="83185"/>
                  </a:lnTo>
                  <a:lnTo>
                    <a:pt x="312928" y="78105"/>
                  </a:lnTo>
                  <a:lnTo>
                    <a:pt x="318008" y="70231"/>
                  </a:lnTo>
                  <a:lnTo>
                    <a:pt x="318008" y="65151"/>
                  </a:lnTo>
                  <a:close/>
                </a:path>
                <a:path w="559435" h="257810">
                  <a:moveTo>
                    <a:pt x="287655" y="0"/>
                  </a:moveTo>
                  <a:lnTo>
                    <a:pt x="272415" y="0"/>
                  </a:lnTo>
                  <a:lnTo>
                    <a:pt x="266573" y="5842"/>
                  </a:lnTo>
                  <a:lnTo>
                    <a:pt x="266573" y="18796"/>
                  </a:lnTo>
                  <a:lnTo>
                    <a:pt x="269494" y="23876"/>
                  </a:lnTo>
                  <a:lnTo>
                    <a:pt x="274574" y="26035"/>
                  </a:lnTo>
                  <a:lnTo>
                    <a:pt x="263652" y="57150"/>
                  </a:lnTo>
                  <a:lnTo>
                    <a:pt x="272415" y="57150"/>
                  </a:lnTo>
                  <a:lnTo>
                    <a:pt x="279654" y="34671"/>
                  </a:lnTo>
                  <a:lnTo>
                    <a:pt x="287730" y="34671"/>
                  </a:lnTo>
                  <a:lnTo>
                    <a:pt x="284734" y="26035"/>
                  </a:lnTo>
                  <a:lnTo>
                    <a:pt x="289814" y="23876"/>
                  </a:lnTo>
                  <a:lnTo>
                    <a:pt x="293370" y="18796"/>
                  </a:lnTo>
                  <a:lnTo>
                    <a:pt x="276733" y="18796"/>
                  </a:lnTo>
                  <a:lnTo>
                    <a:pt x="274574" y="16637"/>
                  </a:lnTo>
                  <a:lnTo>
                    <a:pt x="274574" y="10160"/>
                  </a:lnTo>
                  <a:lnTo>
                    <a:pt x="276733" y="8001"/>
                  </a:lnTo>
                  <a:lnTo>
                    <a:pt x="293370" y="8001"/>
                  </a:lnTo>
                  <a:lnTo>
                    <a:pt x="293370" y="5842"/>
                  </a:lnTo>
                  <a:lnTo>
                    <a:pt x="287655" y="0"/>
                  </a:lnTo>
                  <a:close/>
                </a:path>
                <a:path w="559435" h="257810">
                  <a:moveTo>
                    <a:pt x="287730" y="34671"/>
                  </a:moveTo>
                  <a:lnTo>
                    <a:pt x="279654" y="34671"/>
                  </a:lnTo>
                  <a:lnTo>
                    <a:pt x="287655" y="57150"/>
                  </a:lnTo>
                  <a:lnTo>
                    <a:pt x="295529" y="57150"/>
                  </a:lnTo>
                  <a:lnTo>
                    <a:pt x="287730" y="34671"/>
                  </a:lnTo>
                  <a:close/>
                </a:path>
                <a:path w="559435" h="257810">
                  <a:moveTo>
                    <a:pt x="293370" y="8001"/>
                  </a:moveTo>
                  <a:lnTo>
                    <a:pt x="283337" y="8001"/>
                  </a:lnTo>
                  <a:lnTo>
                    <a:pt x="285496" y="10160"/>
                  </a:lnTo>
                  <a:lnTo>
                    <a:pt x="285496" y="16637"/>
                  </a:lnTo>
                  <a:lnTo>
                    <a:pt x="283337" y="18796"/>
                  </a:lnTo>
                  <a:lnTo>
                    <a:pt x="293370" y="18796"/>
                  </a:lnTo>
                  <a:lnTo>
                    <a:pt x="293370" y="8001"/>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8"/>
            <p:cNvSpPr/>
            <p:nvPr/>
          </p:nvSpPr>
          <p:spPr>
            <a:xfrm>
              <a:off x="5811773" y="2693670"/>
              <a:ext cx="759460" cy="742315"/>
            </a:xfrm>
            <a:custGeom>
              <a:avLst/>
              <a:gdLst/>
              <a:ahLst/>
              <a:cxnLst/>
              <a:rect l="l" t="t" r="r" b="b"/>
              <a:pathLst>
                <a:path w="759459" h="742314">
                  <a:moveTo>
                    <a:pt x="379476" y="0"/>
                  </a:moveTo>
                  <a:lnTo>
                    <a:pt x="331881" y="2890"/>
                  </a:lnTo>
                  <a:lnTo>
                    <a:pt x="286048" y="11331"/>
                  </a:lnTo>
                  <a:lnTo>
                    <a:pt x="242334" y="24975"/>
                  </a:lnTo>
                  <a:lnTo>
                    <a:pt x="201095" y="43473"/>
                  </a:lnTo>
                  <a:lnTo>
                    <a:pt x="162685" y="66479"/>
                  </a:lnTo>
                  <a:lnTo>
                    <a:pt x="127462" y="93645"/>
                  </a:lnTo>
                  <a:lnTo>
                    <a:pt x="95781" y="124624"/>
                  </a:lnTo>
                  <a:lnTo>
                    <a:pt x="67997" y="159067"/>
                  </a:lnTo>
                  <a:lnTo>
                    <a:pt x="44467" y="196628"/>
                  </a:lnTo>
                  <a:lnTo>
                    <a:pt x="25546" y="236958"/>
                  </a:lnTo>
                  <a:lnTo>
                    <a:pt x="11591" y="279711"/>
                  </a:lnTo>
                  <a:lnTo>
                    <a:pt x="2957" y="324539"/>
                  </a:lnTo>
                  <a:lnTo>
                    <a:pt x="0" y="371093"/>
                  </a:lnTo>
                  <a:lnTo>
                    <a:pt x="2957" y="417648"/>
                  </a:lnTo>
                  <a:lnTo>
                    <a:pt x="11591" y="462476"/>
                  </a:lnTo>
                  <a:lnTo>
                    <a:pt x="25546" y="505229"/>
                  </a:lnTo>
                  <a:lnTo>
                    <a:pt x="44467" y="545559"/>
                  </a:lnTo>
                  <a:lnTo>
                    <a:pt x="67997" y="583120"/>
                  </a:lnTo>
                  <a:lnTo>
                    <a:pt x="95781" y="617563"/>
                  </a:lnTo>
                  <a:lnTo>
                    <a:pt x="127462" y="648542"/>
                  </a:lnTo>
                  <a:lnTo>
                    <a:pt x="162685" y="675708"/>
                  </a:lnTo>
                  <a:lnTo>
                    <a:pt x="201095" y="698714"/>
                  </a:lnTo>
                  <a:lnTo>
                    <a:pt x="242334" y="717212"/>
                  </a:lnTo>
                  <a:lnTo>
                    <a:pt x="286048" y="730856"/>
                  </a:lnTo>
                  <a:lnTo>
                    <a:pt x="331881" y="739297"/>
                  </a:lnTo>
                  <a:lnTo>
                    <a:pt x="379476" y="742187"/>
                  </a:lnTo>
                  <a:lnTo>
                    <a:pt x="427070" y="739297"/>
                  </a:lnTo>
                  <a:lnTo>
                    <a:pt x="472903" y="730856"/>
                  </a:lnTo>
                  <a:lnTo>
                    <a:pt x="516617" y="717212"/>
                  </a:lnTo>
                  <a:lnTo>
                    <a:pt x="557856" y="698714"/>
                  </a:lnTo>
                  <a:lnTo>
                    <a:pt x="596266" y="675708"/>
                  </a:lnTo>
                  <a:lnTo>
                    <a:pt x="631489" y="648542"/>
                  </a:lnTo>
                  <a:lnTo>
                    <a:pt x="663170" y="617563"/>
                  </a:lnTo>
                  <a:lnTo>
                    <a:pt x="690954" y="583120"/>
                  </a:lnTo>
                  <a:lnTo>
                    <a:pt x="714484" y="545559"/>
                  </a:lnTo>
                  <a:lnTo>
                    <a:pt x="733405" y="505229"/>
                  </a:lnTo>
                  <a:lnTo>
                    <a:pt x="747360" y="462476"/>
                  </a:lnTo>
                  <a:lnTo>
                    <a:pt x="755994" y="417648"/>
                  </a:lnTo>
                  <a:lnTo>
                    <a:pt x="758952" y="371093"/>
                  </a:lnTo>
                  <a:lnTo>
                    <a:pt x="755994" y="324539"/>
                  </a:lnTo>
                  <a:lnTo>
                    <a:pt x="747360" y="279711"/>
                  </a:lnTo>
                  <a:lnTo>
                    <a:pt x="733405" y="236958"/>
                  </a:lnTo>
                  <a:lnTo>
                    <a:pt x="714484" y="196628"/>
                  </a:lnTo>
                  <a:lnTo>
                    <a:pt x="690954" y="159067"/>
                  </a:lnTo>
                  <a:lnTo>
                    <a:pt x="663170" y="124624"/>
                  </a:lnTo>
                  <a:lnTo>
                    <a:pt x="631489" y="93645"/>
                  </a:lnTo>
                  <a:lnTo>
                    <a:pt x="596266" y="66479"/>
                  </a:lnTo>
                  <a:lnTo>
                    <a:pt x="557856" y="43473"/>
                  </a:lnTo>
                  <a:lnTo>
                    <a:pt x="516617" y="24975"/>
                  </a:lnTo>
                  <a:lnTo>
                    <a:pt x="472903" y="11331"/>
                  </a:lnTo>
                  <a:lnTo>
                    <a:pt x="427070" y="2890"/>
                  </a:lnTo>
                  <a:lnTo>
                    <a:pt x="379476"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9"/>
            <p:cNvSpPr/>
            <p:nvPr/>
          </p:nvSpPr>
          <p:spPr>
            <a:xfrm>
              <a:off x="5811773" y="2693670"/>
              <a:ext cx="759460" cy="742315"/>
            </a:xfrm>
            <a:custGeom>
              <a:avLst/>
              <a:gdLst/>
              <a:ahLst/>
              <a:cxnLst/>
              <a:rect l="l" t="t" r="r" b="b"/>
              <a:pathLst>
                <a:path w="759459" h="742314">
                  <a:moveTo>
                    <a:pt x="0" y="371093"/>
                  </a:moveTo>
                  <a:lnTo>
                    <a:pt x="2957" y="324539"/>
                  </a:lnTo>
                  <a:lnTo>
                    <a:pt x="11591" y="279711"/>
                  </a:lnTo>
                  <a:lnTo>
                    <a:pt x="25546" y="236958"/>
                  </a:lnTo>
                  <a:lnTo>
                    <a:pt x="44467" y="196628"/>
                  </a:lnTo>
                  <a:lnTo>
                    <a:pt x="67997" y="159067"/>
                  </a:lnTo>
                  <a:lnTo>
                    <a:pt x="95781" y="124624"/>
                  </a:lnTo>
                  <a:lnTo>
                    <a:pt x="127462" y="93645"/>
                  </a:lnTo>
                  <a:lnTo>
                    <a:pt x="162685" y="66479"/>
                  </a:lnTo>
                  <a:lnTo>
                    <a:pt x="201095" y="43473"/>
                  </a:lnTo>
                  <a:lnTo>
                    <a:pt x="242334" y="24975"/>
                  </a:lnTo>
                  <a:lnTo>
                    <a:pt x="286048" y="11331"/>
                  </a:lnTo>
                  <a:lnTo>
                    <a:pt x="331881" y="2890"/>
                  </a:lnTo>
                  <a:lnTo>
                    <a:pt x="379476" y="0"/>
                  </a:lnTo>
                  <a:lnTo>
                    <a:pt x="427070" y="2890"/>
                  </a:lnTo>
                  <a:lnTo>
                    <a:pt x="472903" y="11331"/>
                  </a:lnTo>
                  <a:lnTo>
                    <a:pt x="516617" y="24975"/>
                  </a:lnTo>
                  <a:lnTo>
                    <a:pt x="557856" y="43473"/>
                  </a:lnTo>
                  <a:lnTo>
                    <a:pt x="596266" y="66479"/>
                  </a:lnTo>
                  <a:lnTo>
                    <a:pt x="631489" y="93645"/>
                  </a:lnTo>
                  <a:lnTo>
                    <a:pt x="663170" y="124624"/>
                  </a:lnTo>
                  <a:lnTo>
                    <a:pt x="690954" y="159067"/>
                  </a:lnTo>
                  <a:lnTo>
                    <a:pt x="714484" y="196628"/>
                  </a:lnTo>
                  <a:lnTo>
                    <a:pt x="733405" y="236958"/>
                  </a:lnTo>
                  <a:lnTo>
                    <a:pt x="747360" y="279711"/>
                  </a:lnTo>
                  <a:lnTo>
                    <a:pt x="755994" y="324539"/>
                  </a:lnTo>
                  <a:lnTo>
                    <a:pt x="758952" y="371093"/>
                  </a:lnTo>
                  <a:lnTo>
                    <a:pt x="755994" y="417648"/>
                  </a:lnTo>
                  <a:lnTo>
                    <a:pt x="747360" y="462476"/>
                  </a:lnTo>
                  <a:lnTo>
                    <a:pt x="733405" y="505229"/>
                  </a:lnTo>
                  <a:lnTo>
                    <a:pt x="714484" y="545559"/>
                  </a:lnTo>
                  <a:lnTo>
                    <a:pt x="690954" y="583120"/>
                  </a:lnTo>
                  <a:lnTo>
                    <a:pt x="663170" y="617563"/>
                  </a:lnTo>
                  <a:lnTo>
                    <a:pt x="631489" y="648542"/>
                  </a:lnTo>
                  <a:lnTo>
                    <a:pt x="596266" y="675708"/>
                  </a:lnTo>
                  <a:lnTo>
                    <a:pt x="557856" y="698714"/>
                  </a:lnTo>
                  <a:lnTo>
                    <a:pt x="516617" y="717212"/>
                  </a:lnTo>
                  <a:lnTo>
                    <a:pt x="472903" y="730856"/>
                  </a:lnTo>
                  <a:lnTo>
                    <a:pt x="427070" y="739297"/>
                  </a:lnTo>
                  <a:lnTo>
                    <a:pt x="379476" y="742187"/>
                  </a:lnTo>
                  <a:lnTo>
                    <a:pt x="331881" y="739297"/>
                  </a:lnTo>
                  <a:lnTo>
                    <a:pt x="286048" y="730856"/>
                  </a:lnTo>
                  <a:lnTo>
                    <a:pt x="242334" y="717212"/>
                  </a:lnTo>
                  <a:lnTo>
                    <a:pt x="201095" y="698714"/>
                  </a:lnTo>
                  <a:lnTo>
                    <a:pt x="162685" y="675708"/>
                  </a:lnTo>
                  <a:lnTo>
                    <a:pt x="127462" y="648542"/>
                  </a:lnTo>
                  <a:lnTo>
                    <a:pt x="95781" y="617563"/>
                  </a:lnTo>
                  <a:lnTo>
                    <a:pt x="67997" y="583120"/>
                  </a:lnTo>
                  <a:lnTo>
                    <a:pt x="44467" y="545559"/>
                  </a:lnTo>
                  <a:lnTo>
                    <a:pt x="25546" y="505229"/>
                  </a:lnTo>
                  <a:lnTo>
                    <a:pt x="11591" y="462476"/>
                  </a:lnTo>
                  <a:lnTo>
                    <a:pt x="2957" y="417648"/>
                  </a:lnTo>
                  <a:lnTo>
                    <a:pt x="0" y="371093"/>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50"/>
            <p:cNvSpPr/>
            <p:nvPr/>
          </p:nvSpPr>
          <p:spPr>
            <a:xfrm>
              <a:off x="5850635" y="2894076"/>
              <a:ext cx="680085" cy="306705"/>
            </a:xfrm>
            <a:custGeom>
              <a:avLst/>
              <a:gdLst/>
              <a:ahLst/>
              <a:cxnLst/>
              <a:rect l="l" t="t" r="r" b="b"/>
              <a:pathLst>
                <a:path w="680084" h="306705">
                  <a:moveTo>
                    <a:pt x="293738" y="191897"/>
                  </a:moveTo>
                  <a:lnTo>
                    <a:pt x="283464" y="191897"/>
                  </a:lnTo>
                  <a:lnTo>
                    <a:pt x="274701" y="301117"/>
                  </a:lnTo>
                  <a:lnTo>
                    <a:pt x="274701" y="302895"/>
                  </a:lnTo>
                  <a:lnTo>
                    <a:pt x="275590" y="303784"/>
                  </a:lnTo>
                  <a:lnTo>
                    <a:pt x="276479" y="305435"/>
                  </a:lnTo>
                  <a:lnTo>
                    <a:pt x="277368" y="306324"/>
                  </a:lnTo>
                  <a:lnTo>
                    <a:pt x="404114" y="306324"/>
                  </a:lnTo>
                  <a:lnTo>
                    <a:pt x="405003" y="305435"/>
                  </a:lnTo>
                  <a:lnTo>
                    <a:pt x="405892" y="303784"/>
                  </a:lnTo>
                  <a:lnTo>
                    <a:pt x="405892" y="301117"/>
                  </a:lnTo>
                  <a:lnTo>
                    <a:pt x="405540" y="296799"/>
                  </a:lnTo>
                  <a:lnTo>
                    <a:pt x="285242" y="296799"/>
                  </a:lnTo>
                  <a:lnTo>
                    <a:pt x="288742" y="251168"/>
                  </a:lnTo>
                  <a:lnTo>
                    <a:pt x="288798" y="250444"/>
                  </a:lnTo>
                  <a:lnTo>
                    <a:pt x="401763" y="250444"/>
                  </a:lnTo>
                  <a:lnTo>
                    <a:pt x="400988" y="240919"/>
                  </a:lnTo>
                  <a:lnTo>
                    <a:pt x="289687" y="240919"/>
                  </a:lnTo>
                  <a:lnTo>
                    <a:pt x="292354" y="207391"/>
                  </a:lnTo>
                  <a:lnTo>
                    <a:pt x="398256" y="207391"/>
                  </a:lnTo>
                  <a:lnTo>
                    <a:pt x="397480" y="197866"/>
                  </a:lnTo>
                  <a:lnTo>
                    <a:pt x="293243" y="197866"/>
                  </a:lnTo>
                  <a:lnTo>
                    <a:pt x="293738" y="191897"/>
                  </a:lnTo>
                  <a:close/>
                </a:path>
                <a:path w="680084" h="306705">
                  <a:moveTo>
                    <a:pt x="401763" y="250444"/>
                  </a:moveTo>
                  <a:lnTo>
                    <a:pt x="392684" y="250444"/>
                  </a:lnTo>
                  <a:lnTo>
                    <a:pt x="396184" y="296074"/>
                  </a:lnTo>
                  <a:lnTo>
                    <a:pt x="396240" y="296799"/>
                  </a:lnTo>
                  <a:lnTo>
                    <a:pt x="405540" y="296799"/>
                  </a:lnTo>
                  <a:lnTo>
                    <a:pt x="401822" y="251168"/>
                  </a:lnTo>
                  <a:lnTo>
                    <a:pt x="401763" y="250444"/>
                  </a:lnTo>
                  <a:close/>
                </a:path>
                <a:path w="680084" h="306705">
                  <a:moveTo>
                    <a:pt x="398256" y="207391"/>
                  </a:moveTo>
                  <a:lnTo>
                    <a:pt x="389128" y="207391"/>
                  </a:lnTo>
                  <a:lnTo>
                    <a:pt x="391753" y="240395"/>
                  </a:lnTo>
                  <a:lnTo>
                    <a:pt x="391795" y="240919"/>
                  </a:lnTo>
                  <a:lnTo>
                    <a:pt x="400988" y="240919"/>
                  </a:lnTo>
                  <a:lnTo>
                    <a:pt x="398256" y="207391"/>
                  </a:lnTo>
                  <a:close/>
                </a:path>
                <a:path w="680084" h="306705">
                  <a:moveTo>
                    <a:pt x="223647" y="130810"/>
                  </a:moveTo>
                  <a:lnTo>
                    <a:pt x="1778" y="130810"/>
                  </a:lnTo>
                  <a:lnTo>
                    <a:pt x="0" y="132461"/>
                  </a:lnTo>
                  <a:lnTo>
                    <a:pt x="0" y="235712"/>
                  </a:lnTo>
                  <a:lnTo>
                    <a:pt x="1778" y="238379"/>
                  </a:lnTo>
                  <a:lnTo>
                    <a:pt x="223647" y="238379"/>
                  </a:lnTo>
                  <a:lnTo>
                    <a:pt x="224536" y="237490"/>
                  </a:lnTo>
                  <a:lnTo>
                    <a:pt x="225425" y="237490"/>
                  </a:lnTo>
                  <a:lnTo>
                    <a:pt x="236418" y="228854"/>
                  </a:lnTo>
                  <a:lnTo>
                    <a:pt x="8763" y="228854"/>
                  </a:lnTo>
                  <a:lnTo>
                    <a:pt x="8763" y="189357"/>
                  </a:lnTo>
                  <a:lnTo>
                    <a:pt x="227203" y="189357"/>
                  </a:lnTo>
                  <a:lnTo>
                    <a:pt x="227203" y="179832"/>
                  </a:lnTo>
                  <a:lnTo>
                    <a:pt x="8763" y="179832"/>
                  </a:lnTo>
                  <a:lnTo>
                    <a:pt x="8763" y="140208"/>
                  </a:lnTo>
                  <a:lnTo>
                    <a:pt x="236588" y="140208"/>
                  </a:lnTo>
                  <a:lnTo>
                    <a:pt x="225425" y="131699"/>
                  </a:lnTo>
                  <a:lnTo>
                    <a:pt x="224536" y="131699"/>
                  </a:lnTo>
                  <a:lnTo>
                    <a:pt x="223647" y="130810"/>
                  </a:lnTo>
                  <a:close/>
                </a:path>
                <a:path w="680084" h="306705">
                  <a:moveTo>
                    <a:pt x="412877" y="193548"/>
                  </a:moveTo>
                  <a:lnTo>
                    <a:pt x="397129" y="193548"/>
                  </a:lnTo>
                  <a:lnTo>
                    <a:pt x="454279" y="237490"/>
                  </a:lnTo>
                  <a:lnTo>
                    <a:pt x="455168" y="237490"/>
                  </a:lnTo>
                  <a:lnTo>
                    <a:pt x="456057" y="238379"/>
                  </a:lnTo>
                  <a:lnTo>
                    <a:pt x="677926" y="238379"/>
                  </a:lnTo>
                  <a:lnTo>
                    <a:pt x="679704" y="235712"/>
                  </a:lnTo>
                  <a:lnTo>
                    <a:pt x="679704" y="228854"/>
                  </a:lnTo>
                  <a:lnTo>
                    <a:pt x="462280" y="228854"/>
                  </a:lnTo>
                  <a:lnTo>
                    <a:pt x="462280" y="223774"/>
                  </a:lnTo>
                  <a:lnTo>
                    <a:pt x="452501" y="223774"/>
                  </a:lnTo>
                  <a:lnTo>
                    <a:pt x="412877" y="193548"/>
                  </a:lnTo>
                  <a:close/>
                </a:path>
                <a:path w="680084" h="306705">
                  <a:moveTo>
                    <a:pt x="63373" y="189357"/>
                  </a:moveTo>
                  <a:lnTo>
                    <a:pt x="53721" y="189357"/>
                  </a:lnTo>
                  <a:lnTo>
                    <a:pt x="53721" y="228854"/>
                  </a:lnTo>
                  <a:lnTo>
                    <a:pt x="63373" y="228854"/>
                  </a:lnTo>
                  <a:lnTo>
                    <a:pt x="63373" y="189357"/>
                  </a:lnTo>
                  <a:close/>
                </a:path>
                <a:path w="680084" h="306705">
                  <a:moveTo>
                    <a:pt x="117983" y="189357"/>
                  </a:moveTo>
                  <a:lnTo>
                    <a:pt x="108331" y="189357"/>
                  </a:lnTo>
                  <a:lnTo>
                    <a:pt x="108331" y="228854"/>
                  </a:lnTo>
                  <a:lnTo>
                    <a:pt x="117983" y="228854"/>
                  </a:lnTo>
                  <a:lnTo>
                    <a:pt x="117983" y="189357"/>
                  </a:lnTo>
                  <a:close/>
                </a:path>
                <a:path w="680084" h="306705">
                  <a:moveTo>
                    <a:pt x="172593" y="189357"/>
                  </a:moveTo>
                  <a:lnTo>
                    <a:pt x="162941" y="189357"/>
                  </a:lnTo>
                  <a:lnTo>
                    <a:pt x="162941" y="228854"/>
                  </a:lnTo>
                  <a:lnTo>
                    <a:pt x="172593" y="228854"/>
                  </a:lnTo>
                  <a:lnTo>
                    <a:pt x="172593" y="189357"/>
                  </a:lnTo>
                  <a:close/>
                </a:path>
                <a:path w="680084" h="306705">
                  <a:moveTo>
                    <a:pt x="227203" y="189357"/>
                  </a:moveTo>
                  <a:lnTo>
                    <a:pt x="217424" y="189357"/>
                  </a:lnTo>
                  <a:lnTo>
                    <a:pt x="217424" y="228854"/>
                  </a:lnTo>
                  <a:lnTo>
                    <a:pt x="236418" y="228854"/>
                  </a:lnTo>
                  <a:lnTo>
                    <a:pt x="242885" y="223774"/>
                  </a:lnTo>
                  <a:lnTo>
                    <a:pt x="227203" y="223774"/>
                  </a:lnTo>
                  <a:lnTo>
                    <a:pt x="227203" y="189357"/>
                  </a:lnTo>
                  <a:close/>
                </a:path>
                <a:path w="680084" h="306705">
                  <a:moveTo>
                    <a:pt x="516763" y="189357"/>
                  </a:moveTo>
                  <a:lnTo>
                    <a:pt x="507111" y="189357"/>
                  </a:lnTo>
                  <a:lnTo>
                    <a:pt x="507111" y="228854"/>
                  </a:lnTo>
                  <a:lnTo>
                    <a:pt x="516763" y="228854"/>
                  </a:lnTo>
                  <a:lnTo>
                    <a:pt x="516763" y="189357"/>
                  </a:lnTo>
                  <a:close/>
                </a:path>
                <a:path w="680084" h="306705">
                  <a:moveTo>
                    <a:pt x="570484" y="189357"/>
                  </a:moveTo>
                  <a:lnTo>
                    <a:pt x="561721" y="189357"/>
                  </a:lnTo>
                  <a:lnTo>
                    <a:pt x="561721" y="228854"/>
                  </a:lnTo>
                  <a:lnTo>
                    <a:pt x="570484" y="228854"/>
                  </a:lnTo>
                  <a:lnTo>
                    <a:pt x="570484" y="189357"/>
                  </a:lnTo>
                  <a:close/>
                </a:path>
                <a:path w="680084" h="306705">
                  <a:moveTo>
                    <a:pt x="625094" y="189357"/>
                  </a:moveTo>
                  <a:lnTo>
                    <a:pt x="615442" y="189357"/>
                  </a:lnTo>
                  <a:lnTo>
                    <a:pt x="615442" y="228854"/>
                  </a:lnTo>
                  <a:lnTo>
                    <a:pt x="625094" y="228854"/>
                  </a:lnTo>
                  <a:lnTo>
                    <a:pt x="625094" y="189357"/>
                  </a:lnTo>
                  <a:close/>
                </a:path>
                <a:path w="680084" h="306705">
                  <a:moveTo>
                    <a:pt x="679704" y="189357"/>
                  </a:moveTo>
                  <a:lnTo>
                    <a:pt x="670052" y="189357"/>
                  </a:lnTo>
                  <a:lnTo>
                    <a:pt x="670052" y="228854"/>
                  </a:lnTo>
                  <a:lnTo>
                    <a:pt x="679704" y="228854"/>
                  </a:lnTo>
                  <a:lnTo>
                    <a:pt x="679704" y="189357"/>
                  </a:lnTo>
                  <a:close/>
                </a:path>
                <a:path w="680084" h="306705">
                  <a:moveTo>
                    <a:pt x="243420" y="145415"/>
                  </a:moveTo>
                  <a:lnTo>
                    <a:pt x="227203" y="145415"/>
                  </a:lnTo>
                  <a:lnTo>
                    <a:pt x="278257" y="184150"/>
                  </a:lnTo>
                  <a:lnTo>
                    <a:pt x="227203" y="223774"/>
                  </a:lnTo>
                  <a:lnTo>
                    <a:pt x="242885" y="223774"/>
                  </a:lnTo>
                  <a:lnTo>
                    <a:pt x="283464" y="191897"/>
                  </a:lnTo>
                  <a:lnTo>
                    <a:pt x="293738" y="191897"/>
                  </a:lnTo>
                  <a:lnTo>
                    <a:pt x="294952" y="177292"/>
                  </a:lnTo>
                  <a:lnTo>
                    <a:pt x="285242" y="177292"/>
                  </a:lnTo>
                  <a:lnTo>
                    <a:pt x="243420" y="145415"/>
                  </a:lnTo>
                  <a:close/>
                </a:path>
                <a:path w="680084" h="306705">
                  <a:moveTo>
                    <a:pt x="462280" y="145415"/>
                  </a:moveTo>
                  <a:lnTo>
                    <a:pt x="452501" y="145415"/>
                  </a:lnTo>
                  <a:lnTo>
                    <a:pt x="452501" y="223774"/>
                  </a:lnTo>
                  <a:lnTo>
                    <a:pt x="462280" y="223774"/>
                  </a:lnTo>
                  <a:lnTo>
                    <a:pt x="462280" y="189357"/>
                  </a:lnTo>
                  <a:lnTo>
                    <a:pt x="679704" y="189357"/>
                  </a:lnTo>
                  <a:lnTo>
                    <a:pt x="679704" y="179832"/>
                  </a:lnTo>
                  <a:lnTo>
                    <a:pt x="462280" y="179832"/>
                  </a:lnTo>
                  <a:lnTo>
                    <a:pt x="462280" y="145415"/>
                  </a:lnTo>
                  <a:close/>
                </a:path>
                <a:path w="680084" h="306705">
                  <a:moveTo>
                    <a:pt x="394780" y="156591"/>
                  </a:moveTo>
                  <a:lnTo>
                    <a:pt x="384810" y="156591"/>
                  </a:lnTo>
                  <a:lnTo>
                    <a:pt x="388185" y="197221"/>
                  </a:lnTo>
                  <a:lnTo>
                    <a:pt x="388239" y="197866"/>
                  </a:lnTo>
                  <a:lnTo>
                    <a:pt x="397480" y="197866"/>
                  </a:lnTo>
                  <a:lnTo>
                    <a:pt x="397129" y="193548"/>
                  </a:lnTo>
                  <a:lnTo>
                    <a:pt x="412877" y="193548"/>
                  </a:lnTo>
                  <a:lnTo>
                    <a:pt x="400558" y="184150"/>
                  </a:lnTo>
                  <a:lnTo>
                    <a:pt x="410946" y="176403"/>
                  </a:lnTo>
                  <a:lnTo>
                    <a:pt x="396240" y="176403"/>
                  </a:lnTo>
                  <a:lnTo>
                    <a:pt x="394827" y="157235"/>
                  </a:lnTo>
                  <a:lnTo>
                    <a:pt x="394780" y="156591"/>
                  </a:lnTo>
                  <a:close/>
                </a:path>
                <a:path w="680084" h="306705">
                  <a:moveTo>
                    <a:pt x="63373" y="140208"/>
                  </a:moveTo>
                  <a:lnTo>
                    <a:pt x="53721" y="140208"/>
                  </a:lnTo>
                  <a:lnTo>
                    <a:pt x="53721" y="179832"/>
                  </a:lnTo>
                  <a:lnTo>
                    <a:pt x="63373" y="179832"/>
                  </a:lnTo>
                  <a:lnTo>
                    <a:pt x="63373" y="140208"/>
                  </a:lnTo>
                  <a:close/>
                </a:path>
                <a:path w="680084" h="306705">
                  <a:moveTo>
                    <a:pt x="117983" y="140208"/>
                  </a:moveTo>
                  <a:lnTo>
                    <a:pt x="108331" y="140208"/>
                  </a:lnTo>
                  <a:lnTo>
                    <a:pt x="108331" y="179832"/>
                  </a:lnTo>
                  <a:lnTo>
                    <a:pt x="117983" y="179832"/>
                  </a:lnTo>
                  <a:lnTo>
                    <a:pt x="117983" y="140208"/>
                  </a:lnTo>
                  <a:close/>
                </a:path>
                <a:path w="680084" h="306705">
                  <a:moveTo>
                    <a:pt x="172593" y="140208"/>
                  </a:moveTo>
                  <a:lnTo>
                    <a:pt x="162941" y="140208"/>
                  </a:lnTo>
                  <a:lnTo>
                    <a:pt x="162941" y="179832"/>
                  </a:lnTo>
                  <a:lnTo>
                    <a:pt x="172593" y="179832"/>
                  </a:lnTo>
                  <a:lnTo>
                    <a:pt x="172593" y="140208"/>
                  </a:lnTo>
                  <a:close/>
                </a:path>
                <a:path w="680084" h="306705">
                  <a:moveTo>
                    <a:pt x="236588" y="140208"/>
                  </a:moveTo>
                  <a:lnTo>
                    <a:pt x="217424" y="140208"/>
                  </a:lnTo>
                  <a:lnTo>
                    <a:pt x="217424" y="179832"/>
                  </a:lnTo>
                  <a:lnTo>
                    <a:pt x="227203" y="179832"/>
                  </a:lnTo>
                  <a:lnTo>
                    <a:pt x="227203" y="145415"/>
                  </a:lnTo>
                  <a:lnTo>
                    <a:pt x="243420" y="145415"/>
                  </a:lnTo>
                  <a:lnTo>
                    <a:pt x="236588" y="140208"/>
                  </a:lnTo>
                  <a:close/>
                </a:path>
                <a:path w="680084" h="306705">
                  <a:moveTo>
                    <a:pt x="516763" y="140208"/>
                  </a:moveTo>
                  <a:lnTo>
                    <a:pt x="507111" y="140208"/>
                  </a:lnTo>
                  <a:lnTo>
                    <a:pt x="507111" y="179832"/>
                  </a:lnTo>
                  <a:lnTo>
                    <a:pt x="516763" y="179832"/>
                  </a:lnTo>
                  <a:lnTo>
                    <a:pt x="516763" y="140208"/>
                  </a:lnTo>
                  <a:close/>
                </a:path>
                <a:path w="680084" h="306705">
                  <a:moveTo>
                    <a:pt x="570484" y="140208"/>
                  </a:moveTo>
                  <a:lnTo>
                    <a:pt x="561721" y="140208"/>
                  </a:lnTo>
                  <a:lnTo>
                    <a:pt x="561721" y="179832"/>
                  </a:lnTo>
                  <a:lnTo>
                    <a:pt x="570484" y="179832"/>
                  </a:lnTo>
                  <a:lnTo>
                    <a:pt x="570484" y="140208"/>
                  </a:lnTo>
                  <a:close/>
                </a:path>
                <a:path w="680084" h="306705">
                  <a:moveTo>
                    <a:pt x="625094" y="140208"/>
                  </a:moveTo>
                  <a:lnTo>
                    <a:pt x="615442" y="140208"/>
                  </a:lnTo>
                  <a:lnTo>
                    <a:pt x="615442" y="179832"/>
                  </a:lnTo>
                  <a:lnTo>
                    <a:pt x="625094" y="179832"/>
                  </a:lnTo>
                  <a:lnTo>
                    <a:pt x="625094" y="140208"/>
                  </a:lnTo>
                  <a:close/>
                </a:path>
                <a:path w="680084" h="306705">
                  <a:moveTo>
                    <a:pt x="679704" y="140208"/>
                  </a:moveTo>
                  <a:lnTo>
                    <a:pt x="670052" y="140208"/>
                  </a:lnTo>
                  <a:lnTo>
                    <a:pt x="670052" y="179832"/>
                  </a:lnTo>
                  <a:lnTo>
                    <a:pt x="679704" y="179832"/>
                  </a:lnTo>
                  <a:lnTo>
                    <a:pt x="679704" y="140208"/>
                  </a:lnTo>
                  <a:close/>
                </a:path>
                <a:path w="680084" h="306705">
                  <a:moveTo>
                    <a:pt x="387350" y="98933"/>
                  </a:moveTo>
                  <a:lnTo>
                    <a:pt x="293243" y="98933"/>
                  </a:lnTo>
                  <a:lnTo>
                    <a:pt x="291465" y="100711"/>
                  </a:lnTo>
                  <a:lnTo>
                    <a:pt x="291402" y="103991"/>
                  </a:lnTo>
                  <a:lnTo>
                    <a:pt x="285339" y="176135"/>
                  </a:lnTo>
                  <a:lnTo>
                    <a:pt x="285242" y="177292"/>
                  </a:lnTo>
                  <a:lnTo>
                    <a:pt x="294952" y="177292"/>
                  </a:lnTo>
                  <a:lnTo>
                    <a:pt x="296618" y="157235"/>
                  </a:lnTo>
                  <a:lnTo>
                    <a:pt x="296672" y="156591"/>
                  </a:lnTo>
                  <a:lnTo>
                    <a:pt x="394780" y="156591"/>
                  </a:lnTo>
                  <a:lnTo>
                    <a:pt x="394462" y="152273"/>
                  </a:lnTo>
                  <a:lnTo>
                    <a:pt x="394462" y="150622"/>
                  </a:lnTo>
                  <a:lnTo>
                    <a:pt x="393573" y="150622"/>
                  </a:lnTo>
                  <a:lnTo>
                    <a:pt x="393315" y="147193"/>
                  </a:lnTo>
                  <a:lnTo>
                    <a:pt x="296672" y="147193"/>
                  </a:lnTo>
                  <a:lnTo>
                    <a:pt x="300172" y="109063"/>
                  </a:lnTo>
                  <a:lnTo>
                    <a:pt x="300228" y="108458"/>
                  </a:lnTo>
                  <a:lnTo>
                    <a:pt x="390407" y="108458"/>
                  </a:lnTo>
                  <a:lnTo>
                    <a:pt x="390072" y="103991"/>
                  </a:lnTo>
                  <a:lnTo>
                    <a:pt x="390017" y="100711"/>
                  </a:lnTo>
                  <a:lnTo>
                    <a:pt x="387350" y="98933"/>
                  </a:lnTo>
                  <a:close/>
                </a:path>
                <a:path w="680084" h="306705">
                  <a:moveTo>
                    <a:pt x="677926" y="130810"/>
                  </a:moveTo>
                  <a:lnTo>
                    <a:pt x="455168" y="130810"/>
                  </a:lnTo>
                  <a:lnTo>
                    <a:pt x="455168" y="131699"/>
                  </a:lnTo>
                  <a:lnTo>
                    <a:pt x="454279" y="131699"/>
                  </a:lnTo>
                  <a:lnTo>
                    <a:pt x="396240" y="176403"/>
                  </a:lnTo>
                  <a:lnTo>
                    <a:pt x="410946" y="176403"/>
                  </a:lnTo>
                  <a:lnTo>
                    <a:pt x="452501" y="145415"/>
                  </a:lnTo>
                  <a:lnTo>
                    <a:pt x="462280" y="145415"/>
                  </a:lnTo>
                  <a:lnTo>
                    <a:pt x="462280" y="140208"/>
                  </a:lnTo>
                  <a:lnTo>
                    <a:pt x="679704" y="140208"/>
                  </a:lnTo>
                  <a:lnTo>
                    <a:pt x="679704" y="132461"/>
                  </a:lnTo>
                  <a:lnTo>
                    <a:pt x="677926" y="130810"/>
                  </a:lnTo>
                  <a:close/>
                </a:path>
                <a:path w="680084" h="306705">
                  <a:moveTo>
                    <a:pt x="390407" y="108458"/>
                  </a:moveTo>
                  <a:lnTo>
                    <a:pt x="381254" y="108458"/>
                  </a:lnTo>
                  <a:lnTo>
                    <a:pt x="383798" y="145415"/>
                  </a:lnTo>
                  <a:lnTo>
                    <a:pt x="383921" y="147193"/>
                  </a:lnTo>
                  <a:lnTo>
                    <a:pt x="393315" y="147193"/>
                  </a:lnTo>
                  <a:lnTo>
                    <a:pt x="390453" y="109063"/>
                  </a:lnTo>
                  <a:lnTo>
                    <a:pt x="390407" y="108458"/>
                  </a:lnTo>
                  <a:close/>
                </a:path>
                <a:path w="680084" h="306705">
                  <a:moveTo>
                    <a:pt x="384810" y="67945"/>
                  </a:moveTo>
                  <a:lnTo>
                    <a:pt x="295783" y="67945"/>
                  </a:lnTo>
                  <a:lnTo>
                    <a:pt x="293243" y="70612"/>
                  </a:lnTo>
                  <a:lnTo>
                    <a:pt x="293243" y="73152"/>
                  </a:lnTo>
                  <a:lnTo>
                    <a:pt x="294346" y="80680"/>
                  </a:lnTo>
                  <a:lnTo>
                    <a:pt x="297497" y="87661"/>
                  </a:lnTo>
                  <a:lnTo>
                    <a:pt x="302458" y="93833"/>
                  </a:lnTo>
                  <a:lnTo>
                    <a:pt x="308991" y="98933"/>
                  </a:lnTo>
                  <a:lnTo>
                    <a:pt x="339852" y="98933"/>
                  </a:lnTo>
                  <a:lnTo>
                    <a:pt x="327251" y="97276"/>
                  </a:lnTo>
                  <a:lnTo>
                    <a:pt x="316484" y="92725"/>
                  </a:lnTo>
                  <a:lnTo>
                    <a:pt x="308383" y="85913"/>
                  </a:lnTo>
                  <a:lnTo>
                    <a:pt x="303784" y="77470"/>
                  </a:lnTo>
                  <a:lnTo>
                    <a:pt x="385836" y="77470"/>
                  </a:lnTo>
                  <a:lnTo>
                    <a:pt x="386461" y="73152"/>
                  </a:lnTo>
                  <a:lnTo>
                    <a:pt x="386461" y="70612"/>
                  </a:lnTo>
                  <a:lnTo>
                    <a:pt x="384810" y="67945"/>
                  </a:lnTo>
                  <a:close/>
                </a:path>
                <a:path w="680084" h="306705">
                  <a:moveTo>
                    <a:pt x="385836" y="77470"/>
                  </a:moveTo>
                  <a:lnTo>
                    <a:pt x="376809" y="77470"/>
                  </a:lnTo>
                  <a:lnTo>
                    <a:pt x="372141" y="85913"/>
                  </a:lnTo>
                  <a:lnTo>
                    <a:pt x="363950" y="92725"/>
                  </a:lnTo>
                  <a:lnTo>
                    <a:pt x="352948" y="97276"/>
                  </a:lnTo>
                  <a:lnTo>
                    <a:pt x="339852" y="98933"/>
                  </a:lnTo>
                  <a:lnTo>
                    <a:pt x="371602" y="98933"/>
                  </a:lnTo>
                  <a:lnTo>
                    <a:pt x="377620" y="93833"/>
                  </a:lnTo>
                  <a:lnTo>
                    <a:pt x="382317" y="87661"/>
                  </a:lnTo>
                  <a:lnTo>
                    <a:pt x="385371" y="80680"/>
                  </a:lnTo>
                  <a:lnTo>
                    <a:pt x="385836" y="77470"/>
                  </a:lnTo>
                  <a:close/>
                </a:path>
                <a:path w="680084" h="306705">
                  <a:moveTo>
                    <a:pt x="349504" y="0"/>
                  </a:moveTo>
                  <a:lnTo>
                    <a:pt x="331089" y="0"/>
                  </a:lnTo>
                  <a:lnTo>
                    <a:pt x="323977" y="6858"/>
                  </a:lnTo>
                  <a:lnTo>
                    <a:pt x="323977" y="22352"/>
                  </a:lnTo>
                  <a:lnTo>
                    <a:pt x="327533" y="28448"/>
                  </a:lnTo>
                  <a:lnTo>
                    <a:pt x="333629" y="30988"/>
                  </a:lnTo>
                  <a:lnTo>
                    <a:pt x="320421" y="67945"/>
                  </a:lnTo>
                  <a:lnTo>
                    <a:pt x="331089" y="67945"/>
                  </a:lnTo>
                  <a:lnTo>
                    <a:pt x="339852" y="41275"/>
                  </a:lnTo>
                  <a:lnTo>
                    <a:pt x="349751" y="41275"/>
                  </a:lnTo>
                  <a:lnTo>
                    <a:pt x="346075" y="30988"/>
                  </a:lnTo>
                  <a:lnTo>
                    <a:pt x="352171" y="28448"/>
                  </a:lnTo>
                  <a:lnTo>
                    <a:pt x="356616" y="22352"/>
                  </a:lnTo>
                  <a:lnTo>
                    <a:pt x="336296" y="22352"/>
                  </a:lnTo>
                  <a:lnTo>
                    <a:pt x="333629" y="19812"/>
                  </a:lnTo>
                  <a:lnTo>
                    <a:pt x="333629" y="12065"/>
                  </a:lnTo>
                  <a:lnTo>
                    <a:pt x="336296" y="9525"/>
                  </a:lnTo>
                  <a:lnTo>
                    <a:pt x="356616" y="9525"/>
                  </a:lnTo>
                  <a:lnTo>
                    <a:pt x="356616" y="6858"/>
                  </a:lnTo>
                  <a:lnTo>
                    <a:pt x="349504" y="0"/>
                  </a:lnTo>
                  <a:close/>
                </a:path>
                <a:path w="680084" h="306705">
                  <a:moveTo>
                    <a:pt x="349751" y="41275"/>
                  </a:moveTo>
                  <a:lnTo>
                    <a:pt x="339852" y="41275"/>
                  </a:lnTo>
                  <a:lnTo>
                    <a:pt x="349504" y="67945"/>
                  </a:lnTo>
                  <a:lnTo>
                    <a:pt x="359283" y="67945"/>
                  </a:lnTo>
                  <a:lnTo>
                    <a:pt x="349751" y="41275"/>
                  </a:lnTo>
                  <a:close/>
                </a:path>
                <a:path w="680084" h="306705">
                  <a:moveTo>
                    <a:pt x="356616" y="9525"/>
                  </a:moveTo>
                  <a:lnTo>
                    <a:pt x="344297" y="9525"/>
                  </a:lnTo>
                  <a:lnTo>
                    <a:pt x="346837" y="12065"/>
                  </a:lnTo>
                  <a:lnTo>
                    <a:pt x="346837" y="19812"/>
                  </a:lnTo>
                  <a:lnTo>
                    <a:pt x="344297" y="22352"/>
                  </a:lnTo>
                  <a:lnTo>
                    <a:pt x="356616" y="22352"/>
                  </a:lnTo>
                  <a:lnTo>
                    <a:pt x="356616" y="9525"/>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1"/>
            <p:cNvSpPr/>
            <p:nvPr/>
          </p:nvSpPr>
          <p:spPr>
            <a:xfrm>
              <a:off x="5013198" y="3577590"/>
              <a:ext cx="478790" cy="536575"/>
            </a:xfrm>
            <a:custGeom>
              <a:avLst/>
              <a:gdLst/>
              <a:ahLst/>
              <a:cxnLst/>
              <a:rect l="l" t="t" r="r" b="b"/>
              <a:pathLst>
                <a:path w="478789" h="536575">
                  <a:moveTo>
                    <a:pt x="239268" y="0"/>
                  </a:moveTo>
                  <a:lnTo>
                    <a:pt x="196242" y="4323"/>
                  </a:lnTo>
                  <a:lnTo>
                    <a:pt x="155754" y="16786"/>
                  </a:lnTo>
                  <a:lnTo>
                    <a:pt x="118476" y="36632"/>
                  </a:lnTo>
                  <a:lnTo>
                    <a:pt x="85084" y="63100"/>
                  </a:lnTo>
                  <a:lnTo>
                    <a:pt x="56252" y="95432"/>
                  </a:lnTo>
                  <a:lnTo>
                    <a:pt x="32653" y="132870"/>
                  </a:lnTo>
                  <a:lnTo>
                    <a:pt x="14961" y="174653"/>
                  </a:lnTo>
                  <a:lnTo>
                    <a:pt x="3852" y="220024"/>
                  </a:lnTo>
                  <a:lnTo>
                    <a:pt x="0" y="268224"/>
                  </a:lnTo>
                  <a:lnTo>
                    <a:pt x="3852" y="316423"/>
                  </a:lnTo>
                  <a:lnTo>
                    <a:pt x="14961" y="361794"/>
                  </a:lnTo>
                  <a:lnTo>
                    <a:pt x="32653" y="403577"/>
                  </a:lnTo>
                  <a:lnTo>
                    <a:pt x="56252" y="441015"/>
                  </a:lnTo>
                  <a:lnTo>
                    <a:pt x="85084" y="473347"/>
                  </a:lnTo>
                  <a:lnTo>
                    <a:pt x="118476" y="499815"/>
                  </a:lnTo>
                  <a:lnTo>
                    <a:pt x="155754" y="519661"/>
                  </a:lnTo>
                  <a:lnTo>
                    <a:pt x="196242" y="532124"/>
                  </a:lnTo>
                  <a:lnTo>
                    <a:pt x="239268" y="536448"/>
                  </a:lnTo>
                  <a:lnTo>
                    <a:pt x="282293" y="532124"/>
                  </a:lnTo>
                  <a:lnTo>
                    <a:pt x="322781" y="519661"/>
                  </a:lnTo>
                  <a:lnTo>
                    <a:pt x="360059" y="499815"/>
                  </a:lnTo>
                  <a:lnTo>
                    <a:pt x="393451" y="473347"/>
                  </a:lnTo>
                  <a:lnTo>
                    <a:pt x="422283" y="441015"/>
                  </a:lnTo>
                  <a:lnTo>
                    <a:pt x="445882" y="403577"/>
                  </a:lnTo>
                  <a:lnTo>
                    <a:pt x="463574" y="361794"/>
                  </a:lnTo>
                  <a:lnTo>
                    <a:pt x="474683" y="316423"/>
                  </a:lnTo>
                  <a:lnTo>
                    <a:pt x="478536" y="268224"/>
                  </a:lnTo>
                  <a:lnTo>
                    <a:pt x="474683" y="220024"/>
                  </a:lnTo>
                  <a:lnTo>
                    <a:pt x="463574" y="174653"/>
                  </a:lnTo>
                  <a:lnTo>
                    <a:pt x="445882" y="132870"/>
                  </a:lnTo>
                  <a:lnTo>
                    <a:pt x="422283" y="95432"/>
                  </a:lnTo>
                  <a:lnTo>
                    <a:pt x="393451" y="63100"/>
                  </a:lnTo>
                  <a:lnTo>
                    <a:pt x="360059" y="36632"/>
                  </a:lnTo>
                  <a:lnTo>
                    <a:pt x="322781" y="16786"/>
                  </a:lnTo>
                  <a:lnTo>
                    <a:pt x="282293" y="4323"/>
                  </a:lnTo>
                  <a:lnTo>
                    <a:pt x="239268"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2"/>
            <p:cNvSpPr/>
            <p:nvPr/>
          </p:nvSpPr>
          <p:spPr>
            <a:xfrm>
              <a:off x="5013198" y="3577590"/>
              <a:ext cx="478790" cy="536575"/>
            </a:xfrm>
            <a:custGeom>
              <a:avLst/>
              <a:gdLst/>
              <a:ahLst/>
              <a:cxnLst/>
              <a:rect l="l" t="t" r="r" b="b"/>
              <a:pathLst>
                <a:path w="478789" h="536575">
                  <a:moveTo>
                    <a:pt x="0" y="268224"/>
                  </a:moveTo>
                  <a:lnTo>
                    <a:pt x="3852" y="220024"/>
                  </a:lnTo>
                  <a:lnTo>
                    <a:pt x="14961" y="174653"/>
                  </a:lnTo>
                  <a:lnTo>
                    <a:pt x="32653" y="132870"/>
                  </a:lnTo>
                  <a:lnTo>
                    <a:pt x="56252" y="95432"/>
                  </a:lnTo>
                  <a:lnTo>
                    <a:pt x="85084" y="63100"/>
                  </a:lnTo>
                  <a:lnTo>
                    <a:pt x="118476" y="36632"/>
                  </a:lnTo>
                  <a:lnTo>
                    <a:pt x="155754" y="16786"/>
                  </a:lnTo>
                  <a:lnTo>
                    <a:pt x="196242" y="4323"/>
                  </a:lnTo>
                  <a:lnTo>
                    <a:pt x="239268" y="0"/>
                  </a:lnTo>
                  <a:lnTo>
                    <a:pt x="282293" y="4323"/>
                  </a:lnTo>
                  <a:lnTo>
                    <a:pt x="322781" y="16786"/>
                  </a:lnTo>
                  <a:lnTo>
                    <a:pt x="360059" y="36632"/>
                  </a:lnTo>
                  <a:lnTo>
                    <a:pt x="393451" y="63100"/>
                  </a:lnTo>
                  <a:lnTo>
                    <a:pt x="422283" y="95432"/>
                  </a:lnTo>
                  <a:lnTo>
                    <a:pt x="445882" y="132870"/>
                  </a:lnTo>
                  <a:lnTo>
                    <a:pt x="463574" y="174653"/>
                  </a:lnTo>
                  <a:lnTo>
                    <a:pt x="474683" y="220024"/>
                  </a:lnTo>
                  <a:lnTo>
                    <a:pt x="478536" y="268224"/>
                  </a:lnTo>
                  <a:lnTo>
                    <a:pt x="474683" y="316423"/>
                  </a:lnTo>
                  <a:lnTo>
                    <a:pt x="463574" y="361794"/>
                  </a:lnTo>
                  <a:lnTo>
                    <a:pt x="445882" y="403577"/>
                  </a:lnTo>
                  <a:lnTo>
                    <a:pt x="422283" y="441015"/>
                  </a:lnTo>
                  <a:lnTo>
                    <a:pt x="393451" y="473347"/>
                  </a:lnTo>
                  <a:lnTo>
                    <a:pt x="360059" y="499815"/>
                  </a:lnTo>
                  <a:lnTo>
                    <a:pt x="322781" y="519661"/>
                  </a:lnTo>
                  <a:lnTo>
                    <a:pt x="282293" y="532124"/>
                  </a:lnTo>
                  <a:lnTo>
                    <a:pt x="239268" y="536448"/>
                  </a:lnTo>
                  <a:lnTo>
                    <a:pt x="196242" y="532124"/>
                  </a:lnTo>
                  <a:lnTo>
                    <a:pt x="155754" y="519661"/>
                  </a:lnTo>
                  <a:lnTo>
                    <a:pt x="118476" y="499815"/>
                  </a:lnTo>
                  <a:lnTo>
                    <a:pt x="85084" y="473347"/>
                  </a:lnTo>
                  <a:lnTo>
                    <a:pt x="56252" y="441015"/>
                  </a:lnTo>
                  <a:lnTo>
                    <a:pt x="32653" y="403577"/>
                  </a:lnTo>
                  <a:lnTo>
                    <a:pt x="14961" y="361794"/>
                  </a:lnTo>
                  <a:lnTo>
                    <a:pt x="3852" y="316423"/>
                  </a:lnTo>
                  <a:lnTo>
                    <a:pt x="0" y="268224"/>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3"/>
            <p:cNvSpPr/>
            <p:nvPr/>
          </p:nvSpPr>
          <p:spPr>
            <a:xfrm>
              <a:off x="5061204" y="3699763"/>
              <a:ext cx="376555" cy="256540"/>
            </a:xfrm>
            <a:custGeom>
              <a:avLst/>
              <a:gdLst/>
              <a:ahLst/>
              <a:cxnLst/>
              <a:rect l="l" t="t" r="r" b="b"/>
              <a:pathLst>
                <a:path w="376554" h="256539">
                  <a:moveTo>
                    <a:pt x="102108" y="206883"/>
                  </a:moveTo>
                  <a:lnTo>
                    <a:pt x="97663" y="197104"/>
                  </a:lnTo>
                  <a:lnTo>
                    <a:pt x="88392" y="201041"/>
                  </a:lnTo>
                  <a:lnTo>
                    <a:pt x="92329" y="210820"/>
                  </a:lnTo>
                  <a:lnTo>
                    <a:pt x="102108" y="206883"/>
                  </a:lnTo>
                  <a:close/>
                </a:path>
                <a:path w="376554" h="256539">
                  <a:moveTo>
                    <a:pt x="135636" y="191135"/>
                  </a:moveTo>
                  <a:lnTo>
                    <a:pt x="132207" y="181864"/>
                  </a:lnTo>
                  <a:lnTo>
                    <a:pt x="123444" y="185801"/>
                  </a:lnTo>
                  <a:lnTo>
                    <a:pt x="127381" y="195580"/>
                  </a:lnTo>
                  <a:lnTo>
                    <a:pt x="135636" y="191135"/>
                  </a:lnTo>
                  <a:close/>
                </a:path>
                <a:path w="376554" h="256539">
                  <a:moveTo>
                    <a:pt x="170688" y="176403"/>
                  </a:moveTo>
                  <a:lnTo>
                    <a:pt x="167259" y="166624"/>
                  </a:lnTo>
                  <a:lnTo>
                    <a:pt x="158496" y="170561"/>
                  </a:lnTo>
                  <a:lnTo>
                    <a:pt x="161925" y="180340"/>
                  </a:lnTo>
                  <a:lnTo>
                    <a:pt x="170688" y="176403"/>
                  </a:lnTo>
                  <a:close/>
                </a:path>
                <a:path w="376554" h="256539">
                  <a:moveTo>
                    <a:pt x="204216" y="161163"/>
                  </a:moveTo>
                  <a:lnTo>
                    <a:pt x="200660" y="151384"/>
                  </a:lnTo>
                  <a:lnTo>
                    <a:pt x="192024" y="154813"/>
                  </a:lnTo>
                  <a:lnTo>
                    <a:pt x="195580" y="165100"/>
                  </a:lnTo>
                  <a:lnTo>
                    <a:pt x="204216" y="161163"/>
                  </a:lnTo>
                  <a:close/>
                </a:path>
                <a:path w="376554" h="256539">
                  <a:moveTo>
                    <a:pt x="376428" y="106680"/>
                  </a:moveTo>
                  <a:lnTo>
                    <a:pt x="364109" y="100190"/>
                  </a:lnTo>
                  <a:lnTo>
                    <a:pt x="364109" y="109220"/>
                  </a:lnTo>
                  <a:lnTo>
                    <a:pt x="358394" y="113030"/>
                  </a:lnTo>
                  <a:lnTo>
                    <a:pt x="310642" y="113030"/>
                  </a:lnTo>
                  <a:lnTo>
                    <a:pt x="306451" y="109220"/>
                  </a:lnTo>
                  <a:lnTo>
                    <a:pt x="334264" y="100330"/>
                  </a:lnTo>
                  <a:lnTo>
                    <a:pt x="364109" y="109220"/>
                  </a:lnTo>
                  <a:lnTo>
                    <a:pt x="364109" y="100190"/>
                  </a:lnTo>
                  <a:lnTo>
                    <a:pt x="338328" y="92710"/>
                  </a:lnTo>
                  <a:lnTo>
                    <a:pt x="338328" y="85090"/>
                  </a:lnTo>
                  <a:lnTo>
                    <a:pt x="338328" y="81280"/>
                  </a:lnTo>
                  <a:lnTo>
                    <a:pt x="335280" y="77470"/>
                  </a:lnTo>
                  <a:lnTo>
                    <a:pt x="334264" y="77470"/>
                  </a:lnTo>
                  <a:lnTo>
                    <a:pt x="342519" y="17780"/>
                  </a:lnTo>
                  <a:lnTo>
                    <a:pt x="345897" y="11430"/>
                  </a:lnTo>
                  <a:lnTo>
                    <a:pt x="348615" y="6350"/>
                  </a:lnTo>
                  <a:lnTo>
                    <a:pt x="349631" y="5080"/>
                  </a:lnTo>
                  <a:lnTo>
                    <a:pt x="349631" y="2540"/>
                  </a:lnTo>
                  <a:lnTo>
                    <a:pt x="347599" y="0"/>
                  </a:lnTo>
                  <a:lnTo>
                    <a:pt x="344551" y="0"/>
                  </a:lnTo>
                  <a:lnTo>
                    <a:pt x="337312" y="2451"/>
                  </a:lnTo>
                  <a:lnTo>
                    <a:pt x="337312" y="11430"/>
                  </a:lnTo>
                  <a:lnTo>
                    <a:pt x="335788" y="13970"/>
                  </a:lnTo>
                  <a:lnTo>
                    <a:pt x="335788" y="15240"/>
                  </a:lnTo>
                  <a:lnTo>
                    <a:pt x="335280" y="15240"/>
                  </a:lnTo>
                  <a:lnTo>
                    <a:pt x="335280" y="16510"/>
                  </a:lnTo>
                  <a:lnTo>
                    <a:pt x="331216" y="44792"/>
                  </a:lnTo>
                  <a:lnTo>
                    <a:pt x="331216" y="86360"/>
                  </a:lnTo>
                  <a:lnTo>
                    <a:pt x="331216" y="92710"/>
                  </a:lnTo>
                  <a:lnTo>
                    <a:pt x="298323" y="102870"/>
                  </a:lnTo>
                  <a:lnTo>
                    <a:pt x="296672" y="104140"/>
                  </a:lnTo>
                  <a:lnTo>
                    <a:pt x="295148" y="107950"/>
                  </a:lnTo>
                  <a:lnTo>
                    <a:pt x="295656" y="109220"/>
                  </a:lnTo>
                  <a:lnTo>
                    <a:pt x="296672" y="110490"/>
                  </a:lnTo>
                  <a:lnTo>
                    <a:pt x="303403" y="116840"/>
                  </a:lnTo>
                  <a:lnTo>
                    <a:pt x="282181" y="130810"/>
                  </a:lnTo>
                  <a:lnTo>
                    <a:pt x="261048" y="146050"/>
                  </a:lnTo>
                  <a:lnTo>
                    <a:pt x="239991" y="158750"/>
                  </a:lnTo>
                  <a:lnTo>
                    <a:pt x="219075" y="172720"/>
                  </a:lnTo>
                  <a:lnTo>
                    <a:pt x="214655" y="171450"/>
                  </a:lnTo>
                  <a:lnTo>
                    <a:pt x="207619" y="171450"/>
                  </a:lnTo>
                  <a:lnTo>
                    <a:pt x="198081" y="172720"/>
                  </a:lnTo>
                  <a:lnTo>
                    <a:pt x="186182" y="177800"/>
                  </a:lnTo>
                  <a:lnTo>
                    <a:pt x="179959" y="180340"/>
                  </a:lnTo>
                  <a:lnTo>
                    <a:pt x="165608" y="187960"/>
                  </a:lnTo>
                  <a:lnTo>
                    <a:pt x="150837" y="194310"/>
                  </a:lnTo>
                  <a:lnTo>
                    <a:pt x="140360" y="199390"/>
                  </a:lnTo>
                  <a:lnTo>
                    <a:pt x="134023" y="204470"/>
                  </a:lnTo>
                  <a:lnTo>
                    <a:pt x="131699" y="209550"/>
                  </a:lnTo>
                  <a:lnTo>
                    <a:pt x="131699" y="213360"/>
                  </a:lnTo>
                  <a:lnTo>
                    <a:pt x="131191" y="215900"/>
                  </a:lnTo>
                  <a:lnTo>
                    <a:pt x="131191" y="218440"/>
                  </a:lnTo>
                  <a:lnTo>
                    <a:pt x="132207" y="220980"/>
                  </a:lnTo>
                  <a:lnTo>
                    <a:pt x="129032" y="222250"/>
                  </a:lnTo>
                  <a:lnTo>
                    <a:pt x="125984" y="224790"/>
                  </a:lnTo>
                  <a:lnTo>
                    <a:pt x="123444" y="226060"/>
                  </a:lnTo>
                  <a:lnTo>
                    <a:pt x="116713" y="229870"/>
                  </a:lnTo>
                  <a:lnTo>
                    <a:pt x="61874" y="246380"/>
                  </a:lnTo>
                  <a:lnTo>
                    <a:pt x="43307" y="247650"/>
                  </a:lnTo>
                  <a:lnTo>
                    <a:pt x="27813" y="248920"/>
                  </a:lnTo>
                  <a:lnTo>
                    <a:pt x="27914" y="246380"/>
                  </a:lnTo>
                  <a:lnTo>
                    <a:pt x="28028" y="243840"/>
                  </a:lnTo>
                  <a:lnTo>
                    <a:pt x="28143" y="241300"/>
                  </a:lnTo>
                  <a:lnTo>
                    <a:pt x="28257" y="238760"/>
                  </a:lnTo>
                  <a:lnTo>
                    <a:pt x="28321" y="237490"/>
                  </a:lnTo>
                  <a:lnTo>
                    <a:pt x="26987" y="234950"/>
                  </a:lnTo>
                  <a:lnTo>
                    <a:pt x="23622" y="228600"/>
                  </a:lnTo>
                  <a:lnTo>
                    <a:pt x="25654" y="226060"/>
                  </a:lnTo>
                  <a:lnTo>
                    <a:pt x="26289" y="224790"/>
                  </a:lnTo>
                  <a:lnTo>
                    <a:pt x="32080" y="228600"/>
                  </a:lnTo>
                  <a:lnTo>
                    <a:pt x="39776" y="231140"/>
                  </a:lnTo>
                  <a:lnTo>
                    <a:pt x="48577" y="232410"/>
                  </a:lnTo>
                  <a:lnTo>
                    <a:pt x="60198" y="232410"/>
                  </a:lnTo>
                  <a:lnTo>
                    <a:pt x="60706" y="231140"/>
                  </a:lnTo>
                  <a:lnTo>
                    <a:pt x="64262" y="224790"/>
                  </a:lnTo>
                  <a:lnTo>
                    <a:pt x="69469" y="214630"/>
                  </a:lnTo>
                  <a:lnTo>
                    <a:pt x="67310" y="209550"/>
                  </a:lnTo>
                  <a:lnTo>
                    <a:pt x="66294" y="207010"/>
                  </a:lnTo>
                  <a:lnTo>
                    <a:pt x="64770" y="205740"/>
                  </a:lnTo>
                  <a:lnTo>
                    <a:pt x="60706" y="205740"/>
                  </a:lnTo>
                  <a:lnTo>
                    <a:pt x="60706" y="213360"/>
                  </a:lnTo>
                  <a:lnTo>
                    <a:pt x="60198" y="215900"/>
                  </a:lnTo>
                  <a:lnTo>
                    <a:pt x="58166" y="219710"/>
                  </a:lnTo>
                  <a:lnTo>
                    <a:pt x="55499" y="224790"/>
                  </a:lnTo>
                  <a:lnTo>
                    <a:pt x="44704" y="223520"/>
                  </a:lnTo>
                  <a:lnTo>
                    <a:pt x="34417" y="220980"/>
                  </a:lnTo>
                  <a:lnTo>
                    <a:pt x="31369" y="219710"/>
                  </a:lnTo>
                  <a:lnTo>
                    <a:pt x="35433" y="214630"/>
                  </a:lnTo>
                  <a:lnTo>
                    <a:pt x="39116" y="210820"/>
                  </a:lnTo>
                  <a:lnTo>
                    <a:pt x="43180" y="207010"/>
                  </a:lnTo>
                  <a:lnTo>
                    <a:pt x="46736" y="209550"/>
                  </a:lnTo>
                  <a:lnTo>
                    <a:pt x="54991" y="213360"/>
                  </a:lnTo>
                  <a:lnTo>
                    <a:pt x="60706" y="213360"/>
                  </a:lnTo>
                  <a:lnTo>
                    <a:pt x="60706" y="205740"/>
                  </a:lnTo>
                  <a:lnTo>
                    <a:pt x="59182" y="205740"/>
                  </a:lnTo>
                  <a:lnTo>
                    <a:pt x="49911" y="201930"/>
                  </a:lnTo>
                  <a:lnTo>
                    <a:pt x="85877" y="177800"/>
                  </a:lnTo>
                  <a:lnTo>
                    <a:pt x="98679" y="171450"/>
                  </a:lnTo>
                  <a:lnTo>
                    <a:pt x="101346" y="170180"/>
                  </a:lnTo>
                  <a:lnTo>
                    <a:pt x="103378" y="168910"/>
                  </a:lnTo>
                  <a:lnTo>
                    <a:pt x="133718" y="157480"/>
                  </a:lnTo>
                  <a:lnTo>
                    <a:pt x="188696" y="135890"/>
                  </a:lnTo>
                  <a:lnTo>
                    <a:pt x="261835" y="109220"/>
                  </a:lnTo>
                  <a:lnTo>
                    <a:pt x="304253" y="93980"/>
                  </a:lnTo>
                  <a:lnTo>
                    <a:pt x="330708" y="85090"/>
                  </a:lnTo>
                  <a:lnTo>
                    <a:pt x="331216" y="86360"/>
                  </a:lnTo>
                  <a:lnTo>
                    <a:pt x="331216" y="44792"/>
                  </a:lnTo>
                  <a:lnTo>
                    <a:pt x="326517" y="77470"/>
                  </a:lnTo>
                  <a:lnTo>
                    <a:pt x="321945" y="78740"/>
                  </a:lnTo>
                  <a:lnTo>
                    <a:pt x="315239" y="81280"/>
                  </a:lnTo>
                  <a:lnTo>
                    <a:pt x="306578" y="85090"/>
                  </a:lnTo>
                  <a:lnTo>
                    <a:pt x="296164" y="88900"/>
                  </a:lnTo>
                  <a:lnTo>
                    <a:pt x="336804" y="11430"/>
                  </a:lnTo>
                  <a:lnTo>
                    <a:pt x="337312" y="11430"/>
                  </a:lnTo>
                  <a:lnTo>
                    <a:pt x="337312" y="2451"/>
                  </a:lnTo>
                  <a:lnTo>
                    <a:pt x="333248" y="3810"/>
                  </a:lnTo>
                  <a:lnTo>
                    <a:pt x="332232" y="5080"/>
                  </a:lnTo>
                  <a:lnTo>
                    <a:pt x="331724" y="5080"/>
                  </a:lnTo>
                  <a:lnTo>
                    <a:pt x="285369" y="92710"/>
                  </a:lnTo>
                  <a:lnTo>
                    <a:pt x="252310" y="104140"/>
                  </a:lnTo>
                  <a:lnTo>
                    <a:pt x="240157" y="109220"/>
                  </a:lnTo>
                  <a:lnTo>
                    <a:pt x="273050" y="52070"/>
                  </a:lnTo>
                  <a:lnTo>
                    <a:pt x="276098" y="44450"/>
                  </a:lnTo>
                  <a:lnTo>
                    <a:pt x="278561" y="35560"/>
                  </a:lnTo>
                  <a:lnTo>
                    <a:pt x="279273" y="33020"/>
                  </a:lnTo>
                  <a:lnTo>
                    <a:pt x="275590" y="29210"/>
                  </a:lnTo>
                  <a:lnTo>
                    <a:pt x="274574" y="26670"/>
                  </a:lnTo>
                  <a:lnTo>
                    <a:pt x="272542" y="25400"/>
                  </a:lnTo>
                  <a:lnTo>
                    <a:pt x="270002" y="26314"/>
                  </a:lnTo>
                  <a:lnTo>
                    <a:pt x="270002" y="35560"/>
                  </a:lnTo>
                  <a:lnTo>
                    <a:pt x="270002" y="38100"/>
                  </a:lnTo>
                  <a:lnTo>
                    <a:pt x="268478" y="44450"/>
                  </a:lnTo>
                  <a:lnTo>
                    <a:pt x="266954" y="48260"/>
                  </a:lnTo>
                  <a:lnTo>
                    <a:pt x="228854" y="113030"/>
                  </a:lnTo>
                  <a:lnTo>
                    <a:pt x="185674" y="128270"/>
                  </a:lnTo>
                  <a:lnTo>
                    <a:pt x="210985" y="99060"/>
                  </a:lnTo>
                  <a:lnTo>
                    <a:pt x="236308" y="71120"/>
                  </a:lnTo>
                  <a:lnTo>
                    <a:pt x="257390" y="48260"/>
                  </a:lnTo>
                  <a:lnTo>
                    <a:pt x="270002" y="35560"/>
                  </a:lnTo>
                  <a:lnTo>
                    <a:pt x="270002" y="26314"/>
                  </a:lnTo>
                  <a:lnTo>
                    <a:pt x="268986" y="26670"/>
                  </a:lnTo>
                  <a:lnTo>
                    <a:pt x="252755" y="40640"/>
                  </a:lnTo>
                  <a:lnTo>
                    <a:pt x="194056" y="106680"/>
                  </a:lnTo>
                  <a:lnTo>
                    <a:pt x="171196" y="133350"/>
                  </a:lnTo>
                  <a:lnTo>
                    <a:pt x="146380" y="143510"/>
                  </a:lnTo>
                  <a:lnTo>
                    <a:pt x="125323" y="151130"/>
                  </a:lnTo>
                  <a:lnTo>
                    <a:pt x="109486" y="157480"/>
                  </a:lnTo>
                  <a:lnTo>
                    <a:pt x="100330" y="162560"/>
                  </a:lnTo>
                  <a:lnTo>
                    <a:pt x="98171" y="162560"/>
                  </a:lnTo>
                  <a:lnTo>
                    <a:pt x="95631" y="163830"/>
                  </a:lnTo>
                  <a:lnTo>
                    <a:pt x="92583" y="165100"/>
                  </a:lnTo>
                  <a:lnTo>
                    <a:pt x="81508" y="171450"/>
                  </a:lnTo>
                  <a:lnTo>
                    <a:pt x="68745" y="179070"/>
                  </a:lnTo>
                  <a:lnTo>
                    <a:pt x="54914" y="187960"/>
                  </a:lnTo>
                  <a:lnTo>
                    <a:pt x="40640" y="199390"/>
                  </a:lnTo>
                  <a:lnTo>
                    <a:pt x="40132" y="199390"/>
                  </a:lnTo>
                  <a:lnTo>
                    <a:pt x="40132" y="200660"/>
                  </a:lnTo>
                  <a:lnTo>
                    <a:pt x="30048" y="209550"/>
                  </a:lnTo>
                  <a:lnTo>
                    <a:pt x="20447" y="220484"/>
                  </a:lnTo>
                  <a:lnTo>
                    <a:pt x="20447" y="241300"/>
                  </a:lnTo>
                  <a:lnTo>
                    <a:pt x="20370" y="245110"/>
                  </a:lnTo>
                  <a:lnTo>
                    <a:pt x="20269" y="246380"/>
                  </a:lnTo>
                  <a:lnTo>
                    <a:pt x="20167" y="247650"/>
                  </a:lnTo>
                  <a:lnTo>
                    <a:pt x="20066" y="248920"/>
                  </a:lnTo>
                  <a:lnTo>
                    <a:pt x="16510" y="248920"/>
                  </a:lnTo>
                  <a:lnTo>
                    <a:pt x="12827" y="247650"/>
                  </a:lnTo>
                  <a:lnTo>
                    <a:pt x="10287" y="247650"/>
                  </a:lnTo>
                  <a:lnTo>
                    <a:pt x="13335" y="243840"/>
                  </a:lnTo>
                  <a:lnTo>
                    <a:pt x="16002" y="238760"/>
                  </a:lnTo>
                  <a:lnTo>
                    <a:pt x="19050" y="234950"/>
                  </a:lnTo>
                  <a:lnTo>
                    <a:pt x="20066" y="237490"/>
                  </a:lnTo>
                  <a:lnTo>
                    <a:pt x="20447" y="241300"/>
                  </a:lnTo>
                  <a:lnTo>
                    <a:pt x="20447" y="220484"/>
                  </a:lnTo>
                  <a:lnTo>
                    <a:pt x="20002" y="220980"/>
                  </a:lnTo>
                  <a:lnTo>
                    <a:pt x="10223" y="233680"/>
                  </a:lnTo>
                  <a:lnTo>
                    <a:pt x="1016" y="248920"/>
                  </a:lnTo>
                  <a:lnTo>
                    <a:pt x="0" y="251460"/>
                  </a:lnTo>
                  <a:lnTo>
                    <a:pt x="1016" y="254000"/>
                  </a:lnTo>
                  <a:lnTo>
                    <a:pt x="2540" y="255270"/>
                  </a:lnTo>
                  <a:lnTo>
                    <a:pt x="4064" y="255270"/>
                  </a:lnTo>
                  <a:lnTo>
                    <a:pt x="12827" y="256540"/>
                  </a:lnTo>
                  <a:lnTo>
                    <a:pt x="42837" y="256540"/>
                  </a:lnTo>
                  <a:lnTo>
                    <a:pt x="62191" y="254000"/>
                  </a:lnTo>
                  <a:lnTo>
                    <a:pt x="84264" y="250190"/>
                  </a:lnTo>
                  <a:lnTo>
                    <a:pt x="88290" y="248920"/>
                  </a:lnTo>
                  <a:lnTo>
                    <a:pt x="108458" y="242570"/>
                  </a:lnTo>
                  <a:lnTo>
                    <a:pt x="113665" y="241300"/>
                  </a:lnTo>
                  <a:lnTo>
                    <a:pt x="119761" y="237490"/>
                  </a:lnTo>
                  <a:lnTo>
                    <a:pt x="126492" y="233680"/>
                  </a:lnTo>
                  <a:lnTo>
                    <a:pt x="130048" y="231140"/>
                  </a:lnTo>
                  <a:lnTo>
                    <a:pt x="134239" y="228600"/>
                  </a:lnTo>
                  <a:lnTo>
                    <a:pt x="137795" y="227330"/>
                  </a:lnTo>
                  <a:lnTo>
                    <a:pt x="138303" y="227330"/>
                  </a:lnTo>
                  <a:lnTo>
                    <a:pt x="138811" y="228600"/>
                  </a:lnTo>
                  <a:lnTo>
                    <a:pt x="181991" y="228600"/>
                  </a:lnTo>
                  <a:lnTo>
                    <a:pt x="180975" y="231140"/>
                  </a:lnTo>
                  <a:lnTo>
                    <a:pt x="180467" y="233680"/>
                  </a:lnTo>
                  <a:lnTo>
                    <a:pt x="180467" y="247650"/>
                  </a:lnTo>
                  <a:lnTo>
                    <a:pt x="184150" y="254000"/>
                  </a:lnTo>
                  <a:lnTo>
                    <a:pt x="189230" y="255270"/>
                  </a:lnTo>
                  <a:lnTo>
                    <a:pt x="192786" y="256540"/>
                  </a:lnTo>
                  <a:lnTo>
                    <a:pt x="205740" y="256540"/>
                  </a:lnTo>
                  <a:lnTo>
                    <a:pt x="210312" y="252730"/>
                  </a:lnTo>
                  <a:lnTo>
                    <a:pt x="213360" y="255270"/>
                  </a:lnTo>
                  <a:lnTo>
                    <a:pt x="217043" y="255270"/>
                  </a:lnTo>
                  <a:lnTo>
                    <a:pt x="226631" y="254000"/>
                  </a:lnTo>
                  <a:lnTo>
                    <a:pt x="230136" y="252730"/>
                  </a:lnTo>
                  <a:lnTo>
                    <a:pt x="237147" y="250190"/>
                  </a:lnTo>
                  <a:lnTo>
                    <a:pt x="238493" y="248920"/>
                  </a:lnTo>
                  <a:lnTo>
                    <a:pt x="241198" y="246380"/>
                  </a:lnTo>
                  <a:lnTo>
                    <a:pt x="246595" y="241300"/>
                  </a:lnTo>
                  <a:lnTo>
                    <a:pt x="252984" y="228600"/>
                  </a:lnTo>
                  <a:lnTo>
                    <a:pt x="313690" y="228600"/>
                  </a:lnTo>
                  <a:lnTo>
                    <a:pt x="313690" y="227330"/>
                  </a:lnTo>
                  <a:lnTo>
                    <a:pt x="315214" y="227330"/>
                  </a:lnTo>
                  <a:lnTo>
                    <a:pt x="330276" y="219710"/>
                  </a:lnTo>
                  <a:lnTo>
                    <a:pt x="347865" y="210820"/>
                  </a:lnTo>
                  <a:lnTo>
                    <a:pt x="360426" y="204470"/>
                  </a:lnTo>
                  <a:lnTo>
                    <a:pt x="361569" y="203200"/>
                  </a:lnTo>
                  <a:lnTo>
                    <a:pt x="362585" y="200660"/>
                  </a:lnTo>
                  <a:lnTo>
                    <a:pt x="366331" y="181610"/>
                  </a:lnTo>
                  <a:lnTo>
                    <a:pt x="368084" y="172720"/>
                  </a:lnTo>
                  <a:lnTo>
                    <a:pt x="368173" y="170180"/>
                  </a:lnTo>
                  <a:lnTo>
                    <a:pt x="367665" y="168910"/>
                  </a:lnTo>
                  <a:lnTo>
                    <a:pt x="366141" y="167640"/>
                  </a:lnTo>
                  <a:lnTo>
                    <a:pt x="365125" y="166370"/>
                  </a:lnTo>
                  <a:lnTo>
                    <a:pt x="363093" y="167640"/>
                  </a:lnTo>
                  <a:lnTo>
                    <a:pt x="362077" y="167640"/>
                  </a:lnTo>
                  <a:lnTo>
                    <a:pt x="358394" y="171119"/>
                  </a:lnTo>
                  <a:lnTo>
                    <a:pt x="358394" y="181610"/>
                  </a:lnTo>
                  <a:lnTo>
                    <a:pt x="355346" y="198120"/>
                  </a:lnTo>
                  <a:lnTo>
                    <a:pt x="330200" y="210820"/>
                  </a:lnTo>
                  <a:lnTo>
                    <a:pt x="341503" y="198120"/>
                  </a:lnTo>
                  <a:lnTo>
                    <a:pt x="349288" y="190500"/>
                  </a:lnTo>
                  <a:lnTo>
                    <a:pt x="358394" y="181610"/>
                  </a:lnTo>
                  <a:lnTo>
                    <a:pt x="358394" y="171119"/>
                  </a:lnTo>
                  <a:lnTo>
                    <a:pt x="337820" y="190500"/>
                  </a:lnTo>
                  <a:lnTo>
                    <a:pt x="331216" y="189572"/>
                  </a:lnTo>
                  <a:lnTo>
                    <a:pt x="331216" y="198120"/>
                  </a:lnTo>
                  <a:lnTo>
                    <a:pt x="312166" y="219710"/>
                  </a:lnTo>
                  <a:lnTo>
                    <a:pt x="245237" y="219710"/>
                  </a:lnTo>
                  <a:lnTo>
                    <a:pt x="245237" y="228600"/>
                  </a:lnTo>
                  <a:lnTo>
                    <a:pt x="241236" y="236220"/>
                  </a:lnTo>
                  <a:lnTo>
                    <a:pt x="235877" y="241300"/>
                  </a:lnTo>
                  <a:lnTo>
                    <a:pt x="229920" y="245110"/>
                  </a:lnTo>
                  <a:lnTo>
                    <a:pt x="224155" y="246380"/>
                  </a:lnTo>
                  <a:lnTo>
                    <a:pt x="225298" y="243840"/>
                  </a:lnTo>
                  <a:lnTo>
                    <a:pt x="225806" y="241300"/>
                  </a:lnTo>
                  <a:lnTo>
                    <a:pt x="225806" y="233680"/>
                  </a:lnTo>
                  <a:lnTo>
                    <a:pt x="225298" y="231140"/>
                  </a:lnTo>
                  <a:lnTo>
                    <a:pt x="224155" y="228600"/>
                  </a:lnTo>
                  <a:lnTo>
                    <a:pt x="245237" y="228600"/>
                  </a:lnTo>
                  <a:lnTo>
                    <a:pt x="245237" y="219710"/>
                  </a:lnTo>
                  <a:lnTo>
                    <a:pt x="218567" y="219710"/>
                  </a:lnTo>
                  <a:lnTo>
                    <a:pt x="218567" y="231140"/>
                  </a:lnTo>
                  <a:lnTo>
                    <a:pt x="218567" y="243840"/>
                  </a:lnTo>
                  <a:lnTo>
                    <a:pt x="216535" y="246380"/>
                  </a:lnTo>
                  <a:lnTo>
                    <a:pt x="216027" y="247650"/>
                  </a:lnTo>
                  <a:lnTo>
                    <a:pt x="213360" y="243840"/>
                  </a:lnTo>
                  <a:lnTo>
                    <a:pt x="213360" y="231140"/>
                  </a:lnTo>
                  <a:lnTo>
                    <a:pt x="215519" y="228600"/>
                  </a:lnTo>
                  <a:lnTo>
                    <a:pt x="216535" y="228600"/>
                  </a:lnTo>
                  <a:lnTo>
                    <a:pt x="218567" y="231140"/>
                  </a:lnTo>
                  <a:lnTo>
                    <a:pt x="218567" y="219710"/>
                  </a:lnTo>
                  <a:lnTo>
                    <a:pt x="207264" y="219710"/>
                  </a:lnTo>
                  <a:lnTo>
                    <a:pt x="207264" y="228600"/>
                  </a:lnTo>
                  <a:lnTo>
                    <a:pt x="206248" y="233680"/>
                  </a:lnTo>
                  <a:lnTo>
                    <a:pt x="206248" y="242570"/>
                  </a:lnTo>
                  <a:lnTo>
                    <a:pt x="206756" y="245110"/>
                  </a:lnTo>
                  <a:lnTo>
                    <a:pt x="204216" y="247650"/>
                  </a:lnTo>
                  <a:lnTo>
                    <a:pt x="201041" y="247650"/>
                  </a:lnTo>
                  <a:lnTo>
                    <a:pt x="198501" y="248920"/>
                  </a:lnTo>
                  <a:lnTo>
                    <a:pt x="198831" y="247650"/>
                  </a:lnTo>
                  <a:lnTo>
                    <a:pt x="199517" y="245110"/>
                  </a:lnTo>
                  <a:lnTo>
                    <a:pt x="200025" y="241300"/>
                  </a:lnTo>
                  <a:lnTo>
                    <a:pt x="200025" y="233680"/>
                  </a:lnTo>
                  <a:lnTo>
                    <a:pt x="199517" y="231140"/>
                  </a:lnTo>
                  <a:lnTo>
                    <a:pt x="198501" y="228600"/>
                  </a:lnTo>
                  <a:lnTo>
                    <a:pt x="207264" y="228600"/>
                  </a:lnTo>
                  <a:lnTo>
                    <a:pt x="207264" y="219710"/>
                  </a:lnTo>
                  <a:lnTo>
                    <a:pt x="192786" y="219710"/>
                  </a:lnTo>
                  <a:lnTo>
                    <a:pt x="192786" y="231140"/>
                  </a:lnTo>
                  <a:lnTo>
                    <a:pt x="192786" y="243840"/>
                  </a:lnTo>
                  <a:lnTo>
                    <a:pt x="190754" y="246380"/>
                  </a:lnTo>
                  <a:lnTo>
                    <a:pt x="190246" y="247650"/>
                  </a:lnTo>
                  <a:lnTo>
                    <a:pt x="189738" y="246380"/>
                  </a:lnTo>
                  <a:lnTo>
                    <a:pt x="187706" y="243840"/>
                  </a:lnTo>
                  <a:lnTo>
                    <a:pt x="187706" y="231140"/>
                  </a:lnTo>
                  <a:lnTo>
                    <a:pt x="189738" y="228600"/>
                  </a:lnTo>
                  <a:lnTo>
                    <a:pt x="190754" y="228600"/>
                  </a:lnTo>
                  <a:lnTo>
                    <a:pt x="192786" y="231140"/>
                  </a:lnTo>
                  <a:lnTo>
                    <a:pt x="192786" y="219710"/>
                  </a:lnTo>
                  <a:lnTo>
                    <a:pt x="140843" y="219710"/>
                  </a:lnTo>
                  <a:lnTo>
                    <a:pt x="138303" y="218440"/>
                  </a:lnTo>
                  <a:lnTo>
                    <a:pt x="138557" y="215900"/>
                  </a:lnTo>
                  <a:lnTo>
                    <a:pt x="138684" y="214630"/>
                  </a:lnTo>
                  <a:lnTo>
                    <a:pt x="138811" y="210820"/>
                  </a:lnTo>
                  <a:lnTo>
                    <a:pt x="142735" y="208280"/>
                  </a:lnTo>
                  <a:lnTo>
                    <a:pt x="150253" y="203200"/>
                  </a:lnTo>
                  <a:lnTo>
                    <a:pt x="159499" y="199390"/>
                  </a:lnTo>
                  <a:lnTo>
                    <a:pt x="168656" y="194310"/>
                  </a:lnTo>
                  <a:lnTo>
                    <a:pt x="175387" y="191770"/>
                  </a:lnTo>
                  <a:lnTo>
                    <a:pt x="183134" y="187960"/>
                  </a:lnTo>
                  <a:lnTo>
                    <a:pt x="201688" y="180340"/>
                  </a:lnTo>
                  <a:lnTo>
                    <a:pt x="210527" y="179070"/>
                  </a:lnTo>
                  <a:lnTo>
                    <a:pt x="215798" y="180340"/>
                  </a:lnTo>
                  <a:lnTo>
                    <a:pt x="217551" y="180340"/>
                  </a:lnTo>
                  <a:lnTo>
                    <a:pt x="218059" y="181610"/>
                  </a:lnTo>
                  <a:lnTo>
                    <a:pt x="219075" y="181610"/>
                  </a:lnTo>
                  <a:lnTo>
                    <a:pt x="331216" y="198120"/>
                  </a:lnTo>
                  <a:lnTo>
                    <a:pt x="331216" y="189572"/>
                  </a:lnTo>
                  <a:lnTo>
                    <a:pt x="257238" y="179070"/>
                  </a:lnTo>
                  <a:lnTo>
                    <a:pt x="230378" y="175260"/>
                  </a:lnTo>
                  <a:lnTo>
                    <a:pt x="234022" y="172720"/>
                  </a:lnTo>
                  <a:lnTo>
                    <a:pt x="250444" y="161290"/>
                  </a:lnTo>
                  <a:lnTo>
                    <a:pt x="290347" y="135890"/>
                  </a:lnTo>
                  <a:lnTo>
                    <a:pt x="310134" y="121920"/>
                  </a:lnTo>
                  <a:lnTo>
                    <a:pt x="361061" y="121920"/>
                  </a:lnTo>
                  <a:lnTo>
                    <a:pt x="361569" y="120650"/>
                  </a:lnTo>
                  <a:lnTo>
                    <a:pt x="371563" y="113030"/>
                  </a:lnTo>
                  <a:lnTo>
                    <a:pt x="374904" y="110490"/>
                  </a:lnTo>
                  <a:lnTo>
                    <a:pt x="375920" y="109220"/>
                  </a:lnTo>
                  <a:lnTo>
                    <a:pt x="376428" y="107950"/>
                  </a:lnTo>
                  <a:lnTo>
                    <a:pt x="376428" y="10668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4"/>
            <p:cNvSpPr/>
            <p:nvPr/>
          </p:nvSpPr>
          <p:spPr>
            <a:xfrm>
              <a:off x="6345173" y="4723638"/>
              <a:ext cx="680085" cy="680085"/>
            </a:xfrm>
            <a:custGeom>
              <a:avLst/>
              <a:gdLst/>
              <a:ahLst/>
              <a:cxnLst/>
              <a:rect l="l" t="t" r="r" b="b"/>
              <a:pathLst>
                <a:path w="680084" h="680085">
                  <a:moveTo>
                    <a:pt x="339852"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2" y="679704"/>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4" y="339851"/>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2"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5"/>
            <p:cNvSpPr/>
            <p:nvPr/>
          </p:nvSpPr>
          <p:spPr>
            <a:xfrm>
              <a:off x="6345173" y="4723638"/>
              <a:ext cx="680085" cy="680085"/>
            </a:xfrm>
            <a:custGeom>
              <a:avLst/>
              <a:gdLst/>
              <a:ahLst/>
              <a:cxnLst/>
              <a:rect l="l" t="t" r="r" b="b"/>
              <a:pathLst>
                <a:path w="680084" h="680085">
                  <a:moveTo>
                    <a:pt x="0" y="339851"/>
                  </a:moveTo>
                  <a:lnTo>
                    <a:pt x="3102" y="293733"/>
                  </a:lnTo>
                  <a:lnTo>
                    <a:pt x="12139" y="249502"/>
                  </a:lnTo>
                  <a:lnTo>
                    <a:pt x="26705" y="207561"/>
                  </a:lnTo>
                  <a:lnTo>
                    <a:pt x="46397" y="168317"/>
                  </a:lnTo>
                  <a:lnTo>
                    <a:pt x="70809" y="132173"/>
                  </a:lnTo>
                  <a:lnTo>
                    <a:pt x="99536" y="99536"/>
                  </a:lnTo>
                  <a:lnTo>
                    <a:pt x="132173" y="70809"/>
                  </a:lnTo>
                  <a:lnTo>
                    <a:pt x="168317" y="46397"/>
                  </a:lnTo>
                  <a:lnTo>
                    <a:pt x="207561" y="26705"/>
                  </a:lnTo>
                  <a:lnTo>
                    <a:pt x="249502" y="12139"/>
                  </a:lnTo>
                  <a:lnTo>
                    <a:pt x="293733" y="3102"/>
                  </a:lnTo>
                  <a:lnTo>
                    <a:pt x="339852" y="0"/>
                  </a:lnTo>
                  <a:lnTo>
                    <a:pt x="385970" y="3102"/>
                  </a:lnTo>
                  <a:lnTo>
                    <a:pt x="430201" y="12139"/>
                  </a:lnTo>
                  <a:lnTo>
                    <a:pt x="472142" y="26705"/>
                  </a:lnTo>
                  <a:lnTo>
                    <a:pt x="511386" y="46397"/>
                  </a:lnTo>
                  <a:lnTo>
                    <a:pt x="547530" y="70809"/>
                  </a:lnTo>
                  <a:lnTo>
                    <a:pt x="580167" y="99536"/>
                  </a:lnTo>
                  <a:lnTo>
                    <a:pt x="608894" y="132173"/>
                  </a:lnTo>
                  <a:lnTo>
                    <a:pt x="633306" y="168317"/>
                  </a:lnTo>
                  <a:lnTo>
                    <a:pt x="652998" y="207561"/>
                  </a:lnTo>
                  <a:lnTo>
                    <a:pt x="667564" y="249502"/>
                  </a:lnTo>
                  <a:lnTo>
                    <a:pt x="676601" y="293733"/>
                  </a:lnTo>
                  <a:lnTo>
                    <a:pt x="679704" y="339851"/>
                  </a:lnTo>
                  <a:lnTo>
                    <a:pt x="676601" y="385970"/>
                  </a:lnTo>
                  <a:lnTo>
                    <a:pt x="667564" y="430201"/>
                  </a:lnTo>
                  <a:lnTo>
                    <a:pt x="652998" y="472142"/>
                  </a:lnTo>
                  <a:lnTo>
                    <a:pt x="633306" y="511386"/>
                  </a:lnTo>
                  <a:lnTo>
                    <a:pt x="608894" y="547530"/>
                  </a:lnTo>
                  <a:lnTo>
                    <a:pt x="580167" y="580167"/>
                  </a:lnTo>
                  <a:lnTo>
                    <a:pt x="547530" y="608894"/>
                  </a:lnTo>
                  <a:lnTo>
                    <a:pt x="511386" y="633306"/>
                  </a:lnTo>
                  <a:lnTo>
                    <a:pt x="472142" y="652998"/>
                  </a:lnTo>
                  <a:lnTo>
                    <a:pt x="430201" y="667564"/>
                  </a:lnTo>
                  <a:lnTo>
                    <a:pt x="385970" y="676601"/>
                  </a:lnTo>
                  <a:lnTo>
                    <a:pt x="339852" y="679704"/>
                  </a:lnTo>
                  <a:lnTo>
                    <a:pt x="293733" y="676601"/>
                  </a:lnTo>
                  <a:lnTo>
                    <a:pt x="249502" y="667564"/>
                  </a:lnTo>
                  <a:lnTo>
                    <a:pt x="207561" y="652998"/>
                  </a:lnTo>
                  <a:lnTo>
                    <a:pt x="168317" y="633306"/>
                  </a:lnTo>
                  <a:lnTo>
                    <a:pt x="132173" y="608894"/>
                  </a:lnTo>
                  <a:lnTo>
                    <a:pt x="99536" y="580167"/>
                  </a:lnTo>
                  <a:lnTo>
                    <a:pt x="70809" y="547530"/>
                  </a:lnTo>
                  <a:lnTo>
                    <a:pt x="46397" y="511386"/>
                  </a:lnTo>
                  <a:lnTo>
                    <a:pt x="26705" y="472142"/>
                  </a:lnTo>
                  <a:lnTo>
                    <a:pt x="12139" y="430201"/>
                  </a:lnTo>
                  <a:lnTo>
                    <a:pt x="3102" y="385970"/>
                  </a:lnTo>
                  <a:lnTo>
                    <a:pt x="0" y="339851"/>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6"/>
            <p:cNvSpPr/>
            <p:nvPr/>
          </p:nvSpPr>
          <p:spPr>
            <a:xfrm>
              <a:off x="6365748" y="4954777"/>
              <a:ext cx="647700" cy="207010"/>
            </a:xfrm>
            <a:custGeom>
              <a:avLst/>
              <a:gdLst/>
              <a:ahLst/>
              <a:cxnLst/>
              <a:rect l="l" t="t" r="r" b="b"/>
              <a:pathLst>
                <a:path w="647700" h="207010">
                  <a:moveTo>
                    <a:pt x="282066" y="60960"/>
                  </a:moveTo>
                  <a:lnTo>
                    <a:pt x="280542" y="60960"/>
                  </a:lnTo>
                  <a:lnTo>
                    <a:pt x="279145" y="62230"/>
                  </a:lnTo>
                  <a:lnTo>
                    <a:pt x="226582" y="66040"/>
                  </a:lnTo>
                  <a:lnTo>
                    <a:pt x="174573" y="72390"/>
                  </a:lnTo>
                  <a:lnTo>
                    <a:pt x="124666" y="80010"/>
                  </a:lnTo>
                  <a:lnTo>
                    <a:pt x="78410" y="90170"/>
                  </a:lnTo>
                  <a:lnTo>
                    <a:pt x="37355" y="102870"/>
                  </a:lnTo>
                  <a:lnTo>
                    <a:pt x="3047" y="116840"/>
                  </a:lnTo>
                  <a:lnTo>
                    <a:pt x="2285" y="116840"/>
                  </a:lnTo>
                  <a:lnTo>
                    <a:pt x="1523" y="118110"/>
                  </a:lnTo>
                  <a:lnTo>
                    <a:pt x="761" y="118110"/>
                  </a:lnTo>
                  <a:lnTo>
                    <a:pt x="761" y="119380"/>
                  </a:lnTo>
                  <a:lnTo>
                    <a:pt x="0" y="120650"/>
                  </a:lnTo>
                  <a:lnTo>
                    <a:pt x="0" y="123190"/>
                  </a:lnTo>
                  <a:lnTo>
                    <a:pt x="761" y="124460"/>
                  </a:lnTo>
                  <a:lnTo>
                    <a:pt x="1523" y="124460"/>
                  </a:lnTo>
                  <a:lnTo>
                    <a:pt x="1523" y="125730"/>
                  </a:lnTo>
                  <a:lnTo>
                    <a:pt x="55070" y="165100"/>
                  </a:lnTo>
                  <a:lnTo>
                    <a:pt x="107055" y="191770"/>
                  </a:lnTo>
                  <a:lnTo>
                    <a:pt x="166242" y="205740"/>
                  </a:lnTo>
                  <a:lnTo>
                    <a:pt x="176508" y="207010"/>
                  </a:lnTo>
                  <a:lnTo>
                    <a:pt x="278987" y="207010"/>
                  </a:lnTo>
                  <a:lnTo>
                    <a:pt x="346968" y="205740"/>
                  </a:lnTo>
                  <a:lnTo>
                    <a:pt x="417429" y="201930"/>
                  </a:lnTo>
                  <a:lnTo>
                    <a:pt x="540888" y="196850"/>
                  </a:lnTo>
                  <a:lnTo>
                    <a:pt x="208430" y="196850"/>
                  </a:lnTo>
                  <a:lnTo>
                    <a:pt x="167004" y="195580"/>
                  </a:lnTo>
                  <a:lnTo>
                    <a:pt x="131615" y="189230"/>
                  </a:lnTo>
                  <a:lnTo>
                    <a:pt x="97631" y="175260"/>
                  </a:lnTo>
                  <a:lnTo>
                    <a:pt x="66742" y="158750"/>
                  </a:lnTo>
                  <a:lnTo>
                    <a:pt x="40639" y="142240"/>
                  </a:lnTo>
                  <a:lnTo>
                    <a:pt x="73225" y="142240"/>
                  </a:lnTo>
                  <a:lnTo>
                    <a:pt x="68197" y="140970"/>
                  </a:lnTo>
                  <a:lnTo>
                    <a:pt x="18033" y="121920"/>
                  </a:lnTo>
                  <a:lnTo>
                    <a:pt x="46551" y="110490"/>
                  </a:lnTo>
                  <a:lnTo>
                    <a:pt x="79486" y="101600"/>
                  </a:lnTo>
                  <a:lnTo>
                    <a:pt x="115921" y="93980"/>
                  </a:lnTo>
                  <a:lnTo>
                    <a:pt x="154939" y="86360"/>
                  </a:lnTo>
                  <a:lnTo>
                    <a:pt x="169097" y="86360"/>
                  </a:lnTo>
                  <a:lnTo>
                    <a:pt x="167766" y="83820"/>
                  </a:lnTo>
                  <a:lnTo>
                    <a:pt x="184832" y="82550"/>
                  </a:lnTo>
                  <a:lnTo>
                    <a:pt x="219487" y="77470"/>
                  </a:lnTo>
                  <a:lnTo>
                    <a:pt x="236981" y="76200"/>
                  </a:lnTo>
                  <a:lnTo>
                    <a:pt x="249743" y="76200"/>
                  </a:lnTo>
                  <a:lnTo>
                    <a:pt x="249046" y="74930"/>
                  </a:lnTo>
                  <a:lnTo>
                    <a:pt x="256920" y="74930"/>
                  </a:lnTo>
                  <a:lnTo>
                    <a:pt x="264699" y="73660"/>
                  </a:lnTo>
                  <a:lnTo>
                    <a:pt x="272335" y="73660"/>
                  </a:lnTo>
                  <a:lnTo>
                    <a:pt x="279780" y="72390"/>
                  </a:lnTo>
                  <a:lnTo>
                    <a:pt x="293233" y="72390"/>
                  </a:lnTo>
                  <a:lnTo>
                    <a:pt x="292607" y="71120"/>
                  </a:lnTo>
                  <a:lnTo>
                    <a:pt x="310542" y="71120"/>
                  </a:lnTo>
                  <a:lnTo>
                    <a:pt x="362584" y="67310"/>
                  </a:lnTo>
                  <a:lnTo>
                    <a:pt x="395700" y="67310"/>
                  </a:lnTo>
                  <a:lnTo>
                    <a:pt x="402462" y="66040"/>
                  </a:lnTo>
                  <a:lnTo>
                    <a:pt x="515238" y="66040"/>
                  </a:lnTo>
                  <a:lnTo>
                    <a:pt x="515391" y="63500"/>
                  </a:lnTo>
                  <a:lnTo>
                    <a:pt x="515467" y="62230"/>
                  </a:lnTo>
                  <a:lnTo>
                    <a:pt x="283590" y="62230"/>
                  </a:lnTo>
                  <a:lnTo>
                    <a:pt x="282066" y="60960"/>
                  </a:lnTo>
                  <a:close/>
                </a:path>
                <a:path w="647700" h="207010">
                  <a:moveTo>
                    <a:pt x="624087" y="160020"/>
                  </a:moveTo>
                  <a:lnTo>
                    <a:pt x="612393" y="160020"/>
                  </a:lnTo>
                  <a:lnTo>
                    <a:pt x="608187" y="167640"/>
                  </a:lnTo>
                  <a:lnTo>
                    <a:pt x="603789" y="172720"/>
                  </a:lnTo>
                  <a:lnTo>
                    <a:pt x="599535" y="177800"/>
                  </a:lnTo>
                  <a:lnTo>
                    <a:pt x="595756" y="181610"/>
                  </a:lnTo>
                  <a:lnTo>
                    <a:pt x="576833" y="182880"/>
                  </a:lnTo>
                  <a:lnTo>
                    <a:pt x="534622" y="186690"/>
                  </a:lnTo>
                  <a:lnTo>
                    <a:pt x="475813" y="189230"/>
                  </a:lnTo>
                  <a:lnTo>
                    <a:pt x="407098" y="193040"/>
                  </a:lnTo>
                  <a:lnTo>
                    <a:pt x="335168" y="195580"/>
                  </a:lnTo>
                  <a:lnTo>
                    <a:pt x="266715" y="196850"/>
                  </a:lnTo>
                  <a:lnTo>
                    <a:pt x="540888" y="196850"/>
                  </a:lnTo>
                  <a:lnTo>
                    <a:pt x="581437" y="193040"/>
                  </a:lnTo>
                  <a:lnTo>
                    <a:pt x="599566" y="191770"/>
                  </a:lnTo>
                  <a:lnTo>
                    <a:pt x="608871" y="184150"/>
                  </a:lnTo>
                  <a:lnTo>
                    <a:pt x="616950" y="173990"/>
                  </a:lnTo>
                  <a:lnTo>
                    <a:pt x="622909" y="162560"/>
                  </a:lnTo>
                  <a:lnTo>
                    <a:pt x="624087" y="160020"/>
                  </a:lnTo>
                  <a:close/>
                </a:path>
                <a:path w="647700" h="207010">
                  <a:moveTo>
                    <a:pt x="73225" y="142240"/>
                  </a:moveTo>
                  <a:lnTo>
                    <a:pt x="40639" y="142240"/>
                  </a:lnTo>
                  <a:lnTo>
                    <a:pt x="73336" y="153670"/>
                  </a:lnTo>
                  <a:lnTo>
                    <a:pt x="115281" y="163830"/>
                  </a:lnTo>
                  <a:lnTo>
                    <a:pt x="166150" y="173990"/>
                  </a:lnTo>
                  <a:lnTo>
                    <a:pt x="225621" y="180340"/>
                  </a:lnTo>
                  <a:lnTo>
                    <a:pt x="293369" y="182880"/>
                  </a:lnTo>
                  <a:lnTo>
                    <a:pt x="326024" y="182880"/>
                  </a:lnTo>
                  <a:lnTo>
                    <a:pt x="465135" y="172720"/>
                  </a:lnTo>
                  <a:lnTo>
                    <a:pt x="284136" y="172720"/>
                  </a:lnTo>
                  <a:lnTo>
                    <a:pt x="216844" y="168910"/>
                  </a:lnTo>
                  <a:lnTo>
                    <a:pt x="158119" y="161290"/>
                  </a:lnTo>
                  <a:lnTo>
                    <a:pt x="108417" y="151130"/>
                  </a:lnTo>
                  <a:lnTo>
                    <a:pt x="73225" y="142240"/>
                  </a:lnTo>
                  <a:close/>
                </a:path>
                <a:path w="647700" h="207010">
                  <a:moveTo>
                    <a:pt x="544956" y="74930"/>
                  </a:moveTo>
                  <a:lnTo>
                    <a:pt x="506983" y="74930"/>
                  </a:lnTo>
                  <a:lnTo>
                    <a:pt x="507745" y="76200"/>
                  </a:lnTo>
                  <a:lnTo>
                    <a:pt x="531113" y="76200"/>
                  </a:lnTo>
                  <a:lnTo>
                    <a:pt x="540928" y="86360"/>
                  </a:lnTo>
                  <a:lnTo>
                    <a:pt x="550862" y="93980"/>
                  </a:lnTo>
                  <a:lnTo>
                    <a:pt x="560510" y="100330"/>
                  </a:lnTo>
                  <a:lnTo>
                    <a:pt x="569467" y="105410"/>
                  </a:lnTo>
                  <a:lnTo>
                    <a:pt x="568969" y="110490"/>
                  </a:lnTo>
                  <a:lnTo>
                    <a:pt x="566626" y="119380"/>
                  </a:lnTo>
                  <a:lnTo>
                    <a:pt x="562877" y="129540"/>
                  </a:lnTo>
                  <a:lnTo>
                    <a:pt x="558164" y="139700"/>
                  </a:lnTo>
                  <a:lnTo>
                    <a:pt x="557402" y="142240"/>
                  </a:lnTo>
                  <a:lnTo>
                    <a:pt x="557402" y="143510"/>
                  </a:lnTo>
                  <a:lnTo>
                    <a:pt x="559688" y="147320"/>
                  </a:lnTo>
                  <a:lnTo>
                    <a:pt x="607821" y="147320"/>
                  </a:lnTo>
                  <a:lnTo>
                    <a:pt x="610107" y="149860"/>
                  </a:lnTo>
                  <a:lnTo>
                    <a:pt x="591485" y="151130"/>
                  </a:lnTo>
                  <a:lnTo>
                    <a:pt x="559946" y="154940"/>
                  </a:lnTo>
                  <a:lnTo>
                    <a:pt x="359536" y="170180"/>
                  </a:lnTo>
                  <a:lnTo>
                    <a:pt x="284136" y="172720"/>
                  </a:lnTo>
                  <a:lnTo>
                    <a:pt x="465135" y="172720"/>
                  </a:lnTo>
                  <a:lnTo>
                    <a:pt x="593820" y="162560"/>
                  </a:lnTo>
                  <a:lnTo>
                    <a:pt x="612393" y="160020"/>
                  </a:lnTo>
                  <a:lnTo>
                    <a:pt x="624087" y="160020"/>
                  </a:lnTo>
                  <a:lnTo>
                    <a:pt x="625855" y="156210"/>
                  </a:lnTo>
                  <a:lnTo>
                    <a:pt x="626617" y="156210"/>
                  </a:lnTo>
                  <a:lnTo>
                    <a:pt x="626617" y="152400"/>
                  </a:lnTo>
                  <a:lnTo>
                    <a:pt x="625855" y="151130"/>
                  </a:lnTo>
                  <a:lnTo>
                    <a:pt x="625093" y="151130"/>
                  </a:lnTo>
                  <a:lnTo>
                    <a:pt x="625093" y="149860"/>
                  </a:lnTo>
                  <a:lnTo>
                    <a:pt x="614241" y="137160"/>
                  </a:lnTo>
                  <a:lnTo>
                    <a:pt x="571753" y="137160"/>
                  </a:lnTo>
                  <a:lnTo>
                    <a:pt x="574490" y="129540"/>
                  </a:lnTo>
                  <a:lnTo>
                    <a:pt x="576976" y="123190"/>
                  </a:lnTo>
                  <a:lnTo>
                    <a:pt x="578915" y="116840"/>
                  </a:lnTo>
                  <a:lnTo>
                    <a:pt x="580008" y="110490"/>
                  </a:lnTo>
                  <a:lnTo>
                    <a:pt x="646175" y="110490"/>
                  </a:lnTo>
                  <a:lnTo>
                    <a:pt x="647699" y="105410"/>
                  </a:lnTo>
                  <a:lnTo>
                    <a:pt x="646175" y="102870"/>
                  </a:lnTo>
                  <a:lnTo>
                    <a:pt x="644651" y="101600"/>
                  </a:lnTo>
                  <a:lnTo>
                    <a:pt x="642830" y="100330"/>
                  </a:lnTo>
                  <a:lnTo>
                    <a:pt x="585215" y="100330"/>
                  </a:lnTo>
                  <a:lnTo>
                    <a:pt x="581532" y="99060"/>
                  </a:lnTo>
                  <a:lnTo>
                    <a:pt x="576198" y="97790"/>
                  </a:lnTo>
                  <a:lnTo>
                    <a:pt x="575436" y="97790"/>
                  </a:lnTo>
                  <a:lnTo>
                    <a:pt x="575436" y="96520"/>
                  </a:lnTo>
                  <a:lnTo>
                    <a:pt x="566812" y="92710"/>
                  </a:lnTo>
                  <a:lnTo>
                    <a:pt x="557212" y="86360"/>
                  </a:lnTo>
                  <a:lnTo>
                    <a:pt x="547326" y="77470"/>
                  </a:lnTo>
                  <a:lnTo>
                    <a:pt x="544956" y="74930"/>
                  </a:lnTo>
                  <a:close/>
                </a:path>
                <a:path w="647700" h="207010">
                  <a:moveTo>
                    <a:pt x="169097" y="86360"/>
                  </a:moveTo>
                  <a:lnTo>
                    <a:pt x="154939" y="86360"/>
                  </a:lnTo>
                  <a:lnTo>
                    <a:pt x="164349" y="101600"/>
                  </a:lnTo>
                  <a:lnTo>
                    <a:pt x="168211" y="118110"/>
                  </a:lnTo>
                  <a:lnTo>
                    <a:pt x="168721" y="129540"/>
                  </a:lnTo>
                  <a:lnTo>
                    <a:pt x="168834" y="132080"/>
                  </a:lnTo>
                  <a:lnTo>
                    <a:pt x="168605" y="135890"/>
                  </a:lnTo>
                  <a:lnTo>
                    <a:pt x="168528" y="139700"/>
                  </a:lnTo>
                  <a:lnTo>
                    <a:pt x="170814" y="143510"/>
                  </a:lnTo>
                  <a:lnTo>
                    <a:pt x="267080" y="143510"/>
                  </a:lnTo>
                  <a:lnTo>
                    <a:pt x="269366" y="142240"/>
                  </a:lnTo>
                  <a:lnTo>
                    <a:pt x="269288" y="137160"/>
                  </a:lnTo>
                  <a:lnTo>
                    <a:pt x="268972" y="132080"/>
                  </a:lnTo>
                  <a:lnTo>
                    <a:pt x="179831" y="132080"/>
                  </a:lnTo>
                  <a:lnTo>
                    <a:pt x="179747" y="129540"/>
                  </a:lnTo>
                  <a:lnTo>
                    <a:pt x="179620" y="125730"/>
                  </a:lnTo>
                  <a:lnTo>
                    <a:pt x="179536" y="123190"/>
                  </a:lnTo>
                  <a:lnTo>
                    <a:pt x="178038" y="110490"/>
                  </a:lnTo>
                  <a:lnTo>
                    <a:pt x="174420" y="96520"/>
                  </a:lnTo>
                  <a:lnTo>
                    <a:pt x="169097" y="86360"/>
                  </a:lnTo>
                  <a:close/>
                </a:path>
                <a:path w="647700" h="207010">
                  <a:moveTo>
                    <a:pt x="293233" y="72390"/>
                  </a:moveTo>
                  <a:lnTo>
                    <a:pt x="279780" y="72390"/>
                  </a:lnTo>
                  <a:lnTo>
                    <a:pt x="290534" y="90170"/>
                  </a:lnTo>
                  <a:lnTo>
                    <a:pt x="297227" y="111760"/>
                  </a:lnTo>
                  <a:lnTo>
                    <a:pt x="300658" y="130810"/>
                  </a:lnTo>
                  <a:lnTo>
                    <a:pt x="301624" y="138430"/>
                  </a:lnTo>
                  <a:lnTo>
                    <a:pt x="301624" y="142240"/>
                  </a:lnTo>
                  <a:lnTo>
                    <a:pt x="303910" y="143510"/>
                  </a:lnTo>
                  <a:lnTo>
                    <a:pt x="400176" y="143510"/>
                  </a:lnTo>
                  <a:lnTo>
                    <a:pt x="402462" y="139700"/>
                  </a:lnTo>
                  <a:lnTo>
                    <a:pt x="402462" y="137160"/>
                  </a:lnTo>
                  <a:lnTo>
                    <a:pt x="401388" y="132080"/>
                  </a:lnTo>
                  <a:lnTo>
                    <a:pt x="311403" y="132080"/>
                  </a:lnTo>
                  <a:lnTo>
                    <a:pt x="309627" y="120650"/>
                  </a:lnTo>
                  <a:lnTo>
                    <a:pt x="306244" y="105410"/>
                  </a:lnTo>
                  <a:lnTo>
                    <a:pt x="300741" y="87630"/>
                  </a:lnTo>
                  <a:lnTo>
                    <a:pt x="293233" y="72390"/>
                  </a:lnTo>
                  <a:close/>
                </a:path>
                <a:path w="647700" h="207010">
                  <a:moveTo>
                    <a:pt x="416051" y="66040"/>
                  </a:moveTo>
                  <a:lnTo>
                    <a:pt x="402462" y="66040"/>
                  </a:lnTo>
                  <a:lnTo>
                    <a:pt x="412341" y="82550"/>
                  </a:lnTo>
                  <a:lnTo>
                    <a:pt x="419576" y="102870"/>
                  </a:lnTo>
                  <a:lnTo>
                    <a:pt x="424287" y="123190"/>
                  </a:lnTo>
                  <a:lnTo>
                    <a:pt x="426592" y="138430"/>
                  </a:lnTo>
                  <a:lnTo>
                    <a:pt x="426592" y="142240"/>
                  </a:lnTo>
                  <a:lnTo>
                    <a:pt x="428751" y="143510"/>
                  </a:lnTo>
                  <a:lnTo>
                    <a:pt x="525017" y="143510"/>
                  </a:lnTo>
                  <a:lnTo>
                    <a:pt x="527303" y="139700"/>
                  </a:lnTo>
                  <a:lnTo>
                    <a:pt x="527303" y="137160"/>
                  </a:lnTo>
                  <a:lnTo>
                    <a:pt x="526214" y="132080"/>
                  </a:lnTo>
                  <a:lnTo>
                    <a:pt x="436371" y="132080"/>
                  </a:lnTo>
                  <a:lnTo>
                    <a:pt x="434447" y="119380"/>
                  </a:lnTo>
                  <a:lnTo>
                    <a:pt x="430688" y="102870"/>
                  </a:lnTo>
                  <a:lnTo>
                    <a:pt x="424691" y="83820"/>
                  </a:lnTo>
                  <a:lnTo>
                    <a:pt x="416051" y="66040"/>
                  </a:lnTo>
                  <a:close/>
                </a:path>
                <a:path w="647700" h="207010">
                  <a:moveTo>
                    <a:pt x="624331" y="111760"/>
                  </a:moveTo>
                  <a:lnTo>
                    <a:pt x="613155" y="111760"/>
                  </a:lnTo>
                  <a:lnTo>
                    <a:pt x="601090" y="137160"/>
                  </a:lnTo>
                  <a:lnTo>
                    <a:pt x="614241" y="137160"/>
                  </a:lnTo>
                  <a:lnTo>
                    <a:pt x="613155" y="135890"/>
                  </a:lnTo>
                  <a:lnTo>
                    <a:pt x="624331" y="111760"/>
                  </a:lnTo>
                  <a:close/>
                </a:path>
                <a:path w="647700" h="207010">
                  <a:moveTo>
                    <a:pt x="249743" y="76200"/>
                  </a:moveTo>
                  <a:lnTo>
                    <a:pt x="236981" y="76200"/>
                  </a:lnTo>
                  <a:lnTo>
                    <a:pt x="242591" y="85090"/>
                  </a:lnTo>
                  <a:lnTo>
                    <a:pt x="249856" y="99060"/>
                  </a:lnTo>
                  <a:lnTo>
                    <a:pt x="256145" y="115570"/>
                  </a:lnTo>
                  <a:lnTo>
                    <a:pt x="258825" y="132080"/>
                  </a:lnTo>
                  <a:lnTo>
                    <a:pt x="268972" y="132080"/>
                  </a:lnTo>
                  <a:lnTo>
                    <a:pt x="268578" y="125730"/>
                  </a:lnTo>
                  <a:lnTo>
                    <a:pt x="268500" y="124460"/>
                  </a:lnTo>
                  <a:lnTo>
                    <a:pt x="268421" y="123190"/>
                  </a:lnTo>
                  <a:lnTo>
                    <a:pt x="268342" y="121920"/>
                  </a:lnTo>
                  <a:lnTo>
                    <a:pt x="268263" y="120650"/>
                  </a:lnTo>
                  <a:lnTo>
                    <a:pt x="263112" y="102870"/>
                  </a:lnTo>
                  <a:lnTo>
                    <a:pt x="256008" y="87630"/>
                  </a:lnTo>
                  <a:lnTo>
                    <a:pt x="249743" y="76200"/>
                  </a:lnTo>
                  <a:close/>
                </a:path>
                <a:path w="647700" h="207010">
                  <a:moveTo>
                    <a:pt x="375411" y="67310"/>
                  </a:moveTo>
                  <a:lnTo>
                    <a:pt x="362584" y="67310"/>
                  </a:lnTo>
                  <a:lnTo>
                    <a:pt x="362584" y="68580"/>
                  </a:lnTo>
                  <a:lnTo>
                    <a:pt x="363346" y="68580"/>
                  </a:lnTo>
                  <a:lnTo>
                    <a:pt x="366627" y="73660"/>
                  </a:lnTo>
                  <a:lnTo>
                    <a:pt x="374348" y="86360"/>
                  </a:lnTo>
                  <a:lnTo>
                    <a:pt x="383331" y="106680"/>
                  </a:lnTo>
                  <a:lnTo>
                    <a:pt x="390397" y="132080"/>
                  </a:lnTo>
                  <a:lnTo>
                    <a:pt x="401388" y="132080"/>
                  </a:lnTo>
                  <a:lnTo>
                    <a:pt x="397361" y="113030"/>
                  </a:lnTo>
                  <a:lnTo>
                    <a:pt x="390032" y="92710"/>
                  </a:lnTo>
                  <a:lnTo>
                    <a:pt x="382156" y="77470"/>
                  </a:lnTo>
                  <a:lnTo>
                    <a:pt x="375411" y="67310"/>
                  </a:lnTo>
                  <a:close/>
                </a:path>
                <a:path w="647700" h="207010">
                  <a:moveTo>
                    <a:pt x="501014" y="66040"/>
                  </a:moveTo>
                  <a:lnTo>
                    <a:pt x="487425" y="66040"/>
                  </a:lnTo>
                  <a:lnTo>
                    <a:pt x="493075" y="73660"/>
                  </a:lnTo>
                  <a:lnTo>
                    <a:pt x="500808" y="87630"/>
                  </a:lnTo>
                  <a:lnTo>
                    <a:pt x="508803" y="107950"/>
                  </a:lnTo>
                  <a:lnTo>
                    <a:pt x="515238" y="132080"/>
                  </a:lnTo>
                  <a:lnTo>
                    <a:pt x="526214" y="132080"/>
                  </a:lnTo>
                  <a:lnTo>
                    <a:pt x="523218" y="118110"/>
                  </a:lnTo>
                  <a:lnTo>
                    <a:pt x="518048" y="101600"/>
                  </a:lnTo>
                  <a:lnTo>
                    <a:pt x="512427" y="87630"/>
                  </a:lnTo>
                  <a:lnTo>
                    <a:pt x="506983" y="74930"/>
                  </a:lnTo>
                  <a:lnTo>
                    <a:pt x="544956" y="74930"/>
                  </a:lnTo>
                  <a:lnTo>
                    <a:pt x="541400" y="71120"/>
                  </a:lnTo>
                  <a:lnTo>
                    <a:pt x="504062" y="71120"/>
                  </a:lnTo>
                  <a:lnTo>
                    <a:pt x="503300" y="68580"/>
                  </a:lnTo>
                  <a:lnTo>
                    <a:pt x="501776" y="67310"/>
                  </a:lnTo>
                  <a:lnTo>
                    <a:pt x="501014" y="66040"/>
                  </a:lnTo>
                  <a:close/>
                </a:path>
                <a:path w="647700" h="207010">
                  <a:moveTo>
                    <a:pt x="646175" y="110490"/>
                  </a:moveTo>
                  <a:lnTo>
                    <a:pt x="583056" y="110490"/>
                  </a:lnTo>
                  <a:lnTo>
                    <a:pt x="584453" y="111760"/>
                  </a:lnTo>
                  <a:lnTo>
                    <a:pt x="643889" y="111760"/>
                  </a:lnTo>
                  <a:lnTo>
                    <a:pt x="646175" y="110490"/>
                  </a:lnTo>
                  <a:close/>
                </a:path>
                <a:path w="647700" h="207010">
                  <a:moveTo>
                    <a:pt x="558748" y="11430"/>
                  </a:moveTo>
                  <a:lnTo>
                    <a:pt x="547623" y="11430"/>
                  </a:lnTo>
                  <a:lnTo>
                    <a:pt x="549854" y="25400"/>
                  </a:lnTo>
                  <a:lnTo>
                    <a:pt x="559847" y="45720"/>
                  </a:lnTo>
                  <a:lnTo>
                    <a:pt x="582556" y="71120"/>
                  </a:lnTo>
                  <a:lnTo>
                    <a:pt x="622934" y="100330"/>
                  </a:lnTo>
                  <a:lnTo>
                    <a:pt x="642830" y="100330"/>
                  </a:lnTo>
                  <a:lnTo>
                    <a:pt x="590002" y="63500"/>
                  </a:lnTo>
                  <a:lnTo>
                    <a:pt x="565118" y="34290"/>
                  </a:lnTo>
                  <a:lnTo>
                    <a:pt x="558569" y="15240"/>
                  </a:lnTo>
                  <a:lnTo>
                    <a:pt x="558629" y="13970"/>
                  </a:lnTo>
                  <a:lnTo>
                    <a:pt x="558748" y="11430"/>
                  </a:lnTo>
                  <a:close/>
                </a:path>
                <a:path w="647700" h="207010">
                  <a:moveTo>
                    <a:pt x="528391" y="53340"/>
                  </a:moveTo>
                  <a:lnTo>
                    <a:pt x="516000" y="53340"/>
                  </a:lnTo>
                  <a:lnTo>
                    <a:pt x="518286" y="57150"/>
                  </a:lnTo>
                  <a:lnTo>
                    <a:pt x="520572" y="62230"/>
                  </a:lnTo>
                  <a:lnTo>
                    <a:pt x="523620" y="66040"/>
                  </a:lnTo>
                  <a:lnTo>
                    <a:pt x="504824" y="66040"/>
                  </a:lnTo>
                  <a:lnTo>
                    <a:pt x="504062" y="69850"/>
                  </a:lnTo>
                  <a:lnTo>
                    <a:pt x="504062" y="71120"/>
                  </a:lnTo>
                  <a:lnTo>
                    <a:pt x="541400" y="71120"/>
                  </a:lnTo>
                  <a:lnTo>
                    <a:pt x="537844" y="67310"/>
                  </a:lnTo>
                  <a:lnTo>
                    <a:pt x="537082" y="67310"/>
                  </a:lnTo>
                  <a:lnTo>
                    <a:pt x="529651" y="55880"/>
                  </a:lnTo>
                  <a:lnTo>
                    <a:pt x="528391" y="53340"/>
                  </a:lnTo>
                  <a:close/>
                </a:path>
                <a:path w="647700" h="207010">
                  <a:moveTo>
                    <a:pt x="555878" y="0"/>
                  </a:moveTo>
                  <a:lnTo>
                    <a:pt x="507745" y="0"/>
                  </a:lnTo>
                  <a:lnTo>
                    <a:pt x="506221" y="1270"/>
                  </a:lnTo>
                  <a:lnTo>
                    <a:pt x="505459" y="1270"/>
                  </a:lnTo>
                  <a:lnTo>
                    <a:pt x="504824" y="3810"/>
                  </a:lnTo>
                  <a:lnTo>
                    <a:pt x="504062" y="5080"/>
                  </a:lnTo>
                  <a:lnTo>
                    <a:pt x="504824" y="13970"/>
                  </a:lnTo>
                  <a:lnTo>
                    <a:pt x="506221" y="21590"/>
                  </a:lnTo>
                  <a:lnTo>
                    <a:pt x="507745" y="29210"/>
                  </a:lnTo>
                  <a:lnTo>
                    <a:pt x="505574" y="53340"/>
                  </a:lnTo>
                  <a:lnTo>
                    <a:pt x="505459" y="54610"/>
                  </a:lnTo>
                  <a:lnTo>
                    <a:pt x="465327" y="54610"/>
                  </a:lnTo>
                  <a:lnTo>
                    <a:pt x="412622" y="55880"/>
                  </a:lnTo>
                  <a:lnTo>
                    <a:pt x="350869" y="58420"/>
                  </a:lnTo>
                  <a:lnTo>
                    <a:pt x="283590" y="62230"/>
                  </a:lnTo>
                  <a:lnTo>
                    <a:pt x="515467" y="62230"/>
                  </a:lnTo>
                  <a:lnTo>
                    <a:pt x="515696" y="58420"/>
                  </a:lnTo>
                  <a:lnTo>
                    <a:pt x="515772" y="57150"/>
                  </a:lnTo>
                  <a:lnTo>
                    <a:pt x="515848" y="55880"/>
                  </a:lnTo>
                  <a:lnTo>
                    <a:pt x="515924" y="54610"/>
                  </a:lnTo>
                  <a:lnTo>
                    <a:pt x="516000" y="53340"/>
                  </a:lnTo>
                  <a:lnTo>
                    <a:pt x="528391" y="53340"/>
                  </a:lnTo>
                  <a:lnTo>
                    <a:pt x="523351" y="43180"/>
                  </a:lnTo>
                  <a:lnTo>
                    <a:pt x="518455" y="27940"/>
                  </a:lnTo>
                  <a:lnTo>
                    <a:pt x="515238" y="11430"/>
                  </a:lnTo>
                  <a:lnTo>
                    <a:pt x="558748" y="11430"/>
                  </a:lnTo>
                  <a:lnTo>
                    <a:pt x="558926" y="7620"/>
                  </a:lnTo>
                  <a:lnTo>
                    <a:pt x="559688" y="5080"/>
                  </a:lnTo>
                  <a:lnTo>
                    <a:pt x="559688" y="3810"/>
                  </a:lnTo>
                  <a:lnTo>
                    <a:pt x="558926" y="2540"/>
                  </a:lnTo>
                  <a:lnTo>
                    <a:pt x="555878" y="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57"/>
            <p:cNvSpPr/>
            <p:nvPr/>
          </p:nvSpPr>
          <p:spPr>
            <a:xfrm>
              <a:off x="2513838" y="5383530"/>
              <a:ext cx="680085" cy="680085"/>
            </a:xfrm>
            <a:custGeom>
              <a:avLst/>
              <a:gdLst/>
              <a:ahLst/>
              <a:cxnLst/>
              <a:rect l="l" t="t" r="r" b="b"/>
              <a:pathLst>
                <a:path w="680085" h="680085">
                  <a:moveTo>
                    <a:pt x="339852"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2"/>
                  </a:lnTo>
                  <a:lnTo>
                    <a:pt x="3102" y="385967"/>
                  </a:lnTo>
                  <a:lnTo>
                    <a:pt x="12139" y="430197"/>
                  </a:lnTo>
                  <a:lnTo>
                    <a:pt x="26705" y="472136"/>
                  </a:lnTo>
                  <a:lnTo>
                    <a:pt x="46397" y="511381"/>
                  </a:lnTo>
                  <a:lnTo>
                    <a:pt x="70809" y="547524"/>
                  </a:lnTo>
                  <a:lnTo>
                    <a:pt x="99536" y="580162"/>
                  </a:lnTo>
                  <a:lnTo>
                    <a:pt x="132173" y="608891"/>
                  </a:lnTo>
                  <a:lnTo>
                    <a:pt x="168317" y="633303"/>
                  </a:lnTo>
                  <a:lnTo>
                    <a:pt x="207561" y="652996"/>
                  </a:lnTo>
                  <a:lnTo>
                    <a:pt x="249502" y="667564"/>
                  </a:lnTo>
                  <a:lnTo>
                    <a:pt x="293733" y="676601"/>
                  </a:lnTo>
                  <a:lnTo>
                    <a:pt x="339852" y="679704"/>
                  </a:lnTo>
                  <a:lnTo>
                    <a:pt x="385970" y="676601"/>
                  </a:lnTo>
                  <a:lnTo>
                    <a:pt x="430201" y="667564"/>
                  </a:lnTo>
                  <a:lnTo>
                    <a:pt x="472142" y="652996"/>
                  </a:lnTo>
                  <a:lnTo>
                    <a:pt x="511386" y="633303"/>
                  </a:lnTo>
                  <a:lnTo>
                    <a:pt x="547530" y="608891"/>
                  </a:lnTo>
                  <a:lnTo>
                    <a:pt x="580167" y="580162"/>
                  </a:lnTo>
                  <a:lnTo>
                    <a:pt x="608894" y="547524"/>
                  </a:lnTo>
                  <a:lnTo>
                    <a:pt x="633306" y="511381"/>
                  </a:lnTo>
                  <a:lnTo>
                    <a:pt x="652998" y="472136"/>
                  </a:lnTo>
                  <a:lnTo>
                    <a:pt x="667564" y="430197"/>
                  </a:lnTo>
                  <a:lnTo>
                    <a:pt x="676601" y="385967"/>
                  </a:lnTo>
                  <a:lnTo>
                    <a:pt x="679704" y="339852"/>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2"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8"/>
            <p:cNvSpPr/>
            <p:nvPr/>
          </p:nvSpPr>
          <p:spPr>
            <a:xfrm>
              <a:off x="2513838" y="5383530"/>
              <a:ext cx="680085" cy="680085"/>
            </a:xfrm>
            <a:custGeom>
              <a:avLst/>
              <a:gdLst/>
              <a:ahLst/>
              <a:cxnLst/>
              <a:rect l="l" t="t" r="r" b="b"/>
              <a:pathLst>
                <a:path w="680085" h="680085">
                  <a:moveTo>
                    <a:pt x="0" y="339852"/>
                  </a:moveTo>
                  <a:lnTo>
                    <a:pt x="3102" y="293733"/>
                  </a:lnTo>
                  <a:lnTo>
                    <a:pt x="12139" y="249502"/>
                  </a:lnTo>
                  <a:lnTo>
                    <a:pt x="26705" y="207561"/>
                  </a:lnTo>
                  <a:lnTo>
                    <a:pt x="46397" y="168317"/>
                  </a:lnTo>
                  <a:lnTo>
                    <a:pt x="70809" y="132173"/>
                  </a:lnTo>
                  <a:lnTo>
                    <a:pt x="99536" y="99536"/>
                  </a:lnTo>
                  <a:lnTo>
                    <a:pt x="132173" y="70809"/>
                  </a:lnTo>
                  <a:lnTo>
                    <a:pt x="168317" y="46397"/>
                  </a:lnTo>
                  <a:lnTo>
                    <a:pt x="207561" y="26705"/>
                  </a:lnTo>
                  <a:lnTo>
                    <a:pt x="249502" y="12139"/>
                  </a:lnTo>
                  <a:lnTo>
                    <a:pt x="293733" y="3102"/>
                  </a:lnTo>
                  <a:lnTo>
                    <a:pt x="339852" y="0"/>
                  </a:lnTo>
                  <a:lnTo>
                    <a:pt x="385970" y="3102"/>
                  </a:lnTo>
                  <a:lnTo>
                    <a:pt x="430201" y="12139"/>
                  </a:lnTo>
                  <a:lnTo>
                    <a:pt x="472142" y="26705"/>
                  </a:lnTo>
                  <a:lnTo>
                    <a:pt x="511386" y="46397"/>
                  </a:lnTo>
                  <a:lnTo>
                    <a:pt x="547530" y="70809"/>
                  </a:lnTo>
                  <a:lnTo>
                    <a:pt x="580167" y="99536"/>
                  </a:lnTo>
                  <a:lnTo>
                    <a:pt x="608894" y="132173"/>
                  </a:lnTo>
                  <a:lnTo>
                    <a:pt x="633306" y="168317"/>
                  </a:lnTo>
                  <a:lnTo>
                    <a:pt x="652998" y="207561"/>
                  </a:lnTo>
                  <a:lnTo>
                    <a:pt x="667564" y="249502"/>
                  </a:lnTo>
                  <a:lnTo>
                    <a:pt x="676601" y="293733"/>
                  </a:lnTo>
                  <a:lnTo>
                    <a:pt x="679704" y="339852"/>
                  </a:lnTo>
                  <a:lnTo>
                    <a:pt x="676601" y="385967"/>
                  </a:lnTo>
                  <a:lnTo>
                    <a:pt x="667564" y="430197"/>
                  </a:lnTo>
                  <a:lnTo>
                    <a:pt x="652998" y="472136"/>
                  </a:lnTo>
                  <a:lnTo>
                    <a:pt x="633306" y="511381"/>
                  </a:lnTo>
                  <a:lnTo>
                    <a:pt x="608894" y="547524"/>
                  </a:lnTo>
                  <a:lnTo>
                    <a:pt x="580167" y="580162"/>
                  </a:lnTo>
                  <a:lnTo>
                    <a:pt x="547530" y="608891"/>
                  </a:lnTo>
                  <a:lnTo>
                    <a:pt x="511386" y="633303"/>
                  </a:lnTo>
                  <a:lnTo>
                    <a:pt x="472142" y="652996"/>
                  </a:lnTo>
                  <a:lnTo>
                    <a:pt x="430201" y="667564"/>
                  </a:lnTo>
                  <a:lnTo>
                    <a:pt x="385970" y="676601"/>
                  </a:lnTo>
                  <a:lnTo>
                    <a:pt x="339852" y="679704"/>
                  </a:lnTo>
                  <a:lnTo>
                    <a:pt x="293733" y="676601"/>
                  </a:lnTo>
                  <a:lnTo>
                    <a:pt x="249502" y="667564"/>
                  </a:lnTo>
                  <a:lnTo>
                    <a:pt x="207561" y="652996"/>
                  </a:lnTo>
                  <a:lnTo>
                    <a:pt x="168317" y="633303"/>
                  </a:lnTo>
                  <a:lnTo>
                    <a:pt x="132173" y="608891"/>
                  </a:lnTo>
                  <a:lnTo>
                    <a:pt x="99536" y="580162"/>
                  </a:lnTo>
                  <a:lnTo>
                    <a:pt x="70809" y="547524"/>
                  </a:lnTo>
                  <a:lnTo>
                    <a:pt x="46397" y="511381"/>
                  </a:lnTo>
                  <a:lnTo>
                    <a:pt x="26705" y="472136"/>
                  </a:lnTo>
                  <a:lnTo>
                    <a:pt x="12139" y="430197"/>
                  </a:lnTo>
                  <a:lnTo>
                    <a:pt x="3102" y="385967"/>
                  </a:lnTo>
                  <a:lnTo>
                    <a:pt x="0" y="339852"/>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9"/>
            <p:cNvSpPr/>
            <p:nvPr/>
          </p:nvSpPr>
          <p:spPr>
            <a:xfrm>
              <a:off x="2577084" y="5523484"/>
              <a:ext cx="584200" cy="375920"/>
            </a:xfrm>
            <a:custGeom>
              <a:avLst/>
              <a:gdLst/>
              <a:ahLst/>
              <a:cxnLst/>
              <a:rect l="l" t="t" r="r" b="b"/>
              <a:pathLst>
                <a:path w="584200" h="375920">
                  <a:moveTo>
                    <a:pt x="376936" y="0"/>
                  </a:moveTo>
                  <a:lnTo>
                    <a:pt x="349047" y="6349"/>
                  </a:lnTo>
                  <a:lnTo>
                    <a:pt x="326326" y="21589"/>
                  </a:lnTo>
                  <a:lnTo>
                    <a:pt x="311034" y="43179"/>
                  </a:lnTo>
                  <a:lnTo>
                    <a:pt x="305435" y="71119"/>
                  </a:lnTo>
                  <a:lnTo>
                    <a:pt x="307667" y="88899"/>
                  </a:lnTo>
                  <a:lnTo>
                    <a:pt x="313959" y="105409"/>
                  </a:lnTo>
                  <a:lnTo>
                    <a:pt x="323705" y="118109"/>
                  </a:lnTo>
                  <a:lnTo>
                    <a:pt x="336296" y="129539"/>
                  </a:lnTo>
                  <a:lnTo>
                    <a:pt x="331985" y="137159"/>
                  </a:lnTo>
                  <a:lnTo>
                    <a:pt x="326485" y="148589"/>
                  </a:lnTo>
                  <a:lnTo>
                    <a:pt x="320079" y="162559"/>
                  </a:lnTo>
                  <a:lnTo>
                    <a:pt x="313055" y="179069"/>
                  </a:lnTo>
                  <a:lnTo>
                    <a:pt x="49276" y="179069"/>
                  </a:lnTo>
                  <a:lnTo>
                    <a:pt x="45466" y="181609"/>
                  </a:lnTo>
                  <a:lnTo>
                    <a:pt x="45466" y="252729"/>
                  </a:lnTo>
                  <a:lnTo>
                    <a:pt x="27324" y="261619"/>
                  </a:lnTo>
                  <a:lnTo>
                    <a:pt x="12922" y="275589"/>
                  </a:lnTo>
                  <a:lnTo>
                    <a:pt x="3425" y="293369"/>
                  </a:lnTo>
                  <a:lnTo>
                    <a:pt x="0" y="313689"/>
                  </a:lnTo>
                  <a:lnTo>
                    <a:pt x="4929" y="337819"/>
                  </a:lnTo>
                  <a:lnTo>
                    <a:pt x="18383" y="358139"/>
                  </a:lnTo>
                  <a:lnTo>
                    <a:pt x="38361" y="372109"/>
                  </a:lnTo>
                  <a:lnTo>
                    <a:pt x="62865" y="375919"/>
                  </a:lnTo>
                  <a:lnTo>
                    <a:pt x="85955" y="372109"/>
                  </a:lnTo>
                  <a:lnTo>
                    <a:pt x="105092" y="360679"/>
                  </a:lnTo>
                  <a:lnTo>
                    <a:pt x="117821" y="344169"/>
                  </a:lnTo>
                  <a:lnTo>
                    <a:pt x="62865" y="344169"/>
                  </a:lnTo>
                  <a:lnTo>
                    <a:pt x="50682" y="341629"/>
                  </a:lnTo>
                  <a:lnTo>
                    <a:pt x="40846" y="335279"/>
                  </a:lnTo>
                  <a:lnTo>
                    <a:pt x="34272" y="325119"/>
                  </a:lnTo>
                  <a:lnTo>
                    <a:pt x="31877" y="313689"/>
                  </a:lnTo>
                  <a:lnTo>
                    <a:pt x="32910" y="306069"/>
                  </a:lnTo>
                  <a:lnTo>
                    <a:pt x="35766" y="298449"/>
                  </a:lnTo>
                  <a:lnTo>
                    <a:pt x="40074" y="292099"/>
                  </a:lnTo>
                  <a:lnTo>
                    <a:pt x="45466" y="288289"/>
                  </a:lnTo>
                  <a:lnTo>
                    <a:pt x="47371" y="285749"/>
                  </a:lnTo>
                  <a:lnTo>
                    <a:pt x="50292" y="284479"/>
                  </a:lnTo>
                  <a:lnTo>
                    <a:pt x="52197" y="284479"/>
                  </a:lnTo>
                  <a:lnTo>
                    <a:pt x="55118" y="283209"/>
                  </a:lnTo>
                  <a:lnTo>
                    <a:pt x="59944" y="283209"/>
                  </a:lnTo>
                  <a:lnTo>
                    <a:pt x="60833" y="281939"/>
                  </a:lnTo>
                  <a:lnTo>
                    <a:pt x="116842" y="281939"/>
                  </a:lnTo>
                  <a:lnTo>
                    <a:pt x="105092" y="266699"/>
                  </a:lnTo>
                  <a:lnTo>
                    <a:pt x="85955" y="253999"/>
                  </a:lnTo>
                  <a:lnTo>
                    <a:pt x="62865" y="250189"/>
                  </a:lnTo>
                  <a:lnTo>
                    <a:pt x="59944" y="250189"/>
                  </a:lnTo>
                  <a:lnTo>
                    <a:pt x="59944" y="191769"/>
                  </a:lnTo>
                  <a:lnTo>
                    <a:pt x="323455" y="191769"/>
                  </a:lnTo>
                  <a:lnTo>
                    <a:pt x="324739" y="187959"/>
                  </a:lnTo>
                  <a:lnTo>
                    <a:pt x="331315" y="171449"/>
                  </a:lnTo>
                  <a:lnTo>
                    <a:pt x="337724" y="157479"/>
                  </a:lnTo>
                  <a:lnTo>
                    <a:pt x="343419" y="144779"/>
                  </a:lnTo>
                  <a:lnTo>
                    <a:pt x="347853" y="135889"/>
                  </a:lnTo>
                  <a:lnTo>
                    <a:pt x="407179" y="135889"/>
                  </a:lnTo>
                  <a:lnTo>
                    <a:pt x="409702" y="134619"/>
                  </a:lnTo>
                  <a:lnTo>
                    <a:pt x="424645" y="134619"/>
                  </a:lnTo>
                  <a:lnTo>
                    <a:pt x="422472" y="129539"/>
                  </a:lnTo>
                  <a:lnTo>
                    <a:pt x="376936" y="129539"/>
                  </a:lnTo>
                  <a:lnTo>
                    <a:pt x="354578" y="124459"/>
                  </a:lnTo>
                  <a:lnTo>
                    <a:pt x="336470" y="113029"/>
                  </a:lnTo>
                  <a:lnTo>
                    <a:pt x="324340" y="93979"/>
                  </a:lnTo>
                  <a:lnTo>
                    <a:pt x="319913" y="71119"/>
                  </a:lnTo>
                  <a:lnTo>
                    <a:pt x="324340" y="49529"/>
                  </a:lnTo>
                  <a:lnTo>
                    <a:pt x="336470" y="31749"/>
                  </a:lnTo>
                  <a:lnTo>
                    <a:pt x="354578" y="19049"/>
                  </a:lnTo>
                  <a:lnTo>
                    <a:pt x="376936" y="13969"/>
                  </a:lnTo>
                  <a:lnTo>
                    <a:pt x="418226" y="13969"/>
                  </a:lnTo>
                  <a:lnTo>
                    <a:pt x="399016" y="3809"/>
                  </a:lnTo>
                  <a:lnTo>
                    <a:pt x="376936" y="0"/>
                  </a:lnTo>
                  <a:close/>
                </a:path>
                <a:path w="584200" h="375920">
                  <a:moveTo>
                    <a:pt x="342138" y="320039"/>
                  </a:moveTo>
                  <a:lnTo>
                    <a:pt x="303403" y="320039"/>
                  </a:lnTo>
                  <a:lnTo>
                    <a:pt x="309245" y="328929"/>
                  </a:lnTo>
                  <a:lnTo>
                    <a:pt x="313055" y="331469"/>
                  </a:lnTo>
                  <a:lnTo>
                    <a:pt x="321760" y="349249"/>
                  </a:lnTo>
                  <a:lnTo>
                    <a:pt x="335454" y="363219"/>
                  </a:lnTo>
                  <a:lnTo>
                    <a:pt x="352934" y="373379"/>
                  </a:lnTo>
                  <a:lnTo>
                    <a:pt x="372999" y="375919"/>
                  </a:lnTo>
                  <a:lnTo>
                    <a:pt x="395073" y="372109"/>
                  </a:lnTo>
                  <a:lnTo>
                    <a:pt x="413861" y="361949"/>
                  </a:lnTo>
                  <a:lnTo>
                    <a:pt x="427934" y="345439"/>
                  </a:lnTo>
                  <a:lnTo>
                    <a:pt x="428430" y="344169"/>
                  </a:lnTo>
                  <a:lnTo>
                    <a:pt x="365252" y="344169"/>
                  </a:lnTo>
                  <a:lnTo>
                    <a:pt x="363347" y="342899"/>
                  </a:lnTo>
                  <a:lnTo>
                    <a:pt x="361442" y="342899"/>
                  </a:lnTo>
                  <a:lnTo>
                    <a:pt x="360426" y="341629"/>
                  </a:lnTo>
                  <a:lnTo>
                    <a:pt x="359537" y="341629"/>
                  </a:lnTo>
                  <a:lnTo>
                    <a:pt x="357505" y="340359"/>
                  </a:lnTo>
                  <a:lnTo>
                    <a:pt x="355600" y="340359"/>
                  </a:lnTo>
                  <a:lnTo>
                    <a:pt x="354711" y="337819"/>
                  </a:lnTo>
                  <a:lnTo>
                    <a:pt x="352679" y="336549"/>
                  </a:lnTo>
                  <a:lnTo>
                    <a:pt x="350774" y="335279"/>
                  </a:lnTo>
                  <a:lnTo>
                    <a:pt x="349885" y="334009"/>
                  </a:lnTo>
                  <a:lnTo>
                    <a:pt x="345059" y="328929"/>
                  </a:lnTo>
                  <a:lnTo>
                    <a:pt x="342138" y="321309"/>
                  </a:lnTo>
                  <a:lnTo>
                    <a:pt x="342138" y="320039"/>
                  </a:lnTo>
                  <a:close/>
                </a:path>
                <a:path w="584200" h="375920">
                  <a:moveTo>
                    <a:pt x="116842" y="281939"/>
                  </a:moveTo>
                  <a:lnTo>
                    <a:pt x="62865" y="281939"/>
                  </a:lnTo>
                  <a:lnTo>
                    <a:pt x="73634" y="283209"/>
                  </a:lnTo>
                  <a:lnTo>
                    <a:pt x="82629" y="289559"/>
                  </a:lnTo>
                  <a:lnTo>
                    <a:pt x="89457" y="297179"/>
                  </a:lnTo>
                  <a:lnTo>
                    <a:pt x="93726" y="306069"/>
                  </a:lnTo>
                  <a:lnTo>
                    <a:pt x="93726" y="308609"/>
                  </a:lnTo>
                  <a:lnTo>
                    <a:pt x="94742" y="311149"/>
                  </a:lnTo>
                  <a:lnTo>
                    <a:pt x="94742" y="316229"/>
                  </a:lnTo>
                  <a:lnTo>
                    <a:pt x="93726" y="317499"/>
                  </a:lnTo>
                  <a:lnTo>
                    <a:pt x="93726" y="320039"/>
                  </a:lnTo>
                  <a:lnTo>
                    <a:pt x="89457" y="330199"/>
                  </a:lnTo>
                  <a:lnTo>
                    <a:pt x="82629" y="337819"/>
                  </a:lnTo>
                  <a:lnTo>
                    <a:pt x="73634" y="342899"/>
                  </a:lnTo>
                  <a:lnTo>
                    <a:pt x="62865" y="344169"/>
                  </a:lnTo>
                  <a:lnTo>
                    <a:pt x="117821" y="344169"/>
                  </a:lnTo>
                  <a:lnTo>
                    <a:pt x="118800" y="342899"/>
                  </a:lnTo>
                  <a:lnTo>
                    <a:pt x="125603" y="320039"/>
                  </a:lnTo>
                  <a:lnTo>
                    <a:pt x="342138" y="320039"/>
                  </a:lnTo>
                  <a:lnTo>
                    <a:pt x="342138" y="313689"/>
                  </a:lnTo>
                  <a:lnTo>
                    <a:pt x="343563" y="306069"/>
                  </a:lnTo>
                  <a:lnTo>
                    <a:pt x="125603" y="306069"/>
                  </a:lnTo>
                  <a:lnTo>
                    <a:pt x="118800" y="284479"/>
                  </a:lnTo>
                  <a:lnTo>
                    <a:pt x="116842" y="281939"/>
                  </a:lnTo>
                  <a:close/>
                </a:path>
                <a:path w="584200" h="375920">
                  <a:moveTo>
                    <a:pt x="427595" y="281939"/>
                  </a:moveTo>
                  <a:lnTo>
                    <a:pt x="372999" y="281939"/>
                  </a:lnTo>
                  <a:lnTo>
                    <a:pt x="385319" y="284479"/>
                  </a:lnTo>
                  <a:lnTo>
                    <a:pt x="395462" y="290829"/>
                  </a:lnTo>
                  <a:lnTo>
                    <a:pt x="402341" y="300989"/>
                  </a:lnTo>
                  <a:lnTo>
                    <a:pt x="404876" y="313689"/>
                  </a:lnTo>
                  <a:lnTo>
                    <a:pt x="404876" y="320039"/>
                  </a:lnTo>
                  <a:lnTo>
                    <a:pt x="401955" y="326389"/>
                  </a:lnTo>
                  <a:lnTo>
                    <a:pt x="399161" y="331469"/>
                  </a:lnTo>
                  <a:lnTo>
                    <a:pt x="397129" y="332739"/>
                  </a:lnTo>
                  <a:lnTo>
                    <a:pt x="396240" y="335279"/>
                  </a:lnTo>
                  <a:lnTo>
                    <a:pt x="394335" y="336549"/>
                  </a:lnTo>
                  <a:lnTo>
                    <a:pt x="393319" y="336549"/>
                  </a:lnTo>
                  <a:lnTo>
                    <a:pt x="391414" y="339089"/>
                  </a:lnTo>
                  <a:lnTo>
                    <a:pt x="390398" y="340359"/>
                  </a:lnTo>
                  <a:lnTo>
                    <a:pt x="387477" y="340359"/>
                  </a:lnTo>
                  <a:lnTo>
                    <a:pt x="386588" y="341629"/>
                  </a:lnTo>
                  <a:lnTo>
                    <a:pt x="385572" y="341629"/>
                  </a:lnTo>
                  <a:lnTo>
                    <a:pt x="383667" y="342899"/>
                  </a:lnTo>
                  <a:lnTo>
                    <a:pt x="382651" y="342899"/>
                  </a:lnTo>
                  <a:lnTo>
                    <a:pt x="381762" y="344169"/>
                  </a:lnTo>
                  <a:lnTo>
                    <a:pt x="428430" y="344169"/>
                  </a:lnTo>
                  <a:lnTo>
                    <a:pt x="435864" y="325119"/>
                  </a:lnTo>
                  <a:lnTo>
                    <a:pt x="439674" y="320039"/>
                  </a:lnTo>
                  <a:lnTo>
                    <a:pt x="442595" y="316229"/>
                  </a:lnTo>
                  <a:lnTo>
                    <a:pt x="448631" y="304799"/>
                  </a:lnTo>
                  <a:lnTo>
                    <a:pt x="450038" y="299719"/>
                  </a:lnTo>
                  <a:lnTo>
                    <a:pt x="434848" y="299719"/>
                  </a:lnTo>
                  <a:lnTo>
                    <a:pt x="427595" y="281939"/>
                  </a:lnTo>
                  <a:close/>
                </a:path>
                <a:path w="584200" h="375920">
                  <a:moveTo>
                    <a:pt x="323455" y="191769"/>
                  </a:moveTo>
                  <a:lnTo>
                    <a:pt x="308229" y="191769"/>
                  </a:lnTo>
                  <a:lnTo>
                    <a:pt x="298975" y="220979"/>
                  </a:lnTo>
                  <a:lnTo>
                    <a:pt x="292687" y="251459"/>
                  </a:lnTo>
                  <a:lnTo>
                    <a:pt x="291280" y="279399"/>
                  </a:lnTo>
                  <a:lnTo>
                    <a:pt x="296672" y="306069"/>
                  </a:lnTo>
                  <a:lnTo>
                    <a:pt x="343563" y="306069"/>
                  </a:lnTo>
                  <a:lnTo>
                    <a:pt x="343800" y="304799"/>
                  </a:lnTo>
                  <a:lnTo>
                    <a:pt x="311150" y="304799"/>
                  </a:lnTo>
                  <a:lnTo>
                    <a:pt x="305129" y="279399"/>
                  </a:lnTo>
                  <a:lnTo>
                    <a:pt x="306678" y="255269"/>
                  </a:lnTo>
                  <a:lnTo>
                    <a:pt x="306759" y="253999"/>
                  </a:lnTo>
                  <a:lnTo>
                    <a:pt x="306841" y="252729"/>
                  </a:lnTo>
                  <a:lnTo>
                    <a:pt x="306922" y="251459"/>
                  </a:lnTo>
                  <a:lnTo>
                    <a:pt x="307004" y="250189"/>
                  </a:lnTo>
                  <a:lnTo>
                    <a:pt x="307086" y="248919"/>
                  </a:lnTo>
                  <a:lnTo>
                    <a:pt x="314471" y="218439"/>
                  </a:lnTo>
                  <a:lnTo>
                    <a:pt x="323455" y="191769"/>
                  </a:lnTo>
                  <a:close/>
                </a:path>
                <a:path w="584200" h="375920">
                  <a:moveTo>
                    <a:pt x="372999" y="250189"/>
                  </a:moveTo>
                  <a:lnTo>
                    <a:pt x="350440" y="253999"/>
                  </a:lnTo>
                  <a:lnTo>
                    <a:pt x="331597" y="265429"/>
                  </a:lnTo>
                  <a:lnTo>
                    <a:pt x="317992" y="283209"/>
                  </a:lnTo>
                  <a:lnTo>
                    <a:pt x="311150" y="304799"/>
                  </a:lnTo>
                  <a:lnTo>
                    <a:pt x="343800" y="304799"/>
                  </a:lnTo>
                  <a:lnTo>
                    <a:pt x="344513" y="300989"/>
                  </a:lnTo>
                  <a:lnTo>
                    <a:pt x="351043" y="290829"/>
                  </a:lnTo>
                  <a:lnTo>
                    <a:pt x="360836" y="284479"/>
                  </a:lnTo>
                  <a:lnTo>
                    <a:pt x="372999" y="281939"/>
                  </a:lnTo>
                  <a:lnTo>
                    <a:pt x="427595" y="281939"/>
                  </a:lnTo>
                  <a:lnTo>
                    <a:pt x="426559" y="279399"/>
                  </a:lnTo>
                  <a:lnTo>
                    <a:pt x="412638" y="264159"/>
                  </a:lnTo>
                  <a:lnTo>
                    <a:pt x="394360" y="253999"/>
                  </a:lnTo>
                  <a:lnTo>
                    <a:pt x="372999" y="250189"/>
                  </a:lnTo>
                  <a:close/>
                </a:path>
                <a:path w="584200" h="375920">
                  <a:moveTo>
                    <a:pt x="427894" y="224789"/>
                  </a:moveTo>
                  <a:lnTo>
                    <a:pt x="405892" y="224789"/>
                  </a:lnTo>
                  <a:lnTo>
                    <a:pt x="441579" y="251459"/>
                  </a:lnTo>
                  <a:lnTo>
                    <a:pt x="441479" y="267969"/>
                  </a:lnTo>
                  <a:lnTo>
                    <a:pt x="441182" y="271779"/>
                  </a:lnTo>
                  <a:lnTo>
                    <a:pt x="441082" y="273049"/>
                  </a:lnTo>
                  <a:lnTo>
                    <a:pt x="440983" y="274319"/>
                  </a:lnTo>
                  <a:lnTo>
                    <a:pt x="440884" y="275589"/>
                  </a:lnTo>
                  <a:lnTo>
                    <a:pt x="440785" y="276859"/>
                  </a:lnTo>
                  <a:lnTo>
                    <a:pt x="438507" y="288289"/>
                  </a:lnTo>
                  <a:lnTo>
                    <a:pt x="434848" y="299719"/>
                  </a:lnTo>
                  <a:lnTo>
                    <a:pt x="450038" y="299719"/>
                  </a:lnTo>
                  <a:lnTo>
                    <a:pt x="455117" y="262889"/>
                  </a:lnTo>
                  <a:lnTo>
                    <a:pt x="455168" y="261619"/>
                  </a:lnTo>
                  <a:lnTo>
                    <a:pt x="499654" y="261619"/>
                  </a:lnTo>
                  <a:lnTo>
                    <a:pt x="484215" y="260349"/>
                  </a:lnTo>
                  <a:lnTo>
                    <a:pt x="483235" y="260349"/>
                  </a:lnTo>
                  <a:lnTo>
                    <a:pt x="484039" y="255269"/>
                  </a:lnTo>
                  <a:lnTo>
                    <a:pt x="470662" y="255269"/>
                  </a:lnTo>
                  <a:lnTo>
                    <a:pt x="427894" y="224789"/>
                  </a:lnTo>
                  <a:close/>
                </a:path>
                <a:path w="584200" h="375920">
                  <a:moveTo>
                    <a:pt x="499654" y="261619"/>
                  </a:moveTo>
                  <a:lnTo>
                    <a:pt x="455168" y="261619"/>
                  </a:lnTo>
                  <a:lnTo>
                    <a:pt x="471551" y="273049"/>
                  </a:lnTo>
                  <a:lnTo>
                    <a:pt x="472567" y="273049"/>
                  </a:lnTo>
                  <a:lnTo>
                    <a:pt x="473583" y="274319"/>
                  </a:lnTo>
                  <a:lnTo>
                    <a:pt x="474472" y="274319"/>
                  </a:lnTo>
                  <a:lnTo>
                    <a:pt x="542980" y="279399"/>
                  </a:lnTo>
                  <a:lnTo>
                    <a:pt x="545973" y="279399"/>
                  </a:lnTo>
                  <a:lnTo>
                    <a:pt x="550799" y="280669"/>
                  </a:lnTo>
                  <a:lnTo>
                    <a:pt x="561467" y="280669"/>
                  </a:lnTo>
                  <a:lnTo>
                    <a:pt x="567309" y="279399"/>
                  </a:lnTo>
                  <a:lnTo>
                    <a:pt x="573024" y="275589"/>
                  </a:lnTo>
                  <a:lnTo>
                    <a:pt x="577584" y="271779"/>
                  </a:lnTo>
                  <a:lnTo>
                    <a:pt x="579591" y="267969"/>
                  </a:lnTo>
                  <a:lnTo>
                    <a:pt x="559562" y="267969"/>
                  </a:lnTo>
                  <a:lnTo>
                    <a:pt x="550799" y="266699"/>
                  </a:lnTo>
                  <a:lnTo>
                    <a:pt x="547878" y="265429"/>
                  </a:lnTo>
                  <a:lnTo>
                    <a:pt x="545973" y="265429"/>
                  </a:lnTo>
                  <a:lnTo>
                    <a:pt x="499654" y="261619"/>
                  </a:lnTo>
                  <a:close/>
                </a:path>
                <a:path w="584200" h="375920">
                  <a:moveTo>
                    <a:pt x="576444" y="227329"/>
                  </a:moveTo>
                  <a:lnTo>
                    <a:pt x="557657" y="227329"/>
                  </a:lnTo>
                  <a:lnTo>
                    <a:pt x="564388" y="233679"/>
                  </a:lnTo>
                  <a:lnTo>
                    <a:pt x="568198" y="236219"/>
                  </a:lnTo>
                  <a:lnTo>
                    <a:pt x="570103" y="242569"/>
                  </a:lnTo>
                  <a:lnTo>
                    <a:pt x="570103" y="257809"/>
                  </a:lnTo>
                  <a:lnTo>
                    <a:pt x="568198" y="262889"/>
                  </a:lnTo>
                  <a:lnTo>
                    <a:pt x="564388" y="264159"/>
                  </a:lnTo>
                  <a:lnTo>
                    <a:pt x="559562" y="267969"/>
                  </a:lnTo>
                  <a:lnTo>
                    <a:pt x="579591" y="267969"/>
                  </a:lnTo>
                  <a:lnTo>
                    <a:pt x="580929" y="265429"/>
                  </a:lnTo>
                  <a:lnTo>
                    <a:pt x="582989" y="259079"/>
                  </a:lnTo>
                  <a:lnTo>
                    <a:pt x="583290" y="255269"/>
                  </a:lnTo>
                  <a:lnTo>
                    <a:pt x="583390" y="253999"/>
                  </a:lnTo>
                  <a:lnTo>
                    <a:pt x="583491" y="252729"/>
                  </a:lnTo>
                  <a:lnTo>
                    <a:pt x="583591" y="248919"/>
                  </a:lnTo>
                  <a:lnTo>
                    <a:pt x="583089" y="242569"/>
                  </a:lnTo>
                  <a:lnTo>
                    <a:pt x="582989" y="241299"/>
                  </a:lnTo>
                  <a:lnTo>
                    <a:pt x="580929" y="233679"/>
                  </a:lnTo>
                  <a:lnTo>
                    <a:pt x="577584" y="228599"/>
                  </a:lnTo>
                  <a:lnTo>
                    <a:pt x="576444" y="227329"/>
                  </a:lnTo>
                  <a:close/>
                </a:path>
                <a:path w="584200" h="375920">
                  <a:moveTo>
                    <a:pt x="453390" y="203199"/>
                  </a:moveTo>
                  <a:lnTo>
                    <a:pt x="416560" y="203199"/>
                  </a:lnTo>
                  <a:lnTo>
                    <a:pt x="474472" y="227329"/>
                  </a:lnTo>
                  <a:lnTo>
                    <a:pt x="470721" y="253999"/>
                  </a:lnTo>
                  <a:lnTo>
                    <a:pt x="470662" y="255269"/>
                  </a:lnTo>
                  <a:lnTo>
                    <a:pt x="484039" y="255269"/>
                  </a:lnTo>
                  <a:lnTo>
                    <a:pt x="488061" y="229869"/>
                  </a:lnTo>
                  <a:lnTo>
                    <a:pt x="546989" y="229869"/>
                  </a:lnTo>
                  <a:lnTo>
                    <a:pt x="557657" y="227329"/>
                  </a:lnTo>
                  <a:lnTo>
                    <a:pt x="576444" y="227329"/>
                  </a:lnTo>
                  <a:lnTo>
                    <a:pt x="573024" y="223519"/>
                  </a:lnTo>
                  <a:lnTo>
                    <a:pt x="563796" y="218439"/>
                  </a:lnTo>
                  <a:lnTo>
                    <a:pt x="554831" y="215899"/>
                  </a:lnTo>
                  <a:lnTo>
                    <a:pt x="483235" y="215899"/>
                  </a:lnTo>
                  <a:lnTo>
                    <a:pt x="453390" y="203199"/>
                  </a:lnTo>
                  <a:close/>
                </a:path>
                <a:path w="584200" h="375920">
                  <a:moveTo>
                    <a:pt x="394335" y="156209"/>
                  </a:moveTo>
                  <a:lnTo>
                    <a:pt x="384811" y="158749"/>
                  </a:lnTo>
                  <a:lnTo>
                    <a:pt x="377110" y="166369"/>
                  </a:lnTo>
                  <a:lnTo>
                    <a:pt x="371957" y="179069"/>
                  </a:lnTo>
                  <a:lnTo>
                    <a:pt x="370078" y="193039"/>
                  </a:lnTo>
                  <a:lnTo>
                    <a:pt x="371957" y="208279"/>
                  </a:lnTo>
                  <a:lnTo>
                    <a:pt x="377110" y="219709"/>
                  </a:lnTo>
                  <a:lnTo>
                    <a:pt x="384811" y="227329"/>
                  </a:lnTo>
                  <a:lnTo>
                    <a:pt x="394335" y="229869"/>
                  </a:lnTo>
                  <a:lnTo>
                    <a:pt x="398145" y="229869"/>
                  </a:lnTo>
                  <a:lnTo>
                    <a:pt x="401955" y="227329"/>
                  </a:lnTo>
                  <a:lnTo>
                    <a:pt x="405892" y="224789"/>
                  </a:lnTo>
                  <a:lnTo>
                    <a:pt x="427894" y="224789"/>
                  </a:lnTo>
                  <a:lnTo>
                    <a:pt x="415420" y="215899"/>
                  </a:lnTo>
                  <a:lnTo>
                    <a:pt x="394335" y="215899"/>
                  </a:lnTo>
                  <a:lnTo>
                    <a:pt x="390632" y="214629"/>
                  </a:lnTo>
                  <a:lnTo>
                    <a:pt x="387191" y="209549"/>
                  </a:lnTo>
                  <a:lnTo>
                    <a:pt x="384655" y="201929"/>
                  </a:lnTo>
                  <a:lnTo>
                    <a:pt x="383667" y="193039"/>
                  </a:lnTo>
                  <a:lnTo>
                    <a:pt x="384655" y="184149"/>
                  </a:lnTo>
                  <a:lnTo>
                    <a:pt x="387191" y="176529"/>
                  </a:lnTo>
                  <a:lnTo>
                    <a:pt x="390632" y="171449"/>
                  </a:lnTo>
                  <a:lnTo>
                    <a:pt x="394335" y="170179"/>
                  </a:lnTo>
                  <a:lnTo>
                    <a:pt x="412085" y="170179"/>
                  </a:lnTo>
                  <a:lnTo>
                    <a:pt x="409511" y="165099"/>
                  </a:lnTo>
                  <a:lnTo>
                    <a:pt x="402554" y="158749"/>
                  </a:lnTo>
                  <a:lnTo>
                    <a:pt x="394335" y="156209"/>
                  </a:lnTo>
                  <a:close/>
                </a:path>
                <a:path w="584200" h="375920">
                  <a:moveTo>
                    <a:pt x="412085" y="170179"/>
                  </a:moveTo>
                  <a:lnTo>
                    <a:pt x="398145" y="170179"/>
                  </a:lnTo>
                  <a:lnTo>
                    <a:pt x="403987" y="179069"/>
                  </a:lnTo>
                  <a:lnTo>
                    <a:pt x="403987" y="207009"/>
                  </a:lnTo>
                  <a:lnTo>
                    <a:pt x="398145" y="215899"/>
                  </a:lnTo>
                  <a:lnTo>
                    <a:pt x="415420" y="215899"/>
                  </a:lnTo>
                  <a:lnTo>
                    <a:pt x="413639" y="214629"/>
                  </a:lnTo>
                  <a:lnTo>
                    <a:pt x="414528" y="210819"/>
                  </a:lnTo>
                  <a:lnTo>
                    <a:pt x="416560" y="203199"/>
                  </a:lnTo>
                  <a:lnTo>
                    <a:pt x="453390" y="203199"/>
                  </a:lnTo>
                  <a:lnTo>
                    <a:pt x="447421" y="200659"/>
                  </a:lnTo>
                  <a:lnTo>
                    <a:pt x="445570" y="194309"/>
                  </a:lnTo>
                  <a:lnTo>
                    <a:pt x="431038" y="194309"/>
                  </a:lnTo>
                  <a:lnTo>
                    <a:pt x="417449" y="187959"/>
                  </a:lnTo>
                  <a:lnTo>
                    <a:pt x="414658" y="175259"/>
                  </a:lnTo>
                  <a:lnTo>
                    <a:pt x="412085" y="170179"/>
                  </a:lnTo>
                  <a:close/>
                </a:path>
                <a:path w="584200" h="375920">
                  <a:moveTo>
                    <a:pt x="424645" y="134619"/>
                  </a:moveTo>
                  <a:lnTo>
                    <a:pt x="409702" y="134619"/>
                  </a:lnTo>
                  <a:lnTo>
                    <a:pt x="413982" y="144779"/>
                  </a:lnTo>
                  <a:lnTo>
                    <a:pt x="419274" y="158749"/>
                  </a:lnTo>
                  <a:lnTo>
                    <a:pt x="425114" y="175259"/>
                  </a:lnTo>
                  <a:lnTo>
                    <a:pt x="431038" y="194309"/>
                  </a:lnTo>
                  <a:lnTo>
                    <a:pt x="445570" y="194309"/>
                  </a:lnTo>
                  <a:lnTo>
                    <a:pt x="440388" y="176529"/>
                  </a:lnTo>
                  <a:lnTo>
                    <a:pt x="432974" y="154939"/>
                  </a:lnTo>
                  <a:lnTo>
                    <a:pt x="426275" y="138429"/>
                  </a:lnTo>
                  <a:lnTo>
                    <a:pt x="424645" y="134619"/>
                  </a:lnTo>
                  <a:close/>
                </a:path>
                <a:path w="584200" h="375920">
                  <a:moveTo>
                    <a:pt x="407179" y="135889"/>
                  </a:moveTo>
                  <a:lnTo>
                    <a:pt x="347853" y="135889"/>
                  </a:lnTo>
                  <a:lnTo>
                    <a:pt x="354593" y="139699"/>
                  </a:lnTo>
                  <a:lnTo>
                    <a:pt x="361680" y="140969"/>
                  </a:lnTo>
                  <a:lnTo>
                    <a:pt x="376936" y="143509"/>
                  </a:lnTo>
                  <a:lnTo>
                    <a:pt x="394033" y="140969"/>
                  </a:lnTo>
                  <a:lnTo>
                    <a:pt x="402135" y="138429"/>
                  </a:lnTo>
                  <a:lnTo>
                    <a:pt x="407179" y="135889"/>
                  </a:lnTo>
                  <a:close/>
                </a:path>
                <a:path w="584200" h="375920">
                  <a:moveTo>
                    <a:pt x="418226" y="13969"/>
                  </a:moveTo>
                  <a:lnTo>
                    <a:pt x="376936" y="13969"/>
                  </a:lnTo>
                  <a:lnTo>
                    <a:pt x="392239" y="16509"/>
                  </a:lnTo>
                  <a:lnTo>
                    <a:pt x="406019" y="22859"/>
                  </a:lnTo>
                  <a:lnTo>
                    <a:pt x="417798" y="31749"/>
                  </a:lnTo>
                  <a:lnTo>
                    <a:pt x="427101" y="43179"/>
                  </a:lnTo>
                  <a:lnTo>
                    <a:pt x="416792" y="44449"/>
                  </a:lnTo>
                  <a:lnTo>
                    <a:pt x="405495" y="45719"/>
                  </a:lnTo>
                  <a:lnTo>
                    <a:pt x="394364" y="49529"/>
                  </a:lnTo>
                  <a:lnTo>
                    <a:pt x="384556" y="54609"/>
                  </a:lnTo>
                  <a:lnTo>
                    <a:pt x="379730" y="59689"/>
                  </a:lnTo>
                  <a:lnTo>
                    <a:pt x="376936" y="67309"/>
                  </a:lnTo>
                  <a:lnTo>
                    <a:pt x="376936" y="82549"/>
                  </a:lnTo>
                  <a:lnTo>
                    <a:pt x="408666" y="101599"/>
                  </a:lnTo>
                  <a:lnTo>
                    <a:pt x="426212" y="101599"/>
                  </a:lnTo>
                  <a:lnTo>
                    <a:pt x="417423" y="113029"/>
                  </a:lnTo>
                  <a:lnTo>
                    <a:pt x="405907" y="121919"/>
                  </a:lnTo>
                  <a:lnTo>
                    <a:pt x="392225" y="126999"/>
                  </a:lnTo>
                  <a:lnTo>
                    <a:pt x="376936" y="129539"/>
                  </a:lnTo>
                  <a:lnTo>
                    <a:pt x="422472" y="129539"/>
                  </a:lnTo>
                  <a:lnTo>
                    <a:pt x="421386" y="126999"/>
                  </a:lnTo>
                  <a:lnTo>
                    <a:pt x="428251" y="120649"/>
                  </a:lnTo>
                  <a:lnTo>
                    <a:pt x="434308" y="113029"/>
                  </a:lnTo>
                  <a:lnTo>
                    <a:pt x="439459" y="105409"/>
                  </a:lnTo>
                  <a:lnTo>
                    <a:pt x="443611" y="96519"/>
                  </a:lnTo>
                  <a:lnTo>
                    <a:pt x="444500" y="95249"/>
                  </a:lnTo>
                  <a:lnTo>
                    <a:pt x="444500" y="92709"/>
                  </a:lnTo>
                  <a:lnTo>
                    <a:pt x="446024" y="87629"/>
                  </a:lnTo>
                  <a:lnTo>
                    <a:pt x="412369" y="87629"/>
                  </a:lnTo>
                  <a:lnTo>
                    <a:pt x="402066" y="86359"/>
                  </a:lnTo>
                  <a:lnTo>
                    <a:pt x="394335" y="82549"/>
                  </a:lnTo>
                  <a:lnTo>
                    <a:pt x="391414" y="80009"/>
                  </a:lnTo>
                  <a:lnTo>
                    <a:pt x="390398" y="77469"/>
                  </a:lnTo>
                  <a:lnTo>
                    <a:pt x="390398" y="71119"/>
                  </a:lnTo>
                  <a:lnTo>
                    <a:pt x="391414" y="67309"/>
                  </a:lnTo>
                  <a:lnTo>
                    <a:pt x="394335" y="64769"/>
                  </a:lnTo>
                  <a:lnTo>
                    <a:pt x="402385" y="59689"/>
                  </a:lnTo>
                  <a:lnTo>
                    <a:pt x="423249" y="57149"/>
                  </a:lnTo>
                  <a:lnTo>
                    <a:pt x="446405" y="57149"/>
                  </a:lnTo>
                  <a:lnTo>
                    <a:pt x="444500" y="50799"/>
                  </a:lnTo>
                  <a:lnTo>
                    <a:pt x="444500" y="48259"/>
                  </a:lnTo>
                  <a:lnTo>
                    <a:pt x="443611" y="46989"/>
                  </a:lnTo>
                  <a:lnTo>
                    <a:pt x="433460" y="29209"/>
                  </a:lnTo>
                  <a:lnTo>
                    <a:pt x="418226" y="13969"/>
                  </a:lnTo>
                  <a:close/>
                </a:path>
                <a:path w="584200" h="375920">
                  <a:moveTo>
                    <a:pt x="446405" y="57149"/>
                  </a:moveTo>
                  <a:lnTo>
                    <a:pt x="432943" y="57149"/>
                  </a:lnTo>
                  <a:lnTo>
                    <a:pt x="433959" y="62229"/>
                  </a:lnTo>
                  <a:lnTo>
                    <a:pt x="434848" y="67309"/>
                  </a:lnTo>
                  <a:lnTo>
                    <a:pt x="434848" y="77469"/>
                  </a:lnTo>
                  <a:lnTo>
                    <a:pt x="433959" y="82549"/>
                  </a:lnTo>
                  <a:lnTo>
                    <a:pt x="431927" y="87629"/>
                  </a:lnTo>
                  <a:lnTo>
                    <a:pt x="446024" y="87629"/>
                  </a:lnTo>
                  <a:lnTo>
                    <a:pt x="446405" y="86359"/>
                  </a:lnTo>
                  <a:lnTo>
                    <a:pt x="448437" y="78739"/>
                  </a:lnTo>
                  <a:lnTo>
                    <a:pt x="448437" y="63499"/>
                  </a:lnTo>
                  <a:lnTo>
                    <a:pt x="446405" y="57149"/>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60"/>
            <p:cNvSpPr/>
            <p:nvPr/>
          </p:nvSpPr>
          <p:spPr>
            <a:xfrm>
              <a:off x="7503414" y="4470654"/>
              <a:ext cx="594360" cy="594360"/>
            </a:xfrm>
            <a:custGeom>
              <a:avLst/>
              <a:gdLst/>
              <a:ahLst/>
              <a:cxnLst/>
              <a:rect l="l" t="t" r="r" b="b"/>
              <a:pathLst>
                <a:path w="594359" h="594360">
                  <a:moveTo>
                    <a:pt x="297180" y="0"/>
                  </a:moveTo>
                  <a:lnTo>
                    <a:pt x="248986" y="3890"/>
                  </a:lnTo>
                  <a:lnTo>
                    <a:pt x="203265" y="15154"/>
                  </a:lnTo>
                  <a:lnTo>
                    <a:pt x="160628" y="33179"/>
                  </a:lnTo>
                  <a:lnTo>
                    <a:pt x="121688" y="57351"/>
                  </a:lnTo>
                  <a:lnTo>
                    <a:pt x="87058" y="87058"/>
                  </a:lnTo>
                  <a:lnTo>
                    <a:pt x="57351" y="121688"/>
                  </a:lnTo>
                  <a:lnTo>
                    <a:pt x="33179" y="160628"/>
                  </a:lnTo>
                  <a:lnTo>
                    <a:pt x="15154" y="203265"/>
                  </a:lnTo>
                  <a:lnTo>
                    <a:pt x="3890" y="248986"/>
                  </a:lnTo>
                  <a:lnTo>
                    <a:pt x="0" y="297180"/>
                  </a:lnTo>
                  <a:lnTo>
                    <a:pt x="3890" y="345373"/>
                  </a:lnTo>
                  <a:lnTo>
                    <a:pt x="15154" y="391094"/>
                  </a:lnTo>
                  <a:lnTo>
                    <a:pt x="33179" y="433731"/>
                  </a:lnTo>
                  <a:lnTo>
                    <a:pt x="57351" y="472671"/>
                  </a:lnTo>
                  <a:lnTo>
                    <a:pt x="87058" y="507301"/>
                  </a:lnTo>
                  <a:lnTo>
                    <a:pt x="121688" y="537008"/>
                  </a:lnTo>
                  <a:lnTo>
                    <a:pt x="160628" y="561180"/>
                  </a:lnTo>
                  <a:lnTo>
                    <a:pt x="203265" y="579205"/>
                  </a:lnTo>
                  <a:lnTo>
                    <a:pt x="248986" y="590469"/>
                  </a:lnTo>
                  <a:lnTo>
                    <a:pt x="297180" y="594360"/>
                  </a:lnTo>
                  <a:lnTo>
                    <a:pt x="345373" y="590469"/>
                  </a:lnTo>
                  <a:lnTo>
                    <a:pt x="391094" y="579205"/>
                  </a:lnTo>
                  <a:lnTo>
                    <a:pt x="433731" y="561180"/>
                  </a:lnTo>
                  <a:lnTo>
                    <a:pt x="472671" y="537008"/>
                  </a:lnTo>
                  <a:lnTo>
                    <a:pt x="507301" y="507301"/>
                  </a:lnTo>
                  <a:lnTo>
                    <a:pt x="537008" y="472671"/>
                  </a:lnTo>
                  <a:lnTo>
                    <a:pt x="561180" y="433731"/>
                  </a:lnTo>
                  <a:lnTo>
                    <a:pt x="579205" y="391094"/>
                  </a:lnTo>
                  <a:lnTo>
                    <a:pt x="590469" y="345373"/>
                  </a:lnTo>
                  <a:lnTo>
                    <a:pt x="594360" y="297180"/>
                  </a:lnTo>
                  <a:lnTo>
                    <a:pt x="590469" y="248986"/>
                  </a:lnTo>
                  <a:lnTo>
                    <a:pt x="579205" y="203265"/>
                  </a:lnTo>
                  <a:lnTo>
                    <a:pt x="561180" y="160628"/>
                  </a:lnTo>
                  <a:lnTo>
                    <a:pt x="537008" y="121688"/>
                  </a:lnTo>
                  <a:lnTo>
                    <a:pt x="507301" y="87058"/>
                  </a:lnTo>
                  <a:lnTo>
                    <a:pt x="472671" y="57351"/>
                  </a:lnTo>
                  <a:lnTo>
                    <a:pt x="433731" y="33179"/>
                  </a:lnTo>
                  <a:lnTo>
                    <a:pt x="391094" y="15154"/>
                  </a:lnTo>
                  <a:lnTo>
                    <a:pt x="345373" y="3890"/>
                  </a:lnTo>
                  <a:lnTo>
                    <a:pt x="297180"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1"/>
            <p:cNvSpPr/>
            <p:nvPr/>
          </p:nvSpPr>
          <p:spPr>
            <a:xfrm>
              <a:off x="7503414" y="4470654"/>
              <a:ext cx="594360" cy="594360"/>
            </a:xfrm>
            <a:custGeom>
              <a:avLst/>
              <a:gdLst/>
              <a:ahLst/>
              <a:cxnLst/>
              <a:rect l="l" t="t" r="r" b="b"/>
              <a:pathLst>
                <a:path w="594359" h="594360">
                  <a:moveTo>
                    <a:pt x="0" y="297180"/>
                  </a:moveTo>
                  <a:lnTo>
                    <a:pt x="3890" y="248986"/>
                  </a:lnTo>
                  <a:lnTo>
                    <a:pt x="15154" y="203265"/>
                  </a:lnTo>
                  <a:lnTo>
                    <a:pt x="33179" y="160628"/>
                  </a:lnTo>
                  <a:lnTo>
                    <a:pt x="57351" y="121688"/>
                  </a:lnTo>
                  <a:lnTo>
                    <a:pt x="87058" y="87058"/>
                  </a:lnTo>
                  <a:lnTo>
                    <a:pt x="121688" y="57351"/>
                  </a:lnTo>
                  <a:lnTo>
                    <a:pt x="160628" y="33179"/>
                  </a:lnTo>
                  <a:lnTo>
                    <a:pt x="203265" y="15154"/>
                  </a:lnTo>
                  <a:lnTo>
                    <a:pt x="248986" y="3890"/>
                  </a:lnTo>
                  <a:lnTo>
                    <a:pt x="297180" y="0"/>
                  </a:lnTo>
                  <a:lnTo>
                    <a:pt x="345373" y="3890"/>
                  </a:lnTo>
                  <a:lnTo>
                    <a:pt x="391094" y="15154"/>
                  </a:lnTo>
                  <a:lnTo>
                    <a:pt x="433731" y="33179"/>
                  </a:lnTo>
                  <a:lnTo>
                    <a:pt x="472671" y="57351"/>
                  </a:lnTo>
                  <a:lnTo>
                    <a:pt x="507301" y="87058"/>
                  </a:lnTo>
                  <a:lnTo>
                    <a:pt x="537008" y="121688"/>
                  </a:lnTo>
                  <a:lnTo>
                    <a:pt x="561180" y="160628"/>
                  </a:lnTo>
                  <a:lnTo>
                    <a:pt x="579205" y="203265"/>
                  </a:lnTo>
                  <a:lnTo>
                    <a:pt x="590469" y="248986"/>
                  </a:lnTo>
                  <a:lnTo>
                    <a:pt x="594360" y="297180"/>
                  </a:lnTo>
                  <a:lnTo>
                    <a:pt x="590469" y="345373"/>
                  </a:lnTo>
                  <a:lnTo>
                    <a:pt x="579205" y="391094"/>
                  </a:lnTo>
                  <a:lnTo>
                    <a:pt x="561180" y="433731"/>
                  </a:lnTo>
                  <a:lnTo>
                    <a:pt x="537008" y="472671"/>
                  </a:lnTo>
                  <a:lnTo>
                    <a:pt x="507301" y="507301"/>
                  </a:lnTo>
                  <a:lnTo>
                    <a:pt x="472671" y="537008"/>
                  </a:lnTo>
                  <a:lnTo>
                    <a:pt x="433731" y="561180"/>
                  </a:lnTo>
                  <a:lnTo>
                    <a:pt x="391094" y="579205"/>
                  </a:lnTo>
                  <a:lnTo>
                    <a:pt x="345373" y="590469"/>
                  </a:lnTo>
                  <a:lnTo>
                    <a:pt x="297180" y="594360"/>
                  </a:lnTo>
                  <a:lnTo>
                    <a:pt x="248986" y="590469"/>
                  </a:lnTo>
                  <a:lnTo>
                    <a:pt x="203265" y="579205"/>
                  </a:lnTo>
                  <a:lnTo>
                    <a:pt x="160628" y="561180"/>
                  </a:lnTo>
                  <a:lnTo>
                    <a:pt x="121688" y="537008"/>
                  </a:lnTo>
                  <a:lnTo>
                    <a:pt x="87058" y="507301"/>
                  </a:lnTo>
                  <a:lnTo>
                    <a:pt x="57351" y="472671"/>
                  </a:lnTo>
                  <a:lnTo>
                    <a:pt x="33179" y="433731"/>
                  </a:lnTo>
                  <a:lnTo>
                    <a:pt x="15154" y="391094"/>
                  </a:lnTo>
                  <a:lnTo>
                    <a:pt x="3890" y="345373"/>
                  </a:lnTo>
                  <a:lnTo>
                    <a:pt x="0" y="297180"/>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2"/>
            <p:cNvSpPr/>
            <p:nvPr/>
          </p:nvSpPr>
          <p:spPr>
            <a:xfrm>
              <a:off x="7555992" y="4678679"/>
              <a:ext cx="497205" cy="215265"/>
            </a:xfrm>
            <a:custGeom>
              <a:avLst/>
              <a:gdLst/>
              <a:ahLst/>
              <a:cxnLst/>
              <a:rect l="l" t="t" r="r" b="b"/>
              <a:pathLst>
                <a:path w="497204" h="215264">
                  <a:moveTo>
                    <a:pt x="291084" y="94234"/>
                  </a:moveTo>
                  <a:lnTo>
                    <a:pt x="289052" y="91440"/>
                  </a:lnTo>
                  <a:lnTo>
                    <a:pt x="286385" y="91440"/>
                  </a:lnTo>
                  <a:lnTo>
                    <a:pt x="207772" y="91440"/>
                  </a:lnTo>
                  <a:lnTo>
                    <a:pt x="205740" y="94234"/>
                  </a:lnTo>
                  <a:lnTo>
                    <a:pt x="205740" y="99314"/>
                  </a:lnTo>
                  <a:lnTo>
                    <a:pt x="207772" y="102108"/>
                  </a:lnTo>
                  <a:lnTo>
                    <a:pt x="289052" y="102108"/>
                  </a:lnTo>
                  <a:lnTo>
                    <a:pt x="291084" y="99314"/>
                  </a:lnTo>
                  <a:lnTo>
                    <a:pt x="291084" y="94234"/>
                  </a:lnTo>
                  <a:close/>
                </a:path>
                <a:path w="497204" h="215264">
                  <a:moveTo>
                    <a:pt x="496824" y="27940"/>
                  </a:moveTo>
                  <a:lnTo>
                    <a:pt x="490728" y="21717"/>
                  </a:lnTo>
                  <a:lnTo>
                    <a:pt x="487299" y="21717"/>
                  </a:lnTo>
                  <a:lnTo>
                    <a:pt x="487299" y="33274"/>
                  </a:lnTo>
                  <a:lnTo>
                    <a:pt x="487299" y="40767"/>
                  </a:lnTo>
                  <a:lnTo>
                    <a:pt x="485267" y="42164"/>
                  </a:lnTo>
                  <a:lnTo>
                    <a:pt x="441579" y="42164"/>
                  </a:lnTo>
                  <a:lnTo>
                    <a:pt x="441579" y="51689"/>
                  </a:lnTo>
                  <a:lnTo>
                    <a:pt x="441579" y="113538"/>
                  </a:lnTo>
                  <a:lnTo>
                    <a:pt x="437388" y="118364"/>
                  </a:lnTo>
                  <a:lnTo>
                    <a:pt x="426593" y="118364"/>
                  </a:lnTo>
                  <a:lnTo>
                    <a:pt x="421767" y="113538"/>
                  </a:lnTo>
                  <a:lnTo>
                    <a:pt x="421767" y="105410"/>
                  </a:lnTo>
                  <a:lnTo>
                    <a:pt x="421640" y="98310"/>
                  </a:lnTo>
                  <a:lnTo>
                    <a:pt x="421132" y="97282"/>
                  </a:lnTo>
                  <a:lnTo>
                    <a:pt x="420370" y="95885"/>
                  </a:lnTo>
                  <a:lnTo>
                    <a:pt x="418973" y="95250"/>
                  </a:lnTo>
                  <a:lnTo>
                    <a:pt x="417703" y="94488"/>
                  </a:lnTo>
                  <a:lnTo>
                    <a:pt x="416306" y="95250"/>
                  </a:lnTo>
                  <a:lnTo>
                    <a:pt x="388124" y="98310"/>
                  </a:lnTo>
                  <a:lnTo>
                    <a:pt x="366026" y="101434"/>
                  </a:lnTo>
                  <a:lnTo>
                    <a:pt x="349948" y="104673"/>
                  </a:lnTo>
                  <a:lnTo>
                    <a:pt x="339852" y="108077"/>
                  </a:lnTo>
                  <a:lnTo>
                    <a:pt x="339217" y="108077"/>
                  </a:lnTo>
                  <a:lnTo>
                    <a:pt x="338455" y="108839"/>
                  </a:lnTo>
                  <a:lnTo>
                    <a:pt x="337820" y="108839"/>
                  </a:lnTo>
                  <a:lnTo>
                    <a:pt x="333756" y="112903"/>
                  </a:lnTo>
                  <a:lnTo>
                    <a:pt x="330327" y="115570"/>
                  </a:lnTo>
                  <a:lnTo>
                    <a:pt x="318947" y="126339"/>
                  </a:lnTo>
                  <a:lnTo>
                    <a:pt x="317271" y="127889"/>
                  </a:lnTo>
                  <a:lnTo>
                    <a:pt x="299313" y="141439"/>
                  </a:lnTo>
                  <a:lnTo>
                    <a:pt x="276263" y="152527"/>
                  </a:lnTo>
                  <a:lnTo>
                    <a:pt x="248412" y="157099"/>
                  </a:lnTo>
                  <a:lnTo>
                    <a:pt x="220814" y="152527"/>
                  </a:lnTo>
                  <a:lnTo>
                    <a:pt x="179628" y="127889"/>
                  </a:lnTo>
                  <a:lnTo>
                    <a:pt x="161798" y="110871"/>
                  </a:lnTo>
                  <a:lnTo>
                    <a:pt x="159639" y="109474"/>
                  </a:lnTo>
                  <a:lnTo>
                    <a:pt x="159639" y="108839"/>
                  </a:lnTo>
                  <a:lnTo>
                    <a:pt x="159004" y="108839"/>
                  </a:lnTo>
                  <a:lnTo>
                    <a:pt x="158369" y="108077"/>
                  </a:lnTo>
                  <a:lnTo>
                    <a:pt x="156972" y="108077"/>
                  </a:lnTo>
                  <a:lnTo>
                    <a:pt x="149288" y="105410"/>
                  </a:lnTo>
                  <a:lnTo>
                    <a:pt x="147129" y="104673"/>
                  </a:lnTo>
                  <a:lnTo>
                    <a:pt x="131025" y="101434"/>
                  </a:lnTo>
                  <a:lnTo>
                    <a:pt x="108775" y="98310"/>
                  </a:lnTo>
                  <a:lnTo>
                    <a:pt x="80518" y="95250"/>
                  </a:lnTo>
                  <a:lnTo>
                    <a:pt x="77851" y="95250"/>
                  </a:lnTo>
                  <a:lnTo>
                    <a:pt x="77089" y="95885"/>
                  </a:lnTo>
                  <a:lnTo>
                    <a:pt x="75692" y="97282"/>
                  </a:lnTo>
                  <a:lnTo>
                    <a:pt x="75171" y="98310"/>
                  </a:lnTo>
                  <a:lnTo>
                    <a:pt x="75057" y="113538"/>
                  </a:lnTo>
                  <a:lnTo>
                    <a:pt x="70993" y="118364"/>
                  </a:lnTo>
                  <a:lnTo>
                    <a:pt x="60071" y="118364"/>
                  </a:lnTo>
                  <a:lnTo>
                    <a:pt x="55245" y="113538"/>
                  </a:lnTo>
                  <a:lnTo>
                    <a:pt x="55245" y="51689"/>
                  </a:lnTo>
                  <a:lnTo>
                    <a:pt x="75057" y="51689"/>
                  </a:lnTo>
                  <a:lnTo>
                    <a:pt x="75057" y="71374"/>
                  </a:lnTo>
                  <a:lnTo>
                    <a:pt x="77089" y="73406"/>
                  </a:lnTo>
                  <a:lnTo>
                    <a:pt x="120269" y="83439"/>
                  </a:lnTo>
                  <a:lnTo>
                    <a:pt x="154178" y="87757"/>
                  </a:lnTo>
                  <a:lnTo>
                    <a:pt x="159816" y="86741"/>
                  </a:lnTo>
                  <a:lnTo>
                    <a:pt x="166471" y="84924"/>
                  </a:lnTo>
                  <a:lnTo>
                    <a:pt x="174155" y="82461"/>
                  </a:lnTo>
                  <a:lnTo>
                    <a:pt x="186537" y="78232"/>
                  </a:lnTo>
                  <a:lnTo>
                    <a:pt x="198132" y="74231"/>
                  </a:lnTo>
                  <a:lnTo>
                    <a:pt x="214642" y="69176"/>
                  </a:lnTo>
                  <a:lnTo>
                    <a:pt x="231648" y="65379"/>
                  </a:lnTo>
                  <a:lnTo>
                    <a:pt x="248412" y="63881"/>
                  </a:lnTo>
                  <a:lnTo>
                    <a:pt x="265176" y="65379"/>
                  </a:lnTo>
                  <a:lnTo>
                    <a:pt x="282257" y="69176"/>
                  </a:lnTo>
                  <a:lnTo>
                    <a:pt x="298945" y="74231"/>
                  </a:lnTo>
                  <a:lnTo>
                    <a:pt x="314579" y="79502"/>
                  </a:lnTo>
                  <a:lnTo>
                    <a:pt x="322922" y="82461"/>
                  </a:lnTo>
                  <a:lnTo>
                    <a:pt x="330415" y="84924"/>
                  </a:lnTo>
                  <a:lnTo>
                    <a:pt x="337007" y="86741"/>
                  </a:lnTo>
                  <a:lnTo>
                    <a:pt x="342646" y="87757"/>
                  </a:lnTo>
                  <a:lnTo>
                    <a:pt x="356768" y="86931"/>
                  </a:lnTo>
                  <a:lnTo>
                    <a:pt x="376910" y="83439"/>
                  </a:lnTo>
                  <a:lnTo>
                    <a:pt x="398843" y="78727"/>
                  </a:lnTo>
                  <a:lnTo>
                    <a:pt x="400939" y="78232"/>
                  </a:lnTo>
                  <a:lnTo>
                    <a:pt x="418096" y="74231"/>
                  </a:lnTo>
                  <a:lnTo>
                    <a:pt x="420370" y="73406"/>
                  </a:lnTo>
                  <a:lnTo>
                    <a:pt x="421767" y="71374"/>
                  </a:lnTo>
                  <a:lnTo>
                    <a:pt x="421767" y="51689"/>
                  </a:lnTo>
                  <a:lnTo>
                    <a:pt x="441579" y="51689"/>
                  </a:lnTo>
                  <a:lnTo>
                    <a:pt x="441579" y="42164"/>
                  </a:lnTo>
                  <a:lnTo>
                    <a:pt x="375285" y="42164"/>
                  </a:lnTo>
                  <a:lnTo>
                    <a:pt x="374015" y="40767"/>
                  </a:lnTo>
                  <a:lnTo>
                    <a:pt x="374015" y="33274"/>
                  </a:lnTo>
                  <a:lnTo>
                    <a:pt x="375285" y="32004"/>
                  </a:lnTo>
                  <a:lnTo>
                    <a:pt x="485267" y="32004"/>
                  </a:lnTo>
                  <a:lnTo>
                    <a:pt x="487299" y="33274"/>
                  </a:lnTo>
                  <a:lnTo>
                    <a:pt x="487299" y="21717"/>
                  </a:lnTo>
                  <a:lnTo>
                    <a:pt x="451739" y="21717"/>
                  </a:lnTo>
                  <a:lnTo>
                    <a:pt x="451739" y="19685"/>
                  </a:lnTo>
                  <a:lnTo>
                    <a:pt x="450176" y="12065"/>
                  </a:lnTo>
                  <a:lnTo>
                    <a:pt x="448894" y="10160"/>
                  </a:lnTo>
                  <a:lnTo>
                    <a:pt x="445935" y="5803"/>
                  </a:lnTo>
                  <a:lnTo>
                    <a:pt x="441579" y="2857"/>
                  </a:lnTo>
                  <a:lnTo>
                    <a:pt x="441579" y="14224"/>
                  </a:lnTo>
                  <a:lnTo>
                    <a:pt x="441579" y="21717"/>
                  </a:lnTo>
                  <a:lnTo>
                    <a:pt x="421767" y="21717"/>
                  </a:lnTo>
                  <a:lnTo>
                    <a:pt x="421767" y="14224"/>
                  </a:lnTo>
                  <a:lnTo>
                    <a:pt x="426593" y="10160"/>
                  </a:lnTo>
                  <a:lnTo>
                    <a:pt x="437388" y="10160"/>
                  </a:lnTo>
                  <a:lnTo>
                    <a:pt x="441579" y="14224"/>
                  </a:lnTo>
                  <a:lnTo>
                    <a:pt x="441579" y="2857"/>
                  </a:lnTo>
                  <a:lnTo>
                    <a:pt x="439674" y="1562"/>
                  </a:lnTo>
                  <a:lnTo>
                    <a:pt x="432054" y="0"/>
                  </a:lnTo>
                  <a:lnTo>
                    <a:pt x="424345" y="1562"/>
                  </a:lnTo>
                  <a:lnTo>
                    <a:pt x="418045" y="5803"/>
                  </a:lnTo>
                  <a:lnTo>
                    <a:pt x="413791" y="12065"/>
                  </a:lnTo>
                  <a:lnTo>
                    <a:pt x="412242" y="19685"/>
                  </a:lnTo>
                  <a:lnTo>
                    <a:pt x="412242" y="21717"/>
                  </a:lnTo>
                  <a:lnTo>
                    <a:pt x="369951" y="21717"/>
                  </a:lnTo>
                  <a:lnTo>
                    <a:pt x="363728" y="27940"/>
                  </a:lnTo>
                  <a:lnTo>
                    <a:pt x="363728" y="45593"/>
                  </a:lnTo>
                  <a:lnTo>
                    <a:pt x="369951" y="51689"/>
                  </a:lnTo>
                  <a:lnTo>
                    <a:pt x="412242" y="51689"/>
                  </a:lnTo>
                  <a:lnTo>
                    <a:pt x="412242" y="65379"/>
                  </a:lnTo>
                  <a:lnTo>
                    <a:pt x="411835" y="65379"/>
                  </a:lnTo>
                  <a:lnTo>
                    <a:pt x="387921" y="71145"/>
                  </a:lnTo>
                  <a:lnTo>
                    <a:pt x="367753" y="75336"/>
                  </a:lnTo>
                  <a:lnTo>
                    <a:pt x="352590" y="77736"/>
                  </a:lnTo>
                  <a:lnTo>
                    <a:pt x="343281" y="78232"/>
                  </a:lnTo>
                  <a:lnTo>
                    <a:pt x="338467" y="77228"/>
                  </a:lnTo>
                  <a:lnTo>
                    <a:pt x="332447" y="75488"/>
                  </a:lnTo>
                  <a:lnTo>
                    <a:pt x="325526" y="73253"/>
                  </a:lnTo>
                  <a:lnTo>
                    <a:pt x="318008" y="70739"/>
                  </a:lnTo>
                  <a:lnTo>
                    <a:pt x="301853" y="65024"/>
                  </a:lnTo>
                  <a:lnTo>
                    <a:pt x="298119" y="63881"/>
                  </a:lnTo>
                  <a:lnTo>
                    <a:pt x="284492" y="59740"/>
                  </a:lnTo>
                  <a:lnTo>
                    <a:pt x="266471" y="55867"/>
                  </a:lnTo>
                  <a:lnTo>
                    <a:pt x="248412" y="54356"/>
                  </a:lnTo>
                  <a:lnTo>
                    <a:pt x="230428" y="55867"/>
                  </a:lnTo>
                  <a:lnTo>
                    <a:pt x="212636" y="59740"/>
                  </a:lnTo>
                  <a:lnTo>
                    <a:pt x="195491" y="65024"/>
                  </a:lnTo>
                  <a:lnTo>
                    <a:pt x="179451" y="70739"/>
                  </a:lnTo>
                  <a:lnTo>
                    <a:pt x="164439" y="75488"/>
                  </a:lnTo>
                  <a:lnTo>
                    <a:pt x="158356" y="77228"/>
                  </a:lnTo>
                  <a:lnTo>
                    <a:pt x="153543" y="78232"/>
                  </a:lnTo>
                  <a:lnTo>
                    <a:pt x="144348" y="77736"/>
                  </a:lnTo>
                  <a:lnTo>
                    <a:pt x="129438" y="75336"/>
                  </a:lnTo>
                  <a:lnTo>
                    <a:pt x="109537" y="71145"/>
                  </a:lnTo>
                  <a:lnTo>
                    <a:pt x="85737" y="65379"/>
                  </a:lnTo>
                  <a:lnTo>
                    <a:pt x="85344" y="65379"/>
                  </a:lnTo>
                  <a:lnTo>
                    <a:pt x="85344" y="51689"/>
                  </a:lnTo>
                  <a:lnTo>
                    <a:pt x="126873" y="51689"/>
                  </a:lnTo>
                  <a:lnTo>
                    <a:pt x="133096" y="45593"/>
                  </a:lnTo>
                  <a:lnTo>
                    <a:pt x="133096" y="42164"/>
                  </a:lnTo>
                  <a:lnTo>
                    <a:pt x="133096" y="32004"/>
                  </a:lnTo>
                  <a:lnTo>
                    <a:pt x="133096" y="27940"/>
                  </a:lnTo>
                  <a:lnTo>
                    <a:pt x="126873" y="21717"/>
                  </a:lnTo>
                  <a:lnTo>
                    <a:pt x="123571" y="21717"/>
                  </a:lnTo>
                  <a:lnTo>
                    <a:pt x="123571" y="33274"/>
                  </a:lnTo>
                  <a:lnTo>
                    <a:pt x="123571" y="40767"/>
                  </a:lnTo>
                  <a:lnTo>
                    <a:pt x="121539" y="42164"/>
                  </a:lnTo>
                  <a:lnTo>
                    <a:pt x="11557" y="42164"/>
                  </a:lnTo>
                  <a:lnTo>
                    <a:pt x="9525" y="40767"/>
                  </a:lnTo>
                  <a:lnTo>
                    <a:pt x="9525" y="33274"/>
                  </a:lnTo>
                  <a:lnTo>
                    <a:pt x="11557" y="32004"/>
                  </a:lnTo>
                  <a:lnTo>
                    <a:pt x="121539" y="32004"/>
                  </a:lnTo>
                  <a:lnTo>
                    <a:pt x="123571" y="33274"/>
                  </a:lnTo>
                  <a:lnTo>
                    <a:pt x="123571" y="21717"/>
                  </a:lnTo>
                  <a:lnTo>
                    <a:pt x="85344" y="21717"/>
                  </a:lnTo>
                  <a:lnTo>
                    <a:pt x="85344" y="19685"/>
                  </a:lnTo>
                  <a:lnTo>
                    <a:pt x="83781" y="12065"/>
                  </a:lnTo>
                  <a:lnTo>
                    <a:pt x="82486" y="10160"/>
                  </a:lnTo>
                  <a:lnTo>
                    <a:pt x="79527" y="5803"/>
                  </a:lnTo>
                  <a:lnTo>
                    <a:pt x="75057" y="2794"/>
                  </a:lnTo>
                  <a:lnTo>
                    <a:pt x="75057" y="14224"/>
                  </a:lnTo>
                  <a:lnTo>
                    <a:pt x="75057" y="21717"/>
                  </a:lnTo>
                  <a:lnTo>
                    <a:pt x="55245" y="21717"/>
                  </a:lnTo>
                  <a:lnTo>
                    <a:pt x="55245" y="14224"/>
                  </a:lnTo>
                  <a:lnTo>
                    <a:pt x="60071" y="10160"/>
                  </a:lnTo>
                  <a:lnTo>
                    <a:pt x="70993" y="10160"/>
                  </a:lnTo>
                  <a:lnTo>
                    <a:pt x="75057" y="14224"/>
                  </a:lnTo>
                  <a:lnTo>
                    <a:pt x="75057" y="2794"/>
                  </a:lnTo>
                  <a:lnTo>
                    <a:pt x="73228" y="1562"/>
                  </a:lnTo>
                  <a:lnTo>
                    <a:pt x="65532" y="0"/>
                  </a:lnTo>
                  <a:lnTo>
                    <a:pt x="57823" y="1562"/>
                  </a:lnTo>
                  <a:lnTo>
                    <a:pt x="51523" y="5803"/>
                  </a:lnTo>
                  <a:lnTo>
                    <a:pt x="47269" y="12065"/>
                  </a:lnTo>
                  <a:lnTo>
                    <a:pt x="45720" y="19685"/>
                  </a:lnTo>
                  <a:lnTo>
                    <a:pt x="45720" y="21717"/>
                  </a:lnTo>
                  <a:lnTo>
                    <a:pt x="6096" y="21717"/>
                  </a:lnTo>
                  <a:lnTo>
                    <a:pt x="0" y="27940"/>
                  </a:lnTo>
                  <a:lnTo>
                    <a:pt x="0" y="45593"/>
                  </a:lnTo>
                  <a:lnTo>
                    <a:pt x="6096" y="51689"/>
                  </a:lnTo>
                  <a:lnTo>
                    <a:pt x="45720" y="51689"/>
                  </a:lnTo>
                  <a:lnTo>
                    <a:pt x="45720" y="108077"/>
                  </a:lnTo>
                  <a:lnTo>
                    <a:pt x="47231" y="115570"/>
                  </a:lnTo>
                  <a:lnTo>
                    <a:pt x="47269" y="115785"/>
                  </a:lnTo>
                  <a:lnTo>
                    <a:pt x="51523" y="122085"/>
                  </a:lnTo>
                  <a:lnTo>
                    <a:pt x="57823" y="126339"/>
                  </a:lnTo>
                  <a:lnTo>
                    <a:pt x="65532" y="127889"/>
                  </a:lnTo>
                  <a:lnTo>
                    <a:pt x="73228" y="126339"/>
                  </a:lnTo>
                  <a:lnTo>
                    <a:pt x="79527" y="122085"/>
                  </a:lnTo>
                  <a:lnTo>
                    <a:pt x="82029" y="118364"/>
                  </a:lnTo>
                  <a:lnTo>
                    <a:pt x="83781" y="115785"/>
                  </a:lnTo>
                  <a:lnTo>
                    <a:pt x="85344" y="108077"/>
                  </a:lnTo>
                  <a:lnTo>
                    <a:pt x="85344" y="105410"/>
                  </a:lnTo>
                  <a:lnTo>
                    <a:pt x="108597" y="108077"/>
                  </a:lnTo>
                  <a:lnTo>
                    <a:pt x="126834" y="110705"/>
                  </a:lnTo>
                  <a:lnTo>
                    <a:pt x="140487" y="113080"/>
                  </a:lnTo>
                  <a:lnTo>
                    <a:pt x="149479" y="114935"/>
                  </a:lnTo>
                  <a:lnTo>
                    <a:pt x="132334" y="192405"/>
                  </a:lnTo>
                  <a:lnTo>
                    <a:pt x="119380" y="192405"/>
                  </a:lnTo>
                  <a:lnTo>
                    <a:pt x="117348" y="194437"/>
                  </a:lnTo>
                  <a:lnTo>
                    <a:pt x="117348" y="212852"/>
                  </a:lnTo>
                  <a:lnTo>
                    <a:pt x="119380" y="214884"/>
                  </a:lnTo>
                  <a:lnTo>
                    <a:pt x="153543" y="214884"/>
                  </a:lnTo>
                  <a:lnTo>
                    <a:pt x="155575" y="212852"/>
                  </a:lnTo>
                  <a:lnTo>
                    <a:pt x="155575" y="194437"/>
                  </a:lnTo>
                  <a:lnTo>
                    <a:pt x="153543" y="192405"/>
                  </a:lnTo>
                  <a:lnTo>
                    <a:pt x="142621" y="192405"/>
                  </a:lnTo>
                  <a:lnTo>
                    <a:pt x="158369" y="121031"/>
                  </a:lnTo>
                  <a:lnTo>
                    <a:pt x="159004" y="121666"/>
                  </a:lnTo>
                  <a:lnTo>
                    <a:pt x="159639" y="122428"/>
                  </a:lnTo>
                  <a:lnTo>
                    <a:pt x="173418" y="135343"/>
                  </a:lnTo>
                  <a:lnTo>
                    <a:pt x="193014" y="149860"/>
                  </a:lnTo>
                  <a:lnTo>
                    <a:pt x="218122" y="161721"/>
                  </a:lnTo>
                  <a:lnTo>
                    <a:pt x="248412" y="166624"/>
                  </a:lnTo>
                  <a:lnTo>
                    <a:pt x="278968" y="161721"/>
                  </a:lnTo>
                  <a:lnTo>
                    <a:pt x="288759" y="157099"/>
                  </a:lnTo>
                  <a:lnTo>
                    <a:pt x="304114" y="149860"/>
                  </a:lnTo>
                  <a:lnTo>
                    <a:pt x="323748" y="135343"/>
                  </a:lnTo>
                  <a:lnTo>
                    <a:pt x="337820" y="122428"/>
                  </a:lnTo>
                  <a:lnTo>
                    <a:pt x="337820" y="121666"/>
                  </a:lnTo>
                  <a:lnTo>
                    <a:pt x="338455" y="121666"/>
                  </a:lnTo>
                  <a:lnTo>
                    <a:pt x="338455" y="121031"/>
                  </a:lnTo>
                  <a:lnTo>
                    <a:pt x="353568" y="192405"/>
                  </a:lnTo>
                  <a:lnTo>
                    <a:pt x="342646" y="192405"/>
                  </a:lnTo>
                  <a:lnTo>
                    <a:pt x="340487" y="194437"/>
                  </a:lnTo>
                  <a:lnTo>
                    <a:pt x="340487" y="212852"/>
                  </a:lnTo>
                  <a:lnTo>
                    <a:pt x="342646" y="214884"/>
                  </a:lnTo>
                  <a:lnTo>
                    <a:pt x="376047" y="214884"/>
                  </a:lnTo>
                  <a:lnTo>
                    <a:pt x="378079" y="212852"/>
                  </a:lnTo>
                  <a:lnTo>
                    <a:pt x="378079" y="194437"/>
                  </a:lnTo>
                  <a:lnTo>
                    <a:pt x="376047" y="192405"/>
                  </a:lnTo>
                  <a:lnTo>
                    <a:pt x="363093" y="192405"/>
                  </a:lnTo>
                  <a:lnTo>
                    <a:pt x="348576" y="121031"/>
                  </a:lnTo>
                  <a:lnTo>
                    <a:pt x="388543" y="108077"/>
                  </a:lnTo>
                  <a:lnTo>
                    <a:pt x="412242" y="105410"/>
                  </a:lnTo>
                  <a:lnTo>
                    <a:pt x="412242" y="108077"/>
                  </a:lnTo>
                  <a:lnTo>
                    <a:pt x="413753" y="115570"/>
                  </a:lnTo>
                  <a:lnTo>
                    <a:pt x="413791" y="115785"/>
                  </a:lnTo>
                  <a:lnTo>
                    <a:pt x="418045" y="122085"/>
                  </a:lnTo>
                  <a:lnTo>
                    <a:pt x="424345" y="126339"/>
                  </a:lnTo>
                  <a:lnTo>
                    <a:pt x="432054" y="127889"/>
                  </a:lnTo>
                  <a:lnTo>
                    <a:pt x="439674" y="126339"/>
                  </a:lnTo>
                  <a:lnTo>
                    <a:pt x="445935" y="122085"/>
                  </a:lnTo>
                  <a:lnTo>
                    <a:pt x="448437" y="118364"/>
                  </a:lnTo>
                  <a:lnTo>
                    <a:pt x="450176" y="115785"/>
                  </a:lnTo>
                  <a:lnTo>
                    <a:pt x="451739" y="108077"/>
                  </a:lnTo>
                  <a:lnTo>
                    <a:pt x="451739" y="51689"/>
                  </a:lnTo>
                  <a:lnTo>
                    <a:pt x="490728" y="51689"/>
                  </a:lnTo>
                  <a:lnTo>
                    <a:pt x="496824" y="45593"/>
                  </a:lnTo>
                  <a:lnTo>
                    <a:pt x="496824" y="42164"/>
                  </a:lnTo>
                  <a:lnTo>
                    <a:pt x="496824" y="32004"/>
                  </a:lnTo>
                  <a:lnTo>
                    <a:pt x="496824" y="2794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3"/>
            <p:cNvSpPr/>
            <p:nvPr/>
          </p:nvSpPr>
          <p:spPr>
            <a:xfrm>
              <a:off x="8966454" y="5154930"/>
              <a:ext cx="396240" cy="394970"/>
            </a:xfrm>
            <a:custGeom>
              <a:avLst/>
              <a:gdLst/>
              <a:ahLst/>
              <a:cxnLst/>
              <a:rect l="l" t="t" r="r" b="b"/>
              <a:pathLst>
                <a:path w="396240" h="394970">
                  <a:moveTo>
                    <a:pt x="198120" y="0"/>
                  </a:moveTo>
                  <a:lnTo>
                    <a:pt x="152675" y="5214"/>
                  </a:lnTo>
                  <a:lnTo>
                    <a:pt x="110967" y="20065"/>
                  </a:lnTo>
                  <a:lnTo>
                    <a:pt x="74182" y="43367"/>
                  </a:lnTo>
                  <a:lnTo>
                    <a:pt x="43507" y="73933"/>
                  </a:lnTo>
                  <a:lnTo>
                    <a:pt x="20127" y="110578"/>
                  </a:lnTo>
                  <a:lnTo>
                    <a:pt x="5229" y="152115"/>
                  </a:lnTo>
                  <a:lnTo>
                    <a:pt x="0" y="197358"/>
                  </a:lnTo>
                  <a:lnTo>
                    <a:pt x="5229" y="242600"/>
                  </a:lnTo>
                  <a:lnTo>
                    <a:pt x="20127" y="284137"/>
                  </a:lnTo>
                  <a:lnTo>
                    <a:pt x="43507" y="320782"/>
                  </a:lnTo>
                  <a:lnTo>
                    <a:pt x="74182" y="351348"/>
                  </a:lnTo>
                  <a:lnTo>
                    <a:pt x="110967" y="374650"/>
                  </a:lnTo>
                  <a:lnTo>
                    <a:pt x="152675" y="389501"/>
                  </a:lnTo>
                  <a:lnTo>
                    <a:pt x="198120" y="394716"/>
                  </a:lnTo>
                  <a:lnTo>
                    <a:pt x="243564" y="389501"/>
                  </a:lnTo>
                  <a:lnTo>
                    <a:pt x="285272" y="374650"/>
                  </a:lnTo>
                  <a:lnTo>
                    <a:pt x="322057" y="351348"/>
                  </a:lnTo>
                  <a:lnTo>
                    <a:pt x="352732" y="320782"/>
                  </a:lnTo>
                  <a:lnTo>
                    <a:pt x="376112" y="284137"/>
                  </a:lnTo>
                  <a:lnTo>
                    <a:pt x="391010" y="242600"/>
                  </a:lnTo>
                  <a:lnTo>
                    <a:pt x="396240" y="197358"/>
                  </a:lnTo>
                  <a:lnTo>
                    <a:pt x="391010" y="152115"/>
                  </a:lnTo>
                  <a:lnTo>
                    <a:pt x="376112" y="110578"/>
                  </a:lnTo>
                  <a:lnTo>
                    <a:pt x="352732" y="73933"/>
                  </a:lnTo>
                  <a:lnTo>
                    <a:pt x="322057" y="43367"/>
                  </a:lnTo>
                  <a:lnTo>
                    <a:pt x="285272" y="20065"/>
                  </a:lnTo>
                  <a:lnTo>
                    <a:pt x="243564" y="5214"/>
                  </a:lnTo>
                  <a:lnTo>
                    <a:pt x="198120"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4"/>
            <p:cNvSpPr/>
            <p:nvPr/>
          </p:nvSpPr>
          <p:spPr>
            <a:xfrm>
              <a:off x="8966454" y="5154930"/>
              <a:ext cx="396240" cy="394970"/>
            </a:xfrm>
            <a:custGeom>
              <a:avLst/>
              <a:gdLst/>
              <a:ahLst/>
              <a:cxnLst/>
              <a:rect l="l" t="t" r="r" b="b"/>
              <a:pathLst>
                <a:path w="396240" h="394970">
                  <a:moveTo>
                    <a:pt x="0" y="197358"/>
                  </a:moveTo>
                  <a:lnTo>
                    <a:pt x="5229" y="152115"/>
                  </a:lnTo>
                  <a:lnTo>
                    <a:pt x="20127" y="110578"/>
                  </a:lnTo>
                  <a:lnTo>
                    <a:pt x="43507" y="73933"/>
                  </a:lnTo>
                  <a:lnTo>
                    <a:pt x="74182" y="43367"/>
                  </a:lnTo>
                  <a:lnTo>
                    <a:pt x="110967" y="20065"/>
                  </a:lnTo>
                  <a:lnTo>
                    <a:pt x="152675" y="5214"/>
                  </a:lnTo>
                  <a:lnTo>
                    <a:pt x="198120" y="0"/>
                  </a:lnTo>
                  <a:lnTo>
                    <a:pt x="243564" y="5214"/>
                  </a:lnTo>
                  <a:lnTo>
                    <a:pt x="285272" y="20065"/>
                  </a:lnTo>
                  <a:lnTo>
                    <a:pt x="322057" y="43367"/>
                  </a:lnTo>
                  <a:lnTo>
                    <a:pt x="352732" y="73933"/>
                  </a:lnTo>
                  <a:lnTo>
                    <a:pt x="376112" y="110578"/>
                  </a:lnTo>
                  <a:lnTo>
                    <a:pt x="391010" y="152115"/>
                  </a:lnTo>
                  <a:lnTo>
                    <a:pt x="396240" y="197358"/>
                  </a:lnTo>
                  <a:lnTo>
                    <a:pt x="391010" y="242600"/>
                  </a:lnTo>
                  <a:lnTo>
                    <a:pt x="376112" y="284137"/>
                  </a:lnTo>
                  <a:lnTo>
                    <a:pt x="352732" y="320782"/>
                  </a:lnTo>
                  <a:lnTo>
                    <a:pt x="322057" y="351348"/>
                  </a:lnTo>
                  <a:lnTo>
                    <a:pt x="285272" y="374650"/>
                  </a:lnTo>
                  <a:lnTo>
                    <a:pt x="243564" y="389501"/>
                  </a:lnTo>
                  <a:lnTo>
                    <a:pt x="198120" y="394716"/>
                  </a:lnTo>
                  <a:lnTo>
                    <a:pt x="152675" y="389501"/>
                  </a:lnTo>
                  <a:lnTo>
                    <a:pt x="110967" y="374650"/>
                  </a:lnTo>
                  <a:lnTo>
                    <a:pt x="74182" y="351348"/>
                  </a:lnTo>
                  <a:lnTo>
                    <a:pt x="43507" y="320782"/>
                  </a:lnTo>
                  <a:lnTo>
                    <a:pt x="20127" y="284137"/>
                  </a:lnTo>
                  <a:lnTo>
                    <a:pt x="5229" y="242600"/>
                  </a:lnTo>
                  <a:lnTo>
                    <a:pt x="0" y="197358"/>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65"/>
            <p:cNvSpPr/>
            <p:nvPr/>
          </p:nvSpPr>
          <p:spPr>
            <a:xfrm>
              <a:off x="9018156" y="5264721"/>
              <a:ext cx="307975" cy="151130"/>
            </a:xfrm>
            <a:custGeom>
              <a:avLst/>
              <a:gdLst/>
              <a:ahLst/>
              <a:cxnLst/>
              <a:rect l="l" t="t" r="r" b="b"/>
              <a:pathLst>
                <a:path w="307975" h="151129">
                  <a:moveTo>
                    <a:pt x="96761" y="141795"/>
                  </a:moveTo>
                  <a:lnTo>
                    <a:pt x="96380" y="133032"/>
                  </a:lnTo>
                  <a:lnTo>
                    <a:pt x="96126" y="124142"/>
                  </a:lnTo>
                  <a:lnTo>
                    <a:pt x="88252" y="117411"/>
                  </a:lnTo>
                  <a:lnTo>
                    <a:pt x="79235" y="117792"/>
                  </a:lnTo>
                  <a:lnTo>
                    <a:pt x="70218" y="118300"/>
                  </a:lnTo>
                  <a:lnTo>
                    <a:pt x="63233" y="126047"/>
                  </a:lnTo>
                  <a:lnTo>
                    <a:pt x="62725" y="135064"/>
                  </a:lnTo>
                  <a:lnTo>
                    <a:pt x="63233" y="144843"/>
                  </a:lnTo>
                  <a:lnTo>
                    <a:pt x="70853" y="150685"/>
                  </a:lnTo>
                  <a:lnTo>
                    <a:pt x="80759" y="150050"/>
                  </a:lnTo>
                  <a:lnTo>
                    <a:pt x="89776" y="149669"/>
                  </a:lnTo>
                  <a:lnTo>
                    <a:pt x="96761" y="141795"/>
                  </a:lnTo>
                  <a:close/>
                </a:path>
                <a:path w="307975" h="151129">
                  <a:moveTo>
                    <a:pt x="102298" y="103949"/>
                  </a:moveTo>
                  <a:lnTo>
                    <a:pt x="93675" y="98615"/>
                  </a:lnTo>
                  <a:lnTo>
                    <a:pt x="80886" y="95821"/>
                  </a:lnTo>
                  <a:lnTo>
                    <a:pt x="74231" y="96507"/>
                  </a:lnTo>
                  <a:lnTo>
                    <a:pt x="67754" y="98082"/>
                  </a:lnTo>
                  <a:lnTo>
                    <a:pt x="61391" y="100761"/>
                  </a:lnTo>
                  <a:lnTo>
                    <a:pt x="56311" y="103949"/>
                  </a:lnTo>
                  <a:lnTo>
                    <a:pt x="102298" y="103949"/>
                  </a:lnTo>
                  <a:close/>
                </a:path>
                <a:path w="307975" h="151129">
                  <a:moveTo>
                    <a:pt x="103365" y="66738"/>
                  </a:moveTo>
                  <a:lnTo>
                    <a:pt x="87236" y="29146"/>
                  </a:lnTo>
                  <a:lnTo>
                    <a:pt x="72593" y="35826"/>
                  </a:lnTo>
                  <a:lnTo>
                    <a:pt x="59639" y="46228"/>
                  </a:lnTo>
                  <a:lnTo>
                    <a:pt x="50266" y="57975"/>
                  </a:lnTo>
                  <a:lnTo>
                    <a:pt x="46342" y="68643"/>
                  </a:lnTo>
                  <a:lnTo>
                    <a:pt x="60528" y="68516"/>
                  </a:lnTo>
                  <a:lnTo>
                    <a:pt x="74561" y="68122"/>
                  </a:lnTo>
                  <a:lnTo>
                    <a:pt x="88734" y="67525"/>
                  </a:lnTo>
                  <a:lnTo>
                    <a:pt x="103365" y="66738"/>
                  </a:lnTo>
                  <a:close/>
                </a:path>
                <a:path w="307975" h="151129">
                  <a:moveTo>
                    <a:pt x="208013" y="63944"/>
                  </a:moveTo>
                  <a:lnTo>
                    <a:pt x="203441" y="57975"/>
                  </a:lnTo>
                  <a:lnTo>
                    <a:pt x="201028" y="52641"/>
                  </a:lnTo>
                  <a:lnTo>
                    <a:pt x="196710" y="47688"/>
                  </a:lnTo>
                  <a:lnTo>
                    <a:pt x="158483" y="24904"/>
                  </a:lnTo>
                  <a:lnTo>
                    <a:pt x="134670" y="21678"/>
                  </a:lnTo>
                  <a:lnTo>
                    <a:pt x="125653" y="21932"/>
                  </a:lnTo>
                  <a:lnTo>
                    <a:pt x="107429" y="23050"/>
                  </a:lnTo>
                  <a:lnTo>
                    <a:pt x="104381" y="22796"/>
                  </a:lnTo>
                  <a:lnTo>
                    <a:pt x="102730" y="24320"/>
                  </a:lnTo>
                  <a:lnTo>
                    <a:pt x="100825" y="24828"/>
                  </a:lnTo>
                  <a:lnTo>
                    <a:pt x="117335" y="63944"/>
                  </a:lnTo>
                  <a:lnTo>
                    <a:pt x="118859" y="65468"/>
                  </a:lnTo>
                  <a:lnTo>
                    <a:pt x="121145" y="66865"/>
                  </a:lnTo>
                  <a:lnTo>
                    <a:pt x="122161" y="66611"/>
                  </a:lnTo>
                  <a:lnTo>
                    <a:pt x="164033" y="65570"/>
                  </a:lnTo>
                  <a:lnTo>
                    <a:pt x="208013" y="63944"/>
                  </a:lnTo>
                  <a:close/>
                </a:path>
                <a:path w="307975" h="151129">
                  <a:moveTo>
                    <a:pt x="247002" y="136461"/>
                  </a:moveTo>
                  <a:lnTo>
                    <a:pt x="246367" y="126555"/>
                  </a:lnTo>
                  <a:lnTo>
                    <a:pt x="246240" y="118427"/>
                  </a:lnTo>
                  <a:lnTo>
                    <a:pt x="237985" y="110553"/>
                  </a:lnTo>
                  <a:lnTo>
                    <a:pt x="229984" y="110680"/>
                  </a:lnTo>
                  <a:lnTo>
                    <a:pt x="219824" y="110426"/>
                  </a:lnTo>
                  <a:lnTo>
                    <a:pt x="212839" y="118300"/>
                  </a:lnTo>
                  <a:lnTo>
                    <a:pt x="212331" y="127571"/>
                  </a:lnTo>
                  <a:lnTo>
                    <a:pt x="212966" y="137477"/>
                  </a:lnTo>
                  <a:lnTo>
                    <a:pt x="220840" y="144462"/>
                  </a:lnTo>
                  <a:lnTo>
                    <a:pt x="238874" y="143700"/>
                  </a:lnTo>
                  <a:lnTo>
                    <a:pt x="247002" y="136461"/>
                  </a:lnTo>
                  <a:close/>
                </a:path>
                <a:path w="307975" h="151129">
                  <a:moveTo>
                    <a:pt x="307708" y="125666"/>
                  </a:moveTo>
                  <a:lnTo>
                    <a:pt x="307670" y="124777"/>
                  </a:lnTo>
                  <a:lnTo>
                    <a:pt x="307441" y="119532"/>
                  </a:lnTo>
                  <a:lnTo>
                    <a:pt x="307327" y="116776"/>
                  </a:lnTo>
                  <a:lnTo>
                    <a:pt x="307225" y="114414"/>
                  </a:lnTo>
                  <a:lnTo>
                    <a:pt x="307111" y="111709"/>
                  </a:lnTo>
                  <a:lnTo>
                    <a:pt x="306984" y="108775"/>
                  </a:lnTo>
                  <a:lnTo>
                    <a:pt x="306946" y="107759"/>
                  </a:lnTo>
                  <a:lnTo>
                    <a:pt x="306692" y="106870"/>
                  </a:lnTo>
                  <a:lnTo>
                    <a:pt x="305041" y="104330"/>
                  </a:lnTo>
                  <a:lnTo>
                    <a:pt x="303771" y="99631"/>
                  </a:lnTo>
                  <a:lnTo>
                    <a:pt x="294881" y="85826"/>
                  </a:lnTo>
                  <a:lnTo>
                    <a:pt x="294881" y="123126"/>
                  </a:lnTo>
                  <a:lnTo>
                    <a:pt x="266179" y="124777"/>
                  </a:lnTo>
                  <a:lnTo>
                    <a:pt x="264896" y="116776"/>
                  </a:lnTo>
                  <a:lnTo>
                    <a:pt x="264782" y="116014"/>
                  </a:lnTo>
                  <a:lnTo>
                    <a:pt x="261962" y="109029"/>
                  </a:lnTo>
                  <a:lnTo>
                    <a:pt x="226809" y="90995"/>
                  </a:lnTo>
                  <a:lnTo>
                    <a:pt x="220065" y="91846"/>
                  </a:lnTo>
                  <a:lnTo>
                    <a:pt x="199148" y="103949"/>
                  </a:lnTo>
                  <a:lnTo>
                    <a:pt x="102298" y="103949"/>
                  </a:lnTo>
                  <a:lnTo>
                    <a:pt x="102501" y="104076"/>
                  </a:lnTo>
                  <a:lnTo>
                    <a:pt x="199034" y="104076"/>
                  </a:lnTo>
                  <a:lnTo>
                    <a:pt x="197205" y="106095"/>
                  </a:lnTo>
                  <a:lnTo>
                    <a:pt x="193382" y="111950"/>
                  </a:lnTo>
                  <a:lnTo>
                    <a:pt x="193255" y="112141"/>
                  </a:lnTo>
                  <a:lnTo>
                    <a:pt x="190436" y="118872"/>
                  </a:lnTo>
                  <a:lnTo>
                    <a:pt x="188836" y="126301"/>
                  </a:lnTo>
                  <a:lnTo>
                    <a:pt x="118097" y="129222"/>
                  </a:lnTo>
                  <a:lnTo>
                    <a:pt x="112509" y="115443"/>
                  </a:lnTo>
                  <a:lnTo>
                    <a:pt x="107175" y="108775"/>
                  </a:lnTo>
                  <a:lnTo>
                    <a:pt x="104292" y="105194"/>
                  </a:lnTo>
                  <a:lnTo>
                    <a:pt x="102501" y="104076"/>
                  </a:lnTo>
                  <a:lnTo>
                    <a:pt x="56108" y="104076"/>
                  </a:lnTo>
                  <a:lnTo>
                    <a:pt x="40271" y="131127"/>
                  </a:lnTo>
                  <a:lnTo>
                    <a:pt x="40182" y="131533"/>
                  </a:lnTo>
                  <a:lnTo>
                    <a:pt x="40093" y="131953"/>
                  </a:lnTo>
                  <a:lnTo>
                    <a:pt x="39039" y="131953"/>
                  </a:lnTo>
                  <a:lnTo>
                    <a:pt x="16370" y="133286"/>
                  </a:lnTo>
                  <a:lnTo>
                    <a:pt x="15354" y="133540"/>
                  </a:lnTo>
                  <a:lnTo>
                    <a:pt x="14465" y="133794"/>
                  </a:lnTo>
                  <a:lnTo>
                    <a:pt x="12052" y="132397"/>
                  </a:lnTo>
                  <a:lnTo>
                    <a:pt x="11925" y="118364"/>
                  </a:lnTo>
                  <a:lnTo>
                    <a:pt x="11811" y="104076"/>
                  </a:lnTo>
                  <a:lnTo>
                    <a:pt x="56108" y="104076"/>
                  </a:lnTo>
                  <a:lnTo>
                    <a:pt x="56311" y="103949"/>
                  </a:lnTo>
                  <a:lnTo>
                    <a:pt x="11811" y="103949"/>
                  </a:lnTo>
                  <a:lnTo>
                    <a:pt x="11861" y="100761"/>
                  </a:lnTo>
                  <a:lnTo>
                    <a:pt x="12712" y="93827"/>
                  </a:lnTo>
                  <a:lnTo>
                    <a:pt x="12788" y="93205"/>
                  </a:lnTo>
                  <a:lnTo>
                    <a:pt x="16065" y="86868"/>
                  </a:lnTo>
                  <a:lnTo>
                    <a:pt x="21450" y="82067"/>
                  </a:lnTo>
                  <a:lnTo>
                    <a:pt x="28816" y="78549"/>
                  </a:lnTo>
                  <a:lnTo>
                    <a:pt x="32372" y="76517"/>
                  </a:lnTo>
                  <a:lnTo>
                    <a:pt x="35674" y="73723"/>
                  </a:lnTo>
                  <a:lnTo>
                    <a:pt x="36563" y="69405"/>
                  </a:lnTo>
                  <a:lnTo>
                    <a:pt x="40347" y="59118"/>
                  </a:lnTo>
                  <a:lnTo>
                    <a:pt x="40449" y="58864"/>
                  </a:lnTo>
                  <a:lnTo>
                    <a:pt x="40538" y="58610"/>
                  </a:lnTo>
                  <a:lnTo>
                    <a:pt x="46494" y="48768"/>
                  </a:lnTo>
                  <a:lnTo>
                    <a:pt x="85229" y="20942"/>
                  </a:lnTo>
                  <a:lnTo>
                    <a:pt x="133121" y="12992"/>
                  </a:lnTo>
                  <a:lnTo>
                    <a:pt x="159626" y="17208"/>
                  </a:lnTo>
                  <a:lnTo>
                    <a:pt x="200139" y="38125"/>
                  </a:lnTo>
                  <a:lnTo>
                    <a:pt x="210553" y="53022"/>
                  </a:lnTo>
                  <a:lnTo>
                    <a:pt x="212077" y="54673"/>
                  </a:lnTo>
                  <a:lnTo>
                    <a:pt x="213614" y="57848"/>
                  </a:lnTo>
                  <a:lnTo>
                    <a:pt x="216649" y="64452"/>
                  </a:lnTo>
                  <a:lnTo>
                    <a:pt x="220586" y="67500"/>
                  </a:lnTo>
                  <a:lnTo>
                    <a:pt x="225539" y="71183"/>
                  </a:lnTo>
                  <a:lnTo>
                    <a:pt x="231635" y="71564"/>
                  </a:lnTo>
                  <a:lnTo>
                    <a:pt x="236588" y="71183"/>
                  </a:lnTo>
                  <a:lnTo>
                    <a:pt x="238747" y="71691"/>
                  </a:lnTo>
                  <a:lnTo>
                    <a:pt x="240652" y="71183"/>
                  </a:lnTo>
                  <a:lnTo>
                    <a:pt x="243522" y="71691"/>
                  </a:lnTo>
                  <a:lnTo>
                    <a:pt x="243293" y="71691"/>
                  </a:lnTo>
                  <a:lnTo>
                    <a:pt x="254863" y="74726"/>
                  </a:lnTo>
                  <a:lnTo>
                    <a:pt x="288150" y="97726"/>
                  </a:lnTo>
                  <a:lnTo>
                    <a:pt x="290055" y="101282"/>
                  </a:lnTo>
                  <a:lnTo>
                    <a:pt x="291960" y="104711"/>
                  </a:lnTo>
                  <a:lnTo>
                    <a:pt x="293052" y="108775"/>
                  </a:lnTo>
                  <a:lnTo>
                    <a:pt x="293116" y="109029"/>
                  </a:lnTo>
                  <a:lnTo>
                    <a:pt x="293230" y="109410"/>
                  </a:lnTo>
                  <a:lnTo>
                    <a:pt x="294754" y="111061"/>
                  </a:lnTo>
                  <a:lnTo>
                    <a:pt x="294881" y="123126"/>
                  </a:lnTo>
                  <a:lnTo>
                    <a:pt x="294881" y="85826"/>
                  </a:lnTo>
                  <a:lnTo>
                    <a:pt x="258470" y="62585"/>
                  </a:lnTo>
                  <a:lnTo>
                    <a:pt x="243738" y="58864"/>
                  </a:lnTo>
                  <a:lnTo>
                    <a:pt x="242303" y="58610"/>
                  </a:lnTo>
                  <a:lnTo>
                    <a:pt x="239255" y="58356"/>
                  </a:lnTo>
                  <a:lnTo>
                    <a:pt x="237350" y="58864"/>
                  </a:lnTo>
                  <a:lnTo>
                    <a:pt x="233159" y="58102"/>
                  </a:lnTo>
                  <a:lnTo>
                    <a:pt x="223761" y="49466"/>
                  </a:lnTo>
                  <a:lnTo>
                    <a:pt x="222110" y="46926"/>
                  </a:lnTo>
                  <a:lnTo>
                    <a:pt x="195973" y="18757"/>
                  </a:lnTo>
                  <a:lnTo>
                    <a:pt x="133959" y="0"/>
                  </a:lnTo>
                  <a:lnTo>
                    <a:pt x="106159" y="1511"/>
                  </a:lnTo>
                  <a:lnTo>
                    <a:pt x="55994" y="21907"/>
                  </a:lnTo>
                  <a:lnTo>
                    <a:pt x="29591" y="53314"/>
                  </a:lnTo>
                  <a:lnTo>
                    <a:pt x="24625" y="66484"/>
                  </a:lnTo>
                  <a:lnTo>
                    <a:pt x="14973" y="71183"/>
                  </a:lnTo>
                  <a:lnTo>
                    <a:pt x="14008" y="71691"/>
                  </a:lnTo>
                  <a:lnTo>
                    <a:pt x="6248" y="78905"/>
                  </a:lnTo>
                  <a:lnTo>
                    <a:pt x="1244" y="88239"/>
                  </a:lnTo>
                  <a:lnTo>
                    <a:pt x="0" y="95186"/>
                  </a:lnTo>
                  <a:lnTo>
                    <a:pt x="114" y="136588"/>
                  </a:lnTo>
                  <a:lnTo>
                    <a:pt x="622" y="138493"/>
                  </a:lnTo>
                  <a:lnTo>
                    <a:pt x="5194" y="144335"/>
                  </a:lnTo>
                  <a:lnTo>
                    <a:pt x="11798" y="146621"/>
                  </a:lnTo>
                  <a:lnTo>
                    <a:pt x="17640" y="145986"/>
                  </a:lnTo>
                  <a:lnTo>
                    <a:pt x="52133" y="144741"/>
                  </a:lnTo>
                  <a:lnTo>
                    <a:pt x="52692" y="144741"/>
                  </a:lnTo>
                  <a:lnTo>
                    <a:pt x="52095" y="139179"/>
                  </a:lnTo>
                  <a:lnTo>
                    <a:pt x="52146" y="137985"/>
                  </a:lnTo>
                  <a:lnTo>
                    <a:pt x="52679" y="133794"/>
                  </a:lnTo>
                  <a:lnTo>
                    <a:pt x="52755" y="133159"/>
                  </a:lnTo>
                  <a:lnTo>
                    <a:pt x="52857" y="132397"/>
                  </a:lnTo>
                  <a:lnTo>
                    <a:pt x="73799" y="108775"/>
                  </a:lnTo>
                  <a:lnTo>
                    <a:pt x="76314" y="108775"/>
                  </a:lnTo>
                  <a:lnTo>
                    <a:pt x="105854" y="136245"/>
                  </a:lnTo>
                  <a:lnTo>
                    <a:pt x="107429" y="142049"/>
                  </a:lnTo>
                  <a:lnTo>
                    <a:pt x="199936" y="139179"/>
                  </a:lnTo>
                  <a:lnTo>
                    <a:pt x="201409" y="139179"/>
                  </a:lnTo>
                  <a:lnTo>
                    <a:pt x="200837" y="133794"/>
                  </a:lnTo>
                  <a:lnTo>
                    <a:pt x="200914" y="129222"/>
                  </a:lnTo>
                  <a:lnTo>
                    <a:pt x="201028" y="126301"/>
                  </a:lnTo>
                  <a:lnTo>
                    <a:pt x="201155" y="122999"/>
                  </a:lnTo>
                  <a:lnTo>
                    <a:pt x="204330" y="116141"/>
                  </a:lnTo>
                  <a:lnTo>
                    <a:pt x="210807" y="110426"/>
                  </a:lnTo>
                  <a:lnTo>
                    <a:pt x="215633" y="106095"/>
                  </a:lnTo>
                  <a:lnTo>
                    <a:pt x="215341" y="106095"/>
                  </a:lnTo>
                  <a:lnTo>
                    <a:pt x="220840" y="104711"/>
                  </a:lnTo>
                  <a:lnTo>
                    <a:pt x="220154" y="104711"/>
                  </a:lnTo>
                  <a:lnTo>
                    <a:pt x="227317" y="103949"/>
                  </a:lnTo>
                  <a:lnTo>
                    <a:pt x="234302" y="104076"/>
                  </a:lnTo>
                  <a:lnTo>
                    <a:pt x="241033" y="106362"/>
                  </a:lnTo>
                  <a:lnTo>
                    <a:pt x="246494" y="111950"/>
                  </a:lnTo>
                  <a:lnTo>
                    <a:pt x="251828" y="116522"/>
                  </a:lnTo>
                  <a:lnTo>
                    <a:pt x="253568" y="122999"/>
                  </a:lnTo>
                  <a:lnTo>
                    <a:pt x="253644" y="126301"/>
                  </a:lnTo>
                  <a:lnTo>
                    <a:pt x="253771" y="131533"/>
                  </a:lnTo>
                  <a:lnTo>
                    <a:pt x="254495" y="137985"/>
                  </a:lnTo>
                  <a:lnTo>
                    <a:pt x="301739" y="136245"/>
                  </a:lnTo>
                  <a:lnTo>
                    <a:pt x="302475" y="136245"/>
                  </a:lnTo>
                  <a:lnTo>
                    <a:pt x="304787" y="133540"/>
                  </a:lnTo>
                  <a:lnTo>
                    <a:pt x="306184" y="131127"/>
                  </a:lnTo>
                  <a:lnTo>
                    <a:pt x="306260" y="129222"/>
                  </a:lnTo>
                  <a:lnTo>
                    <a:pt x="306311" y="128079"/>
                  </a:lnTo>
                  <a:lnTo>
                    <a:pt x="307708" y="125666"/>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6"/>
            <p:cNvSpPr/>
            <p:nvPr/>
          </p:nvSpPr>
          <p:spPr>
            <a:xfrm>
              <a:off x="8394954" y="5746242"/>
              <a:ext cx="594360" cy="594360"/>
            </a:xfrm>
            <a:custGeom>
              <a:avLst/>
              <a:gdLst/>
              <a:ahLst/>
              <a:cxnLst/>
              <a:rect l="l" t="t" r="r" b="b"/>
              <a:pathLst>
                <a:path w="594359" h="594360">
                  <a:moveTo>
                    <a:pt x="297180" y="0"/>
                  </a:moveTo>
                  <a:lnTo>
                    <a:pt x="248986" y="3889"/>
                  </a:lnTo>
                  <a:lnTo>
                    <a:pt x="203265" y="15149"/>
                  </a:lnTo>
                  <a:lnTo>
                    <a:pt x="160628" y="33169"/>
                  </a:lnTo>
                  <a:lnTo>
                    <a:pt x="121688" y="57336"/>
                  </a:lnTo>
                  <a:lnTo>
                    <a:pt x="87058" y="87039"/>
                  </a:lnTo>
                  <a:lnTo>
                    <a:pt x="57351" y="121666"/>
                  </a:lnTo>
                  <a:lnTo>
                    <a:pt x="33179" y="160605"/>
                  </a:lnTo>
                  <a:lnTo>
                    <a:pt x="15154" y="203245"/>
                  </a:lnTo>
                  <a:lnTo>
                    <a:pt x="3890" y="248974"/>
                  </a:lnTo>
                  <a:lnTo>
                    <a:pt x="0" y="297179"/>
                  </a:lnTo>
                  <a:lnTo>
                    <a:pt x="3890" y="345382"/>
                  </a:lnTo>
                  <a:lnTo>
                    <a:pt x="15154" y="391109"/>
                  </a:lnTo>
                  <a:lnTo>
                    <a:pt x="33179" y="433748"/>
                  </a:lnTo>
                  <a:lnTo>
                    <a:pt x="57351" y="472688"/>
                  </a:lnTo>
                  <a:lnTo>
                    <a:pt x="87058" y="507315"/>
                  </a:lnTo>
                  <a:lnTo>
                    <a:pt x="121688" y="537019"/>
                  </a:lnTo>
                  <a:lnTo>
                    <a:pt x="160628" y="561188"/>
                  </a:lnTo>
                  <a:lnTo>
                    <a:pt x="203265" y="579209"/>
                  </a:lnTo>
                  <a:lnTo>
                    <a:pt x="248986" y="590470"/>
                  </a:lnTo>
                  <a:lnTo>
                    <a:pt x="297180" y="594359"/>
                  </a:lnTo>
                  <a:lnTo>
                    <a:pt x="345373" y="590470"/>
                  </a:lnTo>
                  <a:lnTo>
                    <a:pt x="391094" y="579209"/>
                  </a:lnTo>
                  <a:lnTo>
                    <a:pt x="433731" y="561188"/>
                  </a:lnTo>
                  <a:lnTo>
                    <a:pt x="472671" y="537019"/>
                  </a:lnTo>
                  <a:lnTo>
                    <a:pt x="507301" y="507315"/>
                  </a:lnTo>
                  <a:lnTo>
                    <a:pt x="537008" y="472688"/>
                  </a:lnTo>
                  <a:lnTo>
                    <a:pt x="561180" y="433748"/>
                  </a:lnTo>
                  <a:lnTo>
                    <a:pt x="579205" y="391109"/>
                  </a:lnTo>
                  <a:lnTo>
                    <a:pt x="590469" y="345382"/>
                  </a:lnTo>
                  <a:lnTo>
                    <a:pt x="594360" y="297179"/>
                  </a:lnTo>
                  <a:lnTo>
                    <a:pt x="590469" y="248974"/>
                  </a:lnTo>
                  <a:lnTo>
                    <a:pt x="579205" y="203245"/>
                  </a:lnTo>
                  <a:lnTo>
                    <a:pt x="561180" y="160605"/>
                  </a:lnTo>
                  <a:lnTo>
                    <a:pt x="537008" y="121666"/>
                  </a:lnTo>
                  <a:lnTo>
                    <a:pt x="507301" y="87039"/>
                  </a:lnTo>
                  <a:lnTo>
                    <a:pt x="472671" y="57336"/>
                  </a:lnTo>
                  <a:lnTo>
                    <a:pt x="433731" y="33169"/>
                  </a:lnTo>
                  <a:lnTo>
                    <a:pt x="391094" y="15149"/>
                  </a:lnTo>
                  <a:lnTo>
                    <a:pt x="345373" y="3889"/>
                  </a:lnTo>
                  <a:lnTo>
                    <a:pt x="297180"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7"/>
            <p:cNvSpPr/>
            <p:nvPr/>
          </p:nvSpPr>
          <p:spPr>
            <a:xfrm>
              <a:off x="8394954" y="5746242"/>
              <a:ext cx="594360" cy="594360"/>
            </a:xfrm>
            <a:custGeom>
              <a:avLst/>
              <a:gdLst/>
              <a:ahLst/>
              <a:cxnLst/>
              <a:rect l="l" t="t" r="r" b="b"/>
              <a:pathLst>
                <a:path w="594359" h="594360">
                  <a:moveTo>
                    <a:pt x="0" y="297179"/>
                  </a:moveTo>
                  <a:lnTo>
                    <a:pt x="3890" y="248974"/>
                  </a:lnTo>
                  <a:lnTo>
                    <a:pt x="15154" y="203245"/>
                  </a:lnTo>
                  <a:lnTo>
                    <a:pt x="33179" y="160605"/>
                  </a:lnTo>
                  <a:lnTo>
                    <a:pt x="57351" y="121666"/>
                  </a:lnTo>
                  <a:lnTo>
                    <a:pt x="87058" y="87039"/>
                  </a:lnTo>
                  <a:lnTo>
                    <a:pt x="121688" y="57336"/>
                  </a:lnTo>
                  <a:lnTo>
                    <a:pt x="160628" y="33169"/>
                  </a:lnTo>
                  <a:lnTo>
                    <a:pt x="203265" y="15149"/>
                  </a:lnTo>
                  <a:lnTo>
                    <a:pt x="248986" y="3889"/>
                  </a:lnTo>
                  <a:lnTo>
                    <a:pt x="297180" y="0"/>
                  </a:lnTo>
                  <a:lnTo>
                    <a:pt x="345373" y="3889"/>
                  </a:lnTo>
                  <a:lnTo>
                    <a:pt x="391094" y="15149"/>
                  </a:lnTo>
                  <a:lnTo>
                    <a:pt x="433731" y="33169"/>
                  </a:lnTo>
                  <a:lnTo>
                    <a:pt x="472671" y="57336"/>
                  </a:lnTo>
                  <a:lnTo>
                    <a:pt x="507301" y="87039"/>
                  </a:lnTo>
                  <a:lnTo>
                    <a:pt x="537008" y="121666"/>
                  </a:lnTo>
                  <a:lnTo>
                    <a:pt x="561180" y="160605"/>
                  </a:lnTo>
                  <a:lnTo>
                    <a:pt x="579205" y="203245"/>
                  </a:lnTo>
                  <a:lnTo>
                    <a:pt x="590469" y="248974"/>
                  </a:lnTo>
                  <a:lnTo>
                    <a:pt x="594360" y="297179"/>
                  </a:lnTo>
                  <a:lnTo>
                    <a:pt x="590469" y="345382"/>
                  </a:lnTo>
                  <a:lnTo>
                    <a:pt x="579205" y="391109"/>
                  </a:lnTo>
                  <a:lnTo>
                    <a:pt x="561180" y="433748"/>
                  </a:lnTo>
                  <a:lnTo>
                    <a:pt x="537008" y="472688"/>
                  </a:lnTo>
                  <a:lnTo>
                    <a:pt x="507301" y="507315"/>
                  </a:lnTo>
                  <a:lnTo>
                    <a:pt x="472671" y="537019"/>
                  </a:lnTo>
                  <a:lnTo>
                    <a:pt x="433731" y="561188"/>
                  </a:lnTo>
                  <a:lnTo>
                    <a:pt x="391094" y="579209"/>
                  </a:lnTo>
                  <a:lnTo>
                    <a:pt x="345373" y="590470"/>
                  </a:lnTo>
                  <a:lnTo>
                    <a:pt x="297180" y="594359"/>
                  </a:lnTo>
                  <a:lnTo>
                    <a:pt x="248986" y="590470"/>
                  </a:lnTo>
                  <a:lnTo>
                    <a:pt x="203265" y="579209"/>
                  </a:lnTo>
                  <a:lnTo>
                    <a:pt x="160628" y="561188"/>
                  </a:lnTo>
                  <a:lnTo>
                    <a:pt x="121688" y="537019"/>
                  </a:lnTo>
                  <a:lnTo>
                    <a:pt x="87058" y="507315"/>
                  </a:lnTo>
                  <a:lnTo>
                    <a:pt x="57351" y="472688"/>
                  </a:lnTo>
                  <a:lnTo>
                    <a:pt x="33179" y="433748"/>
                  </a:lnTo>
                  <a:lnTo>
                    <a:pt x="15154" y="391109"/>
                  </a:lnTo>
                  <a:lnTo>
                    <a:pt x="3890" y="345382"/>
                  </a:lnTo>
                  <a:lnTo>
                    <a:pt x="0" y="297179"/>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8"/>
            <p:cNvSpPr/>
            <p:nvPr/>
          </p:nvSpPr>
          <p:spPr>
            <a:xfrm>
              <a:off x="8552698" y="5850344"/>
              <a:ext cx="355600" cy="384810"/>
            </a:xfrm>
            <a:custGeom>
              <a:avLst/>
              <a:gdLst/>
              <a:ahLst/>
              <a:cxnLst/>
              <a:rect l="l" t="t" r="r" b="b"/>
              <a:pathLst>
                <a:path w="355600" h="384810">
                  <a:moveTo>
                    <a:pt x="129911" y="0"/>
                  </a:moveTo>
                  <a:lnTo>
                    <a:pt x="92446" y="0"/>
                  </a:lnTo>
                  <a:lnTo>
                    <a:pt x="85588" y="1270"/>
                  </a:lnTo>
                  <a:lnTo>
                    <a:pt x="77968" y="1270"/>
                  </a:lnTo>
                  <a:lnTo>
                    <a:pt x="74158" y="2540"/>
                  </a:lnTo>
                  <a:lnTo>
                    <a:pt x="70856" y="2540"/>
                  </a:lnTo>
                  <a:lnTo>
                    <a:pt x="65903" y="3810"/>
                  </a:lnTo>
                  <a:lnTo>
                    <a:pt x="62982" y="5080"/>
                  </a:lnTo>
                  <a:lnTo>
                    <a:pt x="59934" y="6350"/>
                  </a:lnTo>
                  <a:lnTo>
                    <a:pt x="56886" y="6350"/>
                  </a:lnTo>
                  <a:lnTo>
                    <a:pt x="53965" y="7620"/>
                  </a:lnTo>
                  <a:lnTo>
                    <a:pt x="51933" y="8890"/>
                  </a:lnTo>
                  <a:lnTo>
                    <a:pt x="50790" y="8890"/>
                  </a:lnTo>
                  <a:lnTo>
                    <a:pt x="48250" y="10160"/>
                  </a:lnTo>
                  <a:lnTo>
                    <a:pt x="47234" y="11430"/>
                  </a:lnTo>
                  <a:lnTo>
                    <a:pt x="45075" y="11430"/>
                  </a:lnTo>
                  <a:lnTo>
                    <a:pt x="43551" y="12700"/>
                  </a:lnTo>
                  <a:lnTo>
                    <a:pt x="42535" y="12700"/>
                  </a:lnTo>
                  <a:lnTo>
                    <a:pt x="41773" y="13970"/>
                  </a:lnTo>
                  <a:lnTo>
                    <a:pt x="37455" y="15240"/>
                  </a:lnTo>
                  <a:lnTo>
                    <a:pt x="35550" y="16510"/>
                  </a:lnTo>
                  <a:lnTo>
                    <a:pt x="33772" y="17780"/>
                  </a:lnTo>
                  <a:lnTo>
                    <a:pt x="29708" y="20320"/>
                  </a:lnTo>
                  <a:lnTo>
                    <a:pt x="26533" y="24130"/>
                  </a:lnTo>
                  <a:lnTo>
                    <a:pt x="23485" y="26670"/>
                  </a:lnTo>
                  <a:lnTo>
                    <a:pt x="22342" y="27940"/>
                  </a:lnTo>
                  <a:lnTo>
                    <a:pt x="16500" y="33020"/>
                  </a:lnTo>
                  <a:lnTo>
                    <a:pt x="11674" y="39370"/>
                  </a:lnTo>
                  <a:lnTo>
                    <a:pt x="8245" y="46990"/>
                  </a:lnTo>
                  <a:lnTo>
                    <a:pt x="7991" y="48260"/>
                  </a:lnTo>
                  <a:lnTo>
                    <a:pt x="7737" y="48260"/>
                  </a:lnTo>
                  <a:lnTo>
                    <a:pt x="6975" y="50800"/>
                  </a:lnTo>
                  <a:lnTo>
                    <a:pt x="6721" y="50800"/>
                  </a:lnTo>
                  <a:lnTo>
                    <a:pt x="6467" y="52070"/>
                  </a:lnTo>
                  <a:lnTo>
                    <a:pt x="6340" y="52070"/>
                  </a:lnTo>
                  <a:lnTo>
                    <a:pt x="5959" y="53340"/>
                  </a:lnTo>
                  <a:lnTo>
                    <a:pt x="5705" y="53340"/>
                  </a:lnTo>
                  <a:lnTo>
                    <a:pt x="5451" y="54610"/>
                  </a:lnTo>
                  <a:lnTo>
                    <a:pt x="4943" y="55880"/>
                  </a:lnTo>
                  <a:lnTo>
                    <a:pt x="4689" y="57150"/>
                  </a:lnTo>
                  <a:lnTo>
                    <a:pt x="4562" y="57150"/>
                  </a:lnTo>
                  <a:lnTo>
                    <a:pt x="4435" y="58420"/>
                  </a:lnTo>
                  <a:lnTo>
                    <a:pt x="4054" y="59690"/>
                  </a:lnTo>
                  <a:lnTo>
                    <a:pt x="3165" y="63500"/>
                  </a:lnTo>
                  <a:lnTo>
                    <a:pt x="2530" y="66040"/>
                  </a:lnTo>
                  <a:lnTo>
                    <a:pt x="2276" y="69850"/>
                  </a:lnTo>
                  <a:lnTo>
                    <a:pt x="1641" y="73660"/>
                  </a:lnTo>
                  <a:lnTo>
                    <a:pt x="126" y="88900"/>
                  </a:lnTo>
                  <a:lnTo>
                    <a:pt x="0" y="90170"/>
                  </a:lnTo>
                  <a:lnTo>
                    <a:pt x="17770" y="144780"/>
                  </a:lnTo>
                  <a:lnTo>
                    <a:pt x="52250" y="186690"/>
                  </a:lnTo>
                  <a:lnTo>
                    <a:pt x="102352" y="223520"/>
                  </a:lnTo>
                  <a:lnTo>
                    <a:pt x="59934" y="349250"/>
                  </a:lnTo>
                  <a:lnTo>
                    <a:pt x="59934" y="384810"/>
                  </a:lnTo>
                  <a:lnTo>
                    <a:pt x="191125" y="384810"/>
                  </a:lnTo>
                  <a:lnTo>
                    <a:pt x="191125" y="259080"/>
                  </a:lnTo>
                  <a:lnTo>
                    <a:pt x="296761" y="259080"/>
                  </a:lnTo>
                  <a:lnTo>
                    <a:pt x="305125" y="256540"/>
                  </a:lnTo>
                  <a:lnTo>
                    <a:pt x="322808" y="246380"/>
                  </a:lnTo>
                  <a:lnTo>
                    <a:pt x="327020" y="242570"/>
                  </a:lnTo>
                  <a:lnTo>
                    <a:pt x="251755" y="242570"/>
                  </a:lnTo>
                  <a:lnTo>
                    <a:pt x="215699" y="240030"/>
                  </a:lnTo>
                  <a:lnTo>
                    <a:pt x="177071" y="231140"/>
                  </a:lnTo>
                  <a:lnTo>
                    <a:pt x="137277" y="214630"/>
                  </a:lnTo>
                  <a:lnTo>
                    <a:pt x="99960" y="194310"/>
                  </a:lnTo>
                  <a:lnTo>
                    <a:pt x="68204" y="171450"/>
                  </a:lnTo>
                  <a:lnTo>
                    <a:pt x="24755" y="118110"/>
                  </a:lnTo>
                  <a:lnTo>
                    <a:pt x="13467" y="83820"/>
                  </a:lnTo>
                  <a:lnTo>
                    <a:pt x="13550" y="78740"/>
                  </a:lnTo>
                  <a:lnTo>
                    <a:pt x="13674" y="71120"/>
                  </a:lnTo>
                  <a:lnTo>
                    <a:pt x="13735" y="67310"/>
                  </a:lnTo>
                  <a:lnTo>
                    <a:pt x="39439" y="27940"/>
                  </a:lnTo>
                  <a:lnTo>
                    <a:pt x="103596" y="10160"/>
                  </a:lnTo>
                  <a:lnTo>
                    <a:pt x="177353" y="10160"/>
                  </a:lnTo>
                  <a:lnTo>
                    <a:pt x="166550" y="6350"/>
                  </a:lnTo>
                  <a:lnTo>
                    <a:pt x="155842" y="5080"/>
                  </a:lnTo>
                  <a:lnTo>
                    <a:pt x="145278" y="2540"/>
                  </a:lnTo>
                  <a:lnTo>
                    <a:pt x="129911" y="0"/>
                  </a:lnTo>
                  <a:close/>
                </a:path>
                <a:path w="355600" h="384810">
                  <a:moveTo>
                    <a:pt x="296761" y="259080"/>
                  </a:moveTo>
                  <a:lnTo>
                    <a:pt x="191125" y="259080"/>
                  </a:lnTo>
                  <a:lnTo>
                    <a:pt x="216493" y="264160"/>
                  </a:lnTo>
                  <a:lnTo>
                    <a:pt x="240718" y="266700"/>
                  </a:lnTo>
                  <a:lnTo>
                    <a:pt x="263419" y="265430"/>
                  </a:lnTo>
                  <a:lnTo>
                    <a:pt x="284216" y="262890"/>
                  </a:lnTo>
                  <a:lnTo>
                    <a:pt x="296761" y="259080"/>
                  </a:lnTo>
                  <a:close/>
                </a:path>
                <a:path w="355600" h="384810">
                  <a:moveTo>
                    <a:pt x="263174" y="48260"/>
                  </a:moveTo>
                  <a:lnTo>
                    <a:pt x="240782" y="48260"/>
                  </a:lnTo>
                  <a:lnTo>
                    <a:pt x="270839" y="67310"/>
                  </a:lnTo>
                  <a:lnTo>
                    <a:pt x="296455" y="88900"/>
                  </a:lnTo>
                  <a:lnTo>
                    <a:pt x="317095" y="110490"/>
                  </a:lnTo>
                  <a:lnTo>
                    <a:pt x="332222" y="134620"/>
                  </a:lnTo>
                  <a:lnTo>
                    <a:pt x="339824" y="152400"/>
                  </a:lnTo>
                  <a:lnTo>
                    <a:pt x="343604" y="168910"/>
                  </a:lnTo>
                  <a:lnTo>
                    <a:pt x="343424" y="179070"/>
                  </a:lnTo>
                  <a:lnTo>
                    <a:pt x="343312" y="185420"/>
                  </a:lnTo>
                  <a:lnTo>
                    <a:pt x="317648" y="224790"/>
                  </a:lnTo>
                  <a:lnTo>
                    <a:pt x="251755" y="242570"/>
                  </a:lnTo>
                  <a:lnTo>
                    <a:pt x="327020" y="242570"/>
                  </a:lnTo>
                  <a:lnTo>
                    <a:pt x="351780" y="204470"/>
                  </a:lnTo>
                  <a:lnTo>
                    <a:pt x="353558" y="190500"/>
                  </a:lnTo>
                  <a:lnTo>
                    <a:pt x="354066" y="189230"/>
                  </a:lnTo>
                  <a:lnTo>
                    <a:pt x="354447" y="186690"/>
                  </a:lnTo>
                  <a:lnTo>
                    <a:pt x="354701" y="184150"/>
                  </a:lnTo>
                  <a:lnTo>
                    <a:pt x="354828" y="181610"/>
                  </a:lnTo>
                  <a:lnTo>
                    <a:pt x="354955" y="181610"/>
                  </a:lnTo>
                  <a:lnTo>
                    <a:pt x="355082" y="179070"/>
                  </a:lnTo>
                  <a:lnTo>
                    <a:pt x="354756" y="171450"/>
                  </a:lnTo>
                  <a:lnTo>
                    <a:pt x="354648" y="168910"/>
                  </a:lnTo>
                  <a:lnTo>
                    <a:pt x="342128" y="129540"/>
                  </a:lnTo>
                  <a:lnTo>
                    <a:pt x="340731" y="127000"/>
                  </a:lnTo>
                  <a:lnTo>
                    <a:pt x="337873" y="121046"/>
                  </a:lnTo>
                  <a:lnTo>
                    <a:pt x="336540" y="119380"/>
                  </a:lnTo>
                  <a:lnTo>
                    <a:pt x="336413" y="119380"/>
                  </a:lnTo>
                  <a:lnTo>
                    <a:pt x="336032" y="118110"/>
                  </a:lnTo>
                  <a:lnTo>
                    <a:pt x="335397" y="118110"/>
                  </a:lnTo>
                  <a:lnTo>
                    <a:pt x="335016" y="116840"/>
                  </a:lnTo>
                  <a:lnTo>
                    <a:pt x="334635" y="116840"/>
                  </a:lnTo>
                  <a:lnTo>
                    <a:pt x="334381" y="115570"/>
                  </a:lnTo>
                  <a:lnTo>
                    <a:pt x="333746" y="115570"/>
                  </a:lnTo>
                  <a:lnTo>
                    <a:pt x="333619" y="114300"/>
                  </a:lnTo>
                  <a:lnTo>
                    <a:pt x="333365" y="114300"/>
                  </a:lnTo>
                  <a:lnTo>
                    <a:pt x="332730" y="113030"/>
                  </a:lnTo>
                  <a:lnTo>
                    <a:pt x="332222" y="113030"/>
                  </a:lnTo>
                  <a:lnTo>
                    <a:pt x="318732" y="95250"/>
                  </a:lnTo>
                  <a:lnTo>
                    <a:pt x="302408" y="78740"/>
                  </a:lnTo>
                  <a:lnTo>
                    <a:pt x="283465" y="63500"/>
                  </a:lnTo>
                  <a:lnTo>
                    <a:pt x="263174" y="48260"/>
                  </a:lnTo>
                  <a:close/>
                </a:path>
                <a:path w="355600" h="384810">
                  <a:moveTo>
                    <a:pt x="235043" y="71120"/>
                  </a:moveTo>
                  <a:lnTo>
                    <a:pt x="228971" y="71120"/>
                  </a:lnTo>
                  <a:lnTo>
                    <a:pt x="212461" y="204470"/>
                  </a:lnTo>
                  <a:lnTo>
                    <a:pt x="212207" y="205740"/>
                  </a:lnTo>
                  <a:lnTo>
                    <a:pt x="213477" y="207010"/>
                  </a:lnTo>
                  <a:lnTo>
                    <a:pt x="216779" y="208280"/>
                  </a:lnTo>
                  <a:lnTo>
                    <a:pt x="218303" y="207010"/>
                  </a:lnTo>
                  <a:lnTo>
                    <a:pt x="218430" y="205740"/>
                  </a:lnTo>
                  <a:lnTo>
                    <a:pt x="218557" y="204470"/>
                  </a:lnTo>
                  <a:lnTo>
                    <a:pt x="235043" y="71120"/>
                  </a:lnTo>
                  <a:close/>
                </a:path>
                <a:path w="355600" h="384810">
                  <a:moveTo>
                    <a:pt x="238115" y="34290"/>
                  </a:moveTo>
                  <a:lnTo>
                    <a:pt x="220462" y="34290"/>
                  </a:lnTo>
                  <a:lnTo>
                    <a:pt x="227320" y="38100"/>
                  </a:lnTo>
                  <a:lnTo>
                    <a:pt x="234178" y="40640"/>
                  </a:lnTo>
                  <a:lnTo>
                    <a:pt x="238115" y="46990"/>
                  </a:lnTo>
                  <a:lnTo>
                    <a:pt x="234051" y="55880"/>
                  </a:lnTo>
                  <a:lnTo>
                    <a:pt x="226939" y="57150"/>
                  </a:lnTo>
                  <a:lnTo>
                    <a:pt x="201666" y="57150"/>
                  </a:lnTo>
                  <a:lnTo>
                    <a:pt x="202174" y="58420"/>
                  </a:lnTo>
                  <a:lnTo>
                    <a:pt x="203063" y="59690"/>
                  </a:lnTo>
                  <a:lnTo>
                    <a:pt x="204333" y="62230"/>
                  </a:lnTo>
                  <a:lnTo>
                    <a:pt x="167503" y="135890"/>
                  </a:lnTo>
                  <a:lnTo>
                    <a:pt x="165090" y="140970"/>
                  </a:lnTo>
                  <a:lnTo>
                    <a:pt x="167122" y="147320"/>
                  </a:lnTo>
                  <a:lnTo>
                    <a:pt x="171948" y="149860"/>
                  </a:lnTo>
                  <a:lnTo>
                    <a:pt x="176901" y="152400"/>
                  </a:lnTo>
                  <a:lnTo>
                    <a:pt x="182870" y="149860"/>
                  </a:lnTo>
                  <a:lnTo>
                    <a:pt x="185283" y="144780"/>
                  </a:lnTo>
                  <a:lnTo>
                    <a:pt x="221859" y="71120"/>
                  </a:lnTo>
                  <a:lnTo>
                    <a:pt x="235043" y="71120"/>
                  </a:lnTo>
                  <a:lnTo>
                    <a:pt x="235829" y="64770"/>
                  </a:lnTo>
                  <a:lnTo>
                    <a:pt x="235702" y="63500"/>
                  </a:lnTo>
                  <a:lnTo>
                    <a:pt x="237226" y="59690"/>
                  </a:lnTo>
                  <a:lnTo>
                    <a:pt x="239385" y="54610"/>
                  </a:lnTo>
                  <a:lnTo>
                    <a:pt x="240274" y="53340"/>
                  </a:lnTo>
                  <a:lnTo>
                    <a:pt x="240909" y="52070"/>
                  </a:lnTo>
                  <a:lnTo>
                    <a:pt x="241036" y="50800"/>
                  </a:lnTo>
                  <a:lnTo>
                    <a:pt x="241163" y="49530"/>
                  </a:lnTo>
                  <a:lnTo>
                    <a:pt x="240782" y="48260"/>
                  </a:lnTo>
                  <a:lnTo>
                    <a:pt x="263174" y="48260"/>
                  </a:lnTo>
                  <a:lnTo>
                    <a:pt x="261483" y="46990"/>
                  </a:lnTo>
                  <a:lnTo>
                    <a:pt x="259705" y="46990"/>
                  </a:lnTo>
                  <a:lnTo>
                    <a:pt x="258562" y="45720"/>
                  </a:lnTo>
                  <a:lnTo>
                    <a:pt x="258308" y="45720"/>
                  </a:lnTo>
                  <a:lnTo>
                    <a:pt x="257419" y="44450"/>
                  </a:lnTo>
                  <a:lnTo>
                    <a:pt x="253609" y="43180"/>
                  </a:lnTo>
                  <a:lnTo>
                    <a:pt x="251577" y="41910"/>
                  </a:lnTo>
                  <a:lnTo>
                    <a:pt x="250815" y="40640"/>
                  </a:lnTo>
                  <a:lnTo>
                    <a:pt x="249037" y="40640"/>
                  </a:lnTo>
                  <a:lnTo>
                    <a:pt x="248529" y="39370"/>
                  </a:lnTo>
                  <a:lnTo>
                    <a:pt x="246751" y="39370"/>
                  </a:lnTo>
                  <a:lnTo>
                    <a:pt x="246370" y="38100"/>
                  </a:lnTo>
                  <a:lnTo>
                    <a:pt x="245227" y="38100"/>
                  </a:lnTo>
                  <a:lnTo>
                    <a:pt x="243195" y="36830"/>
                  </a:lnTo>
                  <a:lnTo>
                    <a:pt x="242306" y="36830"/>
                  </a:lnTo>
                  <a:lnTo>
                    <a:pt x="241925" y="35560"/>
                  </a:lnTo>
                  <a:lnTo>
                    <a:pt x="240782" y="35560"/>
                  </a:lnTo>
                  <a:lnTo>
                    <a:pt x="238115" y="34290"/>
                  </a:lnTo>
                  <a:close/>
                </a:path>
                <a:path w="355600" h="384810">
                  <a:moveTo>
                    <a:pt x="220462" y="34290"/>
                  </a:moveTo>
                  <a:lnTo>
                    <a:pt x="209794" y="34290"/>
                  </a:lnTo>
                  <a:lnTo>
                    <a:pt x="208270" y="35560"/>
                  </a:lnTo>
                  <a:lnTo>
                    <a:pt x="207381" y="38100"/>
                  </a:lnTo>
                  <a:lnTo>
                    <a:pt x="206492" y="39370"/>
                  </a:lnTo>
                  <a:lnTo>
                    <a:pt x="204587" y="44450"/>
                  </a:lnTo>
                  <a:lnTo>
                    <a:pt x="202936" y="48260"/>
                  </a:lnTo>
                  <a:lnTo>
                    <a:pt x="202555" y="48260"/>
                  </a:lnTo>
                  <a:lnTo>
                    <a:pt x="90795" y="134620"/>
                  </a:lnTo>
                  <a:lnTo>
                    <a:pt x="89398" y="135890"/>
                  </a:lnTo>
                  <a:lnTo>
                    <a:pt x="89144" y="138430"/>
                  </a:lnTo>
                  <a:lnTo>
                    <a:pt x="90287" y="139700"/>
                  </a:lnTo>
                  <a:lnTo>
                    <a:pt x="91303" y="140970"/>
                  </a:lnTo>
                  <a:lnTo>
                    <a:pt x="93208" y="140970"/>
                  </a:lnTo>
                  <a:lnTo>
                    <a:pt x="94605" y="139700"/>
                  </a:lnTo>
                  <a:lnTo>
                    <a:pt x="201666" y="57150"/>
                  </a:lnTo>
                  <a:lnTo>
                    <a:pt x="226939" y="57150"/>
                  </a:lnTo>
                  <a:lnTo>
                    <a:pt x="213223" y="50800"/>
                  </a:lnTo>
                  <a:lnTo>
                    <a:pt x="209286" y="44450"/>
                  </a:lnTo>
                  <a:lnTo>
                    <a:pt x="211318" y="39370"/>
                  </a:lnTo>
                  <a:lnTo>
                    <a:pt x="213223" y="35560"/>
                  </a:lnTo>
                  <a:lnTo>
                    <a:pt x="220462" y="34290"/>
                  </a:lnTo>
                  <a:close/>
                </a:path>
                <a:path w="355600" h="384810">
                  <a:moveTo>
                    <a:pt x="177353" y="10160"/>
                  </a:moveTo>
                  <a:lnTo>
                    <a:pt x="103596" y="10160"/>
                  </a:lnTo>
                  <a:lnTo>
                    <a:pt x="137578" y="12700"/>
                  </a:lnTo>
                  <a:lnTo>
                    <a:pt x="174013" y="20320"/>
                  </a:lnTo>
                  <a:lnTo>
                    <a:pt x="211699" y="34290"/>
                  </a:lnTo>
                  <a:lnTo>
                    <a:pt x="237353" y="34290"/>
                  </a:lnTo>
                  <a:lnTo>
                    <a:pt x="237099" y="33020"/>
                  </a:lnTo>
                  <a:lnTo>
                    <a:pt x="234940" y="33020"/>
                  </a:lnTo>
                  <a:lnTo>
                    <a:pt x="234686" y="31750"/>
                  </a:lnTo>
                  <a:lnTo>
                    <a:pt x="232400" y="31750"/>
                  </a:lnTo>
                  <a:lnTo>
                    <a:pt x="231511" y="30480"/>
                  </a:lnTo>
                  <a:lnTo>
                    <a:pt x="229860" y="30480"/>
                  </a:lnTo>
                  <a:lnTo>
                    <a:pt x="229606" y="29210"/>
                  </a:lnTo>
                  <a:lnTo>
                    <a:pt x="227066" y="29210"/>
                  </a:lnTo>
                  <a:lnTo>
                    <a:pt x="226812" y="27940"/>
                  </a:lnTo>
                  <a:lnTo>
                    <a:pt x="224399" y="27940"/>
                  </a:lnTo>
                  <a:lnTo>
                    <a:pt x="220589" y="25400"/>
                  </a:lnTo>
                  <a:lnTo>
                    <a:pt x="218811" y="25400"/>
                  </a:lnTo>
                  <a:lnTo>
                    <a:pt x="215509" y="22860"/>
                  </a:lnTo>
                  <a:lnTo>
                    <a:pt x="210175" y="21590"/>
                  </a:lnTo>
                  <a:lnTo>
                    <a:pt x="191760" y="13970"/>
                  </a:lnTo>
                  <a:lnTo>
                    <a:pt x="189474" y="13970"/>
                  </a:lnTo>
                  <a:lnTo>
                    <a:pt x="188204" y="12700"/>
                  </a:lnTo>
                  <a:lnTo>
                    <a:pt x="177353" y="1016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9"/>
            <p:cNvSpPr/>
            <p:nvPr/>
          </p:nvSpPr>
          <p:spPr>
            <a:xfrm>
              <a:off x="1942338" y="4301490"/>
              <a:ext cx="680085" cy="680085"/>
            </a:xfrm>
            <a:custGeom>
              <a:avLst/>
              <a:gdLst/>
              <a:ahLst/>
              <a:cxnLst/>
              <a:rect l="l" t="t" r="r" b="b"/>
              <a:pathLst>
                <a:path w="680085" h="680085">
                  <a:moveTo>
                    <a:pt x="339852"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2" y="679703"/>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4" y="339851"/>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2"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70"/>
            <p:cNvSpPr/>
            <p:nvPr/>
          </p:nvSpPr>
          <p:spPr>
            <a:xfrm>
              <a:off x="1942338" y="4301490"/>
              <a:ext cx="680085" cy="680085"/>
            </a:xfrm>
            <a:custGeom>
              <a:avLst/>
              <a:gdLst/>
              <a:ahLst/>
              <a:cxnLst/>
              <a:rect l="l" t="t" r="r" b="b"/>
              <a:pathLst>
                <a:path w="680085" h="680085">
                  <a:moveTo>
                    <a:pt x="0" y="339851"/>
                  </a:moveTo>
                  <a:lnTo>
                    <a:pt x="3102" y="293733"/>
                  </a:lnTo>
                  <a:lnTo>
                    <a:pt x="12139" y="249502"/>
                  </a:lnTo>
                  <a:lnTo>
                    <a:pt x="26705" y="207561"/>
                  </a:lnTo>
                  <a:lnTo>
                    <a:pt x="46397" y="168317"/>
                  </a:lnTo>
                  <a:lnTo>
                    <a:pt x="70809" y="132173"/>
                  </a:lnTo>
                  <a:lnTo>
                    <a:pt x="99536" y="99536"/>
                  </a:lnTo>
                  <a:lnTo>
                    <a:pt x="132173" y="70809"/>
                  </a:lnTo>
                  <a:lnTo>
                    <a:pt x="168317" y="46397"/>
                  </a:lnTo>
                  <a:lnTo>
                    <a:pt x="207561" y="26705"/>
                  </a:lnTo>
                  <a:lnTo>
                    <a:pt x="249502" y="12139"/>
                  </a:lnTo>
                  <a:lnTo>
                    <a:pt x="293733" y="3102"/>
                  </a:lnTo>
                  <a:lnTo>
                    <a:pt x="339852" y="0"/>
                  </a:lnTo>
                  <a:lnTo>
                    <a:pt x="385970" y="3102"/>
                  </a:lnTo>
                  <a:lnTo>
                    <a:pt x="430201" y="12139"/>
                  </a:lnTo>
                  <a:lnTo>
                    <a:pt x="472142" y="26705"/>
                  </a:lnTo>
                  <a:lnTo>
                    <a:pt x="511386" y="46397"/>
                  </a:lnTo>
                  <a:lnTo>
                    <a:pt x="547530" y="70809"/>
                  </a:lnTo>
                  <a:lnTo>
                    <a:pt x="580167" y="99536"/>
                  </a:lnTo>
                  <a:lnTo>
                    <a:pt x="608894" y="132173"/>
                  </a:lnTo>
                  <a:lnTo>
                    <a:pt x="633306" y="168317"/>
                  </a:lnTo>
                  <a:lnTo>
                    <a:pt x="652998" y="207561"/>
                  </a:lnTo>
                  <a:lnTo>
                    <a:pt x="667564" y="249502"/>
                  </a:lnTo>
                  <a:lnTo>
                    <a:pt x="676601" y="293733"/>
                  </a:lnTo>
                  <a:lnTo>
                    <a:pt x="679704" y="339851"/>
                  </a:lnTo>
                  <a:lnTo>
                    <a:pt x="676601" y="385970"/>
                  </a:lnTo>
                  <a:lnTo>
                    <a:pt x="667564" y="430201"/>
                  </a:lnTo>
                  <a:lnTo>
                    <a:pt x="652998" y="472142"/>
                  </a:lnTo>
                  <a:lnTo>
                    <a:pt x="633306" y="511386"/>
                  </a:lnTo>
                  <a:lnTo>
                    <a:pt x="608894" y="547530"/>
                  </a:lnTo>
                  <a:lnTo>
                    <a:pt x="580167" y="580167"/>
                  </a:lnTo>
                  <a:lnTo>
                    <a:pt x="547530" y="608894"/>
                  </a:lnTo>
                  <a:lnTo>
                    <a:pt x="511386" y="633306"/>
                  </a:lnTo>
                  <a:lnTo>
                    <a:pt x="472142" y="652998"/>
                  </a:lnTo>
                  <a:lnTo>
                    <a:pt x="430201" y="667564"/>
                  </a:lnTo>
                  <a:lnTo>
                    <a:pt x="385970" y="676601"/>
                  </a:lnTo>
                  <a:lnTo>
                    <a:pt x="339852" y="679703"/>
                  </a:lnTo>
                  <a:lnTo>
                    <a:pt x="293733" y="676601"/>
                  </a:lnTo>
                  <a:lnTo>
                    <a:pt x="249502" y="667564"/>
                  </a:lnTo>
                  <a:lnTo>
                    <a:pt x="207561" y="652998"/>
                  </a:lnTo>
                  <a:lnTo>
                    <a:pt x="168317" y="633306"/>
                  </a:lnTo>
                  <a:lnTo>
                    <a:pt x="132173" y="608894"/>
                  </a:lnTo>
                  <a:lnTo>
                    <a:pt x="99536" y="580167"/>
                  </a:lnTo>
                  <a:lnTo>
                    <a:pt x="70809" y="547530"/>
                  </a:lnTo>
                  <a:lnTo>
                    <a:pt x="46397" y="511386"/>
                  </a:lnTo>
                  <a:lnTo>
                    <a:pt x="26705" y="472142"/>
                  </a:lnTo>
                  <a:lnTo>
                    <a:pt x="12139" y="430201"/>
                  </a:lnTo>
                  <a:lnTo>
                    <a:pt x="3102" y="385970"/>
                  </a:lnTo>
                  <a:lnTo>
                    <a:pt x="0" y="339851"/>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object 71"/>
            <p:cNvSpPr/>
            <p:nvPr/>
          </p:nvSpPr>
          <p:spPr>
            <a:xfrm>
              <a:off x="1997964" y="4495800"/>
              <a:ext cx="559435" cy="257810"/>
            </a:xfrm>
            <a:custGeom>
              <a:avLst/>
              <a:gdLst/>
              <a:ahLst/>
              <a:cxnLst/>
              <a:rect l="l" t="t" r="r" b="b"/>
              <a:pathLst>
                <a:path w="559435" h="257810">
                  <a:moveTo>
                    <a:pt x="241709" y="161289"/>
                  </a:moveTo>
                  <a:lnTo>
                    <a:pt x="233299" y="161289"/>
                  </a:lnTo>
                  <a:lnTo>
                    <a:pt x="226173" y="251801"/>
                  </a:lnTo>
                  <a:lnTo>
                    <a:pt x="226060" y="254634"/>
                  </a:lnTo>
                  <a:lnTo>
                    <a:pt x="226822" y="255396"/>
                  </a:lnTo>
                  <a:lnTo>
                    <a:pt x="227457" y="256794"/>
                  </a:lnTo>
                  <a:lnTo>
                    <a:pt x="228219" y="257555"/>
                  </a:lnTo>
                  <a:lnTo>
                    <a:pt x="332486" y="257555"/>
                  </a:lnTo>
                  <a:lnTo>
                    <a:pt x="333248" y="256794"/>
                  </a:lnTo>
                  <a:lnTo>
                    <a:pt x="334010" y="255396"/>
                  </a:lnTo>
                  <a:lnTo>
                    <a:pt x="333894" y="251801"/>
                  </a:lnTo>
                  <a:lnTo>
                    <a:pt x="333715" y="249554"/>
                  </a:lnTo>
                  <a:lnTo>
                    <a:pt x="234696" y="249554"/>
                  </a:lnTo>
                  <a:lnTo>
                    <a:pt x="237571" y="211175"/>
                  </a:lnTo>
                  <a:lnTo>
                    <a:pt x="237617" y="210565"/>
                  </a:lnTo>
                  <a:lnTo>
                    <a:pt x="330593" y="210565"/>
                  </a:lnTo>
                  <a:lnTo>
                    <a:pt x="329953" y="202564"/>
                  </a:lnTo>
                  <a:lnTo>
                    <a:pt x="238379" y="202564"/>
                  </a:lnTo>
                  <a:lnTo>
                    <a:pt x="240538" y="174370"/>
                  </a:lnTo>
                  <a:lnTo>
                    <a:pt x="327696" y="174370"/>
                  </a:lnTo>
                  <a:lnTo>
                    <a:pt x="327055" y="166369"/>
                  </a:lnTo>
                  <a:lnTo>
                    <a:pt x="241300" y="166369"/>
                  </a:lnTo>
                  <a:lnTo>
                    <a:pt x="241472" y="164226"/>
                  </a:lnTo>
                  <a:lnTo>
                    <a:pt x="241586" y="162813"/>
                  </a:lnTo>
                  <a:lnTo>
                    <a:pt x="241709" y="161289"/>
                  </a:lnTo>
                  <a:close/>
                </a:path>
                <a:path w="559435" h="257810">
                  <a:moveTo>
                    <a:pt x="330593" y="210565"/>
                  </a:moveTo>
                  <a:lnTo>
                    <a:pt x="323088" y="210565"/>
                  </a:lnTo>
                  <a:lnTo>
                    <a:pt x="325963" y="248945"/>
                  </a:lnTo>
                  <a:lnTo>
                    <a:pt x="326009" y="249554"/>
                  </a:lnTo>
                  <a:lnTo>
                    <a:pt x="333715" y="249554"/>
                  </a:lnTo>
                  <a:lnTo>
                    <a:pt x="330642" y="211175"/>
                  </a:lnTo>
                  <a:lnTo>
                    <a:pt x="330593" y="210565"/>
                  </a:lnTo>
                  <a:close/>
                </a:path>
                <a:path w="559435" h="257810">
                  <a:moveTo>
                    <a:pt x="327696" y="174370"/>
                  </a:moveTo>
                  <a:lnTo>
                    <a:pt x="320167" y="174370"/>
                  </a:lnTo>
                  <a:lnTo>
                    <a:pt x="322417" y="202124"/>
                  </a:lnTo>
                  <a:lnTo>
                    <a:pt x="322453" y="202564"/>
                  </a:lnTo>
                  <a:lnTo>
                    <a:pt x="329953" y="202564"/>
                  </a:lnTo>
                  <a:lnTo>
                    <a:pt x="327696" y="174370"/>
                  </a:lnTo>
                  <a:close/>
                </a:path>
                <a:path w="559435" h="257810">
                  <a:moveTo>
                    <a:pt x="184022" y="109981"/>
                  </a:moveTo>
                  <a:lnTo>
                    <a:pt x="1396" y="109981"/>
                  </a:lnTo>
                  <a:lnTo>
                    <a:pt x="0" y="111378"/>
                  </a:lnTo>
                  <a:lnTo>
                    <a:pt x="0" y="198246"/>
                  </a:lnTo>
                  <a:lnTo>
                    <a:pt x="1396" y="200405"/>
                  </a:lnTo>
                  <a:lnTo>
                    <a:pt x="184022" y="200405"/>
                  </a:lnTo>
                  <a:lnTo>
                    <a:pt x="184785" y="199643"/>
                  </a:lnTo>
                  <a:lnTo>
                    <a:pt x="185420" y="199643"/>
                  </a:lnTo>
                  <a:lnTo>
                    <a:pt x="194456" y="192404"/>
                  </a:lnTo>
                  <a:lnTo>
                    <a:pt x="7239" y="192404"/>
                  </a:lnTo>
                  <a:lnTo>
                    <a:pt x="7239" y="159130"/>
                  </a:lnTo>
                  <a:lnTo>
                    <a:pt x="186944" y="159130"/>
                  </a:lnTo>
                  <a:lnTo>
                    <a:pt x="186944" y="151256"/>
                  </a:lnTo>
                  <a:lnTo>
                    <a:pt x="7239" y="151256"/>
                  </a:lnTo>
                  <a:lnTo>
                    <a:pt x="7239" y="117982"/>
                  </a:lnTo>
                  <a:lnTo>
                    <a:pt x="194720" y="117982"/>
                  </a:lnTo>
                  <a:lnTo>
                    <a:pt x="185420" y="110743"/>
                  </a:lnTo>
                  <a:lnTo>
                    <a:pt x="184785" y="110743"/>
                  </a:lnTo>
                  <a:lnTo>
                    <a:pt x="184022" y="109981"/>
                  </a:lnTo>
                  <a:close/>
                </a:path>
                <a:path w="559435" h="257810">
                  <a:moveTo>
                    <a:pt x="339952" y="162813"/>
                  </a:moveTo>
                  <a:lnTo>
                    <a:pt x="326771" y="162813"/>
                  </a:lnTo>
                  <a:lnTo>
                    <a:pt x="373888" y="199643"/>
                  </a:lnTo>
                  <a:lnTo>
                    <a:pt x="374523" y="199643"/>
                  </a:lnTo>
                  <a:lnTo>
                    <a:pt x="375285" y="200405"/>
                  </a:lnTo>
                  <a:lnTo>
                    <a:pt x="557911" y="200405"/>
                  </a:lnTo>
                  <a:lnTo>
                    <a:pt x="559308" y="198246"/>
                  </a:lnTo>
                  <a:lnTo>
                    <a:pt x="559308" y="192404"/>
                  </a:lnTo>
                  <a:lnTo>
                    <a:pt x="380365" y="192404"/>
                  </a:lnTo>
                  <a:lnTo>
                    <a:pt x="380365" y="188086"/>
                  </a:lnTo>
                  <a:lnTo>
                    <a:pt x="372364" y="188086"/>
                  </a:lnTo>
                  <a:lnTo>
                    <a:pt x="339952" y="162813"/>
                  </a:lnTo>
                  <a:close/>
                </a:path>
                <a:path w="559435" h="257810">
                  <a:moveTo>
                    <a:pt x="52196" y="159130"/>
                  </a:moveTo>
                  <a:lnTo>
                    <a:pt x="44195" y="159130"/>
                  </a:lnTo>
                  <a:lnTo>
                    <a:pt x="44195" y="192404"/>
                  </a:lnTo>
                  <a:lnTo>
                    <a:pt x="52196" y="192404"/>
                  </a:lnTo>
                  <a:lnTo>
                    <a:pt x="52196" y="159130"/>
                  </a:lnTo>
                  <a:close/>
                </a:path>
                <a:path w="559435" h="257810">
                  <a:moveTo>
                    <a:pt x="97028" y="159130"/>
                  </a:moveTo>
                  <a:lnTo>
                    <a:pt x="89154" y="159130"/>
                  </a:lnTo>
                  <a:lnTo>
                    <a:pt x="89154" y="192404"/>
                  </a:lnTo>
                  <a:lnTo>
                    <a:pt x="97028" y="192404"/>
                  </a:lnTo>
                  <a:lnTo>
                    <a:pt x="97028" y="159130"/>
                  </a:lnTo>
                  <a:close/>
                </a:path>
                <a:path w="559435" h="257810">
                  <a:moveTo>
                    <a:pt x="141986" y="159130"/>
                  </a:moveTo>
                  <a:lnTo>
                    <a:pt x="133984" y="159130"/>
                  </a:lnTo>
                  <a:lnTo>
                    <a:pt x="133984" y="192404"/>
                  </a:lnTo>
                  <a:lnTo>
                    <a:pt x="141986" y="192404"/>
                  </a:lnTo>
                  <a:lnTo>
                    <a:pt x="141986" y="159130"/>
                  </a:lnTo>
                  <a:close/>
                </a:path>
                <a:path w="559435" h="257810">
                  <a:moveTo>
                    <a:pt x="186944" y="159130"/>
                  </a:moveTo>
                  <a:lnTo>
                    <a:pt x="178943" y="159130"/>
                  </a:lnTo>
                  <a:lnTo>
                    <a:pt x="178943" y="192404"/>
                  </a:lnTo>
                  <a:lnTo>
                    <a:pt x="194456" y="192404"/>
                  </a:lnTo>
                  <a:lnTo>
                    <a:pt x="199847" y="188086"/>
                  </a:lnTo>
                  <a:lnTo>
                    <a:pt x="186944" y="188086"/>
                  </a:lnTo>
                  <a:lnTo>
                    <a:pt x="186944" y="159130"/>
                  </a:lnTo>
                  <a:close/>
                </a:path>
                <a:path w="559435" h="257810">
                  <a:moveTo>
                    <a:pt x="425323" y="159130"/>
                  </a:moveTo>
                  <a:lnTo>
                    <a:pt x="417322" y="159130"/>
                  </a:lnTo>
                  <a:lnTo>
                    <a:pt x="417322" y="192404"/>
                  </a:lnTo>
                  <a:lnTo>
                    <a:pt x="425323" y="192404"/>
                  </a:lnTo>
                  <a:lnTo>
                    <a:pt x="425323" y="159130"/>
                  </a:lnTo>
                  <a:close/>
                </a:path>
                <a:path w="559435" h="257810">
                  <a:moveTo>
                    <a:pt x="469519" y="159130"/>
                  </a:moveTo>
                  <a:lnTo>
                    <a:pt x="462280" y="159130"/>
                  </a:lnTo>
                  <a:lnTo>
                    <a:pt x="462280" y="192404"/>
                  </a:lnTo>
                  <a:lnTo>
                    <a:pt x="469519" y="192404"/>
                  </a:lnTo>
                  <a:lnTo>
                    <a:pt x="469519" y="159130"/>
                  </a:lnTo>
                  <a:close/>
                </a:path>
                <a:path w="559435" h="257810">
                  <a:moveTo>
                    <a:pt x="514350" y="159130"/>
                  </a:moveTo>
                  <a:lnTo>
                    <a:pt x="506476" y="159130"/>
                  </a:lnTo>
                  <a:lnTo>
                    <a:pt x="506476" y="192404"/>
                  </a:lnTo>
                  <a:lnTo>
                    <a:pt x="514350" y="192404"/>
                  </a:lnTo>
                  <a:lnTo>
                    <a:pt x="514350" y="159130"/>
                  </a:lnTo>
                  <a:close/>
                </a:path>
                <a:path w="559435" h="257810">
                  <a:moveTo>
                    <a:pt x="559308" y="159130"/>
                  </a:moveTo>
                  <a:lnTo>
                    <a:pt x="551307" y="159130"/>
                  </a:lnTo>
                  <a:lnTo>
                    <a:pt x="551307" y="192404"/>
                  </a:lnTo>
                  <a:lnTo>
                    <a:pt x="559308" y="192404"/>
                  </a:lnTo>
                  <a:lnTo>
                    <a:pt x="559308" y="159130"/>
                  </a:lnTo>
                  <a:close/>
                </a:path>
                <a:path w="559435" h="257810">
                  <a:moveTo>
                    <a:pt x="200268" y="122300"/>
                  </a:moveTo>
                  <a:lnTo>
                    <a:pt x="186944" y="122300"/>
                  </a:lnTo>
                  <a:lnTo>
                    <a:pt x="228981" y="154812"/>
                  </a:lnTo>
                  <a:lnTo>
                    <a:pt x="186944" y="188086"/>
                  </a:lnTo>
                  <a:lnTo>
                    <a:pt x="199847" y="188086"/>
                  </a:lnTo>
                  <a:lnTo>
                    <a:pt x="233299" y="161289"/>
                  </a:lnTo>
                  <a:lnTo>
                    <a:pt x="241709" y="161289"/>
                  </a:lnTo>
                  <a:lnTo>
                    <a:pt x="242691" y="149097"/>
                  </a:lnTo>
                  <a:lnTo>
                    <a:pt x="234696" y="149097"/>
                  </a:lnTo>
                  <a:lnTo>
                    <a:pt x="200268" y="122300"/>
                  </a:lnTo>
                  <a:close/>
                </a:path>
                <a:path w="559435" h="257810">
                  <a:moveTo>
                    <a:pt x="380365" y="122300"/>
                  </a:moveTo>
                  <a:lnTo>
                    <a:pt x="372364" y="122300"/>
                  </a:lnTo>
                  <a:lnTo>
                    <a:pt x="372364" y="188086"/>
                  </a:lnTo>
                  <a:lnTo>
                    <a:pt x="380365" y="188086"/>
                  </a:lnTo>
                  <a:lnTo>
                    <a:pt x="380365" y="159130"/>
                  </a:lnTo>
                  <a:lnTo>
                    <a:pt x="559308" y="159130"/>
                  </a:lnTo>
                  <a:lnTo>
                    <a:pt x="559308" y="151256"/>
                  </a:lnTo>
                  <a:lnTo>
                    <a:pt x="380365" y="151256"/>
                  </a:lnTo>
                  <a:lnTo>
                    <a:pt x="380365" y="122300"/>
                  </a:lnTo>
                  <a:close/>
                </a:path>
                <a:path w="559435" h="257810">
                  <a:moveTo>
                    <a:pt x="324865" y="131698"/>
                  </a:moveTo>
                  <a:lnTo>
                    <a:pt x="316611" y="131698"/>
                  </a:lnTo>
                  <a:lnTo>
                    <a:pt x="319486" y="165828"/>
                  </a:lnTo>
                  <a:lnTo>
                    <a:pt x="319532" y="166369"/>
                  </a:lnTo>
                  <a:lnTo>
                    <a:pt x="327055" y="166369"/>
                  </a:lnTo>
                  <a:lnTo>
                    <a:pt x="326884" y="164226"/>
                  </a:lnTo>
                  <a:lnTo>
                    <a:pt x="326771" y="162813"/>
                  </a:lnTo>
                  <a:lnTo>
                    <a:pt x="339952" y="162813"/>
                  </a:lnTo>
                  <a:lnTo>
                    <a:pt x="329692" y="154812"/>
                  </a:lnTo>
                  <a:lnTo>
                    <a:pt x="338193" y="148335"/>
                  </a:lnTo>
                  <a:lnTo>
                    <a:pt x="326009" y="148335"/>
                  </a:lnTo>
                  <a:lnTo>
                    <a:pt x="324902" y="132240"/>
                  </a:lnTo>
                  <a:lnTo>
                    <a:pt x="324865" y="131698"/>
                  </a:lnTo>
                  <a:close/>
                </a:path>
                <a:path w="559435" h="257810">
                  <a:moveTo>
                    <a:pt x="52196" y="117982"/>
                  </a:moveTo>
                  <a:lnTo>
                    <a:pt x="44195" y="117982"/>
                  </a:lnTo>
                  <a:lnTo>
                    <a:pt x="44195" y="151256"/>
                  </a:lnTo>
                  <a:lnTo>
                    <a:pt x="52196" y="151256"/>
                  </a:lnTo>
                  <a:lnTo>
                    <a:pt x="52196" y="117982"/>
                  </a:lnTo>
                  <a:close/>
                </a:path>
                <a:path w="559435" h="257810">
                  <a:moveTo>
                    <a:pt x="97028" y="117982"/>
                  </a:moveTo>
                  <a:lnTo>
                    <a:pt x="89154" y="117982"/>
                  </a:lnTo>
                  <a:lnTo>
                    <a:pt x="89154" y="151256"/>
                  </a:lnTo>
                  <a:lnTo>
                    <a:pt x="97028" y="151256"/>
                  </a:lnTo>
                  <a:lnTo>
                    <a:pt x="97028" y="117982"/>
                  </a:lnTo>
                  <a:close/>
                </a:path>
                <a:path w="559435" h="257810">
                  <a:moveTo>
                    <a:pt x="141986" y="117982"/>
                  </a:moveTo>
                  <a:lnTo>
                    <a:pt x="133984" y="117982"/>
                  </a:lnTo>
                  <a:lnTo>
                    <a:pt x="133984" y="151256"/>
                  </a:lnTo>
                  <a:lnTo>
                    <a:pt x="141986" y="151256"/>
                  </a:lnTo>
                  <a:lnTo>
                    <a:pt x="141986" y="117982"/>
                  </a:lnTo>
                  <a:close/>
                </a:path>
                <a:path w="559435" h="257810">
                  <a:moveTo>
                    <a:pt x="194720" y="117982"/>
                  </a:moveTo>
                  <a:lnTo>
                    <a:pt x="178943" y="117982"/>
                  </a:lnTo>
                  <a:lnTo>
                    <a:pt x="178943" y="151256"/>
                  </a:lnTo>
                  <a:lnTo>
                    <a:pt x="186944" y="151256"/>
                  </a:lnTo>
                  <a:lnTo>
                    <a:pt x="186944" y="122300"/>
                  </a:lnTo>
                  <a:lnTo>
                    <a:pt x="200268" y="122300"/>
                  </a:lnTo>
                  <a:lnTo>
                    <a:pt x="194720" y="117982"/>
                  </a:lnTo>
                  <a:close/>
                </a:path>
                <a:path w="559435" h="257810">
                  <a:moveTo>
                    <a:pt x="425323" y="117982"/>
                  </a:moveTo>
                  <a:lnTo>
                    <a:pt x="417322" y="117982"/>
                  </a:lnTo>
                  <a:lnTo>
                    <a:pt x="417322" y="151256"/>
                  </a:lnTo>
                  <a:lnTo>
                    <a:pt x="425323" y="151256"/>
                  </a:lnTo>
                  <a:lnTo>
                    <a:pt x="425323" y="117982"/>
                  </a:lnTo>
                  <a:close/>
                </a:path>
                <a:path w="559435" h="257810">
                  <a:moveTo>
                    <a:pt x="469519" y="117982"/>
                  </a:moveTo>
                  <a:lnTo>
                    <a:pt x="462280" y="117982"/>
                  </a:lnTo>
                  <a:lnTo>
                    <a:pt x="462280" y="151256"/>
                  </a:lnTo>
                  <a:lnTo>
                    <a:pt x="469519" y="151256"/>
                  </a:lnTo>
                  <a:lnTo>
                    <a:pt x="469519" y="117982"/>
                  </a:lnTo>
                  <a:close/>
                </a:path>
                <a:path w="559435" h="257810">
                  <a:moveTo>
                    <a:pt x="514350" y="117982"/>
                  </a:moveTo>
                  <a:lnTo>
                    <a:pt x="506476" y="117982"/>
                  </a:lnTo>
                  <a:lnTo>
                    <a:pt x="506476" y="151256"/>
                  </a:lnTo>
                  <a:lnTo>
                    <a:pt x="514350" y="151256"/>
                  </a:lnTo>
                  <a:lnTo>
                    <a:pt x="514350" y="117982"/>
                  </a:lnTo>
                  <a:close/>
                </a:path>
                <a:path w="559435" h="257810">
                  <a:moveTo>
                    <a:pt x="559308" y="117982"/>
                  </a:moveTo>
                  <a:lnTo>
                    <a:pt x="551307" y="117982"/>
                  </a:lnTo>
                  <a:lnTo>
                    <a:pt x="551307" y="151256"/>
                  </a:lnTo>
                  <a:lnTo>
                    <a:pt x="559308" y="151256"/>
                  </a:lnTo>
                  <a:lnTo>
                    <a:pt x="559308" y="117982"/>
                  </a:lnTo>
                  <a:close/>
                </a:path>
                <a:path w="559435" h="257810">
                  <a:moveTo>
                    <a:pt x="318770" y="83184"/>
                  </a:moveTo>
                  <a:lnTo>
                    <a:pt x="241300" y="83184"/>
                  </a:lnTo>
                  <a:lnTo>
                    <a:pt x="239776" y="84708"/>
                  </a:lnTo>
                  <a:lnTo>
                    <a:pt x="239725" y="87489"/>
                  </a:lnTo>
                  <a:lnTo>
                    <a:pt x="234775" y="148125"/>
                  </a:lnTo>
                  <a:lnTo>
                    <a:pt x="234696" y="149097"/>
                  </a:lnTo>
                  <a:lnTo>
                    <a:pt x="242691" y="149097"/>
                  </a:lnTo>
                  <a:lnTo>
                    <a:pt x="244050" y="132240"/>
                  </a:lnTo>
                  <a:lnTo>
                    <a:pt x="244094" y="131698"/>
                  </a:lnTo>
                  <a:lnTo>
                    <a:pt x="324865" y="131698"/>
                  </a:lnTo>
                  <a:lnTo>
                    <a:pt x="324612" y="128015"/>
                  </a:lnTo>
                  <a:lnTo>
                    <a:pt x="324612" y="126618"/>
                  </a:lnTo>
                  <a:lnTo>
                    <a:pt x="323850" y="126618"/>
                  </a:lnTo>
                  <a:lnTo>
                    <a:pt x="323635" y="123697"/>
                  </a:lnTo>
                  <a:lnTo>
                    <a:pt x="244094" y="123697"/>
                  </a:lnTo>
                  <a:lnTo>
                    <a:pt x="246969" y="91693"/>
                  </a:lnTo>
                  <a:lnTo>
                    <a:pt x="247015" y="91185"/>
                  </a:lnTo>
                  <a:lnTo>
                    <a:pt x="321246" y="91185"/>
                  </a:lnTo>
                  <a:lnTo>
                    <a:pt x="320974" y="87489"/>
                  </a:lnTo>
                  <a:lnTo>
                    <a:pt x="320929" y="84708"/>
                  </a:lnTo>
                  <a:lnTo>
                    <a:pt x="318770" y="83184"/>
                  </a:lnTo>
                  <a:close/>
                </a:path>
                <a:path w="559435" h="257810">
                  <a:moveTo>
                    <a:pt x="557911" y="109981"/>
                  </a:moveTo>
                  <a:lnTo>
                    <a:pt x="374523" y="109981"/>
                  </a:lnTo>
                  <a:lnTo>
                    <a:pt x="374523" y="110743"/>
                  </a:lnTo>
                  <a:lnTo>
                    <a:pt x="373888" y="110743"/>
                  </a:lnTo>
                  <a:lnTo>
                    <a:pt x="326009" y="148335"/>
                  </a:lnTo>
                  <a:lnTo>
                    <a:pt x="338193" y="148335"/>
                  </a:lnTo>
                  <a:lnTo>
                    <a:pt x="372364" y="122300"/>
                  </a:lnTo>
                  <a:lnTo>
                    <a:pt x="380365" y="122300"/>
                  </a:lnTo>
                  <a:lnTo>
                    <a:pt x="380365" y="117982"/>
                  </a:lnTo>
                  <a:lnTo>
                    <a:pt x="559308" y="117982"/>
                  </a:lnTo>
                  <a:lnTo>
                    <a:pt x="559308" y="111378"/>
                  </a:lnTo>
                  <a:lnTo>
                    <a:pt x="557911" y="109981"/>
                  </a:lnTo>
                  <a:close/>
                </a:path>
                <a:path w="559435" h="257810">
                  <a:moveTo>
                    <a:pt x="321246" y="91185"/>
                  </a:moveTo>
                  <a:lnTo>
                    <a:pt x="313690" y="91185"/>
                  </a:lnTo>
                  <a:lnTo>
                    <a:pt x="315756" y="122300"/>
                  </a:lnTo>
                  <a:lnTo>
                    <a:pt x="315849" y="123697"/>
                  </a:lnTo>
                  <a:lnTo>
                    <a:pt x="323635" y="123697"/>
                  </a:lnTo>
                  <a:lnTo>
                    <a:pt x="321283" y="91693"/>
                  </a:lnTo>
                  <a:lnTo>
                    <a:pt x="321246" y="91185"/>
                  </a:lnTo>
                  <a:close/>
                </a:path>
                <a:path w="559435" h="257810">
                  <a:moveTo>
                    <a:pt x="316611" y="57149"/>
                  </a:moveTo>
                  <a:lnTo>
                    <a:pt x="243459" y="57149"/>
                  </a:lnTo>
                  <a:lnTo>
                    <a:pt x="241300" y="59308"/>
                  </a:lnTo>
                  <a:lnTo>
                    <a:pt x="241300" y="70230"/>
                  </a:lnTo>
                  <a:lnTo>
                    <a:pt x="246267" y="77930"/>
                  </a:lnTo>
                  <a:lnTo>
                    <a:pt x="246379" y="78104"/>
                  </a:lnTo>
                  <a:lnTo>
                    <a:pt x="254254" y="83184"/>
                  </a:lnTo>
                  <a:lnTo>
                    <a:pt x="279654" y="83184"/>
                  </a:lnTo>
                  <a:lnTo>
                    <a:pt x="269313" y="81778"/>
                  </a:lnTo>
                  <a:lnTo>
                    <a:pt x="260461" y="77930"/>
                  </a:lnTo>
                  <a:lnTo>
                    <a:pt x="253775" y="72201"/>
                  </a:lnTo>
                  <a:lnTo>
                    <a:pt x="249936" y="65150"/>
                  </a:lnTo>
                  <a:lnTo>
                    <a:pt x="318008" y="65150"/>
                  </a:lnTo>
                  <a:lnTo>
                    <a:pt x="318008" y="59308"/>
                  </a:lnTo>
                  <a:lnTo>
                    <a:pt x="316611" y="57149"/>
                  </a:lnTo>
                  <a:close/>
                </a:path>
                <a:path w="559435" h="257810">
                  <a:moveTo>
                    <a:pt x="318008" y="65150"/>
                  </a:moveTo>
                  <a:lnTo>
                    <a:pt x="310134" y="65150"/>
                  </a:lnTo>
                  <a:lnTo>
                    <a:pt x="306282" y="72201"/>
                  </a:lnTo>
                  <a:lnTo>
                    <a:pt x="299513" y="77930"/>
                  </a:lnTo>
                  <a:lnTo>
                    <a:pt x="290435" y="81778"/>
                  </a:lnTo>
                  <a:lnTo>
                    <a:pt x="279654" y="83184"/>
                  </a:lnTo>
                  <a:lnTo>
                    <a:pt x="305689" y="83184"/>
                  </a:lnTo>
                  <a:lnTo>
                    <a:pt x="312928" y="78104"/>
                  </a:lnTo>
                  <a:lnTo>
                    <a:pt x="318008" y="70230"/>
                  </a:lnTo>
                  <a:lnTo>
                    <a:pt x="318008" y="65150"/>
                  </a:lnTo>
                  <a:close/>
                </a:path>
                <a:path w="559435" h="257810">
                  <a:moveTo>
                    <a:pt x="287655" y="0"/>
                  </a:moveTo>
                  <a:lnTo>
                    <a:pt x="272415" y="0"/>
                  </a:lnTo>
                  <a:lnTo>
                    <a:pt x="266573" y="5841"/>
                  </a:lnTo>
                  <a:lnTo>
                    <a:pt x="266573" y="18795"/>
                  </a:lnTo>
                  <a:lnTo>
                    <a:pt x="269494" y="23875"/>
                  </a:lnTo>
                  <a:lnTo>
                    <a:pt x="274574" y="26034"/>
                  </a:lnTo>
                  <a:lnTo>
                    <a:pt x="263652" y="57149"/>
                  </a:lnTo>
                  <a:lnTo>
                    <a:pt x="272415" y="57149"/>
                  </a:lnTo>
                  <a:lnTo>
                    <a:pt x="279654" y="34670"/>
                  </a:lnTo>
                  <a:lnTo>
                    <a:pt x="287765" y="34670"/>
                  </a:lnTo>
                  <a:lnTo>
                    <a:pt x="284734" y="26034"/>
                  </a:lnTo>
                  <a:lnTo>
                    <a:pt x="289814" y="23875"/>
                  </a:lnTo>
                  <a:lnTo>
                    <a:pt x="293370" y="18795"/>
                  </a:lnTo>
                  <a:lnTo>
                    <a:pt x="276733" y="18795"/>
                  </a:lnTo>
                  <a:lnTo>
                    <a:pt x="274574" y="16636"/>
                  </a:lnTo>
                  <a:lnTo>
                    <a:pt x="274574" y="10159"/>
                  </a:lnTo>
                  <a:lnTo>
                    <a:pt x="276733" y="8000"/>
                  </a:lnTo>
                  <a:lnTo>
                    <a:pt x="293370" y="8000"/>
                  </a:lnTo>
                  <a:lnTo>
                    <a:pt x="293370" y="5841"/>
                  </a:lnTo>
                  <a:lnTo>
                    <a:pt x="287655" y="0"/>
                  </a:lnTo>
                  <a:close/>
                </a:path>
                <a:path w="559435" h="257810">
                  <a:moveTo>
                    <a:pt x="287765" y="34670"/>
                  </a:moveTo>
                  <a:lnTo>
                    <a:pt x="279654" y="34670"/>
                  </a:lnTo>
                  <a:lnTo>
                    <a:pt x="287655" y="57149"/>
                  </a:lnTo>
                  <a:lnTo>
                    <a:pt x="295656" y="57149"/>
                  </a:lnTo>
                  <a:lnTo>
                    <a:pt x="287765" y="34670"/>
                  </a:lnTo>
                  <a:close/>
                </a:path>
                <a:path w="559435" h="257810">
                  <a:moveTo>
                    <a:pt x="293370" y="8000"/>
                  </a:moveTo>
                  <a:lnTo>
                    <a:pt x="283337" y="8000"/>
                  </a:lnTo>
                  <a:lnTo>
                    <a:pt x="285496" y="10159"/>
                  </a:lnTo>
                  <a:lnTo>
                    <a:pt x="285496" y="16636"/>
                  </a:lnTo>
                  <a:lnTo>
                    <a:pt x="283337" y="18795"/>
                  </a:lnTo>
                  <a:lnTo>
                    <a:pt x="293370" y="18795"/>
                  </a:lnTo>
                  <a:lnTo>
                    <a:pt x="293370" y="800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2"/>
            <p:cNvSpPr/>
            <p:nvPr/>
          </p:nvSpPr>
          <p:spPr>
            <a:xfrm>
              <a:off x="7843266" y="3321558"/>
              <a:ext cx="680085" cy="680085"/>
            </a:xfrm>
            <a:custGeom>
              <a:avLst/>
              <a:gdLst/>
              <a:ahLst/>
              <a:cxnLst/>
              <a:rect l="l" t="t" r="r" b="b"/>
              <a:pathLst>
                <a:path w="680084" h="680085">
                  <a:moveTo>
                    <a:pt x="339851"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1" y="679704"/>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3" y="339851"/>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1"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73"/>
            <p:cNvSpPr/>
            <p:nvPr/>
          </p:nvSpPr>
          <p:spPr>
            <a:xfrm>
              <a:off x="7843266" y="3321558"/>
              <a:ext cx="680085" cy="680085"/>
            </a:xfrm>
            <a:custGeom>
              <a:avLst/>
              <a:gdLst/>
              <a:ahLst/>
              <a:cxnLst/>
              <a:rect l="l" t="t" r="r" b="b"/>
              <a:pathLst>
                <a:path w="680084" h="680085">
                  <a:moveTo>
                    <a:pt x="679703" y="339851"/>
                  </a:move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1" y="0"/>
                  </a:ln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1" y="679704"/>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3" y="339851"/>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4"/>
            <p:cNvSpPr/>
            <p:nvPr/>
          </p:nvSpPr>
          <p:spPr>
            <a:xfrm>
              <a:off x="7901940" y="3523488"/>
              <a:ext cx="561340" cy="257810"/>
            </a:xfrm>
            <a:custGeom>
              <a:avLst/>
              <a:gdLst/>
              <a:ahLst/>
              <a:cxnLst/>
              <a:rect l="l" t="t" r="r" b="b"/>
              <a:pathLst>
                <a:path w="561340" h="257810">
                  <a:moveTo>
                    <a:pt x="242362" y="161289"/>
                  </a:moveTo>
                  <a:lnTo>
                    <a:pt x="233934" y="161289"/>
                  </a:lnTo>
                  <a:lnTo>
                    <a:pt x="226808" y="251801"/>
                  </a:lnTo>
                  <a:lnTo>
                    <a:pt x="226695" y="254634"/>
                  </a:lnTo>
                  <a:lnTo>
                    <a:pt x="227330" y="255396"/>
                  </a:lnTo>
                  <a:lnTo>
                    <a:pt x="228092" y="256794"/>
                  </a:lnTo>
                  <a:lnTo>
                    <a:pt x="228854" y="257555"/>
                  </a:lnTo>
                  <a:lnTo>
                    <a:pt x="333502" y="257555"/>
                  </a:lnTo>
                  <a:lnTo>
                    <a:pt x="334137" y="256794"/>
                  </a:lnTo>
                  <a:lnTo>
                    <a:pt x="334899" y="255396"/>
                  </a:lnTo>
                  <a:lnTo>
                    <a:pt x="334783" y="251801"/>
                  </a:lnTo>
                  <a:lnTo>
                    <a:pt x="334604" y="249554"/>
                  </a:lnTo>
                  <a:lnTo>
                    <a:pt x="235331" y="249554"/>
                  </a:lnTo>
                  <a:lnTo>
                    <a:pt x="238206" y="211175"/>
                  </a:lnTo>
                  <a:lnTo>
                    <a:pt x="238252" y="210565"/>
                  </a:lnTo>
                  <a:lnTo>
                    <a:pt x="331482" y="210565"/>
                  </a:lnTo>
                  <a:lnTo>
                    <a:pt x="330842" y="202564"/>
                  </a:lnTo>
                  <a:lnTo>
                    <a:pt x="239014" y="202564"/>
                  </a:lnTo>
                  <a:lnTo>
                    <a:pt x="241173" y="174370"/>
                  </a:lnTo>
                  <a:lnTo>
                    <a:pt x="328585" y="174370"/>
                  </a:lnTo>
                  <a:lnTo>
                    <a:pt x="327944" y="166369"/>
                  </a:lnTo>
                  <a:lnTo>
                    <a:pt x="241935" y="166369"/>
                  </a:lnTo>
                  <a:lnTo>
                    <a:pt x="242362" y="161289"/>
                  </a:lnTo>
                  <a:close/>
                </a:path>
                <a:path w="561340" h="257810">
                  <a:moveTo>
                    <a:pt x="331482" y="210565"/>
                  </a:moveTo>
                  <a:lnTo>
                    <a:pt x="323977" y="210565"/>
                  </a:lnTo>
                  <a:lnTo>
                    <a:pt x="326852" y="248945"/>
                  </a:lnTo>
                  <a:lnTo>
                    <a:pt x="326898" y="249554"/>
                  </a:lnTo>
                  <a:lnTo>
                    <a:pt x="334604" y="249554"/>
                  </a:lnTo>
                  <a:lnTo>
                    <a:pt x="331531" y="211175"/>
                  </a:lnTo>
                  <a:lnTo>
                    <a:pt x="331482" y="210565"/>
                  </a:lnTo>
                  <a:close/>
                </a:path>
                <a:path w="561340" h="257810">
                  <a:moveTo>
                    <a:pt x="328585" y="174370"/>
                  </a:moveTo>
                  <a:lnTo>
                    <a:pt x="321056" y="174370"/>
                  </a:lnTo>
                  <a:lnTo>
                    <a:pt x="323181" y="202124"/>
                  </a:lnTo>
                  <a:lnTo>
                    <a:pt x="323215" y="202564"/>
                  </a:lnTo>
                  <a:lnTo>
                    <a:pt x="330842" y="202564"/>
                  </a:lnTo>
                  <a:lnTo>
                    <a:pt x="328585" y="174370"/>
                  </a:lnTo>
                  <a:close/>
                </a:path>
                <a:path w="561340" h="257810">
                  <a:moveTo>
                    <a:pt x="184531" y="109981"/>
                  </a:moveTo>
                  <a:lnTo>
                    <a:pt x="1397" y="109981"/>
                  </a:lnTo>
                  <a:lnTo>
                    <a:pt x="0" y="111378"/>
                  </a:lnTo>
                  <a:lnTo>
                    <a:pt x="0" y="198246"/>
                  </a:lnTo>
                  <a:lnTo>
                    <a:pt x="1397" y="200405"/>
                  </a:lnTo>
                  <a:lnTo>
                    <a:pt x="184531" y="200405"/>
                  </a:lnTo>
                  <a:lnTo>
                    <a:pt x="185293" y="199643"/>
                  </a:lnTo>
                  <a:lnTo>
                    <a:pt x="185928" y="199643"/>
                  </a:lnTo>
                  <a:lnTo>
                    <a:pt x="194988" y="192404"/>
                  </a:lnTo>
                  <a:lnTo>
                    <a:pt x="7239" y="192404"/>
                  </a:lnTo>
                  <a:lnTo>
                    <a:pt x="7239" y="159130"/>
                  </a:lnTo>
                  <a:lnTo>
                    <a:pt x="187452" y="159130"/>
                  </a:lnTo>
                  <a:lnTo>
                    <a:pt x="187452" y="151256"/>
                  </a:lnTo>
                  <a:lnTo>
                    <a:pt x="7239" y="151256"/>
                  </a:lnTo>
                  <a:lnTo>
                    <a:pt x="7239" y="117982"/>
                  </a:lnTo>
                  <a:lnTo>
                    <a:pt x="195252" y="117982"/>
                  </a:lnTo>
                  <a:lnTo>
                    <a:pt x="185928" y="110743"/>
                  </a:lnTo>
                  <a:lnTo>
                    <a:pt x="185293" y="110743"/>
                  </a:lnTo>
                  <a:lnTo>
                    <a:pt x="184531" y="109981"/>
                  </a:lnTo>
                  <a:close/>
                </a:path>
                <a:path w="561340" h="257810">
                  <a:moveTo>
                    <a:pt x="340872" y="162813"/>
                  </a:moveTo>
                  <a:lnTo>
                    <a:pt x="327660" y="162813"/>
                  </a:lnTo>
                  <a:lnTo>
                    <a:pt x="374904" y="199643"/>
                  </a:lnTo>
                  <a:lnTo>
                    <a:pt x="375539" y="199643"/>
                  </a:lnTo>
                  <a:lnTo>
                    <a:pt x="376301" y="200405"/>
                  </a:lnTo>
                  <a:lnTo>
                    <a:pt x="559435" y="200405"/>
                  </a:lnTo>
                  <a:lnTo>
                    <a:pt x="560832" y="198246"/>
                  </a:lnTo>
                  <a:lnTo>
                    <a:pt x="560832" y="192404"/>
                  </a:lnTo>
                  <a:lnTo>
                    <a:pt x="381381" y="192404"/>
                  </a:lnTo>
                  <a:lnTo>
                    <a:pt x="381381" y="188086"/>
                  </a:lnTo>
                  <a:lnTo>
                    <a:pt x="373380" y="188086"/>
                  </a:lnTo>
                  <a:lnTo>
                    <a:pt x="340872" y="162813"/>
                  </a:lnTo>
                  <a:close/>
                </a:path>
                <a:path w="561340" h="257810">
                  <a:moveTo>
                    <a:pt x="52324" y="159130"/>
                  </a:moveTo>
                  <a:lnTo>
                    <a:pt x="44323" y="159130"/>
                  </a:lnTo>
                  <a:lnTo>
                    <a:pt x="44323" y="192404"/>
                  </a:lnTo>
                  <a:lnTo>
                    <a:pt x="52324" y="192404"/>
                  </a:lnTo>
                  <a:lnTo>
                    <a:pt x="52324" y="159130"/>
                  </a:lnTo>
                  <a:close/>
                </a:path>
                <a:path w="561340" h="257810">
                  <a:moveTo>
                    <a:pt x="97409" y="159130"/>
                  </a:moveTo>
                  <a:lnTo>
                    <a:pt x="89408" y="159130"/>
                  </a:lnTo>
                  <a:lnTo>
                    <a:pt x="89408" y="192404"/>
                  </a:lnTo>
                  <a:lnTo>
                    <a:pt x="97409" y="192404"/>
                  </a:lnTo>
                  <a:lnTo>
                    <a:pt x="97409" y="159130"/>
                  </a:lnTo>
                  <a:close/>
                </a:path>
                <a:path w="561340" h="257810">
                  <a:moveTo>
                    <a:pt x="142367" y="159130"/>
                  </a:moveTo>
                  <a:lnTo>
                    <a:pt x="134366" y="159130"/>
                  </a:lnTo>
                  <a:lnTo>
                    <a:pt x="134366" y="192404"/>
                  </a:lnTo>
                  <a:lnTo>
                    <a:pt x="142367" y="192404"/>
                  </a:lnTo>
                  <a:lnTo>
                    <a:pt x="142367" y="159130"/>
                  </a:lnTo>
                  <a:close/>
                </a:path>
                <a:path w="561340" h="257810">
                  <a:moveTo>
                    <a:pt x="187452" y="159130"/>
                  </a:moveTo>
                  <a:lnTo>
                    <a:pt x="179451" y="159130"/>
                  </a:lnTo>
                  <a:lnTo>
                    <a:pt x="179451" y="192404"/>
                  </a:lnTo>
                  <a:lnTo>
                    <a:pt x="194988" y="192404"/>
                  </a:lnTo>
                  <a:lnTo>
                    <a:pt x="200393" y="188086"/>
                  </a:lnTo>
                  <a:lnTo>
                    <a:pt x="187452" y="188086"/>
                  </a:lnTo>
                  <a:lnTo>
                    <a:pt x="187452" y="159130"/>
                  </a:lnTo>
                  <a:close/>
                </a:path>
                <a:path w="561340" h="257810">
                  <a:moveTo>
                    <a:pt x="426466" y="159130"/>
                  </a:moveTo>
                  <a:lnTo>
                    <a:pt x="418465" y="159130"/>
                  </a:lnTo>
                  <a:lnTo>
                    <a:pt x="418465" y="192404"/>
                  </a:lnTo>
                  <a:lnTo>
                    <a:pt x="426466" y="192404"/>
                  </a:lnTo>
                  <a:lnTo>
                    <a:pt x="426466" y="159130"/>
                  </a:lnTo>
                  <a:close/>
                </a:path>
                <a:path w="561340" h="257810">
                  <a:moveTo>
                    <a:pt x="470789" y="159130"/>
                  </a:moveTo>
                  <a:lnTo>
                    <a:pt x="463423" y="159130"/>
                  </a:lnTo>
                  <a:lnTo>
                    <a:pt x="463423" y="192404"/>
                  </a:lnTo>
                  <a:lnTo>
                    <a:pt x="470789" y="192404"/>
                  </a:lnTo>
                  <a:lnTo>
                    <a:pt x="470789" y="159130"/>
                  </a:lnTo>
                  <a:close/>
                </a:path>
                <a:path w="561340" h="257810">
                  <a:moveTo>
                    <a:pt x="515747" y="159130"/>
                  </a:moveTo>
                  <a:lnTo>
                    <a:pt x="507746" y="159130"/>
                  </a:lnTo>
                  <a:lnTo>
                    <a:pt x="507746" y="192404"/>
                  </a:lnTo>
                  <a:lnTo>
                    <a:pt x="515747" y="192404"/>
                  </a:lnTo>
                  <a:lnTo>
                    <a:pt x="515747" y="159130"/>
                  </a:lnTo>
                  <a:close/>
                </a:path>
                <a:path w="561340" h="257810">
                  <a:moveTo>
                    <a:pt x="560832" y="159130"/>
                  </a:moveTo>
                  <a:lnTo>
                    <a:pt x="552831" y="159130"/>
                  </a:lnTo>
                  <a:lnTo>
                    <a:pt x="552831" y="192404"/>
                  </a:lnTo>
                  <a:lnTo>
                    <a:pt x="560832" y="192404"/>
                  </a:lnTo>
                  <a:lnTo>
                    <a:pt x="560832" y="159130"/>
                  </a:lnTo>
                  <a:close/>
                </a:path>
                <a:path w="561340" h="257810">
                  <a:moveTo>
                    <a:pt x="200814" y="122300"/>
                  </a:moveTo>
                  <a:lnTo>
                    <a:pt x="187452" y="122300"/>
                  </a:lnTo>
                  <a:lnTo>
                    <a:pt x="229616" y="154812"/>
                  </a:lnTo>
                  <a:lnTo>
                    <a:pt x="187452" y="188086"/>
                  </a:lnTo>
                  <a:lnTo>
                    <a:pt x="200393" y="188086"/>
                  </a:lnTo>
                  <a:lnTo>
                    <a:pt x="233934" y="161289"/>
                  </a:lnTo>
                  <a:lnTo>
                    <a:pt x="242362" y="161289"/>
                  </a:lnTo>
                  <a:lnTo>
                    <a:pt x="243390" y="149097"/>
                  </a:lnTo>
                  <a:lnTo>
                    <a:pt x="235331" y="149097"/>
                  </a:lnTo>
                  <a:lnTo>
                    <a:pt x="200814" y="122300"/>
                  </a:lnTo>
                  <a:close/>
                </a:path>
                <a:path w="561340" h="257810">
                  <a:moveTo>
                    <a:pt x="381381" y="122300"/>
                  </a:moveTo>
                  <a:lnTo>
                    <a:pt x="373380" y="122300"/>
                  </a:lnTo>
                  <a:lnTo>
                    <a:pt x="373380" y="188086"/>
                  </a:lnTo>
                  <a:lnTo>
                    <a:pt x="381381" y="188086"/>
                  </a:lnTo>
                  <a:lnTo>
                    <a:pt x="381381" y="159130"/>
                  </a:lnTo>
                  <a:lnTo>
                    <a:pt x="560832" y="159130"/>
                  </a:lnTo>
                  <a:lnTo>
                    <a:pt x="560832" y="151256"/>
                  </a:lnTo>
                  <a:lnTo>
                    <a:pt x="381381" y="151256"/>
                  </a:lnTo>
                  <a:lnTo>
                    <a:pt x="381381" y="122300"/>
                  </a:lnTo>
                  <a:close/>
                </a:path>
                <a:path w="561340" h="257810">
                  <a:moveTo>
                    <a:pt x="325754" y="131698"/>
                  </a:moveTo>
                  <a:lnTo>
                    <a:pt x="317500" y="131698"/>
                  </a:lnTo>
                  <a:lnTo>
                    <a:pt x="320375" y="165828"/>
                  </a:lnTo>
                  <a:lnTo>
                    <a:pt x="320421" y="166369"/>
                  </a:lnTo>
                  <a:lnTo>
                    <a:pt x="327944" y="166369"/>
                  </a:lnTo>
                  <a:lnTo>
                    <a:pt x="327773" y="164226"/>
                  </a:lnTo>
                  <a:lnTo>
                    <a:pt x="327660" y="162813"/>
                  </a:lnTo>
                  <a:lnTo>
                    <a:pt x="340872" y="162813"/>
                  </a:lnTo>
                  <a:lnTo>
                    <a:pt x="330581" y="154812"/>
                  </a:lnTo>
                  <a:lnTo>
                    <a:pt x="339107" y="148335"/>
                  </a:lnTo>
                  <a:lnTo>
                    <a:pt x="326898" y="148335"/>
                  </a:lnTo>
                  <a:lnTo>
                    <a:pt x="325791" y="132240"/>
                  </a:lnTo>
                  <a:lnTo>
                    <a:pt x="325754" y="131698"/>
                  </a:lnTo>
                  <a:close/>
                </a:path>
                <a:path w="561340" h="257810">
                  <a:moveTo>
                    <a:pt x="52324" y="117982"/>
                  </a:moveTo>
                  <a:lnTo>
                    <a:pt x="44323" y="117982"/>
                  </a:lnTo>
                  <a:lnTo>
                    <a:pt x="44323" y="151256"/>
                  </a:lnTo>
                  <a:lnTo>
                    <a:pt x="52324" y="151256"/>
                  </a:lnTo>
                  <a:lnTo>
                    <a:pt x="52324" y="117982"/>
                  </a:lnTo>
                  <a:close/>
                </a:path>
                <a:path w="561340" h="257810">
                  <a:moveTo>
                    <a:pt x="97409" y="117982"/>
                  </a:moveTo>
                  <a:lnTo>
                    <a:pt x="89408" y="117982"/>
                  </a:lnTo>
                  <a:lnTo>
                    <a:pt x="89408" y="151256"/>
                  </a:lnTo>
                  <a:lnTo>
                    <a:pt x="97409" y="151256"/>
                  </a:lnTo>
                  <a:lnTo>
                    <a:pt x="97409" y="117982"/>
                  </a:lnTo>
                  <a:close/>
                </a:path>
                <a:path w="561340" h="257810">
                  <a:moveTo>
                    <a:pt x="142367" y="117982"/>
                  </a:moveTo>
                  <a:lnTo>
                    <a:pt x="134366" y="117982"/>
                  </a:lnTo>
                  <a:lnTo>
                    <a:pt x="134366" y="151256"/>
                  </a:lnTo>
                  <a:lnTo>
                    <a:pt x="142367" y="151256"/>
                  </a:lnTo>
                  <a:lnTo>
                    <a:pt x="142367" y="117982"/>
                  </a:lnTo>
                  <a:close/>
                </a:path>
                <a:path w="561340" h="257810">
                  <a:moveTo>
                    <a:pt x="195252" y="117982"/>
                  </a:moveTo>
                  <a:lnTo>
                    <a:pt x="179451" y="117982"/>
                  </a:lnTo>
                  <a:lnTo>
                    <a:pt x="179451" y="151256"/>
                  </a:lnTo>
                  <a:lnTo>
                    <a:pt x="187452" y="151256"/>
                  </a:lnTo>
                  <a:lnTo>
                    <a:pt x="187452" y="122300"/>
                  </a:lnTo>
                  <a:lnTo>
                    <a:pt x="200814" y="122300"/>
                  </a:lnTo>
                  <a:lnTo>
                    <a:pt x="195252" y="117982"/>
                  </a:lnTo>
                  <a:close/>
                </a:path>
                <a:path w="561340" h="257810">
                  <a:moveTo>
                    <a:pt x="426466" y="117982"/>
                  </a:moveTo>
                  <a:lnTo>
                    <a:pt x="418465" y="117982"/>
                  </a:lnTo>
                  <a:lnTo>
                    <a:pt x="418465" y="151256"/>
                  </a:lnTo>
                  <a:lnTo>
                    <a:pt x="426466" y="151256"/>
                  </a:lnTo>
                  <a:lnTo>
                    <a:pt x="426466" y="117982"/>
                  </a:lnTo>
                  <a:close/>
                </a:path>
                <a:path w="561340" h="257810">
                  <a:moveTo>
                    <a:pt x="470789" y="117982"/>
                  </a:moveTo>
                  <a:lnTo>
                    <a:pt x="463423" y="117982"/>
                  </a:lnTo>
                  <a:lnTo>
                    <a:pt x="463423" y="151256"/>
                  </a:lnTo>
                  <a:lnTo>
                    <a:pt x="470789" y="151256"/>
                  </a:lnTo>
                  <a:lnTo>
                    <a:pt x="470789" y="117982"/>
                  </a:lnTo>
                  <a:close/>
                </a:path>
                <a:path w="561340" h="257810">
                  <a:moveTo>
                    <a:pt x="515747" y="117982"/>
                  </a:moveTo>
                  <a:lnTo>
                    <a:pt x="507746" y="117982"/>
                  </a:lnTo>
                  <a:lnTo>
                    <a:pt x="507746" y="151256"/>
                  </a:lnTo>
                  <a:lnTo>
                    <a:pt x="515747" y="151256"/>
                  </a:lnTo>
                  <a:lnTo>
                    <a:pt x="515747" y="117982"/>
                  </a:lnTo>
                  <a:close/>
                </a:path>
                <a:path w="561340" h="257810">
                  <a:moveTo>
                    <a:pt x="560832" y="117982"/>
                  </a:moveTo>
                  <a:lnTo>
                    <a:pt x="552831" y="117982"/>
                  </a:lnTo>
                  <a:lnTo>
                    <a:pt x="552831" y="151256"/>
                  </a:lnTo>
                  <a:lnTo>
                    <a:pt x="560832" y="151256"/>
                  </a:lnTo>
                  <a:lnTo>
                    <a:pt x="560832" y="117982"/>
                  </a:lnTo>
                  <a:close/>
                </a:path>
                <a:path w="561340" h="257810">
                  <a:moveTo>
                    <a:pt x="319659" y="83184"/>
                  </a:moveTo>
                  <a:lnTo>
                    <a:pt x="241935" y="83184"/>
                  </a:lnTo>
                  <a:lnTo>
                    <a:pt x="240411" y="84708"/>
                  </a:lnTo>
                  <a:lnTo>
                    <a:pt x="240360" y="87489"/>
                  </a:lnTo>
                  <a:lnTo>
                    <a:pt x="235410" y="148125"/>
                  </a:lnTo>
                  <a:lnTo>
                    <a:pt x="235331" y="149097"/>
                  </a:lnTo>
                  <a:lnTo>
                    <a:pt x="243390" y="149097"/>
                  </a:lnTo>
                  <a:lnTo>
                    <a:pt x="244810" y="132240"/>
                  </a:lnTo>
                  <a:lnTo>
                    <a:pt x="244856" y="131698"/>
                  </a:lnTo>
                  <a:lnTo>
                    <a:pt x="325754" y="131698"/>
                  </a:lnTo>
                  <a:lnTo>
                    <a:pt x="325501" y="128015"/>
                  </a:lnTo>
                  <a:lnTo>
                    <a:pt x="325501" y="126618"/>
                  </a:lnTo>
                  <a:lnTo>
                    <a:pt x="324739" y="126618"/>
                  </a:lnTo>
                  <a:lnTo>
                    <a:pt x="324524" y="123697"/>
                  </a:lnTo>
                  <a:lnTo>
                    <a:pt x="244856" y="123697"/>
                  </a:lnTo>
                  <a:lnTo>
                    <a:pt x="247731" y="91693"/>
                  </a:lnTo>
                  <a:lnTo>
                    <a:pt x="247777" y="91185"/>
                  </a:lnTo>
                  <a:lnTo>
                    <a:pt x="322135" y="91185"/>
                  </a:lnTo>
                  <a:lnTo>
                    <a:pt x="321863" y="87489"/>
                  </a:lnTo>
                  <a:lnTo>
                    <a:pt x="321818" y="84708"/>
                  </a:lnTo>
                  <a:lnTo>
                    <a:pt x="319659" y="83184"/>
                  </a:lnTo>
                  <a:close/>
                </a:path>
                <a:path w="561340" h="257810">
                  <a:moveTo>
                    <a:pt x="559435" y="109981"/>
                  </a:moveTo>
                  <a:lnTo>
                    <a:pt x="375539" y="109981"/>
                  </a:lnTo>
                  <a:lnTo>
                    <a:pt x="375539" y="110743"/>
                  </a:lnTo>
                  <a:lnTo>
                    <a:pt x="374904" y="110743"/>
                  </a:lnTo>
                  <a:lnTo>
                    <a:pt x="326898" y="148335"/>
                  </a:lnTo>
                  <a:lnTo>
                    <a:pt x="339107" y="148335"/>
                  </a:lnTo>
                  <a:lnTo>
                    <a:pt x="373380" y="122300"/>
                  </a:lnTo>
                  <a:lnTo>
                    <a:pt x="381381" y="122300"/>
                  </a:lnTo>
                  <a:lnTo>
                    <a:pt x="381381" y="117982"/>
                  </a:lnTo>
                  <a:lnTo>
                    <a:pt x="560832" y="117982"/>
                  </a:lnTo>
                  <a:lnTo>
                    <a:pt x="560832" y="111378"/>
                  </a:lnTo>
                  <a:lnTo>
                    <a:pt x="559435" y="109981"/>
                  </a:lnTo>
                  <a:close/>
                </a:path>
                <a:path w="561340" h="257810">
                  <a:moveTo>
                    <a:pt x="322135" y="91185"/>
                  </a:moveTo>
                  <a:lnTo>
                    <a:pt x="314579" y="91185"/>
                  </a:lnTo>
                  <a:lnTo>
                    <a:pt x="316645" y="122300"/>
                  </a:lnTo>
                  <a:lnTo>
                    <a:pt x="316738" y="123697"/>
                  </a:lnTo>
                  <a:lnTo>
                    <a:pt x="324524" y="123697"/>
                  </a:lnTo>
                  <a:lnTo>
                    <a:pt x="322172" y="91693"/>
                  </a:lnTo>
                  <a:lnTo>
                    <a:pt x="322135" y="91185"/>
                  </a:lnTo>
                  <a:close/>
                </a:path>
                <a:path w="561340" h="257810">
                  <a:moveTo>
                    <a:pt x="317500" y="57149"/>
                  </a:moveTo>
                  <a:lnTo>
                    <a:pt x="244094" y="57149"/>
                  </a:lnTo>
                  <a:lnTo>
                    <a:pt x="241935" y="59308"/>
                  </a:lnTo>
                  <a:lnTo>
                    <a:pt x="241935" y="70230"/>
                  </a:lnTo>
                  <a:lnTo>
                    <a:pt x="246902" y="77930"/>
                  </a:lnTo>
                  <a:lnTo>
                    <a:pt x="247015" y="78104"/>
                  </a:lnTo>
                  <a:lnTo>
                    <a:pt x="255016" y="83184"/>
                  </a:lnTo>
                  <a:lnTo>
                    <a:pt x="280416" y="83184"/>
                  </a:lnTo>
                  <a:lnTo>
                    <a:pt x="270055" y="81778"/>
                  </a:lnTo>
                  <a:lnTo>
                    <a:pt x="261159" y="77930"/>
                  </a:lnTo>
                  <a:lnTo>
                    <a:pt x="254430" y="72201"/>
                  </a:lnTo>
                  <a:lnTo>
                    <a:pt x="250571" y="65150"/>
                  </a:lnTo>
                  <a:lnTo>
                    <a:pt x="318897" y="65150"/>
                  </a:lnTo>
                  <a:lnTo>
                    <a:pt x="318897" y="59308"/>
                  </a:lnTo>
                  <a:lnTo>
                    <a:pt x="317500" y="57149"/>
                  </a:lnTo>
                  <a:close/>
                </a:path>
                <a:path w="561340" h="257810">
                  <a:moveTo>
                    <a:pt x="318897" y="65150"/>
                  </a:moveTo>
                  <a:lnTo>
                    <a:pt x="310896" y="65150"/>
                  </a:lnTo>
                  <a:lnTo>
                    <a:pt x="307044" y="72201"/>
                  </a:lnTo>
                  <a:lnTo>
                    <a:pt x="300275" y="77930"/>
                  </a:lnTo>
                  <a:lnTo>
                    <a:pt x="291197" y="81778"/>
                  </a:lnTo>
                  <a:lnTo>
                    <a:pt x="280416" y="83184"/>
                  </a:lnTo>
                  <a:lnTo>
                    <a:pt x="306578" y="83184"/>
                  </a:lnTo>
                  <a:lnTo>
                    <a:pt x="313817" y="78104"/>
                  </a:lnTo>
                  <a:lnTo>
                    <a:pt x="318897" y="70230"/>
                  </a:lnTo>
                  <a:lnTo>
                    <a:pt x="318897" y="65150"/>
                  </a:lnTo>
                  <a:close/>
                </a:path>
                <a:path w="561340" h="257810">
                  <a:moveTo>
                    <a:pt x="288417" y="0"/>
                  </a:moveTo>
                  <a:lnTo>
                    <a:pt x="273177" y="0"/>
                  </a:lnTo>
                  <a:lnTo>
                    <a:pt x="267335" y="5841"/>
                  </a:lnTo>
                  <a:lnTo>
                    <a:pt x="267335" y="18795"/>
                  </a:lnTo>
                  <a:lnTo>
                    <a:pt x="270256" y="23875"/>
                  </a:lnTo>
                  <a:lnTo>
                    <a:pt x="275336" y="26034"/>
                  </a:lnTo>
                  <a:lnTo>
                    <a:pt x="264414" y="57149"/>
                  </a:lnTo>
                  <a:lnTo>
                    <a:pt x="273177" y="57149"/>
                  </a:lnTo>
                  <a:lnTo>
                    <a:pt x="280416" y="34670"/>
                  </a:lnTo>
                  <a:lnTo>
                    <a:pt x="288527" y="34670"/>
                  </a:lnTo>
                  <a:lnTo>
                    <a:pt x="285496" y="26034"/>
                  </a:lnTo>
                  <a:lnTo>
                    <a:pt x="290576" y="23875"/>
                  </a:lnTo>
                  <a:lnTo>
                    <a:pt x="294259" y="18795"/>
                  </a:lnTo>
                  <a:lnTo>
                    <a:pt x="277495" y="18795"/>
                  </a:lnTo>
                  <a:lnTo>
                    <a:pt x="275336" y="16636"/>
                  </a:lnTo>
                  <a:lnTo>
                    <a:pt x="275336" y="10159"/>
                  </a:lnTo>
                  <a:lnTo>
                    <a:pt x="277495" y="8000"/>
                  </a:lnTo>
                  <a:lnTo>
                    <a:pt x="294259" y="8000"/>
                  </a:lnTo>
                  <a:lnTo>
                    <a:pt x="294259" y="5841"/>
                  </a:lnTo>
                  <a:lnTo>
                    <a:pt x="288417" y="0"/>
                  </a:lnTo>
                  <a:close/>
                </a:path>
                <a:path w="561340" h="257810">
                  <a:moveTo>
                    <a:pt x="288527" y="34670"/>
                  </a:moveTo>
                  <a:lnTo>
                    <a:pt x="280416" y="34670"/>
                  </a:lnTo>
                  <a:lnTo>
                    <a:pt x="288417" y="57149"/>
                  </a:lnTo>
                  <a:lnTo>
                    <a:pt x="296418" y="57149"/>
                  </a:lnTo>
                  <a:lnTo>
                    <a:pt x="288527" y="34670"/>
                  </a:lnTo>
                  <a:close/>
                </a:path>
                <a:path w="561340" h="257810">
                  <a:moveTo>
                    <a:pt x="294259" y="8000"/>
                  </a:moveTo>
                  <a:lnTo>
                    <a:pt x="284099" y="8000"/>
                  </a:lnTo>
                  <a:lnTo>
                    <a:pt x="286258" y="10159"/>
                  </a:lnTo>
                  <a:lnTo>
                    <a:pt x="286258" y="16636"/>
                  </a:lnTo>
                  <a:lnTo>
                    <a:pt x="284099" y="18795"/>
                  </a:lnTo>
                  <a:lnTo>
                    <a:pt x="294259" y="18795"/>
                  </a:lnTo>
                  <a:lnTo>
                    <a:pt x="294259" y="800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object 75"/>
            <p:cNvSpPr/>
            <p:nvPr/>
          </p:nvSpPr>
          <p:spPr>
            <a:xfrm>
              <a:off x="9565385" y="4301490"/>
              <a:ext cx="680085" cy="680085"/>
            </a:xfrm>
            <a:custGeom>
              <a:avLst/>
              <a:gdLst/>
              <a:ahLst/>
              <a:cxnLst/>
              <a:rect l="l" t="t" r="r" b="b"/>
              <a:pathLst>
                <a:path w="680084" h="680085">
                  <a:moveTo>
                    <a:pt x="339851" y="0"/>
                  </a:move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1" y="679703"/>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3" y="339851"/>
                  </a:ln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1"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6"/>
            <p:cNvSpPr/>
            <p:nvPr/>
          </p:nvSpPr>
          <p:spPr>
            <a:xfrm>
              <a:off x="9565385" y="4301490"/>
              <a:ext cx="680085" cy="680085"/>
            </a:xfrm>
            <a:custGeom>
              <a:avLst/>
              <a:gdLst/>
              <a:ahLst/>
              <a:cxnLst/>
              <a:rect l="l" t="t" r="r" b="b"/>
              <a:pathLst>
                <a:path w="680084" h="680085">
                  <a:moveTo>
                    <a:pt x="679703" y="339851"/>
                  </a:moveTo>
                  <a:lnTo>
                    <a:pt x="676601" y="293733"/>
                  </a:lnTo>
                  <a:lnTo>
                    <a:pt x="667564" y="249502"/>
                  </a:lnTo>
                  <a:lnTo>
                    <a:pt x="652998" y="207561"/>
                  </a:lnTo>
                  <a:lnTo>
                    <a:pt x="633306" y="168317"/>
                  </a:lnTo>
                  <a:lnTo>
                    <a:pt x="608894" y="132173"/>
                  </a:lnTo>
                  <a:lnTo>
                    <a:pt x="580167" y="99536"/>
                  </a:lnTo>
                  <a:lnTo>
                    <a:pt x="547530" y="70809"/>
                  </a:lnTo>
                  <a:lnTo>
                    <a:pt x="511386" y="46397"/>
                  </a:lnTo>
                  <a:lnTo>
                    <a:pt x="472142" y="26705"/>
                  </a:lnTo>
                  <a:lnTo>
                    <a:pt x="430201" y="12139"/>
                  </a:lnTo>
                  <a:lnTo>
                    <a:pt x="385970" y="3102"/>
                  </a:lnTo>
                  <a:lnTo>
                    <a:pt x="339851" y="0"/>
                  </a:lnTo>
                  <a:lnTo>
                    <a:pt x="293733" y="3102"/>
                  </a:lnTo>
                  <a:lnTo>
                    <a:pt x="249502" y="12139"/>
                  </a:lnTo>
                  <a:lnTo>
                    <a:pt x="207561" y="26705"/>
                  </a:lnTo>
                  <a:lnTo>
                    <a:pt x="168317" y="46397"/>
                  </a:lnTo>
                  <a:lnTo>
                    <a:pt x="132173" y="70809"/>
                  </a:lnTo>
                  <a:lnTo>
                    <a:pt x="99536" y="99536"/>
                  </a:lnTo>
                  <a:lnTo>
                    <a:pt x="70809" y="132173"/>
                  </a:lnTo>
                  <a:lnTo>
                    <a:pt x="46397" y="168317"/>
                  </a:lnTo>
                  <a:lnTo>
                    <a:pt x="26705" y="207561"/>
                  </a:lnTo>
                  <a:lnTo>
                    <a:pt x="12139" y="249502"/>
                  </a:lnTo>
                  <a:lnTo>
                    <a:pt x="3102" y="293733"/>
                  </a:lnTo>
                  <a:lnTo>
                    <a:pt x="0" y="339851"/>
                  </a:lnTo>
                  <a:lnTo>
                    <a:pt x="3102" y="385970"/>
                  </a:lnTo>
                  <a:lnTo>
                    <a:pt x="12139" y="430201"/>
                  </a:lnTo>
                  <a:lnTo>
                    <a:pt x="26705" y="472142"/>
                  </a:lnTo>
                  <a:lnTo>
                    <a:pt x="46397" y="511386"/>
                  </a:lnTo>
                  <a:lnTo>
                    <a:pt x="70809" y="547530"/>
                  </a:lnTo>
                  <a:lnTo>
                    <a:pt x="99536" y="580167"/>
                  </a:lnTo>
                  <a:lnTo>
                    <a:pt x="132173" y="608894"/>
                  </a:lnTo>
                  <a:lnTo>
                    <a:pt x="168317" y="633306"/>
                  </a:lnTo>
                  <a:lnTo>
                    <a:pt x="207561" y="652998"/>
                  </a:lnTo>
                  <a:lnTo>
                    <a:pt x="249502" y="667564"/>
                  </a:lnTo>
                  <a:lnTo>
                    <a:pt x="293733" y="676601"/>
                  </a:lnTo>
                  <a:lnTo>
                    <a:pt x="339851" y="679703"/>
                  </a:lnTo>
                  <a:lnTo>
                    <a:pt x="385970" y="676601"/>
                  </a:lnTo>
                  <a:lnTo>
                    <a:pt x="430201" y="667564"/>
                  </a:lnTo>
                  <a:lnTo>
                    <a:pt x="472142" y="652998"/>
                  </a:lnTo>
                  <a:lnTo>
                    <a:pt x="511386" y="633306"/>
                  </a:lnTo>
                  <a:lnTo>
                    <a:pt x="547530" y="608894"/>
                  </a:lnTo>
                  <a:lnTo>
                    <a:pt x="580167" y="580167"/>
                  </a:lnTo>
                  <a:lnTo>
                    <a:pt x="608894" y="547530"/>
                  </a:lnTo>
                  <a:lnTo>
                    <a:pt x="633306" y="511386"/>
                  </a:lnTo>
                  <a:lnTo>
                    <a:pt x="652998" y="472142"/>
                  </a:lnTo>
                  <a:lnTo>
                    <a:pt x="667564" y="430201"/>
                  </a:lnTo>
                  <a:lnTo>
                    <a:pt x="676601" y="385970"/>
                  </a:lnTo>
                  <a:lnTo>
                    <a:pt x="679703" y="339851"/>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object 77"/>
            <p:cNvSpPr/>
            <p:nvPr/>
          </p:nvSpPr>
          <p:spPr>
            <a:xfrm>
              <a:off x="9625583" y="4495800"/>
              <a:ext cx="559435" cy="257810"/>
            </a:xfrm>
            <a:custGeom>
              <a:avLst/>
              <a:gdLst/>
              <a:ahLst/>
              <a:cxnLst/>
              <a:rect l="l" t="t" r="r" b="b"/>
              <a:pathLst>
                <a:path w="559434" h="257810">
                  <a:moveTo>
                    <a:pt x="241709" y="161289"/>
                  </a:moveTo>
                  <a:lnTo>
                    <a:pt x="233299" y="161289"/>
                  </a:lnTo>
                  <a:lnTo>
                    <a:pt x="226173" y="251801"/>
                  </a:lnTo>
                  <a:lnTo>
                    <a:pt x="226060" y="254634"/>
                  </a:lnTo>
                  <a:lnTo>
                    <a:pt x="226822" y="255396"/>
                  </a:lnTo>
                  <a:lnTo>
                    <a:pt x="227457" y="256794"/>
                  </a:lnTo>
                  <a:lnTo>
                    <a:pt x="228219" y="257555"/>
                  </a:lnTo>
                  <a:lnTo>
                    <a:pt x="332486" y="257555"/>
                  </a:lnTo>
                  <a:lnTo>
                    <a:pt x="333248" y="256794"/>
                  </a:lnTo>
                  <a:lnTo>
                    <a:pt x="334010" y="255396"/>
                  </a:lnTo>
                  <a:lnTo>
                    <a:pt x="333894" y="251801"/>
                  </a:lnTo>
                  <a:lnTo>
                    <a:pt x="333715" y="249554"/>
                  </a:lnTo>
                  <a:lnTo>
                    <a:pt x="234696" y="249554"/>
                  </a:lnTo>
                  <a:lnTo>
                    <a:pt x="237571" y="211175"/>
                  </a:lnTo>
                  <a:lnTo>
                    <a:pt x="237617" y="210565"/>
                  </a:lnTo>
                  <a:lnTo>
                    <a:pt x="330593" y="210565"/>
                  </a:lnTo>
                  <a:lnTo>
                    <a:pt x="329953" y="202564"/>
                  </a:lnTo>
                  <a:lnTo>
                    <a:pt x="238379" y="202564"/>
                  </a:lnTo>
                  <a:lnTo>
                    <a:pt x="240538" y="174370"/>
                  </a:lnTo>
                  <a:lnTo>
                    <a:pt x="327696" y="174370"/>
                  </a:lnTo>
                  <a:lnTo>
                    <a:pt x="327055" y="166369"/>
                  </a:lnTo>
                  <a:lnTo>
                    <a:pt x="241300" y="166369"/>
                  </a:lnTo>
                  <a:lnTo>
                    <a:pt x="241472" y="164226"/>
                  </a:lnTo>
                  <a:lnTo>
                    <a:pt x="241586" y="162813"/>
                  </a:lnTo>
                  <a:lnTo>
                    <a:pt x="241709" y="161289"/>
                  </a:lnTo>
                  <a:close/>
                </a:path>
                <a:path w="559434" h="257810">
                  <a:moveTo>
                    <a:pt x="330593" y="210565"/>
                  </a:moveTo>
                  <a:lnTo>
                    <a:pt x="323088" y="210565"/>
                  </a:lnTo>
                  <a:lnTo>
                    <a:pt x="325963" y="248945"/>
                  </a:lnTo>
                  <a:lnTo>
                    <a:pt x="326009" y="249554"/>
                  </a:lnTo>
                  <a:lnTo>
                    <a:pt x="333715" y="249554"/>
                  </a:lnTo>
                  <a:lnTo>
                    <a:pt x="330642" y="211175"/>
                  </a:lnTo>
                  <a:lnTo>
                    <a:pt x="330593" y="210565"/>
                  </a:lnTo>
                  <a:close/>
                </a:path>
                <a:path w="559434" h="257810">
                  <a:moveTo>
                    <a:pt x="327696" y="174370"/>
                  </a:moveTo>
                  <a:lnTo>
                    <a:pt x="320167" y="174370"/>
                  </a:lnTo>
                  <a:lnTo>
                    <a:pt x="322417" y="202124"/>
                  </a:lnTo>
                  <a:lnTo>
                    <a:pt x="322453" y="202564"/>
                  </a:lnTo>
                  <a:lnTo>
                    <a:pt x="329953" y="202564"/>
                  </a:lnTo>
                  <a:lnTo>
                    <a:pt x="327696" y="174370"/>
                  </a:lnTo>
                  <a:close/>
                </a:path>
                <a:path w="559434" h="257810">
                  <a:moveTo>
                    <a:pt x="184022" y="109981"/>
                  </a:moveTo>
                  <a:lnTo>
                    <a:pt x="1396" y="109981"/>
                  </a:lnTo>
                  <a:lnTo>
                    <a:pt x="0" y="111378"/>
                  </a:lnTo>
                  <a:lnTo>
                    <a:pt x="0" y="198246"/>
                  </a:lnTo>
                  <a:lnTo>
                    <a:pt x="1396" y="200405"/>
                  </a:lnTo>
                  <a:lnTo>
                    <a:pt x="184022" y="200405"/>
                  </a:lnTo>
                  <a:lnTo>
                    <a:pt x="184785" y="199643"/>
                  </a:lnTo>
                  <a:lnTo>
                    <a:pt x="185420" y="199643"/>
                  </a:lnTo>
                  <a:lnTo>
                    <a:pt x="194456" y="192404"/>
                  </a:lnTo>
                  <a:lnTo>
                    <a:pt x="7239" y="192404"/>
                  </a:lnTo>
                  <a:lnTo>
                    <a:pt x="7239" y="159130"/>
                  </a:lnTo>
                  <a:lnTo>
                    <a:pt x="186944" y="159130"/>
                  </a:lnTo>
                  <a:lnTo>
                    <a:pt x="186944" y="151256"/>
                  </a:lnTo>
                  <a:lnTo>
                    <a:pt x="7239" y="151256"/>
                  </a:lnTo>
                  <a:lnTo>
                    <a:pt x="7239" y="117982"/>
                  </a:lnTo>
                  <a:lnTo>
                    <a:pt x="194720" y="117982"/>
                  </a:lnTo>
                  <a:lnTo>
                    <a:pt x="185420" y="110743"/>
                  </a:lnTo>
                  <a:lnTo>
                    <a:pt x="184785" y="110743"/>
                  </a:lnTo>
                  <a:lnTo>
                    <a:pt x="184022" y="109981"/>
                  </a:lnTo>
                  <a:close/>
                </a:path>
                <a:path w="559434" h="257810">
                  <a:moveTo>
                    <a:pt x="339952" y="162813"/>
                  </a:moveTo>
                  <a:lnTo>
                    <a:pt x="326771" y="162813"/>
                  </a:lnTo>
                  <a:lnTo>
                    <a:pt x="373888" y="199643"/>
                  </a:lnTo>
                  <a:lnTo>
                    <a:pt x="374523" y="199643"/>
                  </a:lnTo>
                  <a:lnTo>
                    <a:pt x="375285" y="200405"/>
                  </a:lnTo>
                  <a:lnTo>
                    <a:pt x="557911" y="200405"/>
                  </a:lnTo>
                  <a:lnTo>
                    <a:pt x="559308" y="198246"/>
                  </a:lnTo>
                  <a:lnTo>
                    <a:pt x="559308" y="192404"/>
                  </a:lnTo>
                  <a:lnTo>
                    <a:pt x="380365" y="192404"/>
                  </a:lnTo>
                  <a:lnTo>
                    <a:pt x="380365" y="188086"/>
                  </a:lnTo>
                  <a:lnTo>
                    <a:pt x="372364" y="188086"/>
                  </a:lnTo>
                  <a:lnTo>
                    <a:pt x="339952" y="162813"/>
                  </a:lnTo>
                  <a:close/>
                </a:path>
                <a:path w="559434" h="257810">
                  <a:moveTo>
                    <a:pt x="52196" y="159130"/>
                  </a:moveTo>
                  <a:lnTo>
                    <a:pt x="44195" y="159130"/>
                  </a:lnTo>
                  <a:lnTo>
                    <a:pt x="44195" y="192404"/>
                  </a:lnTo>
                  <a:lnTo>
                    <a:pt x="52196" y="192404"/>
                  </a:lnTo>
                  <a:lnTo>
                    <a:pt x="52196" y="159130"/>
                  </a:lnTo>
                  <a:close/>
                </a:path>
                <a:path w="559434" h="257810">
                  <a:moveTo>
                    <a:pt x="97028" y="159130"/>
                  </a:moveTo>
                  <a:lnTo>
                    <a:pt x="89154" y="159130"/>
                  </a:lnTo>
                  <a:lnTo>
                    <a:pt x="89154" y="192404"/>
                  </a:lnTo>
                  <a:lnTo>
                    <a:pt x="97028" y="192404"/>
                  </a:lnTo>
                  <a:lnTo>
                    <a:pt x="97028" y="159130"/>
                  </a:lnTo>
                  <a:close/>
                </a:path>
                <a:path w="559434" h="257810">
                  <a:moveTo>
                    <a:pt x="141986" y="159130"/>
                  </a:moveTo>
                  <a:lnTo>
                    <a:pt x="133984" y="159130"/>
                  </a:lnTo>
                  <a:lnTo>
                    <a:pt x="133984" y="192404"/>
                  </a:lnTo>
                  <a:lnTo>
                    <a:pt x="141986" y="192404"/>
                  </a:lnTo>
                  <a:lnTo>
                    <a:pt x="141986" y="159130"/>
                  </a:lnTo>
                  <a:close/>
                </a:path>
                <a:path w="559434" h="257810">
                  <a:moveTo>
                    <a:pt x="186944" y="159130"/>
                  </a:moveTo>
                  <a:lnTo>
                    <a:pt x="178943" y="159130"/>
                  </a:lnTo>
                  <a:lnTo>
                    <a:pt x="178943" y="192404"/>
                  </a:lnTo>
                  <a:lnTo>
                    <a:pt x="194456" y="192404"/>
                  </a:lnTo>
                  <a:lnTo>
                    <a:pt x="199847" y="188086"/>
                  </a:lnTo>
                  <a:lnTo>
                    <a:pt x="186944" y="188086"/>
                  </a:lnTo>
                  <a:lnTo>
                    <a:pt x="186944" y="159130"/>
                  </a:lnTo>
                  <a:close/>
                </a:path>
                <a:path w="559434" h="257810">
                  <a:moveTo>
                    <a:pt x="425323" y="159130"/>
                  </a:moveTo>
                  <a:lnTo>
                    <a:pt x="417322" y="159130"/>
                  </a:lnTo>
                  <a:lnTo>
                    <a:pt x="417322" y="192404"/>
                  </a:lnTo>
                  <a:lnTo>
                    <a:pt x="425323" y="192404"/>
                  </a:lnTo>
                  <a:lnTo>
                    <a:pt x="425323" y="159130"/>
                  </a:lnTo>
                  <a:close/>
                </a:path>
                <a:path w="559434" h="257810">
                  <a:moveTo>
                    <a:pt x="469519" y="159130"/>
                  </a:moveTo>
                  <a:lnTo>
                    <a:pt x="462280" y="159130"/>
                  </a:lnTo>
                  <a:lnTo>
                    <a:pt x="462280" y="192404"/>
                  </a:lnTo>
                  <a:lnTo>
                    <a:pt x="469519" y="192404"/>
                  </a:lnTo>
                  <a:lnTo>
                    <a:pt x="469519" y="159130"/>
                  </a:lnTo>
                  <a:close/>
                </a:path>
                <a:path w="559434" h="257810">
                  <a:moveTo>
                    <a:pt x="514350" y="159130"/>
                  </a:moveTo>
                  <a:lnTo>
                    <a:pt x="506476" y="159130"/>
                  </a:lnTo>
                  <a:lnTo>
                    <a:pt x="506476" y="192404"/>
                  </a:lnTo>
                  <a:lnTo>
                    <a:pt x="514350" y="192404"/>
                  </a:lnTo>
                  <a:lnTo>
                    <a:pt x="514350" y="159130"/>
                  </a:lnTo>
                  <a:close/>
                </a:path>
                <a:path w="559434" h="257810">
                  <a:moveTo>
                    <a:pt x="559308" y="159130"/>
                  </a:moveTo>
                  <a:lnTo>
                    <a:pt x="551307" y="159130"/>
                  </a:lnTo>
                  <a:lnTo>
                    <a:pt x="551307" y="192404"/>
                  </a:lnTo>
                  <a:lnTo>
                    <a:pt x="559308" y="192404"/>
                  </a:lnTo>
                  <a:lnTo>
                    <a:pt x="559308" y="159130"/>
                  </a:lnTo>
                  <a:close/>
                </a:path>
                <a:path w="559434" h="257810">
                  <a:moveTo>
                    <a:pt x="200268" y="122300"/>
                  </a:moveTo>
                  <a:lnTo>
                    <a:pt x="186944" y="122300"/>
                  </a:lnTo>
                  <a:lnTo>
                    <a:pt x="228981" y="154812"/>
                  </a:lnTo>
                  <a:lnTo>
                    <a:pt x="186944" y="188086"/>
                  </a:lnTo>
                  <a:lnTo>
                    <a:pt x="199847" y="188086"/>
                  </a:lnTo>
                  <a:lnTo>
                    <a:pt x="233299" y="161289"/>
                  </a:lnTo>
                  <a:lnTo>
                    <a:pt x="241709" y="161289"/>
                  </a:lnTo>
                  <a:lnTo>
                    <a:pt x="242691" y="149097"/>
                  </a:lnTo>
                  <a:lnTo>
                    <a:pt x="234696" y="149097"/>
                  </a:lnTo>
                  <a:lnTo>
                    <a:pt x="200268" y="122300"/>
                  </a:lnTo>
                  <a:close/>
                </a:path>
                <a:path w="559434" h="257810">
                  <a:moveTo>
                    <a:pt x="380365" y="122300"/>
                  </a:moveTo>
                  <a:lnTo>
                    <a:pt x="372364" y="122300"/>
                  </a:lnTo>
                  <a:lnTo>
                    <a:pt x="372364" y="188086"/>
                  </a:lnTo>
                  <a:lnTo>
                    <a:pt x="380365" y="188086"/>
                  </a:lnTo>
                  <a:lnTo>
                    <a:pt x="380365" y="159130"/>
                  </a:lnTo>
                  <a:lnTo>
                    <a:pt x="559308" y="159130"/>
                  </a:lnTo>
                  <a:lnTo>
                    <a:pt x="559308" y="151256"/>
                  </a:lnTo>
                  <a:lnTo>
                    <a:pt x="380365" y="151256"/>
                  </a:lnTo>
                  <a:lnTo>
                    <a:pt x="380365" y="122300"/>
                  </a:lnTo>
                  <a:close/>
                </a:path>
                <a:path w="559434" h="257810">
                  <a:moveTo>
                    <a:pt x="324865" y="131698"/>
                  </a:moveTo>
                  <a:lnTo>
                    <a:pt x="316611" y="131698"/>
                  </a:lnTo>
                  <a:lnTo>
                    <a:pt x="319486" y="165828"/>
                  </a:lnTo>
                  <a:lnTo>
                    <a:pt x="319532" y="166369"/>
                  </a:lnTo>
                  <a:lnTo>
                    <a:pt x="327055" y="166369"/>
                  </a:lnTo>
                  <a:lnTo>
                    <a:pt x="326884" y="164226"/>
                  </a:lnTo>
                  <a:lnTo>
                    <a:pt x="326771" y="162813"/>
                  </a:lnTo>
                  <a:lnTo>
                    <a:pt x="339952" y="162813"/>
                  </a:lnTo>
                  <a:lnTo>
                    <a:pt x="329692" y="154812"/>
                  </a:lnTo>
                  <a:lnTo>
                    <a:pt x="338193" y="148335"/>
                  </a:lnTo>
                  <a:lnTo>
                    <a:pt x="326009" y="148335"/>
                  </a:lnTo>
                  <a:lnTo>
                    <a:pt x="324902" y="132240"/>
                  </a:lnTo>
                  <a:lnTo>
                    <a:pt x="324865" y="131698"/>
                  </a:lnTo>
                  <a:close/>
                </a:path>
                <a:path w="559434" h="257810">
                  <a:moveTo>
                    <a:pt x="52196" y="117982"/>
                  </a:moveTo>
                  <a:lnTo>
                    <a:pt x="44195" y="117982"/>
                  </a:lnTo>
                  <a:lnTo>
                    <a:pt x="44195" y="151256"/>
                  </a:lnTo>
                  <a:lnTo>
                    <a:pt x="52196" y="151256"/>
                  </a:lnTo>
                  <a:lnTo>
                    <a:pt x="52196" y="117982"/>
                  </a:lnTo>
                  <a:close/>
                </a:path>
                <a:path w="559434" h="257810">
                  <a:moveTo>
                    <a:pt x="97028" y="117982"/>
                  </a:moveTo>
                  <a:lnTo>
                    <a:pt x="89154" y="117982"/>
                  </a:lnTo>
                  <a:lnTo>
                    <a:pt x="89154" y="151256"/>
                  </a:lnTo>
                  <a:lnTo>
                    <a:pt x="97028" y="151256"/>
                  </a:lnTo>
                  <a:lnTo>
                    <a:pt x="97028" y="117982"/>
                  </a:lnTo>
                  <a:close/>
                </a:path>
                <a:path w="559434" h="257810">
                  <a:moveTo>
                    <a:pt x="141986" y="117982"/>
                  </a:moveTo>
                  <a:lnTo>
                    <a:pt x="133984" y="117982"/>
                  </a:lnTo>
                  <a:lnTo>
                    <a:pt x="133984" y="151256"/>
                  </a:lnTo>
                  <a:lnTo>
                    <a:pt x="141986" y="151256"/>
                  </a:lnTo>
                  <a:lnTo>
                    <a:pt x="141986" y="117982"/>
                  </a:lnTo>
                  <a:close/>
                </a:path>
                <a:path w="559434" h="257810">
                  <a:moveTo>
                    <a:pt x="194720" y="117982"/>
                  </a:moveTo>
                  <a:lnTo>
                    <a:pt x="178943" y="117982"/>
                  </a:lnTo>
                  <a:lnTo>
                    <a:pt x="178943" y="151256"/>
                  </a:lnTo>
                  <a:lnTo>
                    <a:pt x="186944" y="151256"/>
                  </a:lnTo>
                  <a:lnTo>
                    <a:pt x="186944" y="122300"/>
                  </a:lnTo>
                  <a:lnTo>
                    <a:pt x="200268" y="122300"/>
                  </a:lnTo>
                  <a:lnTo>
                    <a:pt x="194720" y="117982"/>
                  </a:lnTo>
                  <a:close/>
                </a:path>
                <a:path w="559434" h="257810">
                  <a:moveTo>
                    <a:pt x="425323" y="117982"/>
                  </a:moveTo>
                  <a:lnTo>
                    <a:pt x="417322" y="117982"/>
                  </a:lnTo>
                  <a:lnTo>
                    <a:pt x="417322" y="151256"/>
                  </a:lnTo>
                  <a:lnTo>
                    <a:pt x="425323" y="151256"/>
                  </a:lnTo>
                  <a:lnTo>
                    <a:pt x="425323" y="117982"/>
                  </a:lnTo>
                  <a:close/>
                </a:path>
                <a:path w="559434" h="257810">
                  <a:moveTo>
                    <a:pt x="469519" y="117982"/>
                  </a:moveTo>
                  <a:lnTo>
                    <a:pt x="462280" y="117982"/>
                  </a:lnTo>
                  <a:lnTo>
                    <a:pt x="462280" y="151256"/>
                  </a:lnTo>
                  <a:lnTo>
                    <a:pt x="469519" y="151256"/>
                  </a:lnTo>
                  <a:lnTo>
                    <a:pt x="469519" y="117982"/>
                  </a:lnTo>
                  <a:close/>
                </a:path>
                <a:path w="559434" h="257810">
                  <a:moveTo>
                    <a:pt x="514350" y="117982"/>
                  </a:moveTo>
                  <a:lnTo>
                    <a:pt x="506476" y="117982"/>
                  </a:lnTo>
                  <a:lnTo>
                    <a:pt x="506476" y="151256"/>
                  </a:lnTo>
                  <a:lnTo>
                    <a:pt x="514350" y="151256"/>
                  </a:lnTo>
                  <a:lnTo>
                    <a:pt x="514350" y="117982"/>
                  </a:lnTo>
                  <a:close/>
                </a:path>
                <a:path w="559434" h="257810">
                  <a:moveTo>
                    <a:pt x="559308" y="117982"/>
                  </a:moveTo>
                  <a:lnTo>
                    <a:pt x="551307" y="117982"/>
                  </a:lnTo>
                  <a:lnTo>
                    <a:pt x="551307" y="151256"/>
                  </a:lnTo>
                  <a:lnTo>
                    <a:pt x="559308" y="151256"/>
                  </a:lnTo>
                  <a:lnTo>
                    <a:pt x="559308" y="117982"/>
                  </a:lnTo>
                  <a:close/>
                </a:path>
                <a:path w="559434" h="257810">
                  <a:moveTo>
                    <a:pt x="318770" y="83184"/>
                  </a:moveTo>
                  <a:lnTo>
                    <a:pt x="241300" y="83184"/>
                  </a:lnTo>
                  <a:lnTo>
                    <a:pt x="239776" y="84708"/>
                  </a:lnTo>
                  <a:lnTo>
                    <a:pt x="239725" y="87489"/>
                  </a:lnTo>
                  <a:lnTo>
                    <a:pt x="234775" y="148125"/>
                  </a:lnTo>
                  <a:lnTo>
                    <a:pt x="234696" y="149097"/>
                  </a:lnTo>
                  <a:lnTo>
                    <a:pt x="242691" y="149097"/>
                  </a:lnTo>
                  <a:lnTo>
                    <a:pt x="244050" y="132240"/>
                  </a:lnTo>
                  <a:lnTo>
                    <a:pt x="244094" y="131698"/>
                  </a:lnTo>
                  <a:lnTo>
                    <a:pt x="324865" y="131698"/>
                  </a:lnTo>
                  <a:lnTo>
                    <a:pt x="324612" y="128015"/>
                  </a:lnTo>
                  <a:lnTo>
                    <a:pt x="324612" y="126618"/>
                  </a:lnTo>
                  <a:lnTo>
                    <a:pt x="323850" y="126618"/>
                  </a:lnTo>
                  <a:lnTo>
                    <a:pt x="323635" y="123697"/>
                  </a:lnTo>
                  <a:lnTo>
                    <a:pt x="244094" y="123697"/>
                  </a:lnTo>
                  <a:lnTo>
                    <a:pt x="246969" y="91693"/>
                  </a:lnTo>
                  <a:lnTo>
                    <a:pt x="247015" y="91185"/>
                  </a:lnTo>
                  <a:lnTo>
                    <a:pt x="321246" y="91185"/>
                  </a:lnTo>
                  <a:lnTo>
                    <a:pt x="320974" y="87489"/>
                  </a:lnTo>
                  <a:lnTo>
                    <a:pt x="320929" y="84708"/>
                  </a:lnTo>
                  <a:lnTo>
                    <a:pt x="318770" y="83184"/>
                  </a:lnTo>
                  <a:close/>
                </a:path>
                <a:path w="559434" h="257810">
                  <a:moveTo>
                    <a:pt x="557911" y="109981"/>
                  </a:moveTo>
                  <a:lnTo>
                    <a:pt x="374523" y="109981"/>
                  </a:lnTo>
                  <a:lnTo>
                    <a:pt x="374523" y="110743"/>
                  </a:lnTo>
                  <a:lnTo>
                    <a:pt x="373888" y="110743"/>
                  </a:lnTo>
                  <a:lnTo>
                    <a:pt x="326009" y="148335"/>
                  </a:lnTo>
                  <a:lnTo>
                    <a:pt x="338193" y="148335"/>
                  </a:lnTo>
                  <a:lnTo>
                    <a:pt x="372364" y="122300"/>
                  </a:lnTo>
                  <a:lnTo>
                    <a:pt x="380365" y="122300"/>
                  </a:lnTo>
                  <a:lnTo>
                    <a:pt x="380365" y="117982"/>
                  </a:lnTo>
                  <a:lnTo>
                    <a:pt x="559308" y="117982"/>
                  </a:lnTo>
                  <a:lnTo>
                    <a:pt x="559308" y="111378"/>
                  </a:lnTo>
                  <a:lnTo>
                    <a:pt x="557911" y="109981"/>
                  </a:lnTo>
                  <a:close/>
                </a:path>
                <a:path w="559434" h="257810">
                  <a:moveTo>
                    <a:pt x="321246" y="91185"/>
                  </a:moveTo>
                  <a:lnTo>
                    <a:pt x="313690" y="91185"/>
                  </a:lnTo>
                  <a:lnTo>
                    <a:pt x="315756" y="122300"/>
                  </a:lnTo>
                  <a:lnTo>
                    <a:pt x="315849" y="123697"/>
                  </a:lnTo>
                  <a:lnTo>
                    <a:pt x="323635" y="123697"/>
                  </a:lnTo>
                  <a:lnTo>
                    <a:pt x="321283" y="91693"/>
                  </a:lnTo>
                  <a:lnTo>
                    <a:pt x="321246" y="91185"/>
                  </a:lnTo>
                  <a:close/>
                </a:path>
                <a:path w="559434" h="257810">
                  <a:moveTo>
                    <a:pt x="316611" y="57149"/>
                  </a:moveTo>
                  <a:lnTo>
                    <a:pt x="243459" y="57149"/>
                  </a:lnTo>
                  <a:lnTo>
                    <a:pt x="241300" y="59308"/>
                  </a:lnTo>
                  <a:lnTo>
                    <a:pt x="241300" y="70230"/>
                  </a:lnTo>
                  <a:lnTo>
                    <a:pt x="246267" y="77930"/>
                  </a:lnTo>
                  <a:lnTo>
                    <a:pt x="246379" y="78104"/>
                  </a:lnTo>
                  <a:lnTo>
                    <a:pt x="254254" y="83184"/>
                  </a:lnTo>
                  <a:lnTo>
                    <a:pt x="279654" y="83184"/>
                  </a:lnTo>
                  <a:lnTo>
                    <a:pt x="269313" y="81778"/>
                  </a:lnTo>
                  <a:lnTo>
                    <a:pt x="260461" y="77930"/>
                  </a:lnTo>
                  <a:lnTo>
                    <a:pt x="253775" y="72201"/>
                  </a:lnTo>
                  <a:lnTo>
                    <a:pt x="249936" y="65150"/>
                  </a:lnTo>
                  <a:lnTo>
                    <a:pt x="318008" y="65150"/>
                  </a:lnTo>
                  <a:lnTo>
                    <a:pt x="318008" y="59308"/>
                  </a:lnTo>
                  <a:lnTo>
                    <a:pt x="316611" y="57149"/>
                  </a:lnTo>
                  <a:close/>
                </a:path>
                <a:path w="559434" h="257810">
                  <a:moveTo>
                    <a:pt x="318008" y="65150"/>
                  </a:moveTo>
                  <a:lnTo>
                    <a:pt x="310134" y="65150"/>
                  </a:lnTo>
                  <a:lnTo>
                    <a:pt x="306282" y="72201"/>
                  </a:lnTo>
                  <a:lnTo>
                    <a:pt x="299513" y="77930"/>
                  </a:lnTo>
                  <a:lnTo>
                    <a:pt x="290435" y="81778"/>
                  </a:lnTo>
                  <a:lnTo>
                    <a:pt x="279654" y="83184"/>
                  </a:lnTo>
                  <a:lnTo>
                    <a:pt x="305689" y="83184"/>
                  </a:lnTo>
                  <a:lnTo>
                    <a:pt x="312928" y="78104"/>
                  </a:lnTo>
                  <a:lnTo>
                    <a:pt x="318008" y="70230"/>
                  </a:lnTo>
                  <a:lnTo>
                    <a:pt x="318008" y="65150"/>
                  </a:lnTo>
                  <a:close/>
                </a:path>
                <a:path w="559434" h="257810">
                  <a:moveTo>
                    <a:pt x="287655" y="0"/>
                  </a:moveTo>
                  <a:lnTo>
                    <a:pt x="272415" y="0"/>
                  </a:lnTo>
                  <a:lnTo>
                    <a:pt x="266573" y="5841"/>
                  </a:lnTo>
                  <a:lnTo>
                    <a:pt x="266573" y="18795"/>
                  </a:lnTo>
                  <a:lnTo>
                    <a:pt x="269494" y="23875"/>
                  </a:lnTo>
                  <a:lnTo>
                    <a:pt x="274574" y="26034"/>
                  </a:lnTo>
                  <a:lnTo>
                    <a:pt x="263652" y="57149"/>
                  </a:lnTo>
                  <a:lnTo>
                    <a:pt x="272415" y="57149"/>
                  </a:lnTo>
                  <a:lnTo>
                    <a:pt x="279654" y="34670"/>
                  </a:lnTo>
                  <a:lnTo>
                    <a:pt x="287765" y="34670"/>
                  </a:lnTo>
                  <a:lnTo>
                    <a:pt x="284734" y="26034"/>
                  </a:lnTo>
                  <a:lnTo>
                    <a:pt x="289814" y="23875"/>
                  </a:lnTo>
                  <a:lnTo>
                    <a:pt x="293370" y="18795"/>
                  </a:lnTo>
                  <a:lnTo>
                    <a:pt x="276733" y="18795"/>
                  </a:lnTo>
                  <a:lnTo>
                    <a:pt x="274574" y="16636"/>
                  </a:lnTo>
                  <a:lnTo>
                    <a:pt x="274574" y="10159"/>
                  </a:lnTo>
                  <a:lnTo>
                    <a:pt x="276733" y="8000"/>
                  </a:lnTo>
                  <a:lnTo>
                    <a:pt x="293370" y="8000"/>
                  </a:lnTo>
                  <a:lnTo>
                    <a:pt x="293370" y="5841"/>
                  </a:lnTo>
                  <a:lnTo>
                    <a:pt x="287655" y="0"/>
                  </a:lnTo>
                  <a:close/>
                </a:path>
                <a:path w="559434" h="257810">
                  <a:moveTo>
                    <a:pt x="287765" y="34670"/>
                  </a:moveTo>
                  <a:lnTo>
                    <a:pt x="279654" y="34670"/>
                  </a:lnTo>
                  <a:lnTo>
                    <a:pt x="287655" y="57149"/>
                  </a:lnTo>
                  <a:lnTo>
                    <a:pt x="295656" y="57149"/>
                  </a:lnTo>
                  <a:lnTo>
                    <a:pt x="287765" y="34670"/>
                  </a:lnTo>
                  <a:close/>
                </a:path>
                <a:path w="559434" h="257810">
                  <a:moveTo>
                    <a:pt x="293370" y="8000"/>
                  </a:moveTo>
                  <a:lnTo>
                    <a:pt x="283337" y="8000"/>
                  </a:lnTo>
                  <a:lnTo>
                    <a:pt x="285496" y="10159"/>
                  </a:lnTo>
                  <a:lnTo>
                    <a:pt x="285496" y="16636"/>
                  </a:lnTo>
                  <a:lnTo>
                    <a:pt x="283337" y="18795"/>
                  </a:lnTo>
                  <a:lnTo>
                    <a:pt x="293370" y="18795"/>
                  </a:lnTo>
                  <a:lnTo>
                    <a:pt x="293370" y="800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8"/>
            <p:cNvSpPr/>
            <p:nvPr/>
          </p:nvSpPr>
          <p:spPr>
            <a:xfrm>
              <a:off x="2256434" y="3039478"/>
              <a:ext cx="7674609" cy="2818765"/>
            </a:xfrm>
            <a:custGeom>
              <a:avLst/>
              <a:gdLst/>
              <a:ahLst/>
              <a:cxnLst/>
              <a:rect l="l" t="t" r="r" b="b"/>
              <a:pathLst>
                <a:path w="7674609" h="2818765">
                  <a:moveTo>
                    <a:pt x="381469" y="2438997"/>
                  </a:moveTo>
                  <a:lnTo>
                    <a:pt x="377672" y="2429649"/>
                  </a:lnTo>
                  <a:lnTo>
                    <a:pt x="370598" y="2422525"/>
                  </a:lnTo>
                  <a:lnTo>
                    <a:pt x="361607" y="2418791"/>
                  </a:lnTo>
                  <a:lnTo>
                    <a:pt x="351574" y="2418791"/>
                  </a:lnTo>
                  <a:lnTo>
                    <a:pt x="348488" y="2420023"/>
                  </a:lnTo>
                  <a:lnTo>
                    <a:pt x="43599" y="1957539"/>
                  </a:lnTo>
                  <a:lnTo>
                    <a:pt x="46101" y="1955050"/>
                  </a:lnTo>
                  <a:lnTo>
                    <a:pt x="49860" y="1946059"/>
                  </a:lnTo>
                  <a:lnTo>
                    <a:pt x="49961" y="1937397"/>
                  </a:lnTo>
                  <a:lnTo>
                    <a:pt x="49974" y="1936330"/>
                  </a:lnTo>
                  <a:lnTo>
                    <a:pt x="46202" y="1926983"/>
                  </a:lnTo>
                  <a:lnTo>
                    <a:pt x="39077" y="1919846"/>
                  </a:lnTo>
                  <a:lnTo>
                    <a:pt x="30086" y="1916087"/>
                  </a:lnTo>
                  <a:lnTo>
                    <a:pt x="20078" y="1916087"/>
                  </a:lnTo>
                  <a:lnTo>
                    <a:pt x="10795" y="1919846"/>
                  </a:lnTo>
                  <a:lnTo>
                    <a:pt x="10922" y="1919846"/>
                  </a:lnTo>
                  <a:lnTo>
                    <a:pt x="3822" y="1926983"/>
                  </a:lnTo>
                  <a:lnTo>
                    <a:pt x="114" y="1935861"/>
                  </a:lnTo>
                  <a:lnTo>
                    <a:pt x="0" y="1945589"/>
                  </a:lnTo>
                  <a:lnTo>
                    <a:pt x="3898" y="1955050"/>
                  </a:lnTo>
                  <a:lnTo>
                    <a:pt x="6388" y="1957539"/>
                  </a:lnTo>
                  <a:lnTo>
                    <a:pt x="11112" y="1962162"/>
                  </a:lnTo>
                  <a:lnTo>
                    <a:pt x="20167" y="1965947"/>
                  </a:lnTo>
                  <a:lnTo>
                    <a:pt x="29616" y="1965947"/>
                  </a:lnTo>
                  <a:lnTo>
                    <a:pt x="32918" y="1964613"/>
                  </a:lnTo>
                  <a:lnTo>
                    <a:pt x="337921" y="2426982"/>
                  </a:lnTo>
                  <a:lnTo>
                    <a:pt x="335305" y="2429649"/>
                  </a:lnTo>
                  <a:lnTo>
                    <a:pt x="331635" y="2438527"/>
                  </a:lnTo>
                  <a:lnTo>
                    <a:pt x="331520" y="2448255"/>
                  </a:lnTo>
                  <a:lnTo>
                    <a:pt x="335368" y="2457716"/>
                  </a:lnTo>
                  <a:lnTo>
                    <a:pt x="342455" y="2464828"/>
                  </a:lnTo>
                  <a:lnTo>
                    <a:pt x="351561" y="2468638"/>
                  </a:lnTo>
                  <a:lnTo>
                    <a:pt x="361086" y="2468638"/>
                  </a:lnTo>
                  <a:lnTo>
                    <a:pt x="370433" y="2464828"/>
                  </a:lnTo>
                  <a:lnTo>
                    <a:pt x="377634" y="2457716"/>
                  </a:lnTo>
                  <a:lnTo>
                    <a:pt x="381381" y="2448725"/>
                  </a:lnTo>
                  <a:lnTo>
                    <a:pt x="381393" y="2447175"/>
                  </a:lnTo>
                  <a:lnTo>
                    <a:pt x="381469" y="2438997"/>
                  </a:lnTo>
                  <a:close/>
                </a:path>
                <a:path w="7674609" h="2818765">
                  <a:moveTo>
                    <a:pt x="1490903" y="752030"/>
                  </a:moveTo>
                  <a:lnTo>
                    <a:pt x="1489824" y="748042"/>
                  </a:lnTo>
                  <a:lnTo>
                    <a:pt x="1488287" y="742327"/>
                  </a:lnTo>
                  <a:lnTo>
                    <a:pt x="1482013" y="734390"/>
                  </a:lnTo>
                  <a:lnTo>
                    <a:pt x="1473492" y="729653"/>
                  </a:lnTo>
                  <a:lnTo>
                    <a:pt x="1463814" y="728459"/>
                  </a:lnTo>
                  <a:lnTo>
                    <a:pt x="1454124" y="731151"/>
                  </a:lnTo>
                  <a:lnTo>
                    <a:pt x="1446174" y="737349"/>
                  </a:lnTo>
                  <a:lnTo>
                    <a:pt x="1441437" y="745845"/>
                  </a:lnTo>
                  <a:lnTo>
                    <a:pt x="1440243" y="755497"/>
                  </a:lnTo>
                  <a:lnTo>
                    <a:pt x="1441196" y="758939"/>
                  </a:lnTo>
                  <a:lnTo>
                    <a:pt x="284416" y="1343698"/>
                  </a:lnTo>
                  <a:lnTo>
                    <a:pt x="282194" y="1340866"/>
                  </a:lnTo>
                  <a:lnTo>
                    <a:pt x="273697" y="1336116"/>
                  </a:lnTo>
                  <a:lnTo>
                    <a:pt x="264045" y="1334897"/>
                  </a:lnTo>
                  <a:lnTo>
                    <a:pt x="254355" y="1337576"/>
                  </a:lnTo>
                  <a:lnTo>
                    <a:pt x="246405" y="1343837"/>
                  </a:lnTo>
                  <a:lnTo>
                    <a:pt x="241668" y="1352334"/>
                  </a:lnTo>
                  <a:lnTo>
                    <a:pt x="240474" y="1361998"/>
                  </a:lnTo>
                  <a:lnTo>
                    <a:pt x="243179" y="1371739"/>
                  </a:lnTo>
                  <a:lnTo>
                    <a:pt x="249364" y="1379639"/>
                  </a:lnTo>
                  <a:lnTo>
                    <a:pt x="257860" y="1384376"/>
                  </a:lnTo>
                  <a:lnTo>
                    <a:pt x="267512" y="1385608"/>
                  </a:lnTo>
                  <a:lnTo>
                    <a:pt x="277215" y="1382915"/>
                  </a:lnTo>
                  <a:lnTo>
                    <a:pt x="285153" y="1376667"/>
                  </a:lnTo>
                  <a:lnTo>
                    <a:pt x="289890" y="1368171"/>
                  </a:lnTo>
                  <a:lnTo>
                    <a:pt x="290169" y="1365897"/>
                  </a:lnTo>
                  <a:lnTo>
                    <a:pt x="291084" y="1358506"/>
                  </a:lnTo>
                  <a:lnTo>
                    <a:pt x="290131" y="1355064"/>
                  </a:lnTo>
                  <a:lnTo>
                    <a:pt x="1446961" y="770343"/>
                  </a:lnTo>
                  <a:lnTo>
                    <a:pt x="1449133" y="773137"/>
                  </a:lnTo>
                  <a:lnTo>
                    <a:pt x="1457629" y="777875"/>
                  </a:lnTo>
                  <a:lnTo>
                    <a:pt x="1467281" y="779068"/>
                  </a:lnTo>
                  <a:lnTo>
                    <a:pt x="1476984" y="776363"/>
                  </a:lnTo>
                  <a:lnTo>
                    <a:pt x="1484922" y="770178"/>
                  </a:lnTo>
                  <a:lnTo>
                    <a:pt x="1489684" y="761682"/>
                  </a:lnTo>
                  <a:lnTo>
                    <a:pt x="1490903" y="752030"/>
                  </a:lnTo>
                  <a:close/>
                </a:path>
                <a:path w="7674609" h="2818765">
                  <a:moveTo>
                    <a:pt x="3580600" y="27495"/>
                  </a:moveTo>
                  <a:lnTo>
                    <a:pt x="3579660" y="19189"/>
                  </a:lnTo>
                  <a:lnTo>
                    <a:pt x="3579469" y="17411"/>
                  </a:lnTo>
                  <a:lnTo>
                    <a:pt x="3574516" y="8648"/>
                  </a:lnTo>
                  <a:lnTo>
                    <a:pt x="3566845" y="2667"/>
                  </a:lnTo>
                  <a:lnTo>
                    <a:pt x="3557473" y="0"/>
                  </a:lnTo>
                  <a:lnTo>
                    <a:pt x="3547465" y="1155"/>
                  </a:lnTo>
                  <a:lnTo>
                    <a:pt x="3538690" y="6096"/>
                  </a:lnTo>
                  <a:lnTo>
                    <a:pt x="3532708" y="13728"/>
                  </a:lnTo>
                  <a:lnTo>
                    <a:pt x="3530041" y="23088"/>
                  </a:lnTo>
                  <a:lnTo>
                    <a:pt x="3530447" y="26593"/>
                  </a:lnTo>
                  <a:lnTo>
                    <a:pt x="2066785" y="500113"/>
                  </a:lnTo>
                  <a:lnTo>
                    <a:pt x="2065007" y="496938"/>
                  </a:lnTo>
                  <a:lnTo>
                    <a:pt x="2057374" y="490918"/>
                  </a:lnTo>
                  <a:lnTo>
                    <a:pt x="2048014" y="488213"/>
                  </a:lnTo>
                  <a:lnTo>
                    <a:pt x="2037943" y="489343"/>
                  </a:lnTo>
                  <a:lnTo>
                    <a:pt x="2029167" y="494296"/>
                  </a:lnTo>
                  <a:lnTo>
                    <a:pt x="2023186" y="501967"/>
                  </a:lnTo>
                  <a:lnTo>
                    <a:pt x="2020519" y="511340"/>
                  </a:lnTo>
                  <a:lnTo>
                    <a:pt x="2021687" y="521347"/>
                  </a:lnTo>
                  <a:lnTo>
                    <a:pt x="2026615" y="530148"/>
                  </a:lnTo>
                  <a:lnTo>
                    <a:pt x="2034260" y="536168"/>
                  </a:lnTo>
                  <a:lnTo>
                    <a:pt x="2043607" y="538873"/>
                  </a:lnTo>
                  <a:lnTo>
                    <a:pt x="2053691" y="537730"/>
                  </a:lnTo>
                  <a:lnTo>
                    <a:pt x="2062454" y="532790"/>
                  </a:lnTo>
                  <a:lnTo>
                    <a:pt x="2068436" y="525119"/>
                  </a:lnTo>
                  <a:lnTo>
                    <a:pt x="2070011" y="519569"/>
                  </a:lnTo>
                  <a:lnTo>
                    <a:pt x="2071103" y="515747"/>
                  </a:lnTo>
                  <a:lnTo>
                    <a:pt x="2070684" y="512152"/>
                  </a:lnTo>
                  <a:lnTo>
                    <a:pt x="3534359" y="38785"/>
                  </a:lnTo>
                  <a:lnTo>
                    <a:pt x="3536124" y="41935"/>
                  </a:lnTo>
                  <a:lnTo>
                    <a:pt x="3543757" y="47917"/>
                  </a:lnTo>
                  <a:lnTo>
                    <a:pt x="3553079" y="50584"/>
                  </a:lnTo>
                  <a:lnTo>
                    <a:pt x="3563086" y="49415"/>
                  </a:lnTo>
                  <a:lnTo>
                    <a:pt x="3571875" y="44488"/>
                  </a:lnTo>
                  <a:lnTo>
                    <a:pt x="3577894" y="36842"/>
                  </a:lnTo>
                  <a:lnTo>
                    <a:pt x="3580600" y="27495"/>
                  </a:lnTo>
                  <a:close/>
                </a:path>
                <a:path w="7674609" h="2818765">
                  <a:moveTo>
                    <a:pt x="3691191" y="282905"/>
                  </a:moveTo>
                  <a:lnTo>
                    <a:pt x="3690912" y="282206"/>
                  </a:lnTo>
                  <a:lnTo>
                    <a:pt x="3687419" y="273570"/>
                  </a:lnTo>
                  <a:lnTo>
                    <a:pt x="3680371" y="266357"/>
                  </a:lnTo>
                  <a:lnTo>
                    <a:pt x="3671417" y="262559"/>
                  </a:lnTo>
                  <a:lnTo>
                    <a:pt x="3661384" y="262559"/>
                  </a:lnTo>
                  <a:lnTo>
                    <a:pt x="3652367" y="266204"/>
                  </a:lnTo>
                  <a:lnTo>
                    <a:pt x="3645141" y="273253"/>
                  </a:lnTo>
                  <a:lnTo>
                    <a:pt x="3641331" y="282206"/>
                  </a:lnTo>
                  <a:lnTo>
                    <a:pt x="3641166" y="291922"/>
                  </a:lnTo>
                  <a:lnTo>
                    <a:pt x="3642512" y="295325"/>
                  </a:lnTo>
                  <a:lnTo>
                    <a:pt x="3181121" y="596734"/>
                  </a:lnTo>
                  <a:lnTo>
                    <a:pt x="3178594" y="594144"/>
                  </a:lnTo>
                  <a:lnTo>
                    <a:pt x="3169640" y="590346"/>
                  </a:lnTo>
                  <a:lnTo>
                    <a:pt x="3159607" y="590346"/>
                  </a:lnTo>
                  <a:lnTo>
                    <a:pt x="3139440" y="619772"/>
                  </a:lnTo>
                  <a:lnTo>
                    <a:pt x="3143224" y="629170"/>
                  </a:lnTo>
                  <a:lnTo>
                    <a:pt x="3150273" y="636333"/>
                  </a:lnTo>
                  <a:lnTo>
                    <a:pt x="3159226" y="640092"/>
                  </a:lnTo>
                  <a:lnTo>
                    <a:pt x="3168942" y="640245"/>
                  </a:lnTo>
                  <a:lnTo>
                    <a:pt x="3178276" y="636536"/>
                  </a:lnTo>
                  <a:lnTo>
                    <a:pt x="3185490" y="629424"/>
                  </a:lnTo>
                  <a:lnTo>
                    <a:pt x="3189236" y="620534"/>
                  </a:lnTo>
                  <a:lnTo>
                    <a:pt x="3189300" y="619772"/>
                  </a:lnTo>
                  <a:lnTo>
                    <a:pt x="3189414" y="610704"/>
                  </a:lnTo>
                  <a:lnTo>
                    <a:pt x="3188055" y="607339"/>
                  </a:lnTo>
                  <a:lnTo>
                    <a:pt x="3649472" y="305930"/>
                  </a:lnTo>
                  <a:lnTo>
                    <a:pt x="3651986" y="308483"/>
                  </a:lnTo>
                  <a:lnTo>
                    <a:pt x="3660978" y="312280"/>
                  </a:lnTo>
                  <a:lnTo>
                    <a:pt x="3670706" y="312407"/>
                  </a:lnTo>
                  <a:lnTo>
                    <a:pt x="3680053" y="308622"/>
                  </a:lnTo>
                  <a:lnTo>
                    <a:pt x="3687267" y="301574"/>
                  </a:lnTo>
                  <a:lnTo>
                    <a:pt x="3691013" y="292747"/>
                  </a:lnTo>
                  <a:lnTo>
                    <a:pt x="3691077" y="291922"/>
                  </a:lnTo>
                  <a:lnTo>
                    <a:pt x="3691191" y="282905"/>
                  </a:lnTo>
                  <a:close/>
                </a:path>
                <a:path w="7674609" h="2818765">
                  <a:moveTo>
                    <a:pt x="4213072" y="1776869"/>
                  </a:moveTo>
                  <a:lnTo>
                    <a:pt x="4209313" y="1767560"/>
                  </a:lnTo>
                  <a:lnTo>
                    <a:pt x="4202506" y="1760613"/>
                  </a:lnTo>
                  <a:lnTo>
                    <a:pt x="4193578" y="1756727"/>
                  </a:lnTo>
                  <a:lnTo>
                    <a:pt x="4189946" y="1756727"/>
                  </a:lnTo>
                  <a:lnTo>
                    <a:pt x="3945064" y="420636"/>
                  </a:lnTo>
                  <a:lnTo>
                    <a:pt x="3944620" y="418249"/>
                  </a:lnTo>
                  <a:lnTo>
                    <a:pt x="3948011" y="416890"/>
                  </a:lnTo>
                  <a:lnTo>
                    <a:pt x="3954983" y="410083"/>
                  </a:lnTo>
                  <a:lnTo>
                    <a:pt x="3958894" y="401154"/>
                  </a:lnTo>
                  <a:lnTo>
                    <a:pt x="3959009" y="394474"/>
                  </a:lnTo>
                  <a:lnTo>
                    <a:pt x="3959072" y="391045"/>
                  </a:lnTo>
                  <a:lnTo>
                    <a:pt x="3955313" y="381660"/>
                  </a:lnTo>
                  <a:lnTo>
                    <a:pt x="3948506" y="374688"/>
                  </a:lnTo>
                  <a:lnTo>
                    <a:pt x="3939578" y="370776"/>
                  </a:lnTo>
                  <a:lnTo>
                    <a:pt x="3929481" y="370598"/>
                  </a:lnTo>
                  <a:lnTo>
                    <a:pt x="3920083" y="374357"/>
                  </a:lnTo>
                  <a:lnTo>
                    <a:pt x="3913111" y="381165"/>
                  </a:lnTo>
                  <a:lnTo>
                    <a:pt x="3909199" y="390093"/>
                  </a:lnTo>
                  <a:lnTo>
                    <a:pt x="3909123" y="394474"/>
                  </a:lnTo>
                  <a:lnTo>
                    <a:pt x="3909034" y="400189"/>
                  </a:lnTo>
                  <a:lnTo>
                    <a:pt x="3912781" y="409587"/>
                  </a:lnTo>
                  <a:lnTo>
                    <a:pt x="3919588" y="416560"/>
                  </a:lnTo>
                  <a:lnTo>
                    <a:pt x="3928922" y="420636"/>
                  </a:lnTo>
                  <a:lnTo>
                    <a:pt x="3932199" y="420636"/>
                  </a:lnTo>
                  <a:lnTo>
                    <a:pt x="4177487" y="1758950"/>
                  </a:lnTo>
                  <a:lnTo>
                    <a:pt x="4174083" y="1760308"/>
                  </a:lnTo>
                  <a:lnTo>
                    <a:pt x="4167111" y="1767116"/>
                  </a:lnTo>
                  <a:lnTo>
                    <a:pt x="4163199" y="1776044"/>
                  </a:lnTo>
                  <a:lnTo>
                    <a:pt x="4163136" y="1780298"/>
                  </a:lnTo>
                  <a:lnTo>
                    <a:pt x="4163034" y="1786140"/>
                  </a:lnTo>
                  <a:lnTo>
                    <a:pt x="4166793" y="1795462"/>
                  </a:lnTo>
                  <a:lnTo>
                    <a:pt x="4173639" y="1802396"/>
                  </a:lnTo>
                  <a:lnTo>
                    <a:pt x="4182567" y="1806295"/>
                  </a:lnTo>
                  <a:lnTo>
                    <a:pt x="4192625" y="1806460"/>
                  </a:lnTo>
                  <a:lnTo>
                    <a:pt x="4202011" y="1802714"/>
                  </a:lnTo>
                  <a:lnTo>
                    <a:pt x="4208983" y="1795907"/>
                  </a:lnTo>
                  <a:lnTo>
                    <a:pt x="4212895" y="1786978"/>
                  </a:lnTo>
                  <a:lnTo>
                    <a:pt x="4212971" y="1782584"/>
                  </a:lnTo>
                  <a:lnTo>
                    <a:pt x="4213072" y="1776869"/>
                  </a:lnTo>
                  <a:close/>
                </a:path>
                <a:path w="7674609" h="2818765">
                  <a:moveTo>
                    <a:pt x="5710428" y="856488"/>
                  </a:moveTo>
                  <a:lnTo>
                    <a:pt x="5707075" y="847356"/>
                  </a:lnTo>
                  <a:lnTo>
                    <a:pt x="5700573" y="840143"/>
                  </a:lnTo>
                  <a:lnTo>
                    <a:pt x="5691479" y="835799"/>
                  </a:lnTo>
                  <a:lnTo>
                    <a:pt x="5681396" y="835329"/>
                  </a:lnTo>
                  <a:lnTo>
                    <a:pt x="5672239" y="838644"/>
                  </a:lnTo>
                  <a:lnTo>
                    <a:pt x="5664974" y="845185"/>
                  </a:lnTo>
                  <a:lnTo>
                    <a:pt x="5660618" y="854341"/>
                  </a:lnTo>
                  <a:lnTo>
                    <a:pt x="5660529" y="856488"/>
                  </a:lnTo>
                  <a:lnTo>
                    <a:pt x="5660428" y="858913"/>
                  </a:lnTo>
                  <a:lnTo>
                    <a:pt x="5660301" y="861961"/>
                  </a:lnTo>
                  <a:lnTo>
                    <a:pt x="5660199" y="864400"/>
                  </a:lnTo>
                  <a:lnTo>
                    <a:pt x="5663552" y="873518"/>
                  </a:lnTo>
                  <a:lnTo>
                    <a:pt x="5670054" y="880745"/>
                  </a:lnTo>
                  <a:lnTo>
                    <a:pt x="5673318" y="882294"/>
                  </a:lnTo>
                  <a:lnTo>
                    <a:pt x="5543054" y="1404543"/>
                  </a:lnTo>
                  <a:lnTo>
                    <a:pt x="5543016" y="1404708"/>
                  </a:lnTo>
                  <a:lnTo>
                    <a:pt x="5537174" y="1428127"/>
                  </a:lnTo>
                  <a:lnTo>
                    <a:pt x="5542927" y="1405013"/>
                  </a:lnTo>
                  <a:lnTo>
                    <a:pt x="5543016" y="1404708"/>
                  </a:lnTo>
                  <a:lnTo>
                    <a:pt x="5539435" y="1404543"/>
                  </a:lnTo>
                  <a:lnTo>
                    <a:pt x="5530316" y="1407845"/>
                  </a:lnTo>
                  <a:lnTo>
                    <a:pt x="5523090" y="1414348"/>
                  </a:lnTo>
                  <a:lnTo>
                    <a:pt x="5518759" y="1423428"/>
                  </a:lnTo>
                  <a:lnTo>
                    <a:pt x="5518391" y="1431175"/>
                  </a:lnTo>
                  <a:lnTo>
                    <a:pt x="5518277" y="1433512"/>
                  </a:lnTo>
                  <a:lnTo>
                    <a:pt x="5521591" y="1442669"/>
                  </a:lnTo>
                  <a:lnTo>
                    <a:pt x="5528132" y="1449933"/>
                  </a:lnTo>
                  <a:lnTo>
                    <a:pt x="5537301" y="1454289"/>
                  </a:lnTo>
                  <a:lnTo>
                    <a:pt x="5547347" y="1454708"/>
                  </a:lnTo>
                  <a:lnTo>
                    <a:pt x="5556478" y="1451356"/>
                  </a:lnTo>
                  <a:lnTo>
                    <a:pt x="5563692" y="1444853"/>
                  </a:lnTo>
                  <a:lnTo>
                    <a:pt x="5568035" y="1435747"/>
                  </a:lnTo>
                  <a:lnTo>
                    <a:pt x="5568137" y="1433512"/>
                  </a:lnTo>
                  <a:lnTo>
                    <a:pt x="5568251" y="1431175"/>
                  </a:lnTo>
                  <a:lnTo>
                    <a:pt x="5568391" y="1428127"/>
                  </a:lnTo>
                  <a:lnTo>
                    <a:pt x="5568505" y="1425689"/>
                  </a:lnTo>
                  <a:lnTo>
                    <a:pt x="5565191" y="1416532"/>
                  </a:lnTo>
                  <a:lnTo>
                    <a:pt x="5558650" y="1409306"/>
                  </a:lnTo>
                  <a:lnTo>
                    <a:pt x="5555539" y="1407845"/>
                  </a:lnTo>
                  <a:lnTo>
                    <a:pt x="5555069" y="1409306"/>
                  </a:lnTo>
                  <a:lnTo>
                    <a:pt x="5549620" y="1431175"/>
                  </a:lnTo>
                  <a:lnTo>
                    <a:pt x="5555424" y="1407845"/>
                  </a:lnTo>
                  <a:lnTo>
                    <a:pt x="5549493" y="1405013"/>
                  </a:lnTo>
                  <a:lnTo>
                    <a:pt x="5555539" y="1407845"/>
                  </a:lnTo>
                  <a:lnTo>
                    <a:pt x="5556135" y="1405013"/>
                  </a:lnTo>
                  <a:lnTo>
                    <a:pt x="5685599" y="885558"/>
                  </a:lnTo>
                  <a:lnTo>
                    <a:pt x="5685637" y="885393"/>
                  </a:lnTo>
                  <a:lnTo>
                    <a:pt x="5689231" y="885558"/>
                  </a:lnTo>
                  <a:lnTo>
                    <a:pt x="5710098" y="864400"/>
                  </a:lnTo>
                  <a:lnTo>
                    <a:pt x="5710199" y="861961"/>
                  </a:lnTo>
                  <a:lnTo>
                    <a:pt x="5710326" y="858913"/>
                  </a:lnTo>
                  <a:lnTo>
                    <a:pt x="5710428" y="856488"/>
                  </a:lnTo>
                  <a:close/>
                </a:path>
                <a:path w="7674609" h="2818765">
                  <a:moveTo>
                    <a:pt x="5710644" y="376529"/>
                  </a:moveTo>
                  <a:lnTo>
                    <a:pt x="5707380" y="367360"/>
                  </a:lnTo>
                  <a:lnTo>
                    <a:pt x="5700928" y="360108"/>
                  </a:lnTo>
                  <a:lnTo>
                    <a:pt x="5691860" y="355739"/>
                  </a:lnTo>
                  <a:lnTo>
                    <a:pt x="5681777" y="355168"/>
                  </a:lnTo>
                  <a:lnTo>
                    <a:pt x="5672594" y="358394"/>
                  </a:lnTo>
                  <a:lnTo>
                    <a:pt x="5665292" y="364832"/>
                  </a:lnTo>
                  <a:lnTo>
                    <a:pt x="5663692" y="368122"/>
                  </a:lnTo>
                  <a:lnTo>
                    <a:pt x="4338485" y="25222"/>
                  </a:lnTo>
                  <a:lnTo>
                    <a:pt x="4309796" y="152"/>
                  </a:lnTo>
                  <a:lnTo>
                    <a:pt x="4300613" y="3416"/>
                  </a:lnTo>
                  <a:lnTo>
                    <a:pt x="4293311" y="9867"/>
                  </a:lnTo>
                  <a:lnTo>
                    <a:pt x="4288891" y="18935"/>
                  </a:lnTo>
                  <a:lnTo>
                    <a:pt x="4288383" y="29019"/>
                  </a:lnTo>
                  <a:lnTo>
                    <a:pt x="4291647" y="38201"/>
                  </a:lnTo>
                  <a:lnTo>
                    <a:pt x="4298099" y="45504"/>
                  </a:lnTo>
                  <a:lnTo>
                    <a:pt x="4307179" y="49923"/>
                  </a:lnTo>
                  <a:lnTo>
                    <a:pt x="4317250" y="50431"/>
                  </a:lnTo>
                  <a:lnTo>
                    <a:pt x="4326433" y="47167"/>
                  </a:lnTo>
                  <a:lnTo>
                    <a:pt x="4333735" y="40716"/>
                  </a:lnTo>
                  <a:lnTo>
                    <a:pt x="4335323" y="37452"/>
                  </a:lnTo>
                  <a:lnTo>
                    <a:pt x="5660542" y="380441"/>
                  </a:lnTo>
                  <a:lnTo>
                    <a:pt x="5689231" y="405396"/>
                  </a:lnTo>
                  <a:lnTo>
                    <a:pt x="5698414" y="402132"/>
                  </a:lnTo>
                  <a:lnTo>
                    <a:pt x="5705716" y="395681"/>
                  </a:lnTo>
                  <a:lnTo>
                    <a:pt x="5710148" y="386600"/>
                  </a:lnTo>
                  <a:lnTo>
                    <a:pt x="5710644" y="376529"/>
                  </a:lnTo>
                  <a:close/>
                </a:path>
                <a:path w="7674609" h="2818765">
                  <a:moveTo>
                    <a:pt x="7433348" y="1363256"/>
                  </a:moveTo>
                  <a:lnTo>
                    <a:pt x="7432561" y="1355102"/>
                  </a:lnTo>
                  <a:lnTo>
                    <a:pt x="7432535" y="1354721"/>
                  </a:lnTo>
                  <a:lnTo>
                    <a:pt x="7432421" y="1353578"/>
                  </a:lnTo>
                  <a:lnTo>
                    <a:pt x="7427925" y="1344955"/>
                  </a:lnTo>
                  <a:lnTo>
                    <a:pt x="7420203" y="1338465"/>
                  </a:lnTo>
                  <a:lnTo>
                    <a:pt x="7410628" y="1335468"/>
                  </a:lnTo>
                  <a:lnTo>
                    <a:pt x="7400938" y="1336344"/>
                  </a:lnTo>
                  <a:lnTo>
                    <a:pt x="7392289" y="1340789"/>
                  </a:lnTo>
                  <a:lnTo>
                    <a:pt x="7389952" y="1343558"/>
                  </a:lnTo>
                  <a:lnTo>
                    <a:pt x="6296025" y="744499"/>
                  </a:lnTo>
                  <a:lnTo>
                    <a:pt x="6297092" y="741083"/>
                  </a:lnTo>
                  <a:lnTo>
                    <a:pt x="6296355" y="732929"/>
                  </a:lnTo>
                  <a:lnTo>
                    <a:pt x="6296215" y="731405"/>
                  </a:lnTo>
                  <a:lnTo>
                    <a:pt x="6291770" y="722782"/>
                  </a:lnTo>
                  <a:lnTo>
                    <a:pt x="6284061" y="716292"/>
                  </a:lnTo>
                  <a:lnTo>
                    <a:pt x="6274422" y="713295"/>
                  </a:lnTo>
                  <a:lnTo>
                    <a:pt x="6264757" y="714171"/>
                  </a:lnTo>
                  <a:lnTo>
                    <a:pt x="6256121" y="718616"/>
                  </a:lnTo>
                  <a:lnTo>
                    <a:pt x="6249644" y="726325"/>
                  </a:lnTo>
                  <a:lnTo>
                    <a:pt x="6246634" y="735965"/>
                  </a:lnTo>
                  <a:lnTo>
                    <a:pt x="6247371" y="744105"/>
                  </a:lnTo>
                  <a:lnTo>
                    <a:pt x="6247409" y="744499"/>
                  </a:lnTo>
                  <a:lnTo>
                    <a:pt x="6247511" y="745629"/>
                  </a:lnTo>
                  <a:lnTo>
                    <a:pt x="6251956" y="754265"/>
                  </a:lnTo>
                  <a:lnTo>
                    <a:pt x="6259677" y="760742"/>
                  </a:lnTo>
                  <a:lnTo>
                    <a:pt x="6269304" y="763752"/>
                  </a:lnTo>
                  <a:lnTo>
                    <a:pt x="6278981" y="762876"/>
                  </a:lnTo>
                  <a:lnTo>
                    <a:pt x="6287605" y="758431"/>
                  </a:lnTo>
                  <a:lnTo>
                    <a:pt x="6289916" y="755675"/>
                  </a:lnTo>
                  <a:lnTo>
                    <a:pt x="7383843" y="1354721"/>
                  </a:lnTo>
                  <a:lnTo>
                    <a:pt x="7382777" y="1358150"/>
                  </a:lnTo>
                  <a:lnTo>
                    <a:pt x="7383653" y="1367866"/>
                  </a:lnTo>
                  <a:lnTo>
                    <a:pt x="7388098" y="1376540"/>
                  </a:lnTo>
                  <a:lnTo>
                    <a:pt x="7395819" y="1383042"/>
                  </a:lnTo>
                  <a:lnTo>
                    <a:pt x="7405459" y="1386027"/>
                  </a:lnTo>
                  <a:lnTo>
                    <a:pt x="7415187" y="1385112"/>
                  </a:lnTo>
                  <a:lnTo>
                    <a:pt x="7423848" y="1380617"/>
                  </a:lnTo>
                  <a:lnTo>
                    <a:pt x="7430363" y="1372882"/>
                  </a:lnTo>
                  <a:lnTo>
                    <a:pt x="7432408" y="1366278"/>
                  </a:lnTo>
                  <a:lnTo>
                    <a:pt x="7433348" y="1363256"/>
                  </a:lnTo>
                  <a:close/>
                </a:path>
                <a:path w="7674609" h="2818765">
                  <a:moveTo>
                    <a:pt x="7434313" y="1841474"/>
                  </a:moveTo>
                  <a:lnTo>
                    <a:pt x="7433437" y="1835670"/>
                  </a:lnTo>
                  <a:lnTo>
                    <a:pt x="7432865" y="1831848"/>
                  </a:lnTo>
                  <a:lnTo>
                    <a:pt x="7427696" y="1823224"/>
                  </a:lnTo>
                  <a:lnTo>
                    <a:pt x="7419518" y="1817255"/>
                  </a:lnTo>
                  <a:lnTo>
                    <a:pt x="7410056" y="1814995"/>
                  </a:lnTo>
                  <a:lnTo>
                    <a:pt x="7400417" y="1816468"/>
                  </a:lnTo>
                  <a:lnTo>
                    <a:pt x="7391755" y="1821700"/>
                  </a:lnTo>
                  <a:lnTo>
                    <a:pt x="7385837" y="1829816"/>
                  </a:lnTo>
                  <a:lnTo>
                    <a:pt x="7383564" y="1839277"/>
                  </a:lnTo>
                  <a:lnTo>
                    <a:pt x="7384999" y="1848904"/>
                  </a:lnTo>
                  <a:lnTo>
                    <a:pt x="7386891" y="1852015"/>
                  </a:lnTo>
                  <a:lnTo>
                    <a:pt x="7061073" y="2150935"/>
                  </a:lnTo>
                  <a:lnTo>
                    <a:pt x="7058139" y="2148789"/>
                  </a:lnTo>
                  <a:lnTo>
                    <a:pt x="7048678" y="2146503"/>
                  </a:lnTo>
                  <a:lnTo>
                    <a:pt x="7039051" y="2147951"/>
                  </a:lnTo>
                  <a:lnTo>
                    <a:pt x="7030440" y="2153170"/>
                  </a:lnTo>
                  <a:lnTo>
                    <a:pt x="7024459" y="2161349"/>
                  </a:lnTo>
                  <a:lnTo>
                    <a:pt x="7022198" y="2170811"/>
                  </a:lnTo>
                  <a:lnTo>
                    <a:pt x="7023671" y="2180450"/>
                  </a:lnTo>
                  <a:lnTo>
                    <a:pt x="7028916" y="2189111"/>
                  </a:lnTo>
                  <a:lnTo>
                    <a:pt x="7037019" y="2195017"/>
                  </a:lnTo>
                  <a:lnTo>
                    <a:pt x="7046481" y="2197265"/>
                  </a:lnTo>
                  <a:lnTo>
                    <a:pt x="7056107" y="2195817"/>
                  </a:lnTo>
                  <a:lnTo>
                    <a:pt x="7064730" y="2190635"/>
                  </a:lnTo>
                  <a:lnTo>
                    <a:pt x="7070699" y="2182469"/>
                  </a:lnTo>
                  <a:lnTo>
                    <a:pt x="7072109" y="2176538"/>
                  </a:lnTo>
                  <a:lnTo>
                    <a:pt x="7072960" y="2173008"/>
                  </a:lnTo>
                  <a:lnTo>
                    <a:pt x="7071487" y="2163368"/>
                  </a:lnTo>
                  <a:lnTo>
                    <a:pt x="7069620" y="2160282"/>
                  </a:lnTo>
                  <a:lnTo>
                    <a:pt x="7395464" y="1861350"/>
                  </a:lnTo>
                  <a:lnTo>
                    <a:pt x="7398398" y="1863496"/>
                  </a:lnTo>
                  <a:lnTo>
                    <a:pt x="7407859" y="1865757"/>
                  </a:lnTo>
                  <a:lnTo>
                    <a:pt x="7417498" y="1864283"/>
                  </a:lnTo>
                  <a:lnTo>
                    <a:pt x="7426172" y="1859038"/>
                  </a:lnTo>
                  <a:lnTo>
                    <a:pt x="7432065" y="1850936"/>
                  </a:lnTo>
                  <a:lnTo>
                    <a:pt x="7434313" y="1841474"/>
                  </a:lnTo>
                  <a:close/>
                </a:path>
                <a:path w="7674609" h="2818765">
                  <a:moveTo>
                    <a:pt x="7674280" y="1943036"/>
                  </a:moveTo>
                  <a:lnTo>
                    <a:pt x="7673505" y="1936127"/>
                  </a:lnTo>
                  <a:lnTo>
                    <a:pt x="7673200" y="1933384"/>
                  </a:lnTo>
                  <a:lnTo>
                    <a:pt x="7668361" y="1924570"/>
                  </a:lnTo>
                  <a:lnTo>
                    <a:pt x="7660399" y="1918284"/>
                  </a:lnTo>
                  <a:lnTo>
                    <a:pt x="7651026" y="1915642"/>
                  </a:lnTo>
                  <a:lnTo>
                    <a:pt x="7641349" y="1916734"/>
                  </a:lnTo>
                  <a:lnTo>
                    <a:pt x="7632547" y="1921649"/>
                  </a:lnTo>
                  <a:lnTo>
                    <a:pt x="7626312" y="1929536"/>
                  </a:lnTo>
                  <a:lnTo>
                    <a:pt x="7623696" y="1938883"/>
                  </a:lnTo>
                  <a:lnTo>
                    <a:pt x="7624775" y="1948535"/>
                  </a:lnTo>
                  <a:lnTo>
                    <a:pt x="7626515" y="1951710"/>
                  </a:lnTo>
                  <a:lnTo>
                    <a:pt x="6659524" y="2772918"/>
                  </a:lnTo>
                  <a:lnTo>
                    <a:pt x="6656667" y="2770657"/>
                  </a:lnTo>
                  <a:lnTo>
                    <a:pt x="6647320" y="2768028"/>
                  </a:lnTo>
                  <a:lnTo>
                    <a:pt x="6637668" y="2769095"/>
                  </a:lnTo>
                  <a:lnTo>
                    <a:pt x="6628866" y="2773972"/>
                  </a:lnTo>
                  <a:lnTo>
                    <a:pt x="6622567" y="2781897"/>
                  </a:lnTo>
                  <a:lnTo>
                    <a:pt x="6619926" y="2791269"/>
                  </a:lnTo>
                  <a:lnTo>
                    <a:pt x="6621018" y="2800947"/>
                  </a:lnTo>
                  <a:lnTo>
                    <a:pt x="6625945" y="2809773"/>
                  </a:lnTo>
                  <a:lnTo>
                    <a:pt x="6633819" y="2816021"/>
                  </a:lnTo>
                  <a:lnTo>
                    <a:pt x="6643167" y="2818650"/>
                  </a:lnTo>
                  <a:lnTo>
                    <a:pt x="6652819" y="2817584"/>
                  </a:lnTo>
                  <a:lnTo>
                    <a:pt x="6661632" y="2812694"/>
                  </a:lnTo>
                  <a:lnTo>
                    <a:pt x="6667919" y="2804782"/>
                  </a:lnTo>
                  <a:lnTo>
                    <a:pt x="6669786" y="2798178"/>
                  </a:lnTo>
                  <a:lnTo>
                    <a:pt x="6670561" y="2795409"/>
                  </a:lnTo>
                  <a:lnTo>
                    <a:pt x="6669468" y="2785732"/>
                  </a:lnTo>
                  <a:lnTo>
                    <a:pt x="6667703" y="2782557"/>
                  </a:lnTo>
                  <a:lnTo>
                    <a:pt x="7634732" y="1961388"/>
                  </a:lnTo>
                  <a:lnTo>
                    <a:pt x="7637577" y="1963635"/>
                  </a:lnTo>
                  <a:lnTo>
                    <a:pt x="7646962" y="1966277"/>
                  </a:lnTo>
                  <a:lnTo>
                    <a:pt x="7656627" y="1965185"/>
                  </a:lnTo>
                  <a:lnTo>
                    <a:pt x="7665440" y="1960257"/>
                  </a:lnTo>
                  <a:lnTo>
                    <a:pt x="7671663" y="1952383"/>
                  </a:lnTo>
                  <a:lnTo>
                    <a:pt x="7674280" y="1943036"/>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9"/>
            <p:cNvSpPr/>
            <p:nvPr/>
          </p:nvSpPr>
          <p:spPr>
            <a:xfrm>
              <a:off x="5871210" y="3568446"/>
              <a:ext cx="1685925" cy="242570"/>
            </a:xfrm>
            <a:custGeom>
              <a:avLst/>
              <a:gdLst/>
              <a:ahLst/>
              <a:cxnLst/>
              <a:rect l="l" t="t" r="r" b="b"/>
              <a:pathLst>
                <a:path w="1685925" h="242570">
                  <a:moveTo>
                    <a:pt x="0" y="242315"/>
                  </a:moveTo>
                  <a:lnTo>
                    <a:pt x="1685543" y="242315"/>
                  </a:lnTo>
                  <a:lnTo>
                    <a:pt x="1685543" y="0"/>
                  </a:lnTo>
                  <a:lnTo>
                    <a:pt x="0" y="0"/>
                  </a:lnTo>
                  <a:lnTo>
                    <a:pt x="0" y="242315"/>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0" name="object 80"/>
          <p:cNvSpPr txBox="1"/>
          <p:nvPr/>
        </p:nvSpPr>
        <p:spPr>
          <a:xfrm>
            <a:off x="5778560" y="3392667"/>
            <a:ext cx="1704975" cy="269240"/>
          </a:xfrm>
          <a:prstGeom prst="rect">
            <a:avLst/>
          </a:prstGeom>
          <a:solidFill>
            <a:srgbClr val="5571AA"/>
          </a:solidFill>
        </p:spPr>
        <p:txBody>
          <a:bodyPr vert="horz" wrap="square" lIns="0" tIns="0" rIns="0" bIns="0" rtlCol="0">
            <a:spAutoFit/>
          </a:bodyPr>
          <a:lstStyle/>
          <a:p>
            <a:pPr marL="73025" marR="0" lvl="0" indent="0" defTabSz="914400" eaLnBrk="1" fontAlgn="auto" latinLnBrk="0" hangingPunct="1">
              <a:lnSpc>
                <a:spcPts val="211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通信衛星の拡充</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81" name="object 81"/>
          <p:cNvGrpSpPr/>
          <p:nvPr/>
        </p:nvGrpSpPr>
        <p:grpSpPr>
          <a:xfrm>
            <a:off x="5778560" y="3642603"/>
            <a:ext cx="1704975" cy="765810"/>
            <a:chOff x="5861684" y="3808857"/>
            <a:chExt cx="1704975" cy="765810"/>
          </a:xfrm>
        </p:grpSpPr>
        <p:sp>
          <p:nvSpPr>
            <p:cNvPr id="82" name="object 82"/>
            <p:cNvSpPr/>
            <p:nvPr/>
          </p:nvSpPr>
          <p:spPr>
            <a:xfrm>
              <a:off x="5871209" y="3818382"/>
              <a:ext cx="1685925" cy="746760"/>
            </a:xfrm>
            <a:custGeom>
              <a:avLst/>
              <a:gdLst/>
              <a:ahLst/>
              <a:cxnLst/>
              <a:rect l="l" t="t" r="r" b="b"/>
              <a:pathLst>
                <a:path w="1685925" h="746760">
                  <a:moveTo>
                    <a:pt x="1685543" y="0"/>
                  </a:moveTo>
                  <a:lnTo>
                    <a:pt x="0" y="0"/>
                  </a:lnTo>
                  <a:lnTo>
                    <a:pt x="0" y="746759"/>
                  </a:lnTo>
                  <a:lnTo>
                    <a:pt x="1685543" y="746759"/>
                  </a:lnTo>
                  <a:lnTo>
                    <a:pt x="168554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object 83"/>
            <p:cNvSpPr/>
            <p:nvPr/>
          </p:nvSpPr>
          <p:spPr>
            <a:xfrm>
              <a:off x="5871209" y="3818382"/>
              <a:ext cx="1685925" cy="746760"/>
            </a:xfrm>
            <a:custGeom>
              <a:avLst/>
              <a:gdLst/>
              <a:ahLst/>
              <a:cxnLst/>
              <a:rect l="l" t="t" r="r" b="b"/>
              <a:pathLst>
                <a:path w="1685925" h="746760">
                  <a:moveTo>
                    <a:pt x="0" y="746759"/>
                  </a:moveTo>
                  <a:lnTo>
                    <a:pt x="1685543" y="746759"/>
                  </a:lnTo>
                  <a:lnTo>
                    <a:pt x="1685543" y="0"/>
                  </a:lnTo>
                  <a:lnTo>
                    <a:pt x="0" y="0"/>
                  </a:lnTo>
                  <a:lnTo>
                    <a:pt x="0" y="746759"/>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4" name="object 84"/>
          <p:cNvSpPr txBox="1"/>
          <p:nvPr/>
        </p:nvSpPr>
        <p:spPr>
          <a:xfrm>
            <a:off x="5797610" y="3729217"/>
            <a:ext cx="1666875" cy="482600"/>
          </a:xfrm>
          <a:prstGeom prst="rect">
            <a:avLst/>
          </a:prstGeom>
        </p:spPr>
        <p:txBody>
          <a:bodyPr vert="horz" wrap="square" lIns="0" tIns="12065" rIns="0" bIns="0" rtlCol="0">
            <a:spAutoFit/>
          </a:bodyPr>
          <a:lstStyle/>
          <a:p>
            <a:pPr marL="194945" marR="148590" lvl="0" indent="-3810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メイリオ"/>
                <a:cs typeface="メイリオ"/>
              </a:rPr>
              <a:t>ﾌﾞﾛｰﾄﾞﾊﾞﾝﾄﾞ5G/6G</a:t>
            </a:r>
            <a:r>
              <a:rPr kumimoji="0" sz="1000" b="0" i="0" u="none" strike="noStrike" kern="0" cap="none" spc="-30" normalizeH="0" baseline="0" noProof="0" dirty="0">
                <a:ln>
                  <a:noFill/>
                </a:ln>
                <a:solidFill>
                  <a:sysClr val="windowText" lastClr="000000"/>
                </a:solidFill>
                <a:effectLst/>
                <a:uLnTx/>
                <a:uFillTx/>
                <a:latin typeface="メイリオ"/>
                <a:cs typeface="メイリオ"/>
              </a:rPr>
              <a:t>の次</a:t>
            </a:r>
            <a:r>
              <a:rPr kumimoji="0" sz="1000" b="0" i="0" u="none" strike="noStrike" kern="0" cap="none" spc="-15" normalizeH="0" baseline="0" noProof="0" dirty="0">
                <a:ln>
                  <a:noFill/>
                </a:ln>
                <a:solidFill>
                  <a:sysClr val="windowText" lastClr="000000"/>
                </a:solidFill>
                <a:effectLst/>
                <a:uLnTx/>
                <a:uFillTx/>
                <a:latin typeface="メイリオ"/>
                <a:cs typeface="メイリオ"/>
              </a:rPr>
              <a:t>世代通信、</a:t>
            </a:r>
            <a:r>
              <a:rPr kumimoji="0" sz="1000" b="0" i="0" u="none" strike="noStrike" kern="0" cap="none" spc="0" normalizeH="0" baseline="0" noProof="0" dirty="0">
                <a:ln>
                  <a:noFill/>
                </a:ln>
                <a:solidFill>
                  <a:sysClr val="windowText" lastClr="000000"/>
                </a:solidFill>
                <a:effectLst/>
                <a:uLnTx/>
                <a:uFillTx/>
                <a:latin typeface="メイリオ"/>
                <a:cs typeface="メイリオ"/>
              </a:rPr>
              <a:t>ﾅﾛｰﾊﾞﾝﾄﾞ</a:t>
            </a:r>
            <a:r>
              <a:rPr kumimoji="0" sz="1000" b="0" i="0" u="none" strike="noStrike" kern="0" cap="none" spc="-50" normalizeH="0" baseline="0" noProof="0" dirty="0">
                <a:ln>
                  <a:noFill/>
                </a:ln>
                <a:solidFill>
                  <a:sysClr val="windowText" lastClr="000000"/>
                </a:solidFill>
                <a:effectLst/>
                <a:uLnTx/>
                <a:uFillTx/>
                <a:latin typeface="メイリオ"/>
                <a:cs typeface="メイリオ"/>
              </a:rPr>
              <a:t>は </a:t>
            </a:r>
            <a:r>
              <a:rPr kumimoji="0" sz="1000" b="0" i="0" u="none" strike="noStrike" kern="0" cap="none" spc="-10" normalizeH="0" baseline="0" noProof="0" dirty="0">
                <a:ln>
                  <a:noFill/>
                </a:ln>
                <a:solidFill>
                  <a:sysClr val="windowText" lastClr="000000"/>
                </a:solidFill>
                <a:effectLst/>
                <a:uLnTx/>
                <a:uFillTx/>
                <a:latin typeface="メイリオ"/>
                <a:cs typeface="メイリオ"/>
              </a:rPr>
              <a:t>IOT、M2M</a:t>
            </a:r>
            <a:r>
              <a:rPr kumimoji="0" sz="1000" b="0" i="0" u="none" strike="noStrike" kern="0" cap="none" spc="-20" normalizeH="0" baseline="0" noProof="0" dirty="0">
                <a:ln>
                  <a:noFill/>
                </a:ln>
                <a:solidFill>
                  <a:sysClr val="windowText" lastClr="000000"/>
                </a:solidFill>
                <a:effectLst/>
                <a:uLnTx/>
                <a:uFillTx/>
                <a:latin typeface="メイリオ"/>
                <a:cs typeface="メイリオ"/>
              </a:rPr>
              <a:t>通信に貢献</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85" name="object 85"/>
          <p:cNvGrpSpPr/>
          <p:nvPr/>
        </p:nvGrpSpPr>
        <p:grpSpPr>
          <a:xfrm>
            <a:off x="2684840" y="1728331"/>
            <a:ext cx="7211059" cy="4817110"/>
            <a:chOff x="2767964" y="1894585"/>
            <a:chExt cx="7211059" cy="4817110"/>
          </a:xfrm>
        </p:grpSpPr>
        <p:pic>
          <p:nvPicPr>
            <p:cNvPr id="86" name="object 86"/>
            <p:cNvPicPr/>
            <p:nvPr/>
          </p:nvPicPr>
          <p:blipFill>
            <a:blip r:embed="rId23" cstate="print"/>
            <a:stretch>
              <a:fillRect/>
            </a:stretch>
          </p:blipFill>
          <p:spPr>
            <a:xfrm>
              <a:off x="4882895" y="5832992"/>
              <a:ext cx="185927" cy="177663"/>
            </a:xfrm>
            <a:prstGeom prst="rect">
              <a:avLst/>
            </a:prstGeom>
          </p:spPr>
        </p:pic>
        <p:sp>
          <p:nvSpPr>
            <p:cNvPr id="87" name="object 87"/>
            <p:cNvSpPr/>
            <p:nvPr/>
          </p:nvSpPr>
          <p:spPr>
            <a:xfrm>
              <a:off x="4296156" y="5574791"/>
              <a:ext cx="516890" cy="439420"/>
            </a:xfrm>
            <a:custGeom>
              <a:avLst/>
              <a:gdLst/>
              <a:ahLst/>
              <a:cxnLst/>
              <a:rect l="l" t="t" r="r" b="b"/>
              <a:pathLst>
                <a:path w="516889" h="439420">
                  <a:moveTo>
                    <a:pt x="30467" y="73152"/>
                  </a:moveTo>
                  <a:lnTo>
                    <a:pt x="19812" y="73152"/>
                  </a:lnTo>
                  <a:lnTo>
                    <a:pt x="19812" y="397764"/>
                  </a:lnTo>
                  <a:lnTo>
                    <a:pt x="30467" y="397764"/>
                  </a:lnTo>
                  <a:lnTo>
                    <a:pt x="30467" y="73152"/>
                  </a:lnTo>
                  <a:close/>
                </a:path>
                <a:path w="516889" h="439420">
                  <a:moveTo>
                    <a:pt x="47244" y="73152"/>
                  </a:moveTo>
                  <a:lnTo>
                    <a:pt x="38100" y="73152"/>
                  </a:lnTo>
                  <a:lnTo>
                    <a:pt x="38100" y="397764"/>
                  </a:lnTo>
                  <a:lnTo>
                    <a:pt x="47244" y="397764"/>
                  </a:lnTo>
                  <a:lnTo>
                    <a:pt x="47244" y="73152"/>
                  </a:lnTo>
                  <a:close/>
                </a:path>
                <a:path w="516889" h="439420">
                  <a:moveTo>
                    <a:pt x="65532" y="73152"/>
                  </a:moveTo>
                  <a:lnTo>
                    <a:pt x="54864" y="73152"/>
                  </a:lnTo>
                  <a:lnTo>
                    <a:pt x="54864" y="397764"/>
                  </a:lnTo>
                  <a:lnTo>
                    <a:pt x="65532" y="397764"/>
                  </a:lnTo>
                  <a:lnTo>
                    <a:pt x="65532" y="73152"/>
                  </a:lnTo>
                  <a:close/>
                </a:path>
                <a:path w="516889" h="439420">
                  <a:moveTo>
                    <a:pt x="82296" y="73152"/>
                  </a:moveTo>
                  <a:lnTo>
                    <a:pt x="73152" y="73152"/>
                  </a:lnTo>
                  <a:lnTo>
                    <a:pt x="73152" y="397764"/>
                  </a:lnTo>
                  <a:lnTo>
                    <a:pt x="82296" y="397764"/>
                  </a:lnTo>
                  <a:lnTo>
                    <a:pt x="82296" y="73152"/>
                  </a:lnTo>
                  <a:close/>
                </a:path>
                <a:path w="516889" h="439420">
                  <a:moveTo>
                    <a:pt x="100584" y="73152"/>
                  </a:moveTo>
                  <a:lnTo>
                    <a:pt x="91440" y="73152"/>
                  </a:lnTo>
                  <a:lnTo>
                    <a:pt x="91440" y="397764"/>
                  </a:lnTo>
                  <a:lnTo>
                    <a:pt x="100584" y="397764"/>
                  </a:lnTo>
                  <a:lnTo>
                    <a:pt x="100584" y="73152"/>
                  </a:lnTo>
                  <a:close/>
                </a:path>
                <a:path w="516889" h="439420">
                  <a:moveTo>
                    <a:pt x="117348" y="73152"/>
                  </a:moveTo>
                  <a:lnTo>
                    <a:pt x="108204" y="73152"/>
                  </a:lnTo>
                  <a:lnTo>
                    <a:pt x="108204" y="397764"/>
                  </a:lnTo>
                  <a:lnTo>
                    <a:pt x="117348" y="397764"/>
                  </a:lnTo>
                  <a:lnTo>
                    <a:pt x="117348" y="73152"/>
                  </a:lnTo>
                  <a:close/>
                </a:path>
                <a:path w="516889" h="439420">
                  <a:moveTo>
                    <a:pt x="135636" y="73152"/>
                  </a:moveTo>
                  <a:lnTo>
                    <a:pt x="126492" y="73152"/>
                  </a:lnTo>
                  <a:lnTo>
                    <a:pt x="126492" y="397764"/>
                  </a:lnTo>
                  <a:lnTo>
                    <a:pt x="135636" y="397764"/>
                  </a:lnTo>
                  <a:lnTo>
                    <a:pt x="135636" y="73152"/>
                  </a:lnTo>
                  <a:close/>
                </a:path>
                <a:path w="516889" h="439420">
                  <a:moveTo>
                    <a:pt x="153924" y="49022"/>
                  </a:moveTo>
                  <a:lnTo>
                    <a:pt x="0" y="49022"/>
                  </a:lnTo>
                  <a:lnTo>
                    <a:pt x="0" y="59182"/>
                  </a:lnTo>
                  <a:lnTo>
                    <a:pt x="0" y="428752"/>
                  </a:lnTo>
                  <a:lnTo>
                    <a:pt x="0" y="438912"/>
                  </a:lnTo>
                  <a:lnTo>
                    <a:pt x="153924" y="438912"/>
                  </a:lnTo>
                  <a:lnTo>
                    <a:pt x="153924" y="429171"/>
                  </a:lnTo>
                  <a:lnTo>
                    <a:pt x="153924" y="428752"/>
                  </a:lnTo>
                  <a:lnTo>
                    <a:pt x="153924" y="59245"/>
                  </a:lnTo>
                  <a:lnTo>
                    <a:pt x="144145" y="59245"/>
                  </a:lnTo>
                  <a:lnTo>
                    <a:pt x="144145" y="428752"/>
                  </a:lnTo>
                  <a:lnTo>
                    <a:pt x="10922" y="428752"/>
                  </a:lnTo>
                  <a:lnTo>
                    <a:pt x="10922" y="59182"/>
                  </a:lnTo>
                  <a:lnTo>
                    <a:pt x="153924" y="59182"/>
                  </a:lnTo>
                  <a:lnTo>
                    <a:pt x="153924" y="49022"/>
                  </a:lnTo>
                  <a:close/>
                </a:path>
                <a:path w="516889" h="439420">
                  <a:moveTo>
                    <a:pt x="310896" y="402336"/>
                  </a:moveTo>
                  <a:lnTo>
                    <a:pt x="199644" y="402336"/>
                  </a:lnTo>
                  <a:lnTo>
                    <a:pt x="199644" y="411480"/>
                  </a:lnTo>
                  <a:lnTo>
                    <a:pt x="310896" y="411480"/>
                  </a:lnTo>
                  <a:lnTo>
                    <a:pt x="310896" y="402336"/>
                  </a:lnTo>
                  <a:close/>
                </a:path>
                <a:path w="516889" h="439420">
                  <a:moveTo>
                    <a:pt x="310896" y="377952"/>
                  </a:moveTo>
                  <a:lnTo>
                    <a:pt x="199644" y="377952"/>
                  </a:lnTo>
                  <a:lnTo>
                    <a:pt x="199644" y="388620"/>
                  </a:lnTo>
                  <a:lnTo>
                    <a:pt x="310896" y="388620"/>
                  </a:lnTo>
                  <a:lnTo>
                    <a:pt x="310896" y="377952"/>
                  </a:lnTo>
                  <a:close/>
                </a:path>
                <a:path w="516889" h="439420">
                  <a:moveTo>
                    <a:pt x="310896" y="353568"/>
                  </a:moveTo>
                  <a:lnTo>
                    <a:pt x="199644" y="353568"/>
                  </a:lnTo>
                  <a:lnTo>
                    <a:pt x="199644" y="364236"/>
                  </a:lnTo>
                  <a:lnTo>
                    <a:pt x="310896" y="364236"/>
                  </a:lnTo>
                  <a:lnTo>
                    <a:pt x="310896" y="353568"/>
                  </a:lnTo>
                  <a:close/>
                </a:path>
                <a:path w="516889" h="439420">
                  <a:moveTo>
                    <a:pt x="310896" y="330708"/>
                  </a:moveTo>
                  <a:lnTo>
                    <a:pt x="199644" y="330708"/>
                  </a:lnTo>
                  <a:lnTo>
                    <a:pt x="199644" y="339852"/>
                  </a:lnTo>
                  <a:lnTo>
                    <a:pt x="310896" y="339852"/>
                  </a:lnTo>
                  <a:lnTo>
                    <a:pt x="310896" y="330708"/>
                  </a:lnTo>
                  <a:close/>
                </a:path>
                <a:path w="516889" h="439420">
                  <a:moveTo>
                    <a:pt x="310896" y="306324"/>
                  </a:moveTo>
                  <a:lnTo>
                    <a:pt x="199644" y="306324"/>
                  </a:lnTo>
                  <a:lnTo>
                    <a:pt x="199644" y="316992"/>
                  </a:lnTo>
                  <a:lnTo>
                    <a:pt x="310896" y="316992"/>
                  </a:lnTo>
                  <a:lnTo>
                    <a:pt x="310896" y="306324"/>
                  </a:lnTo>
                  <a:close/>
                </a:path>
                <a:path w="516889" h="439420">
                  <a:moveTo>
                    <a:pt x="310896" y="283464"/>
                  </a:moveTo>
                  <a:lnTo>
                    <a:pt x="199644" y="283464"/>
                  </a:lnTo>
                  <a:lnTo>
                    <a:pt x="199644" y="292608"/>
                  </a:lnTo>
                  <a:lnTo>
                    <a:pt x="310896" y="292608"/>
                  </a:lnTo>
                  <a:lnTo>
                    <a:pt x="310896" y="283464"/>
                  </a:lnTo>
                  <a:close/>
                </a:path>
                <a:path w="516889" h="439420">
                  <a:moveTo>
                    <a:pt x="310896" y="257556"/>
                  </a:moveTo>
                  <a:lnTo>
                    <a:pt x="199644" y="257556"/>
                  </a:lnTo>
                  <a:lnTo>
                    <a:pt x="199644" y="268224"/>
                  </a:lnTo>
                  <a:lnTo>
                    <a:pt x="310896" y="268224"/>
                  </a:lnTo>
                  <a:lnTo>
                    <a:pt x="310896" y="257556"/>
                  </a:lnTo>
                  <a:close/>
                </a:path>
                <a:path w="516889" h="439420">
                  <a:moveTo>
                    <a:pt x="310896" y="234696"/>
                  </a:moveTo>
                  <a:lnTo>
                    <a:pt x="199644" y="234696"/>
                  </a:lnTo>
                  <a:lnTo>
                    <a:pt x="199644" y="245364"/>
                  </a:lnTo>
                  <a:lnTo>
                    <a:pt x="310896" y="245364"/>
                  </a:lnTo>
                  <a:lnTo>
                    <a:pt x="310896" y="234696"/>
                  </a:lnTo>
                  <a:close/>
                </a:path>
                <a:path w="516889" h="439420">
                  <a:moveTo>
                    <a:pt x="310896" y="210312"/>
                  </a:moveTo>
                  <a:lnTo>
                    <a:pt x="199644" y="210312"/>
                  </a:lnTo>
                  <a:lnTo>
                    <a:pt x="199644" y="220980"/>
                  </a:lnTo>
                  <a:lnTo>
                    <a:pt x="310896" y="220980"/>
                  </a:lnTo>
                  <a:lnTo>
                    <a:pt x="310896" y="210312"/>
                  </a:lnTo>
                  <a:close/>
                </a:path>
                <a:path w="516889" h="439420">
                  <a:moveTo>
                    <a:pt x="310896" y="187452"/>
                  </a:moveTo>
                  <a:lnTo>
                    <a:pt x="199644" y="187452"/>
                  </a:lnTo>
                  <a:lnTo>
                    <a:pt x="199644" y="196596"/>
                  </a:lnTo>
                  <a:lnTo>
                    <a:pt x="310896" y="196596"/>
                  </a:lnTo>
                  <a:lnTo>
                    <a:pt x="310896" y="187452"/>
                  </a:lnTo>
                  <a:close/>
                </a:path>
                <a:path w="516889" h="439420">
                  <a:moveTo>
                    <a:pt x="310896" y="163068"/>
                  </a:moveTo>
                  <a:lnTo>
                    <a:pt x="199644" y="163068"/>
                  </a:lnTo>
                  <a:lnTo>
                    <a:pt x="199644" y="173736"/>
                  </a:lnTo>
                  <a:lnTo>
                    <a:pt x="310896" y="173736"/>
                  </a:lnTo>
                  <a:lnTo>
                    <a:pt x="310896" y="163068"/>
                  </a:lnTo>
                  <a:close/>
                </a:path>
                <a:path w="516889" h="439420">
                  <a:moveTo>
                    <a:pt x="310896" y="138684"/>
                  </a:moveTo>
                  <a:lnTo>
                    <a:pt x="199644" y="138684"/>
                  </a:lnTo>
                  <a:lnTo>
                    <a:pt x="199644" y="149352"/>
                  </a:lnTo>
                  <a:lnTo>
                    <a:pt x="310896" y="149352"/>
                  </a:lnTo>
                  <a:lnTo>
                    <a:pt x="310896" y="138684"/>
                  </a:lnTo>
                  <a:close/>
                </a:path>
                <a:path w="516889" h="439420">
                  <a:moveTo>
                    <a:pt x="336804" y="85344"/>
                  </a:moveTo>
                  <a:lnTo>
                    <a:pt x="327152" y="85344"/>
                  </a:lnTo>
                  <a:lnTo>
                    <a:pt x="327152" y="123952"/>
                  </a:lnTo>
                  <a:lnTo>
                    <a:pt x="327152" y="428752"/>
                  </a:lnTo>
                  <a:lnTo>
                    <a:pt x="183388" y="428752"/>
                  </a:lnTo>
                  <a:lnTo>
                    <a:pt x="183388" y="123952"/>
                  </a:lnTo>
                  <a:lnTo>
                    <a:pt x="327152" y="123952"/>
                  </a:lnTo>
                  <a:lnTo>
                    <a:pt x="327152" y="85344"/>
                  </a:lnTo>
                  <a:lnTo>
                    <a:pt x="327025" y="85344"/>
                  </a:lnTo>
                  <a:lnTo>
                    <a:pt x="327025" y="95034"/>
                  </a:lnTo>
                  <a:lnTo>
                    <a:pt x="327025" y="109181"/>
                  </a:lnTo>
                  <a:lnTo>
                    <a:pt x="262763" y="109181"/>
                  </a:lnTo>
                  <a:lnTo>
                    <a:pt x="262763" y="95034"/>
                  </a:lnTo>
                  <a:lnTo>
                    <a:pt x="327025" y="95034"/>
                  </a:lnTo>
                  <a:lnTo>
                    <a:pt x="327025" y="85344"/>
                  </a:lnTo>
                  <a:lnTo>
                    <a:pt x="252984" y="85344"/>
                  </a:lnTo>
                  <a:lnTo>
                    <a:pt x="252984" y="112522"/>
                  </a:lnTo>
                  <a:lnTo>
                    <a:pt x="173736" y="112522"/>
                  </a:lnTo>
                  <a:lnTo>
                    <a:pt x="173736" y="123952"/>
                  </a:lnTo>
                  <a:lnTo>
                    <a:pt x="173736" y="428752"/>
                  </a:lnTo>
                  <a:lnTo>
                    <a:pt x="173736" y="438912"/>
                  </a:lnTo>
                  <a:lnTo>
                    <a:pt x="336804" y="438912"/>
                  </a:lnTo>
                  <a:lnTo>
                    <a:pt x="336804" y="95034"/>
                  </a:lnTo>
                  <a:lnTo>
                    <a:pt x="336804" y="85344"/>
                  </a:lnTo>
                  <a:close/>
                </a:path>
                <a:path w="516889" h="439420">
                  <a:moveTo>
                    <a:pt x="516636" y="330962"/>
                  </a:moveTo>
                  <a:lnTo>
                    <a:pt x="512051" y="330962"/>
                  </a:lnTo>
                  <a:lnTo>
                    <a:pt x="512051" y="10668"/>
                  </a:lnTo>
                  <a:lnTo>
                    <a:pt x="512051" y="6096"/>
                  </a:lnTo>
                  <a:lnTo>
                    <a:pt x="512051" y="0"/>
                  </a:lnTo>
                  <a:lnTo>
                    <a:pt x="501396" y="0"/>
                  </a:lnTo>
                  <a:lnTo>
                    <a:pt x="501396" y="10668"/>
                  </a:lnTo>
                  <a:lnTo>
                    <a:pt x="501396" y="21336"/>
                  </a:lnTo>
                  <a:lnTo>
                    <a:pt x="501396" y="330708"/>
                  </a:lnTo>
                  <a:lnTo>
                    <a:pt x="489191" y="330708"/>
                  </a:lnTo>
                  <a:lnTo>
                    <a:pt x="489191" y="320040"/>
                  </a:lnTo>
                  <a:lnTo>
                    <a:pt x="501396" y="320040"/>
                  </a:lnTo>
                  <a:lnTo>
                    <a:pt x="501396" y="309372"/>
                  </a:lnTo>
                  <a:lnTo>
                    <a:pt x="489191" y="309372"/>
                  </a:lnTo>
                  <a:lnTo>
                    <a:pt x="489191" y="298704"/>
                  </a:lnTo>
                  <a:lnTo>
                    <a:pt x="501396" y="298704"/>
                  </a:lnTo>
                  <a:lnTo>
                    <a:pt x="501396" y="289560"/>
                  </a:lnTo>
                  <a:lnTo>
                    <a:pt x="489191" y="289560"/>
                  </a:lnTo>
                  <a:lnTo>
                    <a:pt x="489191" y="278892"/>
                  </a:lnTo>
                  <a:lnTo>
                    <a:pt x="501396" y="278892"/>
                  </a:lnTo>
                  <a:lnTo>
                    <a:pt x="501396" y="268224"/>
                  </a:lnTo>
                  <a:lnTo>
                    <a:pt x="489191" y="268224"/>
                  </a:lnTo>
                  <a:lnTo>
                    <a:pt x="489191" y="257556"/>
                  </a:lnTo>
                  <a:lnTo>
                    <a:pt x="501396" y="257556"/>
                  </a:lnTo>
                  <a:lnTo>
                    <a:pt x="501396" y="246888"/>
                  </a:lnTo>
                  <a:lnTo>
                    <a:pt x="489191" y="246888"/>
                  </a:lnTo>
                  <a:lnTo>
                    <a:pt x="489191" y="236220"/>
                  </a:lnTo>
                  <a:lnTo>
                    <a:pt x="501396" y="236220"/>
                  </a:lnTo>
                  <a:lnTo>
                    <a:pt x="501396" y="227076"/>
                  </a:lnTo>
                  <a:lnTo>
                    <a:pt x="489191" y="227076"/>
                  </a:lnTo>
                  <a:lnTo>
                    <a:pt x="489191" y="216408"/>
                  </a:lnTo>
                  <a:lnTo>
                    <a:pt x="501396" y="216408"/>
                  </a:lnTo>
                  <a:lnTo>
                    <a:pt x="501396" y="207264"/>
                  </a:lnTo>
                  <a:lnTo>
                    <a:pt x="489191" y="207264"/>
                  </a:lnTo>
                  <a:lnTo>
                    <a:pt x="489191" y="196596"/>
                  </a:lnTo>
                  <a:lnTo>
                    <a:pt x="501396" y="196596"/>
                  </a:lnTo>
                  <a:lnTo>
                    <a:pt x="501396" y="185928"/>
                  </a:lnTo>
                  <a:lnTo>
                    <a:pt x="489191" y="185928"/>
                  </a:lnTo>
                  <a:lnTo>
                    <a:pt x="489191" y="175260"/>
                  </a:lnTo>
                  <a:lnTo>
                    <a:pt x="501396" y="175260"/>
                  </a:lnTo>
                  <a:lnTo>
                    <a:pt x="501396" y="166116"/>
                  </a:lnTo>
                  <a:lnTo>
                    <a:pt x="489191" y="166116"/>
                  </a:lnTo>
                  <a:lnTo>
                    <a:pt x="489191" y="155448"/>
                  </a:lnTo>
                  <a:lnTo>
                    <a:pt x="501396" y="155448"/>
                  </a:lnTo>
                  <a:lnTo>
                    <a:pt x="501396" y="144780"/>
                  </a:lnTo>
                  <a:lnTo>
                    <a:pt x="489191" y="144780"/>
                  </a:lnTo>
                  <a:lnTo>
                    <a:pt x="489191" y="134112"/>
                  </a:lnTo>
                  <a:lnTo>
                    <a:pt x="501396" y="134112"/>
                  </a:lnTo>
                  <a:lnTo>
                    <a:pt x="501396" y="123444"/>
                  </a:lnTo>
                  <a:lnTo>
                    <a:pt x="489191" y="123444"/>
                  </a:lnTo>
                  <a:lnTo>
                    <a:pt x="489191" y="112776"/>
                  </a:lnTo>
                  <a:lnTo>
                    <a:pt x="501396" y="112776"/>
                  </a:lnTo>
                  <a:lnTo>
                    <a:pt x="501396" y="103632"/>
                  </a:lnTo>
                  <a:lnTo>
                    <a:pt x="489191" y="103632"/>
                  </a:lnTo>
                  <a:lnTo>
                    <a:pt x="489191" y="92964"/>
                  </a:lnTo>
                  <a:lnTo>
                    <a:pt x="501396" y="92964"/>
                  </a:lnTo>
                  <a:lnTo>
                    <a:pt x="501396" y="83820"/>
                  </a:lnTo>
                  <a:lnTo>
                    <a:pt x="489191" y="83820"/>
                  </a:lnTo>
                  <a:lnTo>
                    <a:pt x="489191" y="73152"/>
                  </a:lnTo>
                  <a:lnTo>
                    <a:pt x="501396" y="73152"/>
                  </a:lnTo>
                  <a:lnTo>
                    <a:pt x="501396" y="62484"/>
                  </a:lnTo>
                  <a:lnTo>
                    <a:pt x="489191" y="62484"/>
                  </a:lnTo>
                  <a:lnTo>
                    <a:pt x="489191" y="51816"/>
                  </a:lnTo>
                  <a:lnTo>
                    <a:pt x="501396" y="51816"/>
                  </a:lnTo>
                  <a:lnTo>
                    <a:pt x="501396" y="41148"/>
                  </a:lnTo>
                  <a:lnTo>
                    <a:pt x="489191" y="41148"/>
                  </a:lnTo>
                  <a:lnTo>
                    <a:pt x="489191" y="30480"/>
                  </a:lnTo>
                  <a:lnTo>
                    <a:pt x="501396" y="30480"/>
                  </a:lnTo>
                  <a:lnTo>
                    <a:pt x="501396" y="21336"/>
                  </a:lnTo>
                  <a:lnTo>
                    <a:pt x="489191" y="21336"/>
                  </a:lnTo>
                  <a:lnTo>
                    <a:pt x="489191" y="10668"/>
                  </a:lnTo>
                  <a:lnTo>
                    <a:pt x="501396" y="10668"/>
                  </a:lnTo>
                  <a:lnTo>
                    <a:pt x="501396" y="0"/>
                  </a:lnTo>
                  <a:lnTo>
                    <a:pt x="478536" y="0"/>
                  </a:lnTo>
                  <a:lnTo>
                    <a:pt x="478536" y="10668"/>
                  </a:lnTo>
                  <a:lnTo>
                    <a:pt x="478536" y="21336"/>
                  </a:lnTo>
                  <a:lnTo>
                    <a:pt x="478536" y="330708"/>
                  </a:lnTo>
                  <a:lnTo>
                    <a:pt x="466344" y="330708"/>
                  </a:lnTo>
                  <a:lnTo>
                    <a:pt x="466344" y="320040"/>
                  </a:lnTo>
                  <a:lnTo>
                    <a:pt x="478536" y="320040"/>
                  </a:lnTo>
                  <a:lnTo>
                    <a:pt x="478536" y="309372"/>
                  </a:lnTo>
                  <a:lnTo>
                    <a:pt x="466344" y="309372"/>
                  </a:lnTo>
                  <a:lnTo>
                    <a:pt x="466344" y="298704"/>
                  </a:lnTo>
                  <a:lnTo>
                    <a:pt x="478536" y="298704"/>
                  </a:lnTo>
                  <a:lnTo>
                    <a:pt x="478536" y="289560"/>
                  </a:lnTo>
                  <a:lnTo>
                    <a:pt x="466344" y="289560"/>
                  </a:lnTo>
                  <a:lnTo>
                    <a:pt x="466344" y="278892"/>
                  </a:lnTo>
                  <a:lnTo>
                    <a:pt x="478536" y="278892"/>
                  </a:lnTo>
                  <a:lnTo>
                    <a:pt x="478536" y="268224"/>
                  </a:lnTo>
                  <a:lnTo>
                    <a:pt x="466344" y="268224"/>
                  </a:lnTo>
                  <a:lnTo>
                    <a:pt x="466344" y="257556"/>
                  </a:lnTo>
                  <a:lnTo>
                    <a:pt x="478536" y="257556"/>
                  </a:lnTo>
                  <a:lnTo>
                    <a:pt x="478536" y="246888"/>
                  </a:lnTo>
                  <a:lnTo>
                    <a:pt x="466344" y="246888"/>
                  </a:lnTo>
                  <a:lnTo>
                    <a:pt x="466344" y="236220"/>
                  </a:lnTo>
                  <a:lnTo>
                    <a:pt x="478536" y="236220"/>
                  </a:lnTo>
                  <a:lnTo>
                    <a:pt x="478536" y="227076"/>
                  </a:lnTo>
                  <a:lnTo>
                    <a:pt x="466344" y="227076"/>
                  </a:lnTo>
                  <a:lnTo>
                    <a:pt x="466344" y="216408"/>
                  </a:lnTo>
                  <a:lnTo>
                    <a:pt x="478536" y="216408"/>
                  </a:lnTo>
                  <a:lnTo>
                    <a:pt x="478536" y="207264"/>
                  </a:lnTo>
                  <a:lnTo>
                    <a:pt x="466344" y="207264"/>
                  </a:lnTo>
                  <a:lnTo>
                    <a:pt x="466344" y="196596"/>
                  </a:lnTo>
                  <a:lnTo>
                    <a:pt x="478536" y="196596"/>
                  </a:lnTo>
                  <a:lnTo>
                    <a:pt x="478536" y="185928"/>
                  </a:lnTo>
                  <a:lnTo>
                    <a:pt x="466344" y="185928"/>
                  </a:lnTo>
                  <a:lnTo>
                    <a:pt x="466344" y="175260"/>
                  </a:lnTo>
                  <a:lnTo>
                    <a:pt x="478536" y="175260"/>
                  </a:lnTo>
                  <a:lnTo>
                    <a:pt x="478536" y="166116"/>
                  </a:lnTo>
                  <a:lnTo>
                    <a:pt x="466344" y="166116"/>
                  </a:lnTo>
                  <a:lnTo>
                    <a:pt x="466344" y="155448"/>
                  </a:lnTo>
                  <a:lnTo>
                    <a:pt x="478536" y="155448"/>
                  </a:lnTo>
                  <a:lnTo>
                    <a:pt x="478536" y="144780"/>
                  </a:lnTo>
                  <a:lnTo>
                    <a:pt x="466344" y="144780"/>
                  </a:lnTo>
                  <a:lnTo>
                    <a:pt x="466344" y="134112"/>
                  </a:lnTo>
                  <a:lnTo>
                    <a:pt x="478536" y="134112"/>
                  </a:lnTo>
                  <a:lnTo>
                    <a:pt x="478536" y="123444"/>
                  </a:lnTo>
                  <a:lnTo>
                    <a:pt x="466344" y="123444"/>
                  </a:lnTo>
                  <a:lnTo>
                    <a:pt x="466344" y="112776"/>
                  </a:lnTo>
                  <a:lnTo>
                    <a:pt x="478536" y="112776"/>
                  </a:lnTo>
                  <a:lnTo>
                    <a:pt x="478536" y="103632"/>
                  </a:lnTo>
                  <a:lnTo>
                    <a:pt x="466344" y="103632"/>
                  </a:lnTo>
                  <a:lnTo>
                    <a:pt x="466344" y="92964"/>
                  </a:lnTo>
                  <a:lnTo>
                    <a:pt x="478536" y="92964"/>
                  </a:lnTo>
                  <a:lnTo>
                    <a:pt x="478536" y="83820"/>
                  </a:lnTo>
                  <a:lnTo>
                    <a:pt x="466344" y="83820"/>
                  </a:lnTo>
                  <a:lnTo>
                    <a:pt x="466344" y="73152"/>
                  </a:lnTo>
                  <a:lnTo>
                    <a:pt x="478536" y="73152"/>
                  </a:lnTo>
                  <a:lnTo>
                    <a:pt x="478536" y="62484"/>
                  </a:lnTo>
                  <a:lnTo>
                    <a:pt x="466344" y="62484"/>
                  </a:lnTo>
                  <a:lnTo>
                    <a:pt x="466344" y="51816"/>
                  </a:lnTo>
                  <a:lnTo>
                    <a:pt x="478536" y="51816"/>
                  </a:lnTo>
                  <a:lnTo>
                    <a:pt x="478536" y="41148"/>
                  </a:lnTo>
                  <a:lnTo>
                    <a:pt x="466344" y="41148"/>
                  </a:lnTo>
                  <a:lnTo>
                    <a:pt x="466344" y="30480"/>
                  </a:lnTo>
                  <a:lnTo>
                    <a:pt x="478536" y="30480"/>
                  </a:lnTo>
                  <a:lnTo>
                    <a:pt x="478536" y="21336"/>
                  </a:lnTo>
                  <a:lnTo>
                    <a:pt x="466344" y="21336"/>
                  </a:lnTo>
                  <a:lnTo>
                    <a:pt x="466344" y="10668"/>
                  </a:lnTo>
                  <a:lnTo>
                    <a:pt x="478536" y="10668"/>
                  </a:lnTo>
                  <a:lnTo>
                    <a:pt x="478536" y="0"/>
                  </a:lnTo>
                  <a:lnTo>
                    <a:pt x="457200" y="0"/>
                  </a:lnTo>
                  <a:lnTo>
                    <a:pt x="457200" y="10668"/>
                  </a:lnTo>
                  <a:lnTo>
                    <a:pt x="457200" y="21336"/>
                  </a:lnTo>
                  <a:lnTo>
                    <a:pt x="457200" y="330708"/>
                  </a:lnTo>
                  <a:lnTo>
                    <a:pt x="443484" y="330708"/>
                  </a:lnTo>
                  <a:lnTo>
                    <a:pt x="443484" y="320040"/>
                  </a:lnTo>
                  <a:lnTo>
                    <a:pt x="457200" y="320040"/>
                  </a:lnTo>
                  <a:lnTo>
                    <a:pt x="457200" y="309372"/>
                  </a:lnTo>
                  <a:lnTo>
                    <a:pt x="443484" y="309372"/>
                  </a:lnTo>
                  <a:lnTo>
                    <a:pt x="443484" y="298704"/>
                  </a:lnTo>
                  <a:lnTo>
                    <a:pt x="457200" y="298704"/>
                  </a:lnTo>
                  <a:lnTo>
                    <a:pt x="457200" y="289560"/>
                  </a:lnTo>
                  <a:lnTo>
                    <a:pt x="443484" y="289560"/>
                  </a:lnTo>
                  <a:lnTo>
                    <a:pt x="443484" y="278892"/>
                  </a:lnTo>
                  <a:lnTo>
                    <a:pt x="457200" y="278892"/>
                  </a:lnTo>
                  <a:lnTo>
                    <a:pt x="457200" y="268224"/>
                  </a:lnTo>
                  <a:lnTo>
                    <a:pt x="443484" y="268224"/>
                  </a:lnTo>
                  <a:lnTo>
                    <a:pt x="443484" y="257556"/>
                  </a:lnTo>
                  <a:lnTo>
                    <a:pt x="457200" y="257556"/>
                  </a:lnTo>
                  <a:lnTo>
                    <a:pt x="457200" y="246888"/>
                  </a:lnTo>
                  <a:lnTo>
                    <a:pt x="443484" y="246888"/>
                  </a:lnTo>
                  <a:lnTo>
                    <a:pt x="443484" y="236220"/>
                  </a:lnTo>
                  <a:lnTo>
                    <a:pt x="457200" y="236220"/>
                  </a:lnTo>
                  <a:lnTo>
                    <a:pt x="457200" y="227076"/>
                  </a:lnTo>
                  <a:lnTo>
                    <a:pt x="443484" y="227076"/>
                  </a:lnTo>
                  <a:lnTo>
                    <a:pt x="443484" y="216408"/>
                  </a:lnTo>
                  <a:lnTo>
                    <a:pt x="457200" y="216408"/>
                  </a:lnTo>
                  <a:lnTo>
                    <a:pt x="457200" y="207264"/>
                  </a:lnTo>
                  <a:lnTo>
                    <a:pt x="443484" y="207264"/>
                  </a:lnTo>
                  <a:lnTo>
                    <a:pt x="443484" y="196596"/>
                  </a:lnTo>
                  <a:lnTo>
                    <a:pt x="457200" y="196596"/>
                  </a:lnTo>
                  <a:lnTo>
                    <a:pt x="457200" y="185928"/>
                  </a:lnTo>
                  <a:lnTo>
                    <a:pt x="443484" y="185928"/>
                  </a:lnTo>
                  <a:lnTo>
                    <a:pt x="443484" y="175260"/>
                  </a:lnTo>
                  <a:lnTo>
                    <a:pt x="457200" y="175260"/>
                  </a:lnTo>
                  <a:lnTo>
                    <a:pt x="457200" y="166116"/>
                  </a:lnTo>
                  <a:lnTo>
                    <a:pt x="443484" y="166116"/>
                  </a:lnTo>
                  <a:lnTo>
                    <a:pt x="443484" y="155448"/>
                  </a:lnTo>
                  <a:lnTo>
                    <a:pt x="457200" y="155448"/>
                  </a:lnTo>
                  <a:lnTo>
                    <a:pt x="457200" y="144780"/>
                  </a:lnTo>
                  <a:lnTo>
                    <a:pt x="443484" y="144780"/>
                  </a:lnTo>
                  <a:lnTo>
                    <a:pt x="443484" y="134112"/>
                  </a:lnTo>
                  <a:lnTo>
                    <a:pt x="457200" y="134112"/>
                  </a:lnTo>
                  <a:lnTo>
                    <a:pt x="457200" y="123444"/>
                  </a:lnTo>
                  <a:lnTo>
                    <a:pt x="443484" y="123444"/>
                  </a:lnTo>
                  <a:lnTo>
                    <a:pt x="443484" y="112776"/>
                  </a:lnTo>
                  <a:lnTo>
                    <a:pt x="457200" y="112776"/>
                  </a:lnTo>
                  <a:lnTo>
                    <a:pt x="457200" y="103632"/>
                  </a:lnTo>
                  <a:lnTo>
                    <a:pt x="443484" y="103632"/>
                  </a:lnTo>
                  <a:lnTo>
                    <a:pt x="443484" y="92964"/>
                  </a:lnTo>
                  <a:lnTo>
                    <a:pt x="457200" y="92964"/>
                  </a:lnTo>
                  <a:lnTo>
                    <a:pt x="457200" y="83820"/>
                  </a:lnTo>
                  <a:lnTo>
                    <a:pt x="443484" y="83820"/>
                  </a:lnTo>
                  <a:lnTo>
                    <a:pt x="443484" y="73152"/>
                  </a:lnTo>
                  <a:lnTo>
                    <a:pt x="457200" y="73152"/>
                  </a:lnTo>
                  <a:lnTo>
                    <a:pt x="457200" y="62484"/>
                  </a:lnTo>
                  <a:lnTo>
                    <a:pt x="443484" y="62484"/>
                  </a:lnTo>
                  <a:lnTo>
                    <a:pt x="443484" y="51816"/>
                  </a:lnTo>
                  <a:lnTo>
                    <a:pt x="457200" y="51816"/>
                  </a:lnTo>
                  <a:lnTo>
                    <a:pt x="457200" y="41148"/>
                  </a:lnTo>
                  <a:lnTo>
                    <a:pt x="443484" y="41148"/>
                  </a:lnTo>
                  <a:lnTo>
                    <a:pt x="443484" y="30480"/>
                  </a:lnTo>
                  <a:lnTo>
                    <a:pt x="457200" y="30480"/>
                  </a:lnTo>
                  <a:lnTo>
                    <a:pt x="457200" y="21336"/>
                  </a:lnTo>
                  <a:lnTo>
                    <a:pt x="443484" y="21336"/>
                  </a:lnTo>
                  <a:lnTo>
                    <a:pt x="443484" y="10668"/>
                  </a:lnTo>
                  <a:lnTo>
                    <a:pt x="457200" y="10668"/>
                  </a:lnTo>
                  <a:lnTo>
                    <a:pt x="457200" y="0"/>
                  </a:lnTo>
                  <a:lnTo>
                    <a:pt x="434340" y="0"/>
                  </a:lnTo>
                  <a:lnTo>
                    <a:pt x="434340" y="10668"/>
                  </a:lnTo>
                  <a:lnTo>
                    <a:pt x="434340" y="21336"/>
                  </a:lnTo>
                  <a:lnTo>
                    <a:pt x="434340" y="330708"/>
                  </a:lnTo>
                  <a:lnTo>
                    <a:pt x="420624" y="330708"/>
                  </a:lnTo>
                  <a:lnTo>
                    <a:pt x="420624" y="320040"/>
                  </a:lnTo>
                  <a:lnTo>
                    <a:pt x="434340" y="320040"/>
                  </a:lnTo>
                  <a:lnTo>
                    <a:pt x="434340" y="309372"/>
                  </a:lnTo>
                  <a:lnTo>
                    <a:pt x="420624" y="309372"/>
                  </a:lnTo>
                  <a:lnTo>
                    <a:pt x="420624" y="298704"/>
                  </a:lnTo>
                  <a:lnTo>
                    <a:pt x="434340" y="298704"/>
                  </a:lnTo>
                  <a:lnTo>
                    <a:pt x="434340" y="289560"/>
                  </a:lnTo>
                  <a:lnTo>
                    <a:pt x="420624" y="289560"/>
                  </a:lnTo>
                  <a:lnTo>
                    <a:pt x="420624" y="278892"/>
                  </a:lnTo>
                  <a:lnTo>
                    <a:pt x="434340" y="278892"/>
                  </a:lnTo>
                  <a:lnTo>
                    <a:pt x="434340" y="268224"/>
                  </a:lnTo>
                  <a:lnTo>
                    <a:pt x="420624" y="268224"/>
                  </a:lnTo>
                  <a:lnTo>
                    <a:pt x="420624" y="257556"/>
                  </a:lnTo>
                  <a:lnTo>
                    <a:pt x="434340" y="257556"/>
                  </a:lnTo>
                  <a:lnTo>
                    <a:pt x="434340" y="246888"/>
                  </a:lnTo>
                  <a:lnTo>
                    <a:pt x="420624" y="246888"/>
                  </a:lnTo>
                  <a:lnTo>
                    <a:pt x="420624" y="236220"/>
                  </a:lnTo>
                  <a:lnTo>
                    <a:pt x="434340" y="236220"/>
                  </a:lnTo>
                  <a:lnTo>
                    <a:pt x="434340" y="227076"/>
                  </a:lnTo>
                  <a:lnTo>
                    <a:pt x="420624" y="227076"/>
                  </a:lnTo>
                  <a:lnTo>
                    <a:pt x="420624" y="216408"/>
                  </a:lnTo>
                  <a:lnTo>
                    <a:pt x="434340" y="216408"/>
                  </a:lnTo>
                  <a:lnTo>
                    <a:pt x="434340" y="207264"/>
                  </a:lnTo>
                  <a:lnTo>
                    <a:pt x="420624" y="207264"/>
                  </a:lnTo>
                  <a:lnTo>
                    <a:pt x="420624" y="196596"/>
                  </a:lnTo>
                  <a:lnTo>
                    <a:pt x="434340" y="196596"/>
                  </a:lnTo>
                  <a:lnTo>
                    <a:pt x="434340" y="185928"/>
                  </a:lnTo>
                  <a:lnTo>
                    <a:pt x="420624" y="185928"/>
                  </a:lnTo>
                  <a:lnTo>
                    <a:pt x="420624" y="175260"/>
                  </a:lnTo>
                  <a:lnTo>
                    <a:pt x="434340" y="175260"/>
                  </a:lnTo>
                  <a:lnTo>
                    <a:pt x="434340" y="166116"/>
                  </a:lnTo>
                  <a:lnTo>
                    <a:pt x="420624" y="166116"/>
                  </a:lnTo>
                  <a:lnTo>
                    <a:pt x="420624" y="155448"/>
                  </a:lnTo>
                  <a:lnTo>
                    <a:pt x="434340" y="155448"/>
                  </a:lnTo>
                  <a:lnTo>
                    <a:pt x="434340" y="144780"/>
                  </a:lnTo>
                  <a:lnTo>
                    <a:pt x="420624" y="144780"/>
                  </a:lnTo>
                  <a:lnTo>
                    <a:pt x="420624" y="134112"/>
                  </a:lnTo>
                  <a:lnTo>
                    <a:pt x="434340" y="134112"/>
                  </a:lnTo>
                  <a:lnTo>
                    <a:pt x="434340" y="123444"/>
                  </a:lnTo>
                  <a:lnTo>
                    <a:pt x="420624" y="123444"/>
                  </a:lnTo>
                  <a:lnTo>
                    <a:pt x="420624" y="112776"/>
                  </a:lnTo>
                  <a:lnTo>
                    <a:pt x="434340" y="112776"/>
                  </a:lnTo>
                  <a:lnTo>
                    <a:pt x="434340" y="103632"/>
                  </a:lnTo>
                  <a:lnTo>
                    <a:pt x="420624" y="103632"/>
                  </a:lnTo>
                  <a:lnTo>
                    <a:pt x="420624" y="92964"/>
                  </a:lnTo>
                  <a:lnTo>
                    <a:pt x="434340" y="92964"/>
                  </a:lnTo>
                  <a:lnTo>
                    <a:pt x="434340" y="83820"/>
                  </a:lnTo>
                  <a:lnTo>
                    <a:pt x="420624" y="83820"/>
                  </a:lnTo>
                  <a:lnTo>
                    <a:pt x="420624" y="73152"/>
                  </a:lnTo>
                  <a:lnTo>
                    <a:pt x="434340" y="73152"/>
                  </a:lnTo>
                  <a:lnTo>
                    <a:pt x="434340" y="62484"/>
                  </a:lnTo>
                  <a:lnTo>
                    <a:pt x="420624" y="62484"/>
                  </a:lnTo>
                  <a:lnTo>
                    <a:pt x="420624" y="51816"/>
                  </a:lnTo>
                  <a:lnTo>
                    <a:pt x="434340" y="51816"/>
                  </a:lnTo>
                  <a:lnTo>
                    <a:pt x="434340" y="41148"/>
                  </a:lnTo>
                  <a:lnTo>
                    <a:pt x="420624" y="41148"/>
                  </a:lnTo>
                  <a:lnTo>
                    <a:pt x="420624" y="30480"/>
                  </a:lnTo>
                  <a:lnTo>
                    <a:pt x="434340" y="30480"/>
                  </a:lnTo>
                  <a:lnTo>
                    <a:pt x="434340" y="21336"/>
                  </a:lnTo>
                  <a:lnTo>
                    <a:pt x="420624" y="21336"/>
                  </a:lnTo>
                  <a:lnTo>
                    <a:pt x="420624" y="10668"/>
                  </a:lnTo>
                  <a:lnTo>
                    <a:pt x="434340" y="10668"/>
                  </a:lnTo>
                  <a:lnTo>
                    <a:pt x="434340" y="0"/>
                  </a:lnTo>
                  <a:lnTo>
                    <a:pt x="409956" y="0"/>
                  </a:lnTo>
                  <a:lnTo>
                    <a:pt x="409956" y="10668"/>
                  </a:lnTo>
                  <a:lnTo>
                    <a:pt x="409956" y="21336"/>
                  </a:lnTo>
                  <a:lnTo>
                    <a:pt x="409956" y="330708"/>
                  </a:lnTo>
                  <a:lnTo>
                    <a:pt x="397751" y="330708"/>
                  </a:lnTo>
                  <a:lnTo>
                    <a:pt x="397751" y="320040"/>
                  </a:lnTo>
                  <a:lnTo>
                    <a:pt x="409956" y="320040"/>
                  </a:lnTo>
                  <a:lnTo>
                    <a:pt x="409956" y="309372"/>
                  </a:lnTo>
                  <a:lnTo>
                    <a:pt x="397751" y="309372"/>
                  </a:lnTo>
                  <a:lnTo>
                    <a:pt x="397751" y="298704"/>
                  </a:lnTo>
                  <a:lnTo>
                    <a:pt x="409956" y="298704"/>
                  </a:lnTo>
                  <a:lnTo>
                    <a:pt x="409956" y="289560"/>
                  </a:lnTo>
                  <a:lnTo>
                    <a:pt x="397751" y="289560"/>
                  </a:lnTo>
                  <a:lnTo>
                    <a:pt x="397751" y="278892"/>
                  </a:lnTo>
                  <a:lnTo>
                    <a:pt x="409956" y="278892"/>
                  </a:lnTo>
                  <a:lnTo>
                    <a:pt x="409956" y="268224"/>
                  </a:lnTo>
                  <a:lnTo>
                    <a:pt x="397751" y="268224"/>
                  </a:lnTo>
                  <a:lnTo>
                    <a:pt x="397751" y="257556"/>
                  </a:lnTo>
                  <a:lnTo>
                    <a:pt x="409956" y="257556"/>
                  </a:lnTo>
                  <a:lnTo>
                    <a:pt x="409956" y="246888"/>
                  </a:lnTo>
                  <a:lnTo>
                    <a:pt x="397751" y="246888"/>
                  </a:lnTo>
                  <a:lnTo>
                    <a:pt x="397751" y="236220"/>
                  </a:lnTo>
                  <a:lnTo>
                    <a:pt x="409956" y="236220"/>
                  </a:lnTo>
                  <a:lnTo>
                    <a:pt x="409956" y="227076"/>
                  </a:lnTo>
                  <a:lnTo>
                    <a:pt x="397751" y="227076"/>
                  </a:lnTo>
                  <a:lnTo>
                    <a:pt x="397751" y="216408"/>
                  </a:lnTo>
                  <a:lnTo>
                    <a:pt x="409956" y="216408"/>
                  </a:lnTo>
                  <a:lnTo>
                    <a:pt x="409956" y="207264"/>
                  </a:lnTo>
                  <a:lnTo>
                    <a:pt x="397751" y="207264"/>
                  </a:lnTo>
                  <a:lnTo>
                    <a:pt x="397751" y="196596"/>
                  </a:lnTo>
                  <a:lnTo>
                    <a:pt x="409956" y="196596"/>
                  </a:lnTo>
                  <a:lnTo>
                    <a:pt x="409956" y="185928"/>
                  </a:lnTo>
                  <a:lnTo>
                    <a:pt x="397751" y="185928"/>
                  </a:lnTo>
                  <a:lnTo>
                    <a:pt x="397751" y="175260"/>
                  </a:lnTo>
                  <a:lnTo>
                    <a:pt x="409956" y="175260"/>
                  </a:lnTo>
                  <a:lnTo>
                    <a:pt x="409956" y="166116"/>
                  </a:lnTo>
                  <a:lnTo>
                    <a:pt x="397751" y="166116"/>
                  </a:lnTo>
                  <a:lnTo>
                    <a:pt x="397751" y="155448"/>
                  </a:lnTo>
                  <a:lnTo>
                    <a:pt x="409956" y="155448"/>
                  </a:lnTo>
                  <a:lnTo>
                    <a:pt x="409956" y="144780"/>
                  </a:lnTo>
                  <a:lnTo>
                    <a:pt x="397751" y="144780"/>
                  </a:lnTo>
                  <a:lnTo>
                    <a:pt x="397751" y="134112"/>
                  </a:lnTo>
                  <a:lnTo>
                    <a:pt x="409956" y="134112"/>
                  </a:lnTo>
                  <a:lnTo>
                    <a:pt x="409956" y="123444"/>
                  </a:lnTo>
                  <a:lnTo>
                    <a:pt x="397751" y="123444"/>
                  </a:lnTo>
                  <a:lnTo>
                    <a:pt x="397751" y="112776"/>
                  </a:lnTo>
                  <a:lnTo>
                    <a:pt x="409956" y="112776"/>
                  </a:lnTo>
                  <a:lnTo>
                    <a:pt x="409956" y="103632"/>
                  </a:lnTo>
                  <a:lnTo>
                    <a:pt x="397751" y="103632"/>
                  </a:lnTo>
                  <a:lnTo>
                    <a:pt x="397751" y="92964"/>
                  </a:lnTo>
                  <a:lnTo>
                    <a:pt x="409956" y="92964"/>
                  </a:lnTo>
                  <a:lnTo>
                    <a:pt x="409956" y="83820"/>
                  </a:lnTo>
                  <a:lnTo>
                    <a:pt x="397751" y="83820"/>
                  </a:lnTo>
                  <a:lnTo>
                    <a:pt x="397751" y="73152"/>
                  </a:lnTo>
                  <a:lnTo>
                    <a:pt x="409956" y="73152"/>
                  </a:lnTo>
                  <a:lnTo>
                    <a:pt x="409956" y="62484"/>
                  </a:lnTo>
                  <a:lnTo>
                    <a:pt x="397751" y="62484"/>
                  </a:lnTo>
                  <a:lnTo>
                    <a:pt x="397751" y="51816"/>
                  </a:lnTo>
                  <a:lnTo>
                    <a:pt x="409956" y="51816"/>
                  </a:lnTo>
                  <a:lnTo>
                    <a:pt x="409956" y="41148"/>
                  </a:lnTo>
                  <a:lnTo>
                    <a:pt x="397751" y="41148"/>
                  </a:lnTo>
                  <a:lnTo>
                    <a:pt x="397751" y="30480"/>
                  </a:lnTo>
                  <a:lnTo>
                    <a:pt x="409956" y="30480"/>
                  </a:lnTo>
                  <a:lnTo>
                    <a:pt x="409956" y="21336"/>
                  </a:lnTo>
                  <a:lnTo>
                    <a:pt x="397751" y="21336"/>
                  </a:lnTo>
                  <a:lnTo>
                    <a:pt x="397751" y="10668"/>
                  </a:lnTo>
                  <a:lnTo>
                    <a:pt x="409956" y="10668"/>
                  </a:lnTo>
                  <a:lnTo>
                    <a:pt x="409956" y="0"/>
                  </a:lnTo>
                  <a:lnTo>
                    <a:pt x="387096" y="0"/>
                  </a:lnTo>
                  <a:lnTo>
                    <a:pt x="387096" y="10668"/>
                  </a:lnTo>
                  <a:lnTo>
                    <a:pt x="387096" y="21336"/>
                  </a:lnTo>
                  <a:lnTo>
                    <a:pt x="387096" y="330708"/>
                  </a:lnTo>
                  <a:lnTo>
                    <a:pt x="374891" y="330708"/>
                  </a:lnTo>
                  <a:lnTo>
                    <a:pt x="374891" y="320040"/>
                  </a:lnTo>
                  <a:lnTo>
                    <a:pt x="387096" y="320040"/>
                  </a:lnTo>
                  <a:lnTo>
                    <a:pt x="387096" y="309372"/>
                  </a:lnTo>
                  <a:lnTo>
                    <a:pt x="374891" y="309372"/>
                  </a:lnTo>
                  <a:lnTo>
                    <a:pt x="374891" y="298704"/>
                  </a:lnTo>
                  <a:lnTo>
                    <a:pt x="387096" y="298704"/>
                  </a:lnTo>
                  <a:lnTo>
                    <a:pt x="387096" y="289560"/>
                  </a:lnTo>
                  <a:lnTo>
                    <a:pt x="374891" y="289560"/>
                  </a:lnTo>
                  <a:lnTo>
                    <a:pt x="374891" y="278892"/>
                  </a:lnTo>
                  <a:lnTo>
                    <a:pt x="387096" y="278892"/>
                  </a:lnTo>
                  <a:lnTo>
                    <a:pt x="387096" y="268224"/>
                  </a:lnTo>
                  <a:lnTo>
                    <a:pt x="374891" y="268224"/>
                  </a:lnTo>
                  <a:lnTo>
                    <a:pt x="374891" y="257556"/>
                  </a:lnTo>
                  <a:lnTo>
                    <a:pt x="387096" y="257556"/>
                  </a:lnTo>
                  <a:lnTo>
                    <a:pt x="387096" y="246888"/>
                  </a:lnTo>
                  <a:lnTo>
                    <a:pt x="374891" y="246888"/>
                  </a:lnTo>
                  <a:lnTo>
                    <a:pt x="374891" y="236220"/>
                  </a:lnTo>
                  <a:lnTo>
                    <a:pt x="387096" y="236220"/>
                  </a:lnTo>
                  <a:lnTo>
                    <a:pt x="387096" y="227076"/>
                  </a:lnTo>
                  <a:lnTo>
                    <a:pt x="374891" y="227076"/>
                  </a:lnTo>
                  <a:lnTo>
                    <a:pt x="374891" y="216408"/>
                  </a:lnTo>
                  <a:lnTo>
                    <a:pt x="387096" y="216408"/>
                  </a:lnTo>
                  <a:lnTo>
                    <a:pt x="387096" y="207264"/>
                  </a:lnTo>
                  <a:lnTo>
                    <a:pt x="374891" y="207264"/>
                  </a:lnTo>
                  <a:lnTo>
                    <a:pt x="374891" y="196596"/>
                  </a:lnTo>
                  <a:lnTo>
                    <a:pt x="387096" y="196596"/>
                  </a:lnTo>
                  <a:lnTo>
                    <a:pt x="387096" y="185928"/>
                  </a:lnTo>
                  <a:lnTo>
                    <a:pt x="374891" y="185928"/>
                  </a:lnTo>
                  <a:lnTo>
                    <a:pt x="374891" y="175260"/>
                  </a:lnTo>
                  <a:lnTo>
                    <a:pt x="387096" y="175260"/>
                  </a:lnTo>
                  <a:lnTo>
                    <a:pt x="387096" y="166116"/>
                  </a:lnTo>
                  <a:lnTo>
                    <a:pt x="374891" y="166116"/>
                  </a:lnTo>
                  <a:lnTo>
                    <a:pt x="374891" y="155448"/>
                  </a:lnTo>
                  <a:lnTo>
                    <a:pt x="387096" y="155448"/>
                  </a:lnTo>
                  <a:lnTo>
                    <a:pt x="387096" y="144780"/>
                  </a:lnTo>
                  <a:lnTo>
                    <a:pt x="374891" y="144780"/>
                  </a:lnTo>
                  <a:lnTo>
                    <a:pt x="374891" y="134112"/>
                  </a:lnTo>
                  <a:lnTo>
                    <a:pt x="387096" y="134112"/>
                  </a:lnTo>
                  <a:lnTo>
                    <a:pt x="387096" y="123444"/>
                  </a:lnTo>
                  <a:lnTo>
                    <a:pt x="374891" y="123444"/>
                  </a:lnTo>
                  <a:lnTo>
                    <a:pt x="374891" y="112776"/>
                  </a:lnTo>
                  <a:lnTo>
                    <a:pt x="387096" y="112776"/>
                  </a:lnTo>
                  <a:lnTo>
                    <a:pt x="387096" y="103632"/>
                  </a:lnTo>
                  <a:lnTo>
                    <a:pt x="374891" y="103632"/>
                  </a:lnTo>
                  <a:lnTo>
                    <a:pt x="374891" y="92964"/>
                  </a:lnTo>
                  <a:lnTo>
                    <a:pt x="387096" y="92964"/>
                  </a:lnTo>
                  <a:lnTo>
                    <a:pt x="387096" y="83820"/>
                  </a:lnTo>
                  <a:lnTo>
                    <a:pt x="374891" y="83820"/>
                  </a:lnTo>
                  <a:lnTo>
                    <a:pt x="374891" y="73152"/>
                  </a:lnTo>
                  <a:lnTo>
                    <a:pt x="387096" y="73152"/>
                  </a:lnTo>
                  <a:lnTo>
                    <a:pt x="387096" y="62484"/>
                  </a:lnTo>
                  <a:lnTo>
                    <a:pt x="374891" y="62484"/>
                  </a:lnTo>
                  <a:lnTo>
                    <a:pt x="374891" y="51816"/>
                  </a:lnTo>
                  <a:lnTo>
                    <a:pt x="387096" y="51816"/>
                  </a:lnTo>
                  <a:lnTo>
                    <a:pt x="387096" y="41148"/>
                  </a:lnTo>
                  <a:lnTo>
                    <a:pt x="374891" y="41148"/>
                  </a:lnTo>
                  <a:lnTo>
                    <a:pt x="374891" y="30480"/>
                  </a:lnTo>
                  <a:lnTo>
                    <a:pt x="387096" y="30480"/>
                  </a:lnTo>
                  <a:lnTo>
                    <a:pt x="387096" y="21336"/>
                  </a:lnTo>
                  <a:lnTo>
                    <a:pt x="374891" y="21336"/>
                  </a:lnTo>
                  <a:lnTo>
                    <a:pt x="374891" y="10668"/>
                  </a:lnTo>
                  <a:lnTo>
                    <a:pt x="387096" y="10668"/>
                  </a:lnTo>
                  <a:lnTo>
                    <a:pt x="387096" y="0"/>
                  </a:lnTo>
                  <a:lnTo>
                    <a:pt x="364236" y="0"/>
                  </a:lnTo>
                  <a:lnTo>
                    <a:pt x="364236" y="6096"/>
                  </a:lnTo>
                  <a:lnTo>
                    <a:pt x="364236" y="10668"/>
                  </a:lnTo>
                  <a:lnTo>
                    <a:pt x="364236" y="330962"/>
                  </a:lnTo>
                  <a:lnTo>
                    <a:pt x="361188" y="330962"/>
                  </a:lnTo>
                  <a:lnTo>
                    <a:pt x="361188" y="339852"/>
                  </a:lnTo>
                  <a:lnTo>
                    <a:pt x="361188" y="428752"/>
                  </a:lnTo>
                  <a:lnTo>
                    <a:pt x="361188" y="438912"/>
                  </a:lnTo>
                  <a:lnTo>
                    <a:pt x="516636" y="438912"/>
                  </a:lnTo>
                  <a:lnTo>
                    <a:pt x="516636" y="429171"/>
                  </a:lnTo>
                  <a:lnTo>
                    <a:pt x="516636" y="428752"/>
                  </a:lnTo>
                  <a:lnTo>
                    <a:pt x="516636" y="340436"/>
                  </a:lnTo>
                  <a:lnTo>
                    <a:pt x="505841" y="340436"/>
                  </a:lnTo>
                  <a:lnTo>
                    <a:pt x="505841" y="428752"/>
                  </a:lnTo>
                  <a:lnTo>
                    <a:pt x="371602" y="428752"/>
                  </a:lnTo>
                  <a:lnTo>
                    <a:pt x="371602" y="339852"/>
                  </a:lnTo>
                  <a:lnTo>
                    <a:pt x="371856" y="339852"/>
                  </a:lnTo>
                  <a:lnTo>
                    <a:pt x="374891" y="339852"/>
                  </a:lnTo>
                  <a:lnTo>
                    <a:pt x="516636" y="339852"/>
                  </a:lnTo>
                  <a:lnTo>
                    <a:pt x="516636" y="330962"/>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88" name="object 88"/>
            <p:cNvPicPr/>
            <p:nvPr/>
          </p:nvPicPr>
          <p:blipFill>
            <a:blip r:embed="rId24" cstate="print"/>
            <a:stretch>
              <a:fillRect/>
            </a:stretch>
          </p:blipFill>
          <p:spPr>
            <a:xfrm>
              <a:off x="4296155" y="5585459"/>
              <a:ext cx="356616" cy="99059"/>
            </a:xfrm>
            <a:prstGeom prst="rect">
              <a:avLst/>
            </a:prstGeom>
          </p:spPr>
        </p:pic>
        <p:sp>
          <p:nvSpPr>
            <p:cNvPr id="89" name="object 89"/>
            <p:cNvSpPr/>
            <p:nvPr/>
          </p:nvSpPr>
          <p:spPr>
            <a:xfrm>
              <a:off x="4456176" y="5591555"/>
              <a:ext cx="556260" cy="422275"/>
            </a:xfrm>
            <a:custGeom>
              <a:avLst/>
              <a:gdLst/>
              <a:ahLst/>
              <a:cxnLst/>
              <a:rect l="l" t="t" r="r" b="b"/>
              <a:pathLst>
                <a:path w="556260" h="422275">
                  <a:moveTo>
                    <a:pt x="10655" y="27432"/>
                  </a:moveTo>
                  <a:lnTo>
                    <a:pt x="0" y="27432"/>
                  </a:lnTo>
                  <a:lnTo>
                    <a:pt x="0" y="422148"/>
                  </a:lnTo>
                  <a:lnTo>
                    <a:pt x="10655" y="422148"/>
                  </a:lnTo>
                  <a:lnTo>
                    <a:pt x="10655" y="27432"/>
                  </a:lnTo>
                  <a:close/>
                </a:path>
                <a:path w="556260" h="422275">
                  <a:moveTo>
                    <a:pt x="175260" y="18288"/>
                  </a:moveTo>
                  <a:lnTo>
                    <a:pt x="105156" y="18288"/>
                  </a:lnTo>
                  <a:lnTo>
                    <a:pt x="105156" y="56388"/>
                  </a:lnTo>
                  <a:lnTo>
                    <a:pt x="175260" y="56388"/>
                  </a:lnTo>
                  <a:lnTo>
                    <a:pt x="175260" y="18288"/>
                  </a:lnTo>
                  <a:close/>
                </a:path>
                <a:path w="556260" h="422275">
                  <a:moveTo>
                    <a:pt x="199631" y="0"/>
                  </a:moveTo>
                  <a:lnTo>
                    <a:pt x="196583" y="0"/>
                  </a:lnTo>
                  <a:lnTo>
                    <a:pt x="182880" y="0"/>
                  </a:lnTo>
                  <a:lnTo>
                    <a:pt x="182880" y="307848"/>
                  </a:lnTo>
                  <a:lnTo>
                    <a:pt x="182880" y="422148"/>
                  </a:lnTo>
                  <a:lnTo>
                    <a:pt x="196583" y="422148"/>
                  </a:lnTo>
                  <a:lnTo>
                    <a:pt x="196583" y="307848"/>
                  </a:lnTo>
                  <a:lnTo>
                    <a:pt x="199631" y="307848"/>
                  </a:lnTo>
                  <a:lnTo>
                    <a:pt x="199631" y="0"/>
                  </a:lnTo>
                  <a:close/>
                </a:path>
                <a:path w="556260" h="422275">
                  <a:moveTo>
                    <a:pt x="414528" y="68580"/>
                  </a:moveTo>
                  <a:lnTo>
                    <a:pt x="394716" y="68580"/>
                  </a:lnTo>
                  <a:lnTo>
                    <a:pt x="394716" y="88392"/>
                  </a:lnTo>
                  <a:lnTo>
                    <a:pt x="414528" y="88392"/>
                  </a:lnTo>
                  <a:lnTo>
                    <a:pt x="414528" y="68580"/>
                  </a:lnTo>
                  <a:close/>
                </a:path>
                <a:path w="556260" h="422275">
                  <a:moveTo>
                    <a:pt x="441960" y="96012"/>
                  </a:moveTo>
                  <a:lnTo>
                    <a:pt x="422148" y="96012"/>
                  </a:lnTo>
                  <a:lnTo>
                    <a:pt x="422148" y="115824"/>
                  </a:lnTo>
                  <a:lnTo>
                    <a:pt x="441960" y="115824"/>
                  </a:lnTo>
                  <a:lnTo>
                    <a:pt x="441960" y="96012"/>
                  </a:lnTo>
                  <a:close/>
                </a:path>
                <a:path w="556260" h="422275">
                  <a:moveTo>
                    <a:pt x="441960" y="68580"/>
                  </a:moveTo>
                  <a:lnTo>
                    <a:pt x="422148" y="68580"/>
                  </a:lnTo>
                  <a:lnTo>
                    <a:pt x="422148" y="88392"/>
                  </a:lnTo>
                  <a:lnTo>
                    <a:pt x="441960" y="88392"/>
                  </a:lnTo>
                  <a:lnTo>
                    <a:pt x="441960" y="68580"/>
                  </a:lnTo>
                  <a:close/>
                </a:path>
                <a:path w="556260" h="422275">
                  <a:moveTo>
                    <a:pt x="469392" y="123444"/>
                  </a:moveTo>
                  <a:lnTo>
                    <a:pt x="449580" y="123444"/>
                  </a:lnTo>
                  <a:lnTo>
                    <a:pt x="449580" y="143256"/>
                  </a:lnTo>
                  <a:lnTo>
                    <a:pt x="469392" y="143256"/>
                  </a:lnTo>
                  <a:lnTo>
                    <a:pt x="469392" y="123444"/>
                  </a:lnTo>
                  <a:close/>
                </a:path>
                <a:path w="556260" h="422275">
                  <a:moveTo>
                    <a:pt x="469392" y="96012"/>
                  </a:moveTo>
                  <a:lnTo>
                    <a:pt x="449580" y="96012"/>
                  </a:lnTo>
                  <a:lnTo>
                    <a:pt x="449580" y="115824"/>
                  </a:lnTo>
                  <a:lnTo>
                    <a:pt x="469392" y="115824"/>
                  </a:lnTo>
                  <a:lnTo>
                    <a:pt x="469392" y="96012"/>
                  </a:lnTo>
                  <a:close/>
                </a:path>
                <a:path w="556260" h="422275">
                  <a:moveTo>
                    <a:pt x="469392" y="68580"/>
                  </a:moveTo>
                  <a:lnTo>
                    <a:pt x="449580" y="68580"/>
                  </a:lnTo>
                  <a:lnTo>
                    <a:pt x="449580" y="88392"/>
                  </a:lnTo>
                  <a:lnTo>
                    <a:pt x="469392" y="88392"/>
                  </a:lnTo>
                  <a:lnTo>
                    <a:pt x="469392" y="68580"/>
                  </a:lnTo>
                  <a:close/>
                </a:path>
                <a:path w="556260" h="422275">
                  <a:moveTo>
                    <a:pt x="496824" y="150876"/>
                  </a:moveTo>
                  <a:lnTo>
                    <a:pt x="477012" y="150876"/>
                  </a:lnTo>
                  <a:lnTo>
                    <a:pt x="477012" y="170688"/>
                  </a:lnTo>
                  <a:lnTo>
                    <a:pt x="496824" y="170688"/>
                  </a:lnTo>
                  <a:lnTo>
                    <a:pt x="496824" y="150876"/>
                  </a:lnTo>
                  <a:close/>
                </a:path>
                <a:path w="556260" h="422275">
                  <a:moveTo>
                    <a:pt x="496824" y="123444"/>
                  </a:moveTo>
                  <a:lnTo>
                    <a:pt x="477012" y="123444"/>
                  </a:lnTo>
                  <a:lnTo>
                    <a:pt x="477012" y="143256"/>
                  </a:lnTo>
                  <a:lnTo>
                    <a:pt x="496824" y="143256"/>
                  </a:lnTo>
                  <a:lnTo>
                    <a:pt x="496824" y="123444"/>
                  </a:lnTo>
                  <a:close/>
                </a:path>
                <a:path w="556260" h="422275">
                  <a:moveTo>
                    <a:pt x="496824" y="96012"/>
                  </a:moveTo>
                  <a:lnTo>
                    <a:pt x="477012" y="96012"/>
                  </a:lnTo>
                  <a:lnTo>
                    <a:pt x="477012" y="115824"/>
                  </a:lnTo>
                  <a:lnTo>
                    <a:pt x="496824" y="115824"/>
                  </a:lnTo>
                  <a:lnTo>
                    <a:pt x="496824" y="96012"/>
                  </a:lnTo>
                  <a:close/>
                </a:path>
                <a:path w="556260" h="422275">
                  <a:moveTo>
                    <a:pt x="496824" y="68580"/>
                  </a:moveTo>
                  <a:lnTo>
                    <a:pt x="477012" y="68580"/>
                  </a:lnTo>
                  <a:lnTo>
                    <a:pt x="477012" y="88392"/>
                  </a:lnTo>
                  <a:lnTo>
                    <a:pt x="496824" y="88392"/>
                  </a:lnTo>
                  <a:lnTo>
                    <a:pt x="496824" y="68580"/>
                  </a:lnTo>
                  <a:close/>
                </a:path>
                <a:path w="556260" h="422275">
                  <a:moveTo>
                    <a:pt x="524256" y="178308"/>
                  </a:moveTo>
                  <a:lnTo>
                    <a:pt x="504444" y="178308"/>
                  </a:lnTo>
                  <a:lnTo>
                    <a:pt x="504444" y="198120"/>
                  </a:lnTo>
                  <a:lnTo>
                    <a:pt x="524256" y="198120"/>
                  </a:lnTo>
                  <a:lnTo>
                    <a:pt x="524256" y="178308"/>
                  </a:lnTo>
                  <a:close/>
                </a:path>
                <a:path w="556260" h="422275">
                  <a:moveTo>
                    <a:pt x="524256" y="150876"/>
                  </a:moveTo>
                  <a:lnTo>
                    <a:pt x="504444" y="150876"/>
                  </a:lnTo>
                  <a:lnTo>
                    <a:pt x="504444" y="170688"/>
                  </a:lnTo>
                  <a:lnTo>
                    <a:pt x="524256" y="170688"/>
                  </a:lnTo>
                  <a:lnTo>
                    <a:pt x="524256" y="150876"/>
                  </a:lnTo>
                  <a:close/>
                </a:path>
                <a:path w="556260" h="422275">
                  <a:moveTo>
                    <a:pt x="524256" y="123444"/>
                  </a:moveTo>
                  <a:lnTo>
                    <a:pt x="504444" y="123444"/>
                  </a:lnTo>
                  <a:lnTo>
                    <a:pt x="504444" y="143256"/>
                  </a:lnTo>
                  <a:lnTo>
                    <a:pt x="524256" y="143256"/>
                  </a:lnTo>
                  <a:lnTo>
                    <a:pt x="524256" y="123444"/>
                  </a:lnTo>
                  <a:close/>
                </a:path>
                <a:path w="556260" h="422275">
                  <a:moveTo>
                    <a:pt x="524256" y="96012"/>
                  </a:moveTo>
                  <a:lnTo>
                    <a:pt x="504444" y="96012"/>
                  </a:lnTo>
                  <a:lnTo>
                    <a:pt x="504444" y="115824"/>
                  </a:lnTo>
                  <a:lnTo>
                    <a:pt x="524256" y="115824"/>
                  </a:lnTo>
                  <a:lnTo>
                    <a:pt x="524256" y="96012"/>
                  </a:lnTo>
                  <a:close/>
                </a:path>
                <a:path w="556260" h="422275">
                  <a:moveTo>
                    <a:pt x="524256" y="68580"/>
                  </a:moveTo>
                  <a:lnTo>
                    <a:pt x="504444" y="68580"/>
                  </a:lnTo>
                  <a:lnTo>
                    <a:pt x="504444" y="88392"/>
                  </a:lnTo>
                  <a:lnTo>
                    <a:pt x="524256" y="88392"/>
                  </a:lnTo>
                  <a:lnTo>
                    <a:pt x="524256" y="68580"/>
                  </a:lnTo>
                  <a:close/>
                </a:path>
                <a:path w="556260" h="422275">
                  <a:moveTo>
                    <a:pt x="556260" y="6350"/>
                  </a:moveTo>
                  <a:lnTo>
                    <a:pt x="457200" y="6350"/>
                  </a:lnTo>
                  <a:lnTo>
                    <a:pt x="457200" y="17780"/>
                  </a:lnTo>
                  <a:lnTo>
                    <a:pt x="457200" y="34290"/>
                  </a:lnTo>
                  <a:lnTo>
                    <a:pt x="457200" y="36068"/>
                  </a:lnTo>
                  <a:lnTo>
                    <a:pt x="364236" y="36068"/>
                  </a:lnTo>
                  <a:lnTo>
                    <a:pt x="364236" y="50038"/>
                  </a:lnTo>
                  <a:lnTo>
                    <a:pt x="364236" y="410718"/>
                  </a:lnTo>
                  <a:lnTo>
                    <a:pt x="364236" y="422148"/>
                  </a:lnTo>
                  <a:lnTo>
                    <a:pt x="556260" y="422148"/>
                  </a:lnTo>
                  <a:lnTo>
                    <a:pt x="556260" y="410718"/>
                  </a:lnTo>
                  <a:lnTo>
                    <a:pt x="375666" y="410718"/>
                  </a:lnTo>
                  <a:lnTo>
                    <a:pt x="375666" y="50038"/>
                  </a:lnTo>
                  <a:lnTo>
                    <a:pt x="544830" y="50038"/>
                  </a:lnTo>
                  <a:lnTo>
                    <a:pt x="544830" y="410654"/>
                  </a:lnTo>
                  <a:lnTo>
                    <a:pt x="556260" y="410654"/>
                  </a:lnTo>
                  <a:lnTo>
                    <a:pt x="556260" y="34290"/>
                  </a:lnTo>
                  <a:lnTo>
                    <a:pt x="468757" y="34290"/>
                  </a:lnTo>
                  <a:lnTo>
                    <a:pt x="468757" y="17780"/>
                  </a:lnTo>
                  <a:lnTo>
                    <a:pt x="544703" y="17780"/>
                  </a:lnTo>
                  <a:lnTo>
                    <a:pt x="544703" y="34277"/>
                  </a:lnTo>
                  <a:lnTo>
                    <a:pt x="556260" y="34277"/>
                  </a:lnTo>
                  <a:lnTo>
                    <a:pt x="556260" y="17780"/>
                  </a:lnTo>
                  <a:lnTo>
                    <a:pt x="556260" y="17538"/>
                  </a:lnTo>
                  <a:lnTo>
                    <a:pt x="556260" y="6350"/>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90"/>
            <p:cNvSpPr/>
            <p:nvPr/>
          </p:nvSpPr>
          <p:spPr>
            <a:xfrm>
              <a:off x="4766310" y="5883401"/>
              <a:ext cx="815340" cy="815340"/>
            </a:xfrm>
            <a:custGeom>
              <a:avLst/>
              <a:gdLst/>
              <a:ahLst/>
              <a:cxnLst/>
              <a:rect l="l" t="t" r="r" b="b"/>
              <a:pathLst>
                <a:path w="815339" h="815340">
                  <a:moveTo>
                    <a:pt x="407670" y="0"/>
                  </a:moveTo>
                  <a:lnTo>
                    <a:pt x="360123" y="2742"/>
                  </a:lnTo>
                  <a:lnTo>
                    <a:pt x="314188" y="10767"/>
                  </a:lnTo>
                  <a:lnTo>
                    <a:pt x="270171" y="23767"/>
                  </a:lnTo>
                  <a:lnTo>
                    <a:pt x="228377" y="41436"/>
                  </a:lnTo>
                  <a:lnTo>
                    <a:pt x="189113" y="63470"/>
                  </a:lnTo>
                  <a:lnTo>
                    <a:pt x="152684" y="89561"/>
                  </a:lnTo>
                  <a:lnTo>
                    <a:pt x="119395" y="119405"/>
                  </a:lnTo>
                  <a:lnTo>
                    <a:pt x="89553" y="152695"/>
                  </a:lnTo>
                  <a:lnTo>
                    <a:pt x="63464" y="189124"/>
                  </a:lnTo>
                  <a:lnTo>
                    <a:pt x="41432" y="228388"/>
                  </a:lnTo>
                  <a:lnTo>
                    <a:pt x="23764" y="270181"/>
                  </a:lnTo>
                  <a:lnTo>
                    <a:pt x="10765" y="314196"/>
                  </a:lnTo>
                  <a:lnTo>
                    <a:pt x="2742" y="360127"/>
                  </a:lnTo>
                  <a:lnTo>
                    <a:pt x="0" y="407670"/>
                  </a:lnTo>
                  <a:lnTo>
                    <a:pt x="2742" y="455212"/>
                  </a:lnTo>
                  <a:lnTo>
                    <a:pt x="10765" y="501143"/>
                  </a:lnTo>
                  <a:lnTo>
                    <a:pt x="23764" y="545158"/>
                  </a:lnTo>
                  <a:lnTo>
                    <a:pt x="41432" y="586951"/>
                  </a:lnTo>
                  <a:lnTo>
                    <a:pt x="63464" y="626215"/>
                  </a:lnTo>
                  <a:lnTo>
                    <a:pt x="89553" y="662644"/>
                  </a:lnTo>
                  <a:lnTo>
                    <a:pt x="119395" y="695934"/>
                  </a:lnTo>
                  <a:lnTo>
                    <a:pt x="152684" y="725778"/>
                  </a:lnTo>
                  <a:lnTo>
                    <a:pt x="189113" y="751869"/>
                  </a:lnTo>
                  <a:lnTo>
                    <a:pt x="228377" y="773903"/>
                  </a:lnTo>
                  <a:lnTo>
                    <a:pt x="270171" y="791572"/>
                  </a:lnTo>
                  <a:lnTo>
                    <a:pt x="314188" y="804572"/>
                  </a:lnTo>
                  <a:lnTo>
                    <a:pt x="360123" y="812597"/>
                  </a:lnTo>
                  <a:lnTo>
                    <a:pt x="407670" y="815340"/>
                  </a:lnTo>
                  <a:lnTo>
                    <a:pt x="455216" y="812597"/>
                  </a:lnTo>
                  <a:lnTo>
                    <a:pt x="501151" y="804572"/>
                  </a:lnTo>
                  <a:lnTo>
                    <a:pt x="545168" y="791572"/>
                  </a:lnTo>
                  <a:lnTo>
                    <a:pt x="586962" y="773903"/>
                  </a:lnTo>
                  <a:lnTo>
                    <a:pt x="626226" y="751869"/>
                  </a:lnTo>
                  <a:lnTo>
                    <a:pt x="662655" y="725778"/>
                  </a:lnTo>
                  <a:lnTo>
                    <a:pt x="695944" y="695934"/>
                  </a:lnTo>
                  <a:lnTo>
                    <a:pt x="725786" y="662644"/>
                  </a:lnTo>
                  <a:lnTo>
                    <a:pt x="751875" y="626215"/>
                  </a:lnTo>
                  <a:lnTo>
                    <a:pt x="773907" y="586951"/>
                  </a:lnTo>
                  <a:lnTo>
                    <a:pt x="791575" y="545158"/>
                  </a:lnTo>
                  <a:lnTo>
                    <a:pt x="804574" y="501143"/>
                  </a:lnTo>
                  <a:lnTo>
                    <a:pt x="812597" y="455212"/>
                  </a:lnTo>
                  <a:lnTo>
                    <a:pt x="815340" y="407670"/>
                  </a:lnTo>
                  <a:lnTo>
                    <a:pt x="812597" y="360127"/>
                  </a:lnTo>
                  <a:lnTo>
                    <a:pt x="804574" y="314196"/>
                  </a:lnTo>
                  <a:lnTo>
                    <a:pt x="791575" y="270181"/>
                  </a:lnTo>
                  <a:lnTo>
                    <a:pt x="773907" y="228388"/>
                  </a:lnTo>
                  <a:lnTo>
                    <a:pt x="751875" y="189124"/>
                  </a:lnTo>
                  <a:lnTo>
                    <a:pt x="725786" y="152695"/>
                  </a:lnTo>
                  <a:lnTo>
                    <a:pt x="695944" y="119405"/>
                  </a:lnTo>
                  <a:lnTo>
                    <a:pt x="662655" y="89561"/>
                  </a:lnTo>
                  <a:lnTo>
                    <a:pt x="626226" y="63470"/>
                  </a:lnTo>
                  <a:lnTo>
                    <a:pt x="586962" y="41436"/>
                  </a:lnTo>
                  <a:lnTo>
                    <a:pt x="545168" y="23767"/>
                  </a:lnTo>
                  <a:lnTo>
                    <a:pt x="501151" y="10767"/>
                  </a:lnTo>
                  <a:lnTo>
                    <a:pt x="455216" y="2742"/>
                  </a:lnTo>
                  <a:lnTo>
                    <a:pt x="407670"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object 91"/>
            <p:cNvSpPr/>
            <p:nvPr/>
          </p:nvSpPr>
          <p:spPr>
            <a:xfrm>
              <a:off x="4766310" y="5883401"/>
              <a:ext cx="815340" cy="815340"/>
            </a:xfrm>
            <a:custGeom>
              <a:avLst/>
              <a:gdLst/>
              <a:ahLst/>
              <a:cxnLst/>
              <a:rect l="l" t="t" r="r" b="b"/>
              <a:pathLst>
                <a:path w="815339" h="815340">
                  <a:moveTo>
                    <a:pt x="0" y="407670"/>
                  </a:moveTo>
                  <a:lnTo>
                    <a:pt x="2742" y="360127"/>
                  </a:lnTo>
                  <a:lnTo>
                    <a:pt x="10765" y="314196"/>
                  </a:lnTo>
                  <a:lnTo>
                    <a:pt x="23764" y="270181"/>
                  </a:lnTo>
                  <a:lnTo>
                    <a:pt x="41432" y="228388"/>
                  </a:lnTo>
                  <a:lnTo>
                    <a:pt x="63464" y="189124"/>
                  </a:lnTo>
                  <a:lnTo>
                    <a:pt x="89553" y="152695"/>
                  </a:lnTo>
                  <a:lnTo>
                    <a:pt x="119395" y="119405"/>
                  </a:lnTo>
                  <a:lnTo>
                    <a:pt x="152684" y="89561"/>
                  </a:lnTo>
                  <a:lnTo>
                    <a:pt x="189113" y="63470"/>
                  </a:lnTo>
                  <a:lnTo>
                    <a:pt x="228377" y="41436"/>
                  </a:lnTo>
                  <a:lnTo>
                    <a:pt x="270171" y="23767"/>
                  </a:lnTo>
                  <a:lnTo>
                    <a:pt x="314188" y="10767"/>
                  </a:lnTo>
                  <a:lnTo>
                    <a:pt x="360123" y="2742"/>
                  </a:lnTo>
                  <a:lnTo>
                    <a:pt x="407670" y="0"/>
                  </a:lnTo>
                  <a:lnTo>
                    <a:pt x="455216" y="2742"/>
                  </a:lnTo>
                  <a:lnTo>
                    <a:pt x="501151" y="10767"/>
                  </a:lnTo>
                  <a:lnTo>
                    <a:pt x="545168" y="23767"/>
                  </a:lnTo>
                  <a:lnTo>
                    <a:pt x="586962" y="41436"/>
                  </a:lnTo>
                  <a:lnTo>
                    <a:pt x="626226" y="63470"/>
                  </a:lnTo>
                  <a:lnTo>
                    <a:pt x="662655" y="89561"/>
                  </a:lnTo>
                  <a:lnTo>
                    <a:pt x="695944" y="119405"/>
                  </a:lnTo>
                  <a:lnTo>
                    <a:pt x="725786" y="152695"/>
                  </a:lnTo>
                  <a:lnTo>
                    <a:pt x="751875" y="189124"/>
                  </a:lnTo>
                  <a:lnTo>
                    <a:pt x="773907" y="228388"/>
                  </a:lnTo>
                  <a:lnTo>
                    <a:pt x="791575" y="270181"/>
                  </a:lnTo>
                  <a:lnTo>
                    <a:pt x="804574" y="314196"/>
                  </a:lnTo>
                  <a:lnTo>
                    <a:pt x="812597" y="360127"/>
                  </a:lnTo>
                  <a:lnTo>
                    <a:pt x="815340" y="407670"/>
                  </a:lnTo>
                  <a:lnTo>
                    <a:pt x="812597" y="455212"/>
                  </a:lnTo>
                  <a:lnTo>
                    <a:pt x="804574" y="501143"/>
                  </a:lnTo>
                  <a:lnTo>
                    <a:pt x="791575" y="545158"/>
                  </a:lnTo>
                  <a:lnTo>
                    <a:pt x="773907" y="586951"/>
                  </a:lnTo>
                  <a:lnTo>
                    <a:pt x="751875" y="626215"/>
                  </a:lnTo>
                  <a:lnTo>
                    <a:pt x="725786" y="662644"/>
                  </a:lnTo>
                  <a:lnTo>
                    <a:pt x="695944" y="695934"/>
                  </a:lnTo>
                  <a:lnTo>
                    <a:pt x="662655" y="725778"/>
                  </a:lnTo>
                  <a:lnTo>
                    <a:pt x="626226" y="751869"/>
                  </a:lnTo>
                  <a:lnTo>
                    <a:pt x="586962" y="773903"/>
                  </a:lnTo>
                  <a:lnTo>
                    <a:pt x="545168" y="791572"/>
                  </a:lnTo>
                  <a:lnTo>
                    <a:pt x="501151" y="804572"/>
                  </a:lnTo>
                  <a:lnTo>
                    <a:pt x="455216" y="812597"/>
                  </a:lnTo>
                  <a:lnTo>
                    <a:pt x="407670" y="815340"/>
                  </a:lnTo>
                  <a:lnTo>
                    <a:pt x="360123" y="812597"/>
                  </a:lnTo>
                  <a:lnTo>
                    <a:pt x="314188" y="804572"/>
                  </a:lnTo>
                  <a:lnTo>
                    <a:pt x="270171" y="791572"/>
                  </a:lnTo>
                  <a:lnTo>
                    <a:pt x="228377" y="773903"/>
                  </a:lnTo>
                  <a:lnTo>
                    <a:pt x="189113" y="751869"/>
                  </a:lnTo>
                  <a:lnTo>
                    <a:pt x="152684" y="725778"/>
                  </a:lnTo>
                  <a:lnTo>
                    <a:pt x="119395" y="695934"/>
                  </a:lnTo>
                  <a:lnTo>
                    <a:pt x="89553" y="662644"/>
                  </a:lnTo>
                  <a:lnTo>
                    <a:pt x="63464" y="626215"/>
                  </a:lnTo>
                  <a:lnTo>
                    <a:pt x="41432" y="586951"/>
                  </a:lnTo>
                  <a:lnTo>
                    <a:pt x="23764" y="545158"/>
                  </a:lnTo>
                  <a:lnTo>
                    <a:pt x="10765" y="501143"/>
                  </a:lnTo>
                  <a:lnTo>
                    <a:pt x="2742" y="455212"/>
                  </a:lnTo>
                  <a:lnTo>
                    <a:pt x="0" y="407670"/>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2" name="object 92"/>
            <p:cNvPicPr/>
            <p:nvPr/>
          </p:nvPicPr>
          <p:blipFill>
            <a:blip r:embed="rId25" cstate="print"/>
            <a:stretch>
              <a:fillRect/>
            </a:stretch>
          </p:blipFill>
          <p:spPr>
            <a:xfrm>
              <a:off x="5236463" y="6073139"/>
              <a:ext cx="251459" cy="121919"/>
            </a:xfrm>
            <a:prstGeom prst="rect">
              <a:avLst/>
            </a:prstGeom>
          </p:spPr>
        </p:pic>
        <p:pic>
          <p:nvPicPr>
            <p:cNvPr id="93" name="object 93"/>
            <p:cNvPicPr/>
            <p:nvPr/>
          </p:nvPicPr>
          <p:blipFill>
            <a:blip r:embed="rId26" cstate="print"/>
            <a:stretch>
              <a:fillRect/>
            </a:stretch>
          </p:blipFill>
          <p:spPr>
            <a:xfrm>
              <a:off x="5245607" y="6225539"/>
              <a:ext cx="217931" cy="309371"/>
            </a:xfrm>
            <a:prstGeom prst="rect">
              <a:avLst/>
            </a:prstGeom>
          </p:spPr>
        </p:pic>
        <p:sp>
          <p:nvSpPr>
            <p:cNvPr id="94" name="object 94"/>
            <p:cNvSpPr/>
            <p:nvPr/>
          </p:nvSpPr>
          <p:spPr>
            <a:xfrm>
              <a:off x="4905756" y="6051803"/>
              <a:ext cx="315595" cy="483234"/>
            </a:xfrm>
            <a:custGeom>
              <a:avLst/>
              <a:gdLst/>
              <a:ahLst/>
              <a:cxnLst/>
              <a:rect l="l" t="t" r="r" b="b"/>
              <a:pathLst>
                <a:path w="315595" h="483234">
                  <a:moveTo>
                    <a:pt x="67056" y="0"/>
                  </a:moveTo>
                  <a:lnTo>
                    <a:pt x="56388" y="5168"/>
                  </a:lnTo>
                  <a:lnTo>
                    <a:pt x="56388" y="54648"/>
                  </a:lnTo>
                  <a:lnTo>
                    <a:pt x="56388" y="71831"/>
                  </a:lnTo>
                  <a:lnTo>
                    <a:pt x="56388" y="428802"/>
                  </a:lnTo>
                  <a:lnTo>
                    <a:pt x="11303" y="428802"/>
                  </a:lnTo>
                  <a:lnTo>
                    <a:pt x="11303" y="411314"/>
                  </a:lnTo>
                  <a:lnTo>
                    <a:pt x="56388" y="411314"/>
                  </a:lnTo>
                  <a:lnTo>
                    <a:pt x="56388" y="398818"/>
                  </a:lnTo>
                  <a:lnTo>
                    <a:pt x="11303" y="398818"/>
                  </a:lnTo>
                  <a:lnTo>
                    <a:pt x="11303" y="381330"/>
                  </a:lnTo>
                  <a:lnTo>
                    <a:pt x="56388" y="381330"/>
                  </a:lnTo>
                  <a:lnTo>
                    <a:pt x="56388" y="369150"/>
                  </a:lnTo>
                  <a:lnTo>
                    <a:pt x="11303" y="369150"/>
                  </a:lnTo>
                  <a:lnTo>
                    <a:pt x="11303" y="351663"/>
                  </a:lnTo>
                  <a:lnTo>
                    <a:pt x="56388" y="351663"/>
                  </a:lnTo>
                  <a:lnTo>
                    <a:pt x="56388" y="339483"/>
                  </a:lnTo>
                  <a:lnTo>
                    <a:pt x="11303" y="339483"/>
                  </a:lnTo>
                  <a:lnTo>
                    <a:pt x="11303" y="321995"/>
                  </a:lnTo>
                  <a:lnTo>
                    <a:pt x="56388" y="321995"/>
                  </a:lnTo>
                  <a:lnTo>
                    <a:pt x="56388" y="309816"/>
                  </a:lnTo>
                  <a:lnTo>
                    <a:pt x="11303" y="309816"/>
                  </a:lnTo>
                  <a:lnTo>
                    <a:pt x="11303" y="292328"/>
                  </a:lnTo>
                  <a:lnTo>
                    <a:pt x="56388" y="292328"/>
                  </a:lnTo>
                  <a:lnTo>
                    <a:pt x="56388" y="280149"/>
                  </a:lnTo>
                  <a:lnTo>
                    <a:pt x="11303" y="280149"/>
                  </a:lnTo>
                  <a:lnTo>
                    <a:pt x="11303" y="262648"/>
                  </a:lnTo>
                  <a:lnTo>
                    <a:pt x="56388" y="262648"/>
                  </a:lnTo>
                  <a:lnTo>
                    <a:pt x="56388" y="250164"/>
                  </a:lnTo>
                  <a:lnTo>
                    <a:pt x="11303" y="250164"/>
                  </a:lnTo>
                  <a:lnTo>
                    <a:pt x="11303" y="232676"/>
                  </a:lnTo>
                  <a:lnTo>
                    <a:pt x="56388" y="232676"/>
                  </a:lnTo>
                  <a:lnTo>
                    <a:pt x="56388" y="220497"/>
                  </a:lnTo>
                  <a:lnTo>
                    <a:pt x="11303" y="220497"/>
                  </a:lnTo>
                  <a:lnTo>
                    <a:pt x="11303" y="202996"/>
                  </a:lnTo>
                  <a:lnTo>
                    <a:pt x="56388" y="202996"/>
                  </a:lnTo>
                  <a:lnTo>
                    <a:pt x="56388" y="190817"/>
                  </a:lnTo>
                  <a:lnTo>
                    <a:pt x="11303" y="190817"/>
                  </a:lnTo>
                  <a:lnTo>
                    <a:pt x="11303" y="173647"/>
                  </a:lnTo>
                  <a:lnTo>
                    <a:pt x="56388" y="173647"/>
                  </a:lnTo>
                  <a:lnTo>
                    <a:pt x="56388" y="161150"/>
                  </a:lnTo>
                  <a:lnTo>
                    <a:pt x="11303" y="161150"/>
                  </a:lnTo>
                  <a:lnTo>
                    <a:pt x="11303" y="143979"/>
                  </a:lnTo>
                  <a:lnTo>
                    <a:pt x="56388" y="143979"/>
                  </a:lnTo>
                  <a:lnTo>
                    <a:pt x="56388" y="131483"/>
                  </a:lnTo>
                  <a:lnTo>
                    <a:pt x="11303" y="131483"/>
                  </a:lnTo>
                  <a:lnTo>
                    <a:pt x="11303" y="114300"/>
                  </a:lnTo>
                  <a:lnTo>
                    <a:pt x="56388" y="114300"/>
                  </a:lnTo>
                  <a:lnTo>
                    <a:pt x="56388" y="101498"/>
                  </a:lnTo>
                  <a:lnTo>
                    <a:pt x="11303" y="101498"/>
                  </a:lnTo>
                  <a:lnTo>
                    <a:pt x="11303" y="84328"/>
                  </a:lnTo>
                  <a:lnTo>
                    <a:pt x="56388" y="84328"/>
                  </a:lnTo>
                  <a:lnTo>
                    <a:pt x="56388" y="71831"/>
                  </a:lnTo>
                  <a:lnTo>
                    <a:pt x="11303" y="71831"/>
                  </a:lnTo>
                  <a:lnTo>
                    <a:pt x="11303" y="54648"/>
                  </a:lnTo>
                  <a:lnTo>
                    <a:pt x="56388" y="54648"/>
                  </a:lnTo>
                  <a:lnTo>
                    <a:pt x="56388" y="5168"/>
                  </a:lnTo>
                  <a:lnTo>
                    <a:pt x="0" y="32473"/>
                  </a:lnTo>
                  <a:lnTo>
                    <a:pt x="0" y="481584"/>
                  </a:lnTo>
                  <a:lnTo>
                    <a:pt x="67056" y="481584"/>
                  </a:lnTo>
                  <a:lnTo>
                    <a:pt x="67056" y="428802"/>
                  </a:lnTo>
                  <a:lnTo>
                    <a:pt x="67056" y="411314"/>
                  </a:lnTo>
                  <a:lnTo>
                    <a:pt x="67056" y="54648"/>
                  </a:lnTo>
                  <a:lnTo>
                    <a:pt x="67056" y="0"/>
                  </a:lnTo>
                  <a:close/>
                </a:path>
                <a:path w="315595" h="483234">
                  <a:moveTo>
                    <a:pt x="147828" y="32473"/>
                  </a:moveTo>
                  <a:lnTo>
                    <a:pt x="136525" y="27000"/>
                  </a:lnTo>
                  <a:lnTo>
                    <a:pt x="136525" y="54648"/>
                  </a:lnTo>
                  <a:lnTo>
                    <a:pt x="136525" y="71831"/>
                  </a:lnTo>
                  <a:lnTo>
                    <a:pt x="136525" y="428802"/>
                  </a:lnTo>
                  <a:lnTo>
                    <a:pt x="91694" y="428802"/>
                  </a:lnTo>
                  <a:lnTo>
                    <a:pt x="91694" y="411314"/>
                  </a:lnTo>
                  <a:lnTo>
                    <a:pt x="136525" y="411314"/>
                  </a:lnTo>
                  <a:lnTo>
                    <a:pt x="136525" y="398818"/>
                  </a:lnTo>
                  <a:lnTo>
                    <a:pt x="91694" y="398818"/>
                  </a:lnTo>
                  <a:lnTo>
                    <a:pt x="91694" y="381330"/>
                  </a:lnTo>
                  <a:lnTo>
                    <a:pt x="136525" y="381330"/>
                  </a:lnTo>
                  <a:lnTo>
                    <a:pt x="136525" y="369150"/>
                  </a:lnTo>
                  <a:lnTo>
                    <a:pt x="91694" y="369150"/>
                  </a:lnTo>
                  <a:lnTo>
                    <a:pt x="91694" y="351663"/>
                  </a:lnTo>
                  <a:lnTo>
                    <a:pt x="136525" y="351663"/>
                  </a:lnTo>
                  <a:lnTo>
                    <a:pt x="136525" y="339483"/>
                  </a:lnTo>
                  <a:lnTo>
                    <a:pt x="91694" y="339483"/>
                  </a:lnTo>
                  <a:lnTo>
                    <a:pt x="91694" y="321995"/>
                  </a:lnTo>
                  <a:lnTo>
                    <a:pt x="136525" y="321995"/>
                  </a:lnTo>
                  <a:lnTo>
                    <a:pt x="136525" y="309816"/>
                  </a:lnTo>
                  <a:lnTo>
                    <a:pt x="91694" y="309816"/>
                  </a:lnTo>
                  <a:lnTo>
                    <a:pt x="91694" y="292328"/>
                  </a:lnTo>
                  <a:lnTo>
                    <a:pt x="136525" y="292328"/>
                  </a:lnTo>
                  <a:lnTo>
                    <a:pt x="136525" y="280149"/>
                  </a:lnTo>
                  <a:lnTo>
                    <a:pt x="91694" y="280149"/>
                  </a:lnTo>
                  <a:lnTo>
                    <a:pt x="91694" y="262648"/>
                  </a:lnTo>
                  <a:lnTo>
                    <a:pt x="136525" y="262648"/>
                  </a:lnTo>
                  <a:lnTo>
                    <a:pt x="136525" y="250164"/>
                  </a:lnTo>
                  <a:lnTo>
                    <a:pt x="91694" y="250164"/>
                  </a:lnTo>
                  <a:lnTo>
                    <a:pt x="91694" y="232676"/>
                  </a:lnTo>
                  <a:lnTo>
                    <a:pt x="136525" y="232676"/>
                  </a:lnTo>
                  <a:lnTo>
                    <a:pt x="136525" y="220497"/>
                  </a:lnTo>
                  <a:lnTo>
                    <a:pt x="91694" y="220497"/>
                  </a:lnTo>
                  <a:lnTo>
                    <a:pt x="91694" y="202996"/>
                  </a:lnTo>
                  <a:lnTo>
                    <a:pt x="136525" y="202996"/>
                  </a:lnTo>
                  <a:lnTo>
                    <a:pt x="136525" y="190817"/>
                  </a:lnTo>
                  <a:lnTo>
                    <a:pt x="91694" y="190817"/>
                  </a:lnTo>
                  <a:lnTo>
                    <a:pt x="91694" y="173647"/>
                  </a:lnTo>
                  <a:lnTo>
                    <a:pt x="136525" y="173647"/>
                  </a:lnTo>
                  <a:lnTo>
                    <a:pt x="136525" y="161150"/>
                  </a:lnTo>
                  <a:lnTo>
                    <a:pt x="91694" y="161150"/>
                  </a:lnTo>
                  <a:lnTo>
                    <a:pt x="91694" y="143979"/>
                  </a:lnTo>
                  <a:lnTo>
                    <a:pt x="136525" y="143979"/>
                  </a:lnTo>
                  <a:lnTo>
                    <a:pt x="136525" y="131483"/>
                  </a:lnTo>
                  <a:lnTo>
                    <a:pt x="91694" y="131483"/>
                  </a:lnTo>
                  <a:lnTo>
                    <a:pt x="91694" y="114300"/>
                  </a:lnTo>
                  <a:lnTo>
                    <a:pt x="136525" y="114300"/>
                  </a:lnTo>
                  <a:lnTo>
                    <a:pt x="136525" y="101498"/>
                  </a:lnTo>
                  <a:lnTo>
                    <a:pt x="91694" y="101498"/>
                  </a:lnTo>
                  <a:lnTo>
                    <a:pt x="91694" y="84328"/>
                  </a:lnTo>
                  <a:lnTo>
                    <a:pt x="136525" y="84340"/>
                  </a:lnTo>
                  <a:lnTo>
                    <a:pt x="136525" y="71831"/>
                  </a:lnTo>
                  <a:lnTo>
                    <a:pt x="91694" y="71831"/>
                  </a:lnTo>
                  <a:lnTo>
                    <a:pt x="91694" y="54648"/>
                  </a:lnTo>
                  <a:lnTo>
                    <a:pt x="136525" y="54648"/>
                  </a:lnTo>
                  <a:lnTo>
                    <a:pt x="136525" y="27000"/>
                  </a:lnTo>
                  <a:lnTo>
                    <a:pt x="80772" y="0"/>
                  </a:lnTo>
                  <a:lnTo>
                    <a:pt x="80772" y="481584"/>
                  </a:lnTo>
                  <a:lnTo>
                    <a:pt x="147828" y="481584"/>
                  </a:lnTo>
                  <a:lnTo>
                    <a:pt x="147828" y="428802"/>
                  </a:lnTo>
                  <a:lnTo>
                    <a:pt x="147828" y="411314"/>
                  </a:lnTo>
                  <a:lnTo>
                    <a:pt x="147828" y="54648"/>
                  </a:lnTo>
                  <a:lnTo>
                    <a:pt x="147828" y="32473"/>
                  </a:lnTo>
                  <a:close/>
                </a:path>
                <a:path w="315595" h="483234">
                  <a:moveTo>
                    <a:pt x="315468" y="455574"/>
                  </a:moveTo>
                  <a:lnTo>
                    <a:pt x="298323" y="455574"/>
                  </a:lnTo>
                  <a:lnTo>
                    <a:pt x="298323" y="165582"/>
                  </a:lnTo>
                  <a:lnTo>
                    <a:pt x="298323" y="137744"/>
                  </a:lnTo>
                  <a:lnTo>
                    <a:pt x="285369" y="128193"/>
                  </a:lnTo>
                  <a:lnTo>
                    <a:pt x="285369" y="165582"/>
                  </a:lnTo>
                  <a:lnTo>
                    <a:pt x="285369" y="455574"/>
                  </a:lnTo>
                  <a:lnTo>
                    <a:pt x="270129" y="455574"/>
                  </a:lnTo>
                  <a:lnTo>
                    <a:pt x="270129" y="165582"/>
                  </a:lnTo>
                  <a:lnTo>
                    <a:pt x="285369" y="165582"/>
                  </a:lnTo>
                  <a:lnTo>
                    <a:pt x="285369" y="128193"/>
                  </a:lnTo>
                  <a:lnTo>
                    <a:pt x="257048" y="107289"/>
                  </a:lnTo>
                  <a:lnTo>
                    <a:pt x="257048" y="165582"/>
                  </a:lnTo>
                  <a:lnTo>
                    <a:pt x="257048" y="455574"/>
                  </a:lnTo>
                  <a:lnTo>
                    <a:pt x="242189" y="455574"/>
                  </a:lnTo>
                  <a:lnTo>
                    <a:pt x="242189" y="165582"/>
                  </a:lnTo>
                  <a:lnTo>
                    <a:pt x="257048" y="165582"/>
                  </a:lnTo>
                  <a:lnTo>
                    <a:pt x="257048" y="107289"/>
                  </a:lnTo>
                  <a:lnTo>
                    <a:pt x="235585" y="91440"/>
                  </a:lnTo>
                  <a:lnTo>
                    <a:pt x="229108" y="96227"/>
                  </a:lnTo>
                  <a:lnTo>
                    <a:pt x="229108" y="165582"/>
                  </a:lnTo>
                  <a:lnTo>
                    <a:pt x="229108" y="455574"/>
                  </a:lnTo>
                  <a:lnTo>
                    <a:pt x="213868" y="455574"/>
                  </a:lnTo>
                  <a:lnTo>
                    <a:pt x="213868" y="165582"/>
                  </a:lnTo>
                  <a:lnTo>
                    <a:pt x="229108" y="165582"/>
                  </a:lnTo>
                  <a:lnTo>
                    <a:pt x="229108" y="96227"/>
                  </a:lnTo>
                  <a:lnTo>
                    <a:pt x="201168" y="116852"/>
                  </a:lnTo>
                  <a:lnTo>
                    <a:pt x="201168" y="165582"/>
                  </a:lnTo>
                  <a:lnTo>
                    <a:pt x="201168" y="455574"/>
                  </a:lnTo>
                  <a:lnTo>
                    <a:pt x="185928" y="455574"/>
                  </a:lnTo>
                  <a:lnTo>
                    <a:pt x="185928" y="165582"/>
                  </a:lnTo>
                  <a:lnTo>
                    <a:pt x="201168" y="165582"/>
                  </a:lnTo>
                  <a:lnTo>
                    <a:pt x="201168" y="116852"/>
                  </a:lnTo>
                  <a:lnTo>
                    <a:pt x="172847" y="137744"/>
                  </a:lnTo>
                  <a:lnTo>
                    <a:pt x="172847" y="455574"/>
                  </a:lnTo>
                  <a:lnTo>
                    <a:pt x="155448" y="455574"/>
                  </a:lnTo>
                  <a:lnTo>
                    <a:pt x="155448" y="483108"/>
                  </a:lnTo>
                  <a:lnTo>
                    <a:pt x="315468" y="483108"/>
                  </a:lnTo>
                  <a:lnTo>
                    <a:pt x="315468" y="455574"/>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object 95"/>
            <p:cNvSpPr/>
            <p:nvPr/>
          </p:nvSpPr>
          <p:spPr>
            <a:xfrm>
              <a:off x="4169072" y="3807884"/>
              <a:ext cx="1164590" cy="1696085"/>
            </a:xfrm>
            <a:custGeom>
              <a:avLst/>
              <a:gdLst/>
              <a:ahLst/>
              <a:cxnLst/>
              <a:rect l="l" t="t" r="r" b="b"/>
              <a:pathLst>
                <a:path w="1164589" h="1696085">
                  <a:moveTo>
                    <a:pt x="1120254" y="1654421"/>
                  </a:moveTo>
                  <a:lnTo>
                    <a:pt x="1117705" y="1657008"/>
                  </a:lnTo>
                  <a:lnTo>
                    <a:pt x="1114079" y="1666037"/>
                  </a:lnTo>
                  <a:lnTo>
                    <a:pt x="1114097" y="1675780"/>
                  </a:lnTo>
                  <a:lnTo>
                    <a:pt x="1117937" y="1685119"/>
                  </a:lnTo>
                  <a:lnTo>
                    <a:pt x="1125150" y="1692153"/>
                  </a:lnTo>
                  <a:lnTo>
                    <a:pt x="1134209" y="1695771"/>
                  </a:lnTo>
                  <a:lnTo>
                    <a:pt x="1143896" y="1695771"/>
                  </a:lnTo>
                  <a:lnTo>
                    <a:pt x="1153243" y="1691850"/>
                  </a:lnTo>
                  <a:lnTo>
                    <a:pt x="1160351" y="1684710"/>
                  </a:lnTo>
                  <a:lnTo>
                    <a:pt x="1163969" y="1675780"/>
                  </a:lnTo>
                  <a:lnTo>
                    <a:pt x="1164005" y="1674451"/>
                  </a:lnTo>
                  <a:lnTo>
                    <a:pt x="1133812" y="1674451"/>
                  </a:lnTo>
                  <a:lnTo>
                    <a:pt x="1120254" y="1654421"/>
                  </a:lnTo>
                  <a:close/>
                </a:path>
                <a:path w="1164589" h="1696085">
                  <a:moveTo>
                    <a:pt x="1130690" y="1647341"/>
                  </a:moveTo>
                  <a:lnTo>
                    <a:pt x="1124795" y="1649813"/>
                  </a:lnTo>
                  <a:lnTo>
                    <a:pt x="1120254" y="1654421"/>
                  </a:lnTo>
                  <a:lnTo>
                    <a:pt x="1133812" y="1674451"/>
                  </a:lnTo>
                  <a:lnTo>
                    <a:pt x="1144226" y="1667339"/>
                  </a:lnTo>
                  <a:lnTo>
                    <a:pt x="1130690" y="1647341"/>
                  </a:lnTo>
                  <a:close/>
                </a:path>
                <a:path w="1164589" h="1696085">
                  <a:moveTo>
                    <a:pt x="1143858" y="1645920"/>
                  </a:moveTo>
                  <a:lnTo>
                    <a:pt x="1134080" y="1645920"/>
                  </a:lnTo>
                  <a:lnTo>
                    <a:pt x="1130690" y="1647341"/>
                  </a:lnTo>
                  <a:lnTo>
                    <a:pt x="1144226" y="1667339"/>
                  </a:lnTo>
                  <a:lnTo>
                    <a:pt x="1133812" y="1674451"/>
                  </a:lnTo>
                  <a:lnTo>
                    <a:pt x="1164005" y="1674451"/>
                  </a:lnTo>
                  <a:lnTo>
                    <a:pt x="1163994" y="1666037"/>
                  </a:lnTo>
                  <a:lnTo>
                    <a:pt x="1160101" y="1656671"/>
                  </a:lnTo>
                  <a:lnTo>
                    <a:pt x="1152888" y="1649563"/>
                  </a:lnTo>
                  <a:lnTo>
                    <a:pt x="1143858" y="1645920"/>
                  </a:lnTo>
                  <a:close/>
                </a:path>
                <a:path w="1164589" h="1696085">
                  <a:moveTo>
                    <a:pt x="43739" y="41449"/>
                  </a:moveTo>
                  <a:lnTo>
                    <a:pt x="39199" y="46057"/>
                  </a:lnTo>
                  <a:lnTo>
                    <a:pt x="33304" y="48529"/>
                  </a:lnTo>
                  <a:lnTo>
                    <a:pt x="1120254" y="1654421"/>
                  </a:lnTo>
                  <a:lnTo>
                    <a:pt x="1124795" y="1649813"/>
                  </a:lnTo>
                  <a:lnTo>
                    <a:pt x="1130690" y="1647341"/>
                  </a:lnTo>
                  <a:lnTo>
                    <a:pt x="43739" y="41449"/>
                  </a:lnTo>
                  <a:close/>
                </a:path>
                <a:path w="1164589" h="1696085">
                  <a:moveTo>
                    <a:pt x="29814" y="0"/>
                  </a:moveTo>
                  <a:lnTo>
                    <a:pt x="20036" y="0"/>
                  </a:lnTo>
                  <a:lnTo>
                    <a:pt x="10751" y="3893"/>
                  </a:lnTo>
                  <a:lnTo>
                    <a:pt x="3643" y="11106"/>
                  </a:lnTo>
                  <a:lnTo>
                    <a:pt x="40" y="20036"/>
                  </a:lnTo>
                  <a:lnTo>
                    <a:pt x="0" y="29914"/>
                  </a:lnTo>
                  <a:lnTo>
                    <a:pt x="3893" y="39199"/>
                  </a:lnTo>
                  <a:lnTo>
                    <a:pt x="11106" y="46307"/>
                  </a:lnTo>
                  <a:lnTo>
                    <a:pt x="20165" y="49962"/>
                  </a:lnTo>
                  <a:lnTo>
                    <a:pt x="29886" y="49962"/>
                  </a:lnTo>
                  <a:lnTo>
                    <a:pt x="33304" y="48529"/>
                  </a:lnTo>
                  <a:lnTo>
                    <a:pt x="19768" y="28531"/>
                  </a:lnTo>
                  <a:lnTo>
                    <a:pt x="30182" y="21419"/>
                  </a:lnTo>
                  <a:lnTo>
                    <a:pt x="49952" y="21419"/>
                  </a:lnTo>
                  <a:lnTo>
                    <a:pt x="49950" y="20036"/>
                  </a:lnTo>
                  <a:lnTo>
                    <a:pt x="46057" y="10751"/>
                  </a:lnTo>
                  <a:lnTo>
                    <a:pt x="38844" y="3643"/>
                  </a:lnTo>
                  <a:lnTo>
                    <a:pt x="29814" y="0"/>
                  </a:lnTo>
                  <a:close/>
                </a:path>
                <a:path w="1164589" h="1696085">
                  <a:moveTo>
                    <a:pt x="30182" y="21419"/>
                  </a:moveTo>
                  <a:lnTo>
                    <a:pt x="19768" y="28531"/>
                  </a:lnTo>
                  <a:lnTo>
                    <a:pt x="33304" y="48529"/>
                  </a:lnTo>
                  <a:lnTo>
                    <a:pt x="39199" y="46057"/>
                  </a:lnTo>
                  <a:lnTo>
                    <a:pt x="43739" y="41449"/>
                  </a:lnTo>
                  <a:lnTo>
                    <a:pt x="30182" y="21419"/>
                  </a:lnTo>
                  <a:close/>
                </a:path>
                <a:path w="1164589" h="1696085">
                  <a:moveTo>
                    <a:pt x="49952" y="21419"/>
                  </a:moveTo>
                  <a:lnTo>
                    <a:pt x="30182" y="21419"/>
                  </a:lnTo>
                  <a:lnTo>
                    <a:pt x="43739" y="41449"/>
                  </a:lnTo>
                  <a:lnTo>
                    <a:pt x="46307" y="38844"/>
                  </a:lnTo>
                  <a:lnTo>
                    <a:pt x="49910" y="29914"/>
                  </a:lnTo>
                  <a:lnTo>
                    <a:pt x="49952" y="21419"/>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object 96"/>
            <p:cNvSpPr/>
            <p:nvPr/>
          </p:nvSpPr>
          <p:spPr>
            <a:xfrm>
              <a:off x="9193530" y="1907285"/>
              <a:ext cx="772795" cy="771525"/>
            </a:xfrm>
            <a:custGeom>
              <a:avLst/>
              <a:gdLst/>
              <a:ahLst/>
              <a:cxnLst/>
              <a:rect l="l" t="t" r="r" b="b"/>
              <a:pathLst>
                <a:path w="772795" h="771525">
                  <a:moveTo>
                    <a:pt x="386334" y="0"/>
                  </a:moveTo>
                  <a:lnTo>
                    <a:pt x="337874" y="3003"/>
                  </a:lnTo>
                  <a:lnTo>
                    <a:pt x="291210" y="11773"/>
                  </a:lnTo>
                  <a:lnTo>
                    <a:pt x="246704" y="25949"/>
                  </a:lnTo>
                  <a:lnTo>
                    <a:pt x="204719" y="45169"/>
                  </a:lnTo>
                  <a:lnTo>
                    <a:pt x="165615" y="69072"/>
                  </a:lnTo>
                  <a:lnTo>
                    <a:pt x="129756" y="97298"/>
                  </a:lnTo>
                  <a:lnTo>
                    <a:pt x="97504" y="129484"/>
                  </a:lnTo>
                  <a:lnTo>
                    <a:pt x="69219" y="165271"/>
                  </a:lnTo>
                  <a:lnTo>
                    <a:pt x="45266" y="204297"/>
                  </a:lnTo>
                  <a:lnTo>
                    <a:pt x="26005" y="246201"/>
                  </a:lnTo>
                  <a:lnTo>
                    <a:pt x="11799" y="290623"/>
                  </a:lnTo>
                  <a:lnTo>
                    <a:pt x="3010" y="337200"/>
                  </a:lnTo>
                  <a:lnTo>
                    <a:pt x="0" y="385572"/>
                  </a:lnTo>
                  <a:lnTo>
                    <a:pt x="3010" y="433943"/>
                  </a:lnTo>
                  <a:lnTo>
                    <a:pt x="11799" y="480520"/>
                  </a:lnTo>
                  <a:lnTo>
                    <a:pt x="26005" y="524942"/>
                  </a:lnTo>
                  <a:lnTo>
                    <a:pt x="45266" y="566846"/>
                  </a:lnTo>
                  <a:lnTo>
                    <a:pt x="69219" y="605872"/>
                  </a:lnTo>
                  <a:lnTo>
                    <a:pt x="97504" y="641659"/>
                  </a:lnTo>
                  <a:lnTo>
                    <a:pt x="129756" y="673845"/>
                  </a:lnTo>
                  <a:lnTo>
                    <a:pt x="165615" y="702071"/>
                  </a:lnTo>
                  <a:lnTo>
                    <a:pt x="204719" y="725974"/>
                  </a:lnTo>
                  <a:lnTo>
                    <a:pt x="246704" y="745194"/>
                  </a:lnTo>
                  <a:lnTo>
                    <a:pt x="291210" y="759370"/>
                  </a:lnTo>
                  <a:lnTo>
                    <a:pt x="337874" y="768140"/>
                  </a:lnTo>
                  <a:lnTo>
                    <a:pt x="386334" y="771144"/>
                  </a:lnTo>
                  <a:lnTo>
                    <a:pt x="434793" y="768140"/>
                  </a:lnTo>
                  <a:lnTo>
                    <a:pt x="481457" y="759370"/>
                  </a:lnTo>
                  <a:lnTo>
                    <a:pt x="525963" y="745194"/>
                  </a:lnTo>
                  <a:lnTo>
                    <a:pt x="567948" y="725974"/>
                  </a:lnTo>
                  <a:lnTo>
                    <a:pt x="607052" y="702071"/>
                  </a:lnTo>
                  <a:lnTo>
                    <a:pt x="642911" y="673845"/>
                  </a:lnTo>
                  <a:lnTo>
                    <a:pt x="675163" y="641659"/>
                  </a:lnTo>
                  <a:lnTo>
                    <a:pt x="703448" y="605872"/>
                  </a:lnTo>
                  <a:lnTo>
                    <a:pt x="727401" y="566846"/>
                  </a:lnTo>
                  <a:lnTo>
                    <a:pt x="746662" y="524942"/>
                  </a:lnTo>
                  <a:lnTo>
                    <a:pt x="760868" y="480520"/>
                  </a:lnTo>
                  <a:lnTo>
                    <a:pt x="769657" y="433943"/>
                  </a:lnTo>
                  <a:lnTo>
                    <a:pt x="772668" y="385572"/>
                  </a:lnTo>
                  <a:lnTo>
                    <a:pt x="769657" y="337200"/>
                  </a:lnTo>
                  <a:lnTo>
                    <a:pt x="760868" y="290623"/>
                  </a:lnTo>
                  <a:lnTo>
                    <a:pt x="746662" y="246201"/>
                  </a:lnTo>
                  <a:lnTo>
                    <a:pt x="727401" y="204297"/>
                  </a:lnTo>
                  <a:lnTo>
                    <a:pt x="703448" y="165271"/>
                  </a:lnTo>
                  <a:lnTo>
                    <a:pt x="675163" y="129484"/>
                  </a:lnTo>
                  <a:lnTo>
                    <a:pt x="642911" y="97298"/>
                  </a:lnTo>
                  <a:lnTo>
                    <a:pt x="607052" y="69072"/>
                  </a:lnTo>
                  <a:lnTo>
                    <a:pt x="567948" y="45169"/>
                  </a:lnTo>
                  <a:lnTo>
                    <a:pt x="525963" y="25949"/>
                  </a:lnTo>
                  <a:lnTo>
                    <a:pt x="481457" y="11773"/>
                  </a:lnTo>
                  <a:lnTo>
                    <a:pt x="434793" y="3003"/>
                  </a:lnTo>
                  <a:lnTo>
                    <a:pt x="386334"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object 97"/>
            <p:cNvSpPr/>
            <p:nvPr/>
          </p:nvSpPr>
          <p:spPr>
            <a:xfrm>
              <a:off x="9193530" y="1907285"/>
              <a:ext cx="772795" cy="771525"/>
            </a:xfrm>
            <a:custGeom>
              <a:avLst/>
              <a:gdLst/>
              <a:ahLst/>
              <a:cxnLst/>
              <a:rect l="l" t="t" r="r" b="b"/>
              <a:pathLst>
                <a:path w="772795" h="771525">
                  <a:moveTo>
                    <a:pt x="0" y="385572"/>
                  </a:moveTo>
                  <a:lnTo>
                    <a:pt x="3010" y="337200"/>
                  </a:lnTo>
                  <a:lnTo>
                    <a:pt x="11799" y="290623"/>
                  </a:lnTo>
                  <a:lnTo>
                    <a:pt x="26005" y="246201"/>
                  </a:lnTo>
                  <a:lnTo>
                    <a:pt x="45266" y="204297"/>
                  </a:lnTo>
                  <a:lnTo>
                    <a:pt x="69219" y="165271"/>
                  </a:lnTo>
                  <a:lnTo>
                    <a:pt x="97504" y="129484"/>
                  </a:lnTo>
                  <a:lnTo>
                    <a:pt x="129756" y="97298"/>
                  </a:lnTo>
                  <a:lnTo>
                    <a:pt x="165615" y="69072"/>
                  </a:lnTo>
                  <a:lnTo>
                    <a:pt x="204719" y="45169"/>
                  </a:lnTo>
                  <a:lnTo>
                    <a:pt x="246704" y="25949"/>
                  </a:lnTo>
                  <a:lnTo>
                    <a:pt x="291210" y="11773"/>
                  </a:lnTo>
                  <a:lnTo>
                    <a:pt x="337874" y="3003"/>
                  </a:lnTo>
                  <a:lnTo>
                    <a:pt x="386334" y="0"/>
                  </a:lnTo>
                  <a:lnTo>
                    <a:pt x="434793" y="3003"/>
                  </a:lnTo>
                  <a:lnTo>
                    <a:pt x="481457" y="11773"/>
                  </a:lnTo>
                  <a:lnTo>
                    <a:pt x="525963" y="25949"/>
                  </a:lnTo>
                  <a:lnTo>
                    <a:pt x="567948" y="45169"/>
                  </a:lnTo>
                  <a:lnTo>
                    <a:pt x="607052" y="69072"/>
                  </a:lnTo>
                  <a:lnTo>
                    <a:pt x="642911" y="97298"/>
                  </a:lnTo>
                  <a:lnTo>
                    <a:pt x="675163" y="129484"/>
                  </a:lnTo>
                  <a:lnTo>
                    <a:pt x="703448" y="165271"/>
                  </a:lnTo>
                  <a:lnTo>
                    <a:pt x="727401" y="204297"/>
                  </a:lnTo>
                  <a:lnTo>
                    <a:pt x="746662" y="246201"/>
                  </a:lnTo>
                  <a:lnTo>
                    <a:pt x="760868" y="290623"/>
                  </a:lnTo>
                  <a:lnTo>
                    <a:pt x="769657" y="337200"/>
                  </a:lnTo>
                  <a:lnTo>
                    <a:pt x="772668" y="385572"/>
                  </a:lnTo>
                  <a:lnTo>
                    <a:pt x="769657" y="433943"/>
                  </a:lnTo>
                  <a:lnTo>
                    <a:pt x="760868" y="480520"/>
                  </a:lnTo>
                  <a:lnTo>
                    <a:pt x="746662" y="524942"/>
                  </a:lnTo>
                  <a:lnTo>
                    <a:pt x="727401" y="566846"/>
                  </a:lnTo>
                  <a:lnTo>
                    <a:pt x="703448" y="605872"/>
                  </a:lnTo>
                  <a:lnTo>
                    <a:pt x="675163" y="641659"/>
                  </a:lnTo>
                  <a:lnTo>
                    <a:pt x="642911" y="673845"/>
                  </a:lnTo>
                  <a:lnTo>
                    <a:pt x="607052" y="702071"/>
                  </a:lnTo>
                  <a:lnTo>
                    <a:pt x="567948" y="725974"/>
                  </a:lnTo>
                  <a:lnTo>
                    <a:pt x="525963" y="745194"/>
                  </a:lnTo>
                  <a:lnTo>
                    <a:pt x="481457" y="759370"/>
                  </a:lnTo>
                  <a:lnTo>
                    <a:pt x="434793" y="768140"/>
                  </a:lnTo>
                  <a:lnTo>
                    <a:pt x="386334" y="771144"/>
                  </a:lnTo>
                  <a:lnTo>
                    <a:pt x="337874" y="768140"/>
                  </a:lnTo>
                  <a:lnTo>
                    <a:pt x="291210" y="759370"/>
                  </a:lnTo>
                  <a:lnTo>
                    <a:pt x="246704" y="745194"/>
                  </a:lnTo>
                  <a:lnTo>
                    <a:pt x="204719" y="725974"/>
                  </a:lnTo>
                  <a:lnTo>
                    <a:pt x="165615" y="702071"/>
                  </a:lnTo>
                  <a:lnTo>
                    <a:pt x="129756" y="673845"/>
                  </a:lnTo>
                  <a:lnTo>
                    <a:pt x="97504" y="641659"/>
                  </a:lnTo>
                  <a:lnTo>
                    <a:pt x="69219" y="605872"/>
                  </a:lnTo>
                  <a:lnTo>
                    <a:pt x="45266" y="566846"/>
                  </a:lnTo>
                  <a:lnTo>
                    <a:pt x="26005" y="524942"/>
                  </a:lnTo>
                  <a:lnTo>
                    <a:pt x="11799" y="480520"/>
                  </a:lnTo>
                  <a:lnTo>
                    <a:pt x="3010" y="433943"/>
                  </a:lnTo>
                  <a:lnTo>
                    <a:pt x="0" y="385572"/>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object 98"/>
            <p:cNvSpPr/>
            <p:nvPr/>
          </p:nvSpPr>
          <p:spPr>
            <a:xfrm>
              <a:off x="9305544" y="2090673"/>
              <a:ext cx="547370" cy="387350"/>
            </a:xfrm>
            <a:custGeom>
              <a:avLst/>
              <a:gdLst/>
              <a:ahLst/>
              <a:cxnLst/>
              <a:rect l="l" t="t" r="r" b="b"/>
              <a:pathLst>
                <a:path w="547370" h="387350">
                  <a:moveTo>
                    <a:pt x="303529" y="379729"/>
                  </a:moveTo>
                  <a:lnTo>
                    <a:pt x="243585" y="379729"/>
                  </a:lnTo>
                  <a:lnTo>
                    <a:pt x="246735" y="382270"/>
                  </a:lnTo>
                  <a:lnTo>
                    <a:pt x="253920" y="384809"/>
                  </a:lnTo>
                  <a:lnTo>
                    <a:pt x="264034" y="387349"/>
                  </a:lnTo>
                  <a:lnTo>
                    <a:pt x="282777" y="387349"/>
                  </a:lnTo>
                  <a:lnTo>
                    <a:pt x="289750" y="386079"/>
                  </a:lnTo>
                  <a:lnTo>
                    <a:pt x="296723" y="383539"/>
                  </a:lnTo>
                  <a:lnTo>
                    <a:pt x="303529" y="379729"/>
                  </a:lnTo>
                  <a:close/>
                </a:path>
                <a:path w="547370" h="387350">
                  <a:moveTo>
                    <a:pt x="206247" y="270509"/>
                  </a:moveTo>
                  <a:lnTo>
                    <a:pt x="195452" y="270509"/>
                  </a:lnTo>
                  <a:lnTo>
                    <a:pt x="195452" y="298449"/>
                  </a:lnTo>
                  <a:lnTo>
                    <a:pt x="196468" y="299719"/>
                  </a:lnTo>
                  <a:lnTo>
                    <a:pt x="241680" y="378459"/>
                  </a:lnTo>
                  <a:lnTo>
                    <a:pt x="242569" y="379729"/>
                  </a:lnTo>
                  <a:lnTo>
                    <a:pt x="304545" y="379729"/>
                  </a:lnTo>
                  <a:lnTo>
                    <a:pt x="305434" y="378459"/>
                  </a:lnTo>
                  <a:lnTo>
                    <a:pt x="306164" y="377189"/>
                  </a:lnTo>
                  <a:lnTo>
                    <a:pt x="268795" y="377189"/>
                  </a:lnTo>
                  <a:lnTo>
                    <a:pt x="257274" y="374649"/>
                  </a:lnTo>
                  <a:lnTo>
                    <a:pt x="250443" y="370839"/>
                  </a:lnTo>
                  <a:lnTo>
                    <a:pt x="214121" y="309880"/>
                  </a:lnTo>
                  <a:lnTo>
                    <a:pt x="231774" y="309880"/>
                  </a:lnTo>
                  <a:lnTo>
                    <a:pt x="223516" y="306069"/>
                  </a:lnTo>
                  <a:lnTo>
                    <a:pt x="216566" y="302259"/>
                  </a:lnTo>
                  <a:lnTo>
                    <a:pt x="211093" y="299719"/>
                  </a:lnTo>
                  <a:lnTo>
                    <a:pt x="207263" y="297180"/>
                  </a:lnTo>
                  <a:lnTo>
                    <a:pt x="206247" y="295909"/>
                  </a:lnTo>
                  <a:lnTo>
                    <a:pt x="206247" y="270509"/>
                  </a:lnTo>
                  <a:close/>
                </a:path>
                <a:path w="547370" h="387350">
                  <a:moveTo>
                    <a:pt x="344813" y="309880"/>
                  </a:moveTo>
                  <a:lnTo>
                    <a:pt x="332993" y="309880"/>
                  </a:lnTo>
                  <a:lnTo>
                    <a:pt x="296671" y="372109"/>
                  </a:lnTo>
                  <a:lnTo>
                    <a:pt x="282698" y="377189"/>
                  </a:lnTo>
                  <a:lnTo>
                    <a:pt x="306164" y="377189"/>
                  </a:lnTo>
                  <a:lnTo>
                    <a:pt x="344813" y="309880"/>
                  </a:lnTo>
                  <a:close/>
                </a:path>
                <a:path w="547370" h="387350">
                  <a:moveTo>
                    <a:pt x="152272" y="125729"/>
                  </a:moveTo>
                  <a:lnTo>
                    <a:pt x="1904" y="125729"/>
                  </a:lnTo>
                  <a:lnTo>
                    <a:pt x="0" y="128269"/>
                  </a:lnTo>
                  <a:lnTo>
                    <a:pt x="0" y="344170"/>
                  </a:lnTo>
                  <a:lnTo>
                    <a:pt x="1904" y="347979"/>
                  </a:lnTo>
                  <a:lnTo>
                    <a:pt x="152272" y="347979"/>
                  </a:lnTo>
                  <a:lnTo>
                    <a:pt x="154177" y="344170"/>
                  </a:lnTo>
                  <a:lnTo>
                    <a:pt x="154177" y="336549"/>
                  </a:lnTo>
                  <a:lnTo>
                    <a:pt x="10794" y="336549"/>
                  </a:lnTo>
                  <a:lnTo>
                    <a:pt x="10794" y="294639"/>
                  </a:lnTo>
                  <a:lnTo>
                    <a:pt x="154177" y="294639"/>
                  </a:lnTo>
                  <a:lnTo>
                    <a:pt x="154177" y="284480"/>
                  </a:lnTo>
                  <a:lnTo>
                    <a:pt x="10794" y="284480"/>
                  </a:lnTo>
                  <a:lnTo>
                    <a:pt x="10794" y="241299"/>
                  </a:lnTo>
                  <a:lnTo>
                    <a:pt x="154177" y="241299"/>
                  </a:lnTo>
                  <a:lnTo>
                    <a:pt x="154177" y="231139"/>
                  </a:lnTo>
                  <a:lnTo>
                    <a:pt x="10794" y="231139"/>
                  </a:lnTo>
                  <a:lnTo>
                    <a:pt x="10794" y="189229"/>
                  </a:lnTo>
                  <a:lnTo>
                    <a:pt x="154177" y="189229"/>
                  </a:lnTo>
                  <a:lnTo>
                    <a:pt x="154177" y="177799"/>
                  </a:lnTo>
                  <a:lnTo>
                    <a:pt x="10794" y="177799"/>
                  </a:lnTo>
                  <a:lnTo>
                    <a:pt x="10794" y="137159"/>
                  </a:lnTo>
                  <a:lnTo>
                    <a:pt x="154177" y="137159"/>
                  </a:lnTo>
                  <a:lnTo>
                    <a:pt x="154177" y="128269"/>
                  </a:lnTo>
                  <a:lnTo>
                    <a:pt x="152272" y="125729"/>
                  </a:lnTo>
                  <a:close/>
                </a:path>
                <a:path w="547370" h="387350">
                  <a:moveTo>
                    <a:pt x="402716" y="270509"/>
                  </a:moveTo>
                  <a:lnTo>
                    <a:pt x="392937" y="270509"/>
                  </a:lnTo>
                  <a:lnTo>
                    <a:pt x="392937" y="344170"/>
                  </a:lnTo>
                  <a:lnTo>
                    <a:pt x="394842" y="347979"/>
                  </a:lnTo>
                  <a:lnTo>
                    <a:pt x="545210" y="347979"/>
                  </a:lnTo>
                  <a:lnTo>
                    <a:pt x="547115" y="344170"/>
                  </a:lnTo>
                  <a:lnTo>
                    <a:pt x="547115" y="336549"/>
                  </a:lnTo>
                  <a:lnTo>
                    <a:pt x="402716" y="336549"/>
                  </a:lnTo>
                  <a:lnTo>
                    <a:pt x="402716" y="294639"/>
                  </a:lnTo>
                  <a:lnTo>
                    <a:pt x="547115" y="294639"/>
                  </a:lnTo>
                  <a:lnTo>
                    <a:pt x="547115" y="284480"/>
                  </a:lnTo>
                  <a:lnTo>
                    <a:pt x="402716" y="284480"/>
                  </a:lnTo>
                  <a:lnTo>
                    <a:pt x="402716" y="270509"/>
                  </a:lnTo>
                  <a:close/>
                </a:path>
                <a:path w="547370" h="387350">
                  <a:moveTo>
                    <a:pt x="46227" y="294639"/>
                  </a:moveTo>
                  <a:lnTo>
                    <a:pt x="35305" y="294639"/>
                  </a:lnTo>
                  <a:lnTo>
                    <a:pt x="35305" y="336549"/>
                  </a:lnTo>
                  <a:lnTo>
                    <a:pt x="46227" y="336549"/>
                  </a:lnTo>
                  <a:lnTo>
                    <a:pt x="46227" y="294639"/>
                  </a:lnTo>
                  <a:close/>
                </a:path>
                <a:path w="547370" h="387350">
                  <a:moveTo>
                    <a:pt x="82549" y="294639"/>
                  </a:moveTo>
                  <a:lnTo>
                    <a:pt x="71754" y="294639"/>
                  </a:lnTo>
                  <a:lnTo>
                    <a:pt x="71754" y="336549"/>
                  </a:lnTo>
                  <a:lnTo>
                    <a:pt x="82549" y="336549"/>
                  </a:lnTo>
                  <a:lnTo>
                    <a:pt x="82549" y="294639"/>
                  </a:lnTo>
                  <a:close/>
                </a:path>
                <a:path w="547370" h="387350">
                  <a:moveTo>
                    <a:pt x="118871" y="294639"/>
                  </a:moveTo>
                  <a:lnTo>
                    <a:pt x="108076" y="294639"/>
                  </a:lnTo>
                  <a:lnTo>
                    <a:pt x="108076" y="336549"/>
                  </a:lnTo>
                  <a:lnTo>
                    <a:pt x="118871" y="336549"/>
                  </a:lnTo>
                  <a:lnTo>
                    <a:pt x="118871" y="294639"/>
                  </a:lnTo>
                  <a:close/>
                </a:path>
                <a:path w="547370" h="387350">
                  <a:moveTo>
                    <a:pt x="154177" y="294639"/>
                  </a:moveTo>
                  <a:lnTo>
                    <a:pt x="143382" y="294639"/>
                  </a:lnTo>
                  <a:lnTo>
                    <a:pt x="143382" y="336549"/>
                  </a:lnTo>
                  <a:lnTo>
                    <a:pt x="154177" y="336549"/>
                  </a:lnTo>
                  <a:lnTo>
                    <a:pt x="154177" y="294639"/>
                  </a:lnTo>
                  <a:close/>
                </a:path>
                <a:path w="547370" h="387350">
                  <a:moveTo>
                    <a:pt x="439038" y="294639"/>
                  </a:moveTo>
                  <a:lnTo>
                    <a:pt x="428243" y="294639"/>
                  </a:lnTo>
                  <a:lnTo>
                    <a:pt x="428243" y="336549"/>
                  </a:lnTo>
                  <a:lnTo>
                    <a:pt x="439038" y="336549"/>
                  </a:lnTo>
                  <a:lnTo>
                    <a:pt x="439038" y="294639"/>
                  </a:lnTo>
                  <a:close/>
                </a:path>
                <a:path w="547370" h="387350">
                  <a:moveTo>
                    <a:pt x="475360" y="294639"/>
                  </a:moveTo>
                  <a:lnTo>
                    <a:pt x="464565" y="294639"/>
                  </a:lnTo>
                  <a:lnTo>
                    <a:pt x="464565" y="336549"/>
                  </a:lnTo>
                  <a:lnTo>
                    <a:pt x="475360" y="336549"/>
                  </a:lnTo>
                  <a:lnTo>
                    <a:pt x="475360" y="294639"/>
                  </a:lnTo>
                  <a:close/>
                </a:path>
                <a:path w="547370" h="387350">
                  <a:moveTo>
                    <a:pt x="510793" y="294639"/>
                  </a:moveTo>
                  <a:lnTo>
                    <a:pt x="500887" y="294639"/>
                  </a:lnTo>
                  <a:lnTo>
                    <a:pt x="500887" y="336549"/>
                  </a:lnTo>
                  <a:lnTo>
                    <a:pt x="510793" y="336549"/>
                  </a:lnTo>
                  <a:lnTo>
                    <a:pt x="510793" y="294639"/>
                  </a:lnTo>
                  <a:close/>
                </a:path>
                <a:path w="547370" h="387350">
                  <a:moveTo>
                    <a:pt x="547115" y="294639"/>
                  </a:moveTo>
                  <a:lnTo>
                    <a:pt x="536320" y="294639"/>
                  </a:lnTo>
                  <a:lnTo>
                    <a:pt x="536320" y="336549"/>
                  </a:lnTo>
                  <a:lnTo>
                    <a:pt x="547115" y="336549"/>
                  </a:lnTo>
                  <a:lnTo>
                    <a:pt x="547115" y="294639"/>
                  </a:lnTo>
                  <a:close/>
                </a:path>
                <a:path w="547370" h="387350">
                  <a:moveTo>
                    <a:pt x="275081" y="323849"/>
                  </a:moveTo>
                  <a:lnTo>
                    <a:pt x="273049" y="323849"/>
                  </a:lnTo>
                  <a:lnTo>
                    <a:pt x="273049" y="325119"/>
                  </a:lnTo>
                  <a:lnTo>
                    <a:pt x="274065" y="325119"/>
                  </a:lnTo>
                  <a:lnTo>
                    <a:pt x="275081" y="323849"/>
                  </a:lnTo>
                  <a:close/>
                </a:path>
                <a:path w="547370" h="387350">
                  <a:moveTo>
                    <a:pt x="220468" y="231139"/>
                  </a:moveTo>
                  <a:lnTo>
                    <a:pt x="206247" y="231139"/>
                  </a:lnTo>
                  <a:lnTo>
                    <a:pt x="211236" y="233679"/>
                  </a:lnTo>
                  <a:lnTo>
                    <a:pt x="217201" y="237489"/>
                  </a:lnTo>
                  <a:lnTo>
                    <a:pt x="224071" y="240029"/>
                  </a:lnTo>
                  <a:lnTo>
                    <a:pt x="231774" y="242569"/>
                  </a:lnTo>
                  <a:lnTo>
                    <a:pt x="231774" y="309880"/>
                  </a:lnTo>
                  <a:lnTo>
                    <a:pt x="214121" y="309880"/>
                  </a:lnTo>
                  <a:lnTo>
                    <a:pt x="225135" y="314959"/>
                  </a:lnTo>
                  <a:lnTo>
                    <a:pt x="238696" y="320039"/>
                  </a:lnTo>
                  <a:lnTo>
                    <a:pt x="254448" y="322580"/>
                  </a:lnTo>
                  <a:lnTo>
                    <a:pt x="272033" y="323849"/>
                  </a:lnTo>
                  <a:lnTo>
                    <a:pt x="288684" y="323849"/>
                  </a:lnTo>
                  <a:lnTo>
                    <a:pt x="302942" y="321309"/>
                  </a:lnTo>
                  <a:lnTo>
                    <a:pt x="314046" y="317499"/>
                  </a:lnTo>
                  <a:lnTo>
                    <a:pt x="262062" y="317499"/>
                  </a:lnTo>
                  <a:lnTo>
                    <a:pt x="246643" y="314959"/>
                  </a:lnTo>
                  <a:lnTo>
                    <a:pt x="239648" y="312419"/>
                  </a:lnTo>
                  <a:lnTo>
                    <a:pt x="239648" y="245109"/>
                  </a:lnTo>
                  <a:lnTo>
                    <a:pt x="304756" y="245109"/>
                  </a:lnTo>
                  <a:lnTo>
                    <a:pt x="314324" y="242569"/>
                  </a:lnTo>
                  <a:lnTo>
                    <a:pt x="321182" y="242569"/>
                  </a:lnTo>
                  <a:lnTo>
                    <a:pt x="321182" y="241299"/>
                  </a:lnTo>
                  <a:lnTo>
                    <a:pt x="257393" y="241299"/>
                  </a:lnTo>
                  <a:lnTo>
                    <a:pt x="236727" y="237489"/>
                  </a:lnTo>
                  <a:lnTo>
                    <a:pt x="235711" y="237489"/>
                  </a:lnTo>
                  <a:lnTo>
                    <a:pt x="226018" y="233679"/>
                  </a:lnTo>
                  <a:lnTo>
                    <a:pt x="220468" y="231139"/>
                  </a:lnTo>
                  <a:close/>
                </a:path>
                <a:path w="547370" h="387350">
                  <a:moveTo>
                    <a:pt x="278002" y="248919"/>
                  </a:moveTo>
                  <a:lnTo>
                    <a:pt x="270128" y="248919"/>
                  </a:lnTo>
                  <a:lnTo>
                    <a:pt x="270128" y="317499"/>
                  </a:lnTo>
                  <a:lnTo>
                    <a:pt x="278002" y="317499"/>
                  </a:lnTo>
                  <a:lnTo>
                    <a:pt x="278002" y="248919"/>
                  </a:lnTo>
                  <a:close/>
                </a:path>
                <a:path w="547370" h="387350">
                  <a:moveTo>
                    <a:pt x="321182" y="242569"/>
                  </a:moveTo>
                  <a:lnTo>
                    <a:pt x="314324" y="242569"/>
                  </a:lnTo>
                  <a:lnTo>
                    <a:pt x="314324" y="309880"/>
                  </a:lnTo>
                  <a:lnTo>
                    <a:pt x="304756" y="313689"/>
                  </a:lnTo>
                  <a:lnTo>
                    <a:pt x="295401" y="316230"/>
                  </a:lnTo>
                  <a:lnTo>
                    <a:pt x="286428" y="317499"/>
                  </a:lnTo>
                  <a:lnTo>
                    <a:pt x="314046" y="317499"/>
                  </a:lnTo>
                  <a:lnTo>
                    <a:pt x="317748" y="316230"/>
                  </a:lnTo>
                  <a:lnTo>
                    <a:pt x="332993" y="309880"/>
                  </a:lnTo>
                  <a:lnTo>
                    <a:pt x="344813" y="309880"/>
                  </a:lnTo>
                  <a:lnTo>
                    <a:pt x="346271" y="307339"/>
                  </a:lnTo>
                  <a:lnTo>
                    <a:pt x="321182" y="307339"/>
                  </a:lnTo>
                  <a:lnTo>
                    <a:pt x="321182" y="242569"/>
                  </a:lnTo>
                  <a:close/>
                </a:path>
                <a:path w="547370" h="387350">
                  <a:moveTo>
                    <a:pt x="351662" y="231139"/>
                  </a:moveTo>
                  <a:lnTo>
                    <a:pt x="340867" y="231139"/>
                  </a:lnTo>
                  <a:lnTo>
                    <a:pt x="340867" y="297180"/>
                  </a:lnTo>
                  <a:lnTo>
                    <a:pt x="327151" y="304799"/>
                  </a:lnTo>
                  <a:lnTo>
                    <a:pt x="321182" y="307339"/>
                  </a:lnTo>
                  <a:lnTo>
                    <a:pt x="346271" y="307339"/>
                  </a:lnTo>
                  <a:lnTo>
                    <a:pt x="350646" y="299719"/>
                  </a:lnTo>
                  <a:lnTo>
                    <a:pt x="351662" y="298449"/>
                  </a:lnTo>
                  <a:lnTo>
                    <a:pt x="351662" y="270509"/>
                  </a:lnTo>
                  <a:lnTo>
                    <a:pt x="402716" y="270509"/>
                  </a:lnTo>
                  <a:lnTo>
                    <a:pt x="402716" y="262889"/>
                  </a:lnTo>
                  <a:lnTo>
                    <a:pt x="351662" y="262889"/>
                  </a:lnTo>
                  <a:lnTo>
                    <a:pt x="351662" y="255269"/>
                  </a:lnTo>
                  <a:lnTo>
                    <a:pt x="402716" y="255269"/>
                  </a:lnTo>
                  <a:lnTo>
                    <a:pt x="402716" y="248919"/>
                  </a:lnTo>
                  <a:lnTo>
                    <a:pt x="351662" y="248919"/>
                  </a:lnTo>
                  <a:lnTo>
                    <a:pt x="351662" y="231139"/>
                  </a:lnTo>
                  <a:close/>
                </a:path>
                <a:path w="547370" h="387350">
                  <a:moveTo>
                    <a:pt x="46227" y="241299"/>
                  </a:moveTo>
                  <a:lnTo>
                    <a:pt x="35305" y="241299"/>
                  </a:lnTo>
                  <a:lnTo>
                    <a:pt x="35305" y="284480"/>
                  </a:lnTo>
                  <a:lnTo>
                    <a:pt x="46227" y="284480"/>
                  </a:lnTo>
                  <a:lnTo>
                    <a:pt x="46227" y="241299"/>
                  </a:lnTo>
                  <a:close/>
                </a:path>
                <a:path w="547370" h="387350">
                  <a:moveTo>
                    <a:pt x="82549" y="241299"/>
                  </a:moveTo>
                  <a:lnTo>
                    <a:pt x="71754" y="241299"/>
                  </a:lnTo>
                  <a:lnTo>
                    <a:pt x="71754" y="284480"/>
                  </a:lnTo>
                  <a:lnTo>
                    <a:pt x="82549" y="284480"/>
                  </a:lnTo>
                  <a:lnTo>
                    <a:pt x="82549" y="241299"/>
                  </a:lnTo>
                  <a:close/>
                </a:path>
                <a:path w="547370" h="387350">
                  <a:moveTo>
                    <a:pt x="118871" y="241299"/>
                  </a:moveTo>
                  <a:lnTo>
                    <a:pt x="108076" y="241299"/>
                  </a:lnTo>
                  <a:lnTo>
                    <a:pt x="108076" y="284480"/>
                  </a:lnTo>
                  <a:lnTo>
                    <a:pt x="118871" y="284480"/>
                  </a:lnTo>
                  <a:lnTo>
                    <a:pt x="118871" y="241299"/>
                  </a:lnTo>
                  <a:close/>
                </a:path>
                <a:path w="547370" h="387350">
                  <a:moveTo>
                    <a:pt x="154177" y="241299"/>
                  </a:moveTo>
                  <a:lnTo>
                    <a:pt x="143382" y="241299"/>
                  </a:lnTo>
                  <a:lnTo>
                    <a:pt x="143382" y="284480"/>
                  </a:lnTo>
                  <a:lnTo>
                    <a:pt x="154177" y="284480"/>
                  </a:lnTo>
                  <a:lnTo>
                    <a:pt x="154177" y="270509"/>
                  </a:lnTo>
                  <a:lnTo>
                    <a:pt x="206247" y="270509"/>
                  </a:lnTo>
                  <a:lnTo>
                    <a:pt x="206247" y="262889"/>
                  </a:lnTo>
                  <a:lnTo>
                    <a:pt x="154177" y="262889"/>
                  </a:lnTo>
                  <a:lnTo>
                    <a:pt x="154177" y="255269"/>
                  </a:lnTo>
                  <a:lnTo>
                    <a:pt x="206247" y="255269"/>
                  </a:lnTo>
                  <a:lnTo>
                    <a:pt x="206247" y="248919"/>
                  </a:lnTo>
                  <a:lnTo>
                    <a:pt x="154177" y="248919"/>
                  </a:lnTo>
                  <a:lnTo>
                    <a:pt x="154177" y="241299"/>
                  </a:lnTo>
                  <a:close/>
                </a:path>
                <a:path w="547370" h="387350">
                  <a:moveTo>
                    <a:pt x="439038" y="241299"/>
                  </a:moveTo>
                  <a:lnTo>
                    <a:pt x="428243" y="241299"/>
                  </a:lnTo>
                  <a:lnTo>
                    <a:pt x="428243" y="284480"/>
                  </a:lnTo>
                  <a:lnTo>
                    <a:pt x="439038" y="284480"/>
                  </a:lnTo>
                  <a:lnTo>
                    <a:pt x="439038" y="241299"/>
                  </a:lnTo>
                  <a:close/>
                </a:path>
                <a:path w="547370" h="387350">
                  <a:moveTo>
                    <a:pt x="475360" y="241299"/>
                  </a:moveTo>
                  <a:lnTo>
                    <a:pt x="464565" y="241299"/>
                  </a:lnTo>
                  <a:lnTo>
                    <a:pt x="464565" y="284480"/>
                  </a:lnTo>
                  <a:lnTo>
                    <a:pt x="475360" y="284480"/>
                  </a:lnTo>
                  <a:lnTo>
                    <a:pt x="475360" y="241299"/>
                  </a:lnTo>
                  <a:close/>
                </a:path>
                <a:path w="547370" h="387350">
                  <a:moveTo>
                    <a:pt x="510793" y="241299"/>
                  </a:moveTo>
                  <a:lnTo>
                    <a:pt x="500887" y="241299"/>
                  </a:lnTo>
                  <a:lnTo>
                    <a:pt x="500887" y="284480"/>
                  </a:lnTo>
                  <a:lnTo>
                    <a:pt x="510793" y="284480"/>
                  </a:lnTo>
                  <a:lnTo>
                    <a:pt x="510793" y="241299"/>
                  </a:lnTo>
                  <a:close/>
                </a:path>
                <a:path w="547370" h="387350">
                  <a:moveTo>
                    <a:pt x="547115" y="241300"/>
                  </a:moveTo>
                  <a:lnTo>
                    <a:pt x="536320" y="241299"/>
                  </a:lnTo>
                  <a:lnTo>
                    <a:pt x="536320" y="284480"/>
                  </a:lnTo>
                  <a:lnTo>
                    <a:pt x="547115" y="284480"/>
                  </a:lnTo>
                  <a:lnTo>
                    <a:pt x="547115" y="241300"/>
                  </a:lnTo>
                  <a:close/>
                </a:path>
                <a:path w="547370" h="387350">
                  <a:moveTo>
                    <a:pt x="206247" y="255269"/>
                  </a:moveTo>
                  <a:lnTo>
                    <a:pt x="195452" y="255269"/>
                  </a:lnTo>
                  <a:lnTo>
                    <a:pt x="195452" y="262889"/>
                  </a:lnTo>
                  <a:lnTo>
                    <a:pt x="206247" y="262889"/>
                  </a:lnTo>
                  <a:lnTo>
                    <a:pt x="206247" y="255269"/>
                  </a:lnTo>
                  <a:close/>
                </a:path>
                <a:path w="547370" h="387350">
                  <a:moveTo>
                    <a:pt x="402716" y="255269"/>
                  </a:moveTo>
                  <a:lnTo>
                    <a:pt x="392937" y="255269"/>
                  </a:lnTo>
                  <a:lnTo>
                    <a:pt x="392937" y="262889"/>
                  </a:lnTo>
                  <a:lnTo>
                    <a:pt x="402716" y="262889"/>
                  </a:lnTo>
                  <a:lnTo>
                    <a:pt x="402716" y="255269"/>
                  </a:lnTo>
                  <a:close/>
                </a:path>
                <a:path w="547370" h="387350">
                  <a:moveTo>
                    <a:pt x="247522" y="87629"/>
                  </a:moveTo>
                  <a:lnTo>
                    <a:pt x="245617" y="87629"/>
                  </a:lnTo>
                  <a:lnTo>
                    <a:pt x="242569" y="88899"/>
                  </a:lnTo>
                  <a:lnTo>
                    <a:pt x="195452" y="222249"/>
                  </a:lnTo>
                  <a:lnTo>
                    <a:pt x="195452" y="248919"/>
                  </a:lnTo>
                  <a:lnTo>
                    <a:pt x="206247" y="248919"/>
                  </a:lnTo>
                  <a:lnTo>
                    <a:pt x="206247" y="231139"/>
                  </a:lnTo>
                  <a:lnTo>
                    <a:pt x="220468" y="231139"/>
                  </a:lnTo>
                  <a:lnTo>
                    <a:pt x="217693" y="229869"/>
                  </a:lnTo>
                  <a:lnTo>
                    <a:pt x="211012" y="226059"/>
                  </a:lnTo>
                  <a:lnTo>
                    <a:pt x="206247" y="223519"/>
                  </a:lnTo>
                  <a:lnTo>
                    <a:pt x="216153" y="196849"/>
                  </a:lnTo>
                  <a:lnTo>
                    <a:pt x="236384" y="196849"/>
                  </a:lnTo>
                  <a:lnTo>
                    <a:pt x="218058" y="189229"/>
                  </a:lnTo>
                  <a:lnTo>
                    <a:pt x="249554" y="99059"/>
                  </a:lnTo>
                  <a:lnTo>
                    <a:pt x="308127" y="99059"/>
                  </a:lnTo>
                  <a:lnTo>
                    <a:pt x="305883" y="92709"/>
                  </a:lnTo>
                  <a:lnTo>
                    <a:pt x="272033" y="92709"/>
                  </a:lnTo>
                  <a:lnTo>
                    <a:pt x="268096" y="91439"/>
                  </a:lnTo>
                  <a:lnTo>
                    <a:pt x="268350" y="90169"/>
                  </a:lnTo>
                  <a:lnTo>
                    <a:pt x="252475" y="90169"/>
                  </a:lnTo>
                  <a:lnTo>
                    <a:pt x="247522" y="87629"/>
                  </a:lnTo>
                  <a:close/>
                </a:path>
                <a:path w="547370" h="387350">
                  <a:moveTo>
                    <a:pt x="304756" y="245109"/>
                  </a:moveTo>
                  <a:lnTo>
                    <a:pt x="239648" y="245109"/>
                  </a:lnTo>
                  <a:lnTo>
                    <a:pt x="246643" y="246379"/>
                  </a:lnTo>
                  <a:lnTo>
                    <a:pt x="262062" y="248919"/>
                  </a:lnTo>
                  <a:lnTo>
                    <a:pt x="286428" y="248919"/>
                  </a:lnTo>
                  <a:lnTo>
                    <a:pt x="295401" y="247649"/>
                  </a:lnTo>
                  <a:lnTo>
                    <a:pt x="304756" y="245109"/>
                  </a:lnTo>
                  <a:close/>
                </a:path>
                <a:path w="547370" h="387350">
                  <a:moveTo>
                    <a:pt x="545210" y="125729"/>
                  </a:moveTo>
                  <a:lnTo>
                    <a:pt x="394842" y="125729"/>
                  </a:lnTo>
                  <a:lnTo>
                    <a:pt x="392937" y="128269"/>
                  </a:lnTo>
                  <a:lnTo>
                    <a:pt x="392937" y="248919"/>
                  </a:lnTo>
                  <a:lnTo>
                    <a:pt x="402716" y="248919"/>
                  </a:lnTo>
                  <a:lnTo>
                    <a:pt x="402716" y="241299"/>
                  </a:lnTo>
                  <a:lnTo>
                    <a:pt x="547115" y="241300"/>
                  </a:lnTo>
                  <a:lnTo>
                    <a:pt x="547115" y="231139"/>
                  </a:lnTo>
                  <a:lnTo>
                    <a:pt x="402716" y="231139"/>
                  </a:lnTo>
                  <a:lnTo>
                    <a:pt x="402716" y="189229"/>
                  </a:lnTo>
                  <a:lnTo>
                    <a:pt x="547115" y="189229"/>
                  </a:lnTo>
                  <a:lnTo>
                    <a:pt x="547115" y="177799"/>
                  </a:lnTo>
                  <a:lnTo>
                    <a:pt x="402716" y="177799"/>
                  </a:lnTo>
                  <a:lnTo>
                    <a:pt x="402716" y="137159"/>
                  </a:lnTo>
                  <a:lnTo>
                    <a:pt x="547115" y="137160"/>
                  </a:lnTo>
                  <a:lnTo>
                    <a:pt x="547115" y="128269"/>
                  </a:lnTo>
                  <a:lnTo>
                    <a:pt x="545210" y="125729"/>
                  </a:lnTo>
                  <a:close/>
                </a:path>
                <a:path w="547370" h="387350">
                  <a:moveTo>
                    <a:pt x="343135" y="198119"/>
                  </a:moveTo>
                  <a:lnTo>
                    <a:pt x="331977" y="198119"/>
                  </a:lnTo>
                  <a:lnTo>
                    <a:pt x="340867" y="223519"/>
                  </a:lnTo>
                  <a:lnTo>
                    <a:pt x="310201" y="236219"/>
                  </a:lnTo>
                  <a:lnTo>
                    <a:pt x="282130" y="241299"/>
                  </a:lnTo>
                  <a:lnTo>
                    <a:pt x="321182" y="241299"/>
                  </a:lnTo>
                  <a:lnTo>
                    <a:pt x="321182" y="240029"/>
                  </a:lnTo>
                  <a:lnTo>
                    <a:pt x="328040" y="237489"/>
                  </a:lnTo>
                  <a:lnTo>
                    <a:pt x="334009" y="233679"/>
                  </a:lnTo>
                  <a:lnTo>
                    <a:pt x="340867" y="231139"/>
                  </a:lnTo>
                  <a:lnTo>
                    <a:pt x="351662" y="231139"/>
                  </a:lnTo>
                  <a:lnTo>
                    <a:pt x="351662" y="222249"/>
                  </a:lnTo>
                  <a:lnTo>
                    <a:pt x="343135" y="198119"/>
                  </a:lnTo>
                  <a:close/>
                </a:path>
                <a:path w="547370" h="387350">
                  <a:moveTo>
                    <a:pt x="46227" y="189229"/>
                  </a:moveTo>
                  <a:lnTo>
                    <a:pt x="35305" y="189229"/>
                  </a:lnTo>
                  <a:lnTo>
                    <a:pt x="35305" y="231139"/>
                  </a:lnTo>
                  <a:lnTo>
                    <a:pt x="46227" y="231139"/>
                  </a:lnTo>
                  <a:lnTo>
                    <a:pt x="46227" y="189229"/>
                  </a:lnTo>
                  <a:close/>
                </a:path>
                <a:path w="547370" h="387350">
                  <a:moveTo>
                    <a:pt x="82549" y="189229"/>
                  </a:moveTo>
                  <a:lnTo>
                    <a:pt x="71754" y="189229"/>
                  </a:lnTo>
                  <a:lnTo>
                    <a:pt x="71754" y="231139"/>
                  </a:lnTo>
                  <a:lnTo>
                    <a:pt x="82549" y="231139"/>
                  </a:lnTo>
                  <a:lnTo>
                    <a:pt x="82549" y="189229"/>
                  </a:lnTo>
                  <a:close/>
                </a:path>
                <a:path w="547370" h="387350">
                  <a:moveTo>
                    <a:pt x="118871" y="189229"/>
                  </a:moveTo>
                  <a:lnTo>
                    <a:pt x="108076" y="189229"/>
                  </a:lnTo>
                  <a:lnTo>
                    <a:pt x="108076" y="231139"/>
                  </a:lnTo>
                  <a:lnTo>
                    <a:pt x="118871" y="231139"/>
                  </a:lnTo>
                  <a:lnTo>
                    <a:pt x="118871" y="189229"/>
                  </a:lnTo>
                  <a:close/>
                </a:path>
                <a:path w="547370" h="387350">
                  <a:moveTo>
                    <a:pt x="154177" y="189229"/>
                  </a:moveTo>
                  <a:lnTo>
                    <a:pt x="143382" y="189229"/>
                  </a:lnTo>
                  <a:lnTo>
                    <a:pt x="143382" y="231139"/>
                  </a:lnTo>
                  <a:lnTo>
                    <a:pt x="154177" y="231139"/>
                  </a:lnTo>
                  <a:lnTo>
                    <a:pt x="154177" y="189229"/>
                  </a:lnTo>
                  <a:close/>
                </a:path>
                <a:path w="547370" h="387350">
                  <a:moveTo>
                    <a:pt x="439038" y="189229"/>
                  </a:moveTo>
                  <a:lnTo>
                    <a:pt x="428243" y="189229"/>
                  </a:lnTo>
                  <a:lnTo>
                    <a:pt x="428243" y="231139"/>
                  </a:lnTo>
                  <a:lnTo>
                    <a:pt x="439038" y="231139"/>
                  </a:lnTo>
                  <a:lnTo>
                    <a:pt x="439038" y="189229"/>
                  </a:lnTo>
                  <a:close/>
                </a:path>
                <a:path w="547370" h="387350">
                  <a:moveTo>
                    <a:pt x="475360" y="189229"/>
                  </a:moveTo>
                  <a:lnTo>
                    <a:pt x="464565" y="189229"/>
                  </a:lnTo>
                  <a:lnTo>
                    <a:pt x="464565" y="231139"/>
                  </a:lnTo>
                  <a:lnTo>
                    <a:pt x="475360" y="231139"/>
                  </a:lnTo>
                  <a:lnTo>
                    <a:pt x="475360" y="189229"/>
                  </a:lnTo>
                  <a:close/>
                </a:path>
                <a:path w="547370" h="387350">
                  <a:moveTo>
                    <a:pt x="510793" y="189229"/>
                  </a:moveTo>
                  <a:lnTo>
                    <a:pt x="500887" y="189229"/>
                  </a:lnTo>
                  <a:lnTo>
                    <a:pt x="500887" y="231139"/>
                  </a:lnTo>
                  <a:lnTo>
                    <a:pt x="510793" y="231139"/>
                  </a:lnTo>
                  <a:lnTo>
                    <a:pt x="510793" y="189229"/>
                  </a:lnTo>
                  <a:close/>
                </a:path>
                <a:path w="547370" h="387350">
                  <a:moveTo>
                    <a:pt x="547115" y="189229"/>
                  </a:moveTo>
                  <a:lnTo>
                    <a:pt x="536320" y="189229"/>
                  </a:lnTo>
                  <a:lnTo>
                    <a:pt x="536320" y="231139"/>
                  </a:lnTo>
                  <a:lnTo>
                    <a:pt x="547115" y="231139"/>
                  </a:lnTo>
                  <a:lnTo>
                    <a:pt x="547115" y="189229"/>
                  </a:lnTo>
                  <a:close/>
                </a:path>
                <a:path w="547370" h="387350">
                  <a:moveTo>
                    <a:pt x="236384" y="196849"/>
                  </a:moveTo>
                  <a:lnTo>
                    <a:pt x="216153" y="196849"/>
                  </a:lnTo>
                  <a:lnTo>
                    <a:pt x="226827" y="200659"/>
                  </a:lnTo>
                  <a:lnTo>
                    <a:pt x="241919" y="205739"/>
                  </a:lnTo>
                  <a:lnTo>
                    <a:pt x="260320" y="209549"/>
                  </a:lnTo>
                  <a:lnTo>
                    <a:pt x="280923" y="210819"/>
                  </a:lnTo>
                  <a:lnTo>
                    <a:pt x="293580" y="210819"/>
                  </a:lnTo>
                  <a:lnTo>
                    <a:pt x="306450" y="208279"/>
                  </a:lnTo>
                  <a:lnTo>
                    <a:pt x="319321" y="204469"/>
                  </a:lnTo>
                  <a:lnTo>
                    <a:pt x="321852" y="203199"/>
                  </a:lnTo>
                  <a:lnTo>
                    <a:pt x="264366" y="203199"/>
                  </a:lnTo>
                  <a:lnTo>
                    <a:pt x="236384" y="196849"/>
                  </a:lnTo>
                  <a:close/>
                </a:path>
                <a:path w="547370" h="387350">
                  <a:moveTo>
                    <a:pt x="308576" y="100329"/>
                  </a:moveTo>
                  <a:lnTo>
                    <a:pt x="297560" y="100329"/>
                  </a:lnTo>
                  <a:lnTo>
                    <a:pt x="329056" y="189229"/>
                  </a:lnTo>
                  <a:lnTo>
                    <a:pt x="296943" y="201929"/>
                  </a:lnTo>
                  <a:lnTo>
                    <a:pt x="264366" y="203199"/>
                  </a:lnTo>
                  <a:lnTo>
                    <a:pt x="321852" y="203199"/>
                  </a:lnTo>
                  <a:lnTo>
                    <a:pt x="331977" y="198119"/>
                  </a:lnTo>
                  <a:lnTo>
                    <a:pt x="343135" y="198119"/>
                  </a:lnTo>
                  <a:lnTo>
                    <a:pt x="308576" y="100329"/>
                  </a:lnTo>
                  <a:close/>
                </a:path>
                <a:path w="547370" h="387350">
                  <a:moveTo>
                    <a:pt x="46227" y="137159"/>
                  </a:moveTo>
                  <a:lnTo>
                    <a:pt x="35305" y="137159"/>
                  </a:lnTo>
                  <a:lnTo>
                    <a:pt x="35305" y="177799"/>
                  </a:lnTo>
                  <a:lnTo>
                    <a:pt x="46227" y="177799"/>
                  </a:lnTo>
                  <a:lnTo>
                    <a:pt x="46227" y="137159"/>
                  </a:lnTo>
                  <a:close/>
                </a:path>
                <a:path w="547370" h="387350">
                  <a:moveTo>
                    <a:pt x="82549" y="137159"/>
                  </a:moveTo>
                  <a:lnTo>
                    <a:pt x="71754" y="137159"/>
                  </a:lnTo>
                  <a:lnTo>
                    <a:pt x="71754" y="177799"/>
                  </a:lnTo>
                  <a:lnTo>
                    <a:pt x="82549" y="177799"/>
                  </a:lnTo>
                  <a:lnTo>
                    <a:pt x="82549" y="137159"/>
                  </a:lnTo>
                  <a:close/>
                </a:path>
                <a:path w="547370" h="387350">
                  <a:moveTo>
                    <a:pt x="118871" y="137159"/>
                  </a:moveTo>
                  <a:lnTo>
                    <a:pt x="108076" y="137159"/>
                  </a:lnTo>
                  <a:lnTo>
                    <a:pt x="108076" y="177799"/>
                  </a:lnTo>
                  <a:lnTo>
                    <a:pt x="118871" y="177799"/>
                  </a:lnTo>
                  <a:lnTo>
                    <a:pt x="118871" y="137159"/>
                  </a:lnTo>
                  <a:close/>
                </a:path>
                <a:path w="547370" h="387350">
                  <a:moveTo>
                    <a:pt x="154177" y="137159"/>
                  </a:moveTo>
                  <a:lnTo>
                    <a:pt x="143382" y="137159"/>
                  </a:lnTo>
                  <a:lnTo>
                    <a:pt x="143382" y="177799"/>
                  </a:lnTo>
                  <a:lnTo>
                    <a:pt x="154177" y="177799"/>
                  </a:lnTo>
                  <a:lnTo>
                    <a:pt x="154177" y="137159"/>
                  </a:lnTo>
                  <a:close/>
                </a:path>
                <a:path w="547370" h="387350">
                  <a:moveTo>
                    <a:pt x="439038" y="137159"/>
                  </a:moveTo>
                  <a:lnTo>
                    <a:pt x="428243" y="137159"/>
                  </a:lnTo>
                  <a:lnTo>
                    <a:pt x="428243" y="177799"/>
                  </a:lnTo>
                  <a:lnTo>
                    <a:pt x="439038" y="177799"/>
                  </a:lnTo>
                  <a:lnTo>
                    <a:pt x="439038" y="137159"/>
                  </a:lnTo>
                  <a:close/>
                </a:path>
                <a:path w="547370" h="387350">
                  <a:moveTo>
                    <a:pt x="475360" y="137159"/>
                  </a:moveTo>
                  <a:lnTo>
                    <a:pt x="464565" y="137159"/>
                  </a:lnTo>
                  <a:lnTo>
                    <a:pt x="464565" y="177799"/>
                  </a:lnTo>
                  <a:lnTo>
                    <a:pt x="475360" y="177799"/>
                  </a:lnTo>
                  <a:lnTo>
                    <a:pt x="475360" y="137159"/>
                  </a:lnTo>
                  <a:close/>
                </a:path>
                <a:path w="547370" h="387350">
                  <a:moveTo>
                    <a:pt x="510793" y="137159"/>
                  </a:moveTo>
                  <a:lnTo>
                    <a:pt x="500887" y="137159"/>
                  </a:lnTo>
                  <a:lnTo>
                    <a:pt x="500887" y="177799"/>
                  </a:lnTo>
                  <a:lnTo>
                    <a:pt x="510793" y="177799"/>
                  </a:lnTo>
                  <a:lnTo>
                    <a:pt x="510793" y="137159"/>
                  </a:lnTo>
                  <a:close/>
                </a:path>
                <a:path w="547370" h="387350">
                  <a:moveTo>
                    <a:pt x="547115" y="137160"/>
                  </a:moveTo>
                  <a:lnTo>
                    <a:pt x="536320" y="137159"/>
                  </a:lnTo>
                  <a:lnTo>
                    <a:pt x="536320" y="177799"/>
                  </a:lnTo>
                  <a:lnTo>
                    <a:pt x="547115" y="177799"/>
                  </a:lnTo>
                  <a:lnTo>
                    <a:pt x="547115" y="137160"/>
                  </a:lnTo>
                  <a:close/>
                </a:path>
                <a:path w="547370" h="387350">
                  <a:moveTo>
                    <a:pt x="308127" y="99059"/>
                  </a:moveTo>
                  <a:lnTo>
                    <a:pt x="249554" y="99059"/>
                  </a:lnTo>
                  <a:lnTo>
                    <a:pt x="258698" y="101599"/>
                  </a:lnTo>
                  <a:lnTo>
                    <a:pt x="270605" y="102869"/>
                  </a:lnTo>
                  <a:lnTo>
                    <a:pt x="283987" y="102869"/>
                  </a:lnTo>
                  <a:lnTo>
                    <a:pt x="297560" y="100329"/>
                  </a:lnTo>
                  <a:lnTo>
                    <a:pt x="308576" y="100329"/>
                  </a:lnTo>
                  <a:lnTo>
                    <a:pt x="308127" y="99059"/>
                  </a:lnTo>
                  <a:close/>
                </a:path>
                <a:path w="547370" h="387350">
                  <a:moveTo>
                    <a:pt x="287781" y="81279"/>
                  </a:moveTo>
                  <a:lnTo>
                    <a:pt x="276986" y="81279"/>
                  </a:lnTo>
                  <a:lnTo>
                    <a:pt x="277551" y="87629"/>
                  </a:lnTo>
                  <a:lnTo>
                    <a:pt x="277664" y="88899"/>
                  </a:lnTo>
                  <a:lnTo>
                    <a:pt x="277777" y="90169"/>
                  </a:lnTo>
                  <a:lnTo>
                    <a:pt x="277890" y="91439"/>
                  </a:lnTo>
                  <a:lnTo>
                    <a:pt x="278002" y="92709"/>
                  </a:lnTo>
                  <a:lnTo>
                    <a:pt x="305883" y="92709"/>
                  </a:lnTo>
                  <a:lnTo>
                    <a:pt x="305434" y="91439"/>
                  </a:lnTo>
                  <a:lnTo>
                    <a:pt x="288797" y="91439"/>
                  </a:lnTo>
                  <a:lnTo>
                    <a:pt x="287781" y="81279"/>
                  </a:lnTo>
                  <a:close/>
                </a:path>
                <a:path w="547370" h="387350">
                  <a:moveTo>
                    <a:pt x="301497" y="87629"/>
                  </a:moveTo>
                  <a:lnTo>
                    <a:pt x="299592" y="87629"/>
                  </a:lnTo>
                  <a:lnTo>
                    <a:pt x="298576" y="88899"/>
                  </a:lnTo>
                  <a:lnTo>
                    <a:pt x="295655" y="90169"/>
                  </a:lnTo>
                  <a:lnTo>
                    <a:pt x="292734" y="90169"/>
                  </a:lnTo>
                  <a:lnTo>
                    <a:pt x="288797" y="91439"/>
                  </a:lnTo>
                  <a:lnTo>
                    <a:pt x="305434" y="91439"/>
                  </a:lnTo>
                  <a:lnTo>
                    <a:pt x="305434" y="90169"/>
                  </a:lnTo>
                  <a:lnTo>
                    <a:pt x="304545" y="88899"/>
                  </a:lnTo>
                  <a:lnTo>
                    <a:pt x="302513" y="88899"/>
                  </a:lnTo>
                  <a:lnTo>
                    <a:pt x="301497" y="87629"/>
                  </a:lnTo>
                  <a:close/>
                </a:path>
                <a:path w="547370" h="387350">
                  <a:moveTo>
                    <a:pt x="273176" y="0"/>
                  </a:moveTo>
                  <a:lnTo>
                    <a:pt x="236779" y="5079"/>
                  </a:lnTo>
                  <a:lnTo>
                    <a:pt x="219074" y="22859"/>
                  </a:lnTo>
                  <a:lnTo>
                    <a:pt x="219074" y="24129"/>
                  </a:lnTo>
                  <a:lnTo>
                    <a:pt x="218404" y="27939"/>
                  </a:lnTo>
                  <a:lnTo>
                    <a:pt x="218880" y="36829"/>
                  </a:lnTo>
                  <a:lnTo>
                    <a:pt x="218947" y="38099"/>
                  </a:lnTo>
                  <a:lnTo>
                    <a:pt x="222253" y="50799"/>
                  </a:lnTo>
                  <a:lnTo>
                    <a:pt x="250854" y="77469"/>
                  </a:lnTo>
                  <a:lnTo>
                    <a:pt x="259333" y="80009"/>
                  </a:lnTo>
                  <a:lnTo>
                    <a:pt x="258317" y="90169"/>
                  </a:lnTo>
                  <a:lnTo>
                    <a:pt x="268350" y="90169"/>
                  </a:lnTo>
                  <a:lnTo>
                    <a:pt x="270128" y="81279"/>
                  </a:lnTo>
                  <a:lnTo>
                    <a:pt x="287781" y="81279"/>
                  </a:lnTo>
                  <a:lnTo>
                    <a:pt x="296261" y="78739"/>
                  </a:lnTo>
                  <a:lnTo>
                    <a:pt x="303990" y="76199"/>
                  </a:lnTo>
                  <a:lnTo>
                    <a:pt x="310981" y="71119"/>
                  </a:lnTo>
                  <a:lnTo>
                    <a:pt x="274065" y="71119"/>
                  </a:lnTo>
                  <a:lnTo>
                    <a:pt x="262868" y="69849"/>
                  </a:lnTo>
                  <a:lnTo>
                    <a:pt x="231774" y="45719"/>
                  </a:lnTo>
                  <a:lnTo>
                    <a:pt x="229869" y="40639"/>
                  </a:lnTo>
                  <a:lnTo>
                    <a:pt x="314970" y="40639"/>
                  </a:lnTo>
                  <a:lnTo>
                    <a:pt x="317245" y="39369"/>
                  </a:lnTo>
                  <a:lnTo>
                    <a:pt x="273049" y="39369"/>
                  </a:lnTo>
                  <a:lnTo>
                    <a:pt x="254946" y="36829"/>
                  </a:lnTo>
                  <a:lnTo>
                    <a:pt x="240998" y="34289"/>
                  </a:lnTo>
                  <a:lnTo>
                    <a:pt x="232027" y="29209"/>
                  </a:lnTo>
                  <a:lnTo>
                    <a:pt x="228853" y="24129"/>
                  </a:lnTo>
                  <a:lnTo>
                    <a:pt x="232027" y="19049"/>
                  </a:lnTo>
                  <a:lnTo>
                    <a:pt x="240998" y="13969"/>
                  </a:lnTo>
                  <a:lnTo>
                    <a:pt x="254946" y="11429"/>
                  </a:lnTo>
                  <a:lnTo>
                    <a:pt x="273049" y="8889"/>
                  </a:lnTo>
                  <a:lnTo>
                    <a:pt x="313681" y="8889"/>
                  </a:lnTo>
                  <a:lnTo>
                    <a:pt x="309764" y="5079"/>
                  </a:lnTo>
                  <a:lnTo>
                    <a:pt x="273176" y="0"/>
                  </a:lnTo>
                  <a:close/>
                </a:path>
                <a:path w="547370" h="387350">
                  <a:moveTo>
                    <a:pt x="313681" y="8889"/>
                  </a:moveTo>
                  <a:lnTo>
                    <a:pt x="273049" y="8889"/>
                  </a:lnTo>
                  <a:lnTo>
                    <a:pt x="291153" y="11429"/>
                  </a:lnTo>
                  <a:lnTo>
                    <a:pt x="305101" y="13969"/>
                  </a:lnTo>
                  <a:lnTo>
                    <a:pt x="314072" y="19049"/>
                  </a:lnTo>
                  <a:lnTo>
                    <a:pt x="317245" y="24129"/>
                  </a:lnTo>
                  <a:lnTo>
                    <a:pt x="314072" y="29209"/>
                  </a:lnTo>
                  <a:lnTo>
                    <a:pt x="305101" y="34289"/>
                  </a:lnTo>
                  <a:lnTo>
                    <a:pt x="291153" y="36829"/>
                  </a:lnTo>
                  <a:lnTo>
                    <a:pt x="273049" y="39369"/>
                  </a:lnTo>
                  <a:lnTo>
                    <a:pt x="317245" y="39369"/>
                  </a:lnTo>
                  <a:lnTo>
                    <a:pt x="285105" y="71119"/>
                  </a:lnTo>
                  <a:lnTo>
                    <a:pt x="310981" y="71119"/>
                  </a:lnTo>
                  <a:lnTo>
                    <a:pt x="328393" y="29209"/>
                  </a:lnTo>
                  <a:lnTo>
                    <a:pt x="328425" y="27939"/>
                  </a:lnTo>
                  <a:lnTo>
                    <a:pt x="328137" y="24129"/>
                  </a:lnTo>
                  <a:lnTo>
                    <a:pt x="328040" y="22859"/>
                  </a:lnTo>
                  <a:lnTo>
                    <a:pt x="313681" y="8889"/>
                  </a:lnTo>
                  <a:close/>
                </a:path>
                <a:path w="547370" h="387350">
                  <a:moveTo>
                    <a:pt x="314970" y="40639"/>
                  </a:moveTo>
                  <a:lnTo>
                    <a:pt x="229869" y="40639"/>
                  </a:lnTo>
                  <a:lnTo>
                    <a:pt x="238956" y="44449"/>
                  </a:lnTo>
                  <a:lnTo>
                    <a:pt x="249602" y="46989"/>
                  </a:lnTo>
                  <a:lnTo>
                    <a:pt x="261177" y="49529"/>
                  </a:lnTo>
                  <a:lnTo>
                    <a:pt x="285509" y="49529"/>
                  </a:lnTo>
                  <a:lnTo>
                    <a:pt x="297386" y="46989"/>
                  </a:lnTo>
                  <a:lnTo>
                    <a:pt x="308143" y="44449"/>
                  </a:lnTo>
                  <a:lnTo>
                    <a:pt x="314970" y="40639"/>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object 99"/>
            <p:cNvSpPr/>
            <p:nvPr/>
          </p:nvSpPr>
          <p:spPr>
            <a:xfrm>
              <a:off x="8396224" y="2512059"/>
              <a:ext cx="930910" cy="933450"/>
            </a:xfrm>
            <a:custGeom>
              <a:avLst/>
              <a:gdLst/>
              <a:ahLst/>
              <a:cxnLst/>
              <a:rect l="l" t="t" r="r" b="b"/>
              <a:pathLst>
                <a:path w="930909" h="933450">
                  <a:moveTo>
                    <a:pt x="25336" y="882094"/>
                  </a:moveTo>
                  <a:lnTo>
                    <a:pt x="15767" y="883989"/>
                  </a:lnTo>
                  <a:lnTo>
                    <a:pt x="7366" y="889635"/>
                  </a:lnTo>
                  <a:lnTo>
                    <a:pt x="1813" y="898017"/>
                  </a:lnTo>
                  <a:lnTo>
                    <a:pt x="0" y="907542"/>
                  </a:lnTo>
                  <a:lnTo>
                    <a:pt x="1901" y="917067"/>
                  </a:lnTo>
                  <a:lnTo>
                    <a:pt x="7493" y="925449"/>
                  </a:lnTo>
                  <a:lnTo>
                    <a:pt x="15894" y="931021"/>
                  </a:lnTo>
                  <a:lnTo>
                    <a:pt x="25463" y="932878"/>
                  </a:lnTo>
                  <a:lnTo>
                    <a:pt x="35032" y="931021"/>
                  </a:lnTo>
                  <a:lnTo>
                    <a:pt x="43434" y="925449"/>
                  </a:lnTo>
                  <a:lnTo>
                    <a:pt x="48973" y="917067"/>
                  </a:lnTo>
                  <a:lnTo>
                    <a:pt x="49945" y="911987"/>
                  </a:lnTo>
                  <a:lnTo>
                    <a:pt x="29845" y="911987"/>
                  </a:lnTo>
                  <a:lnTo>
                    <a:pt x="20955" y="903097"/>
                  </a:lnTo>
                  <a:lnTo>
                    <a:pt x="38012" y="885997"/>
                  </a:lnTo>
                  <a:lnTo>
                    <a:pt x="34982" y="883989"/>
                  </a:lnTo>
                  <a:lnTo>
                    <a:pt x="35172" y="883989"/>
                  </a:lnTo>
                  <a:lnTo>
                    <a:pt x="25336" y="882094"/>
                  </a:lnTo>
                  <a:close/>
                </a:path>
                <a:path w="930909" h="933450">
                  <a:moveTo>
                    <a:pt x="38012" y="885997"/>
                  </a:moveTo>
                  <a:lnTo>
                    <a:pt x="20955" y="903097"/>
                  </a:lnTo>
                  <a:lnTo>
                    <a:pt x="29845" y="911987"/>
                  </a:lnTo>
                  <a:lnTo>
                    <a:pt x="46894" y="894898"/>
                  </a:lnTo>
                  <a:lnTo>
                    <a:pt x="43391" y="889635"/>
                  </a:lnTo>
                  <a:lnTo>
                    <a:pt x="38012" y="885997"/>
                  </a:lnTo>
                  <a:close/>
                </a:path>
                <a:path w="930909" h="933450">
                  <a:moveTo>
                    <a:pt x="46894" y="894898"/>
                  </a:moveTo>
                  <a:lnTo>
                    <a:pt x="29845" y="911987"/>
                  </a:lnTo>
                  <a:lnTo>
                    <a:pt x="49945" y="911987"/>
                  </a:lnTo>
                  <a:lnTo>
                    <a:pt x="50787" y="907542"/>
                  </a:lnTo>
                  <a:lnTo>
                    <a:pt x="49929" y="903097"/>
                  </a:lnTo>
                  <a:lnTo>
                    <a:pt x="48920" y="898017"/>
                  </a:lnTo>
                  <a:lnTo>
                    <a:pt x="46894" y="894898"/>
                  </a:lnTo>
                  <a:close/>
                </a:path>
                <a:path w="930909" h="933450">
                  <a:moveTo>
                    <a:pt x="883897" y="38037"/>
                  </a:moveTo>
                  <a:lnTo>
                    <a:pt x="38012" y="885997"/>
                  </a:lnTo>
                  <a:lnTo>
                    <a:pt x="43307" y="889508"/>
                  </a:lnTo>
                  <a:lnTo>
                    <a:pt x="46894" y="894898"/>
                  </a:lnTo>
                  <a:lnTo>
                    <a:pt x="892852" y="46987"/>
                  </a:lnTo>
                  <a:lnTo>
                    <a:pt x="887476" y="43434"/>
                  </a:lnTo>
                  <a:lnTo>
                    <a:pt x="883897" y="38037"/>
                  </a:lnTo>
                  <a:close/>
                </a:path>
                <a:path w="930909" h="933450">
                  <a:moveTo>
                    <a:pt x="929996" y="20955"/>
                  </a:moveTo>
                  <a:lnTo>
                    <a:pt x="900938" y="20955"/>
                  </a:lnTo>
                  <a:lnTo>
                    <a:pt x="909955" y="29845"/>
                  </a:lnTo>
                  <a:lnTo>
                    <a:pt x="892852" y="46987"/>
                  </a:lnTo>
                  <a:lnTo>
                    <a:pt x="895877" y="48986"/>
                  </a:lnTo>
                  <a:lnTo>
                    <a:pt x="905446" y="50800"/>
                  </a:lnTo>
                  <a:lnTo>
                    <a:pt x="914575" y="48986"/>
                  </a:lnTo>
                  <a:lnTo>
                    <a:pt x="914883" y="48986"/>
                  </a:lnTo>
                  <a:lnTo>
                    <a:pt x="930846" y="25336"/>
                  </a:lnTo>
                  <a:lnTo>
                    <a:pt x="929996" y="20955"/>
                  </a:lnTo>
                  <a:close/>
                </a:path>
                <a:path w="930909" h="933450">
                  <a:moveTo>
                    <a:pt x="900938" y="20955"/>
                  </a:moveTo>
                  <a:lnTo>
                    <a:pt x="883897" y="38037"/>
                  </a:lnTo>
                  <a:lnTo>
                    <a:pt x="887391" y="43306"/>
                  </a:lnTo>
                  <a:lnTo>
                    <a:pt x="887476" y="43434"/>
                  </a:lnTo>
                  <a:lnTo>
                    <a:pt x="892852" y="46987"/>
                  </a:lnTo>
                  <a:lnTo>
                    <a:pt x="909955" y="29845"/>
                  </a:lnTo>
                  <a:lnTo>
                    <a:pt x="900938" y="20955"/>
                  </a:lnTo>
                  <a:close/>
                </a:path>
                <a:path w="930909" h="933450">
                  <a:moveTo>
                    <a:pt x="905398" y="0"/>
                  </a:moveTo>
                  <a:lnTo>
                    <a:pt x="880046" y="25463"/>
                  </a:lnTo>
                  <a:lnTo>
                    <a:pt x="881879" y="34905"/>
                  </a:lnTo>
                  <a:lnTo>
                    <a:pt x="881903" y="35032"/>
                  </a:lnTo>
                  <a:lnTo>
                    <a:pt x="883897" y="38037"/>
                  </a:lnTo>
                  <a:lnTo>
                    <a:pt x="900938" y="20955"/>
                  </a:lnTo>
                  <a:lnTo>
                    <a:pt x="929996" y="20955"/>
                  </a:lnTo>
                  <a:lnTo>
                    <a:pt x="929013" y="15894"/>
                  </a:lnTo>
                  <a:lnTo>
                    <a:pt x="928989" y="15767"/>
                  </a:lnTo>
                  <a:lnTo>
                    <a:pt x="923501" y="7493"/>
                  </a:lnTo>
                  <a:lnTo>
                    <a:pt x="923417" y="7365"/>
                  </a:lnTo>
                  <a:lnTo>
                    <a:pt x="915094" y="1901"/>
                  </a:lnTo>
                  <a:lnTo>
                    <a:pt x="915421" y="1901"/>
                  </a:lnTo>
                  <a:lnTo>
                    <a:pt x="905398"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object 100"/>
            <p:cNvSpPr/>
            <p:nvPr/>
          </p:nvSpPr>
          <p:spPr>
            <a:xfrm>
              <a:off x="5250941" y="5421629"/>
              <a:ext cx="394970" cy="394970"/>
            </a:xfrm>
            <a:custGeom>
              <a:avLst/>
              <a:gdLst/>
              <a:ahLst/>
              <a:cxnLst/>
              <a:rect l="l" t="t" r="r" b="b"/>
              <a:pathLst>
                <a:path w="394970" h="394970">
                  <a:moveTo>
                    <a:pt x="197358" y="0"/>
                  </a:moveTo>
                  <a:lnTo>
                    <a:pt x="152115" y="5214"/>
                  </a:lnTo>
                  <a:lnTo>
                    <a:pt x="110578" y="20065"/>
                  </a:lnTo>
                  <a:lnTo>
                    <a:pt x="73933" y="43367"/>
                  </a:lnTo>
                  <a:lnTo>
                    <a:pt x="43367" y="73933"/>
                  </a:lnTo>
                  <a:lnTo>
                    <a:pt x="20065" y="110578"/>
                  </a:lnTo>
                  <a:lnTo>
                    <a:pt x="5214" y="152115"/>
                  </a:lnTo>
                  <a:lnTo>
                    <a:pt x="0" y="197358"/>
                  </a:lnTo>
                  <a:lnTo>
                    <a:pt x="5214" y="242608"/>
                  </a:lnTo>
                  <a:lnTo>
                    <a:pt x="20065" y="284148"/>
                  </a:lnTo>
                  <a:lnTo>
                    <a:pt x="43367" y="320792"/>
                  </a:lnTo>
                  <a:lnTo>
                    <a:pt x="73933" y="351356"/>
                  </a:lnTo>
                  <a:lnTo>
                    <a:pt x="110578" y="374655"/>
                  </a:lnTo>
                  <a:lnTo>
                    <a:pt x="152115" y="389503"/>
                  </a:lnTo>
                  <a:lnTo>
                    <a:pt x="197358" y="394716"/>
                  </a:lnTo>
                  <a:lnTo>
                    <a:pt x="242600" y="389503"/>
                  </a:lnTo>
                  <a:lnTo>
                    <a:pt x="284137" y="374655"/>
                  </a:lnTo>
                  <a:lnTo>
                    <a:pt x="320782" y="351356"/>
                  </a:lnTo>
                  <a:lnTo>
                    <a:pt x="351348" y="320792"/>
                  </a:lnTo>
                  <a:lnTo>
                    <a:pt x="374650" y="284148"/>
                  </a:lnTo>
                  <a:lnTo>
                    <a:pt x="389501" y="242608"/>
                  </a:lnTo>
                  <a:lnTo>
                    <a:pt x="394716" y="197358"/>
                  </a:lnTo>
                  <a:lnTo>
                    <a:pt x="389501" y="152115"/>
                  </a:lnTo>
                  <a:lnTo>
                    <a:pt x="374650" y="110578"/>
                  </a:lnTo>
                  <a:lnTo>
                    <a:pt x="351348" y="73933"/>
                  </a:lnTo>
                  <a:lnTo>
                    <a:pt x="320782" y="43367"/>
                  </a:lnTo>
                  <a:lnTo>
                    <a:pt x="284137" y="20065"/>
                  </a:lnTo>
                  <a:lnTo>
                    <a:pt x="242600" y="5214"/>
                  </a:lnTo>
                  <a:lnTo>
                    <a:pt x="197358"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object 101"/>
            <p:cNvSpPr/>
            <p:nvPr/>
          </p:nvSpPr>
          <p:spPr>
            <a:xfrm>
              <a:off x="5250941" y="5421629"/>
              <a:ext cx="394970" cy="394970"/>
            </a:xfrm>
            <a:custGeom>
              <a:avLst/>
              <a:gdLst/>
              <a:ahLst/>
              <a:cxnLst/>
              <a:rect l="l" t="t" r="r" b="b"/>
              <a:pathLst>
                <a:path w="394970" h="394970">
                  <a:moveTo>
                    <a:pt x="0" y="197358"/>
                  </a:moveTo>
                  <a:lnTo>
                    <a:pt x="5214" y="152115"/>
                  </a:lnTo>
                  <a:lnTo>
                    <a:pt x="20065" y="110578"/>
                  </a:lnTo>
                  <a:lnTo>
                    <a:pt x="43367" y="73933"/>
                  </a:lnTo>
                  <a:lnTo>
                    <a:pt x="73933" y="43367"/>
                  </a:lnTo>
                  <a:lnTo>
                    <a:pt x="110578" y="20065"/>
                  </a:lnTo>
                  <a:lnTo>
                    <a:pt x="152115" y="5214"/>
                  </a:lnTo>
                  <a:lnTo>
                    <a:pt x="197358" y="0"/>
                  </a:lnTo>
                  <a:lnTo>
                    <a:pt x="242600" y="5214"/>
                  </a:lnTo>
                  <a:lnTo>
                    <a:pt x="284137" y="20065"/>
                  </a:lnTo>
                  <a:lnTo>
                    <a:pt x="320782" y="43367"/>
                  </a:lnTo>
                  <a:lnTo>
                    <a:pt x="351348" y="73933"/>
                  </a:lnTo>
                  <a:lnTo>
                    <a:pt x="374650" y="110578"/>
                  </a:lnTo>
                  <a:lnTo>
                    <a:pt x="389501" y="152115"/>
                  </a:lnTo>
                  <a:lnTo>
                    <a:pt x="394716" y="197358"/>
                  </a:lnTo>
                  <a:lnTo>
                    <a:pt x="389501" y="242608"/>
                  </a:lnTo>
                  <a:lnTo>
                    <a:pt x="374650" y="284148"/>
                  </a:lnTo>
                  <a:lnTo>
                    <a:pt x="351348" y="320792"/>
                  </a:lnTo>
                  <a:lnTo>
                    <a:pt x="320782" y="351356"/>
                  </a:lnTo>
                  <a:lnTo>
                    <a:pt x="284137" y="374655"/>
                  </a:lnTo>
                  <a:lnTo>
                    <a:pt x="242600" y="389503"/>
                  </a:lnTo>
                  <a:lnTo>
                    <a:pt x="197358" y="394716"/>
                  </a:lnTo>
                  <a:lnTo>
                    <a:pt x="152115" y="389503"/>
                  </a:lnTo>
                  <a:lnTo>
                    <a:pt x="110578" y="374655"/>
                  </a:lnTo>
                  <a:lnTo>
                    <a:pt x="73933" y="351356"/>
                  </a:lnTo>
                  <a:lnTo>
                    <a:pt x="43367" y="320792"/>
                  </a:lnTo>
                  <a:lnTo>
                    <a:pt x="20065" y="284148"/>
                  </a:lnTo>
                  <a:lnTo>
                    <a:pt x="5214" y="242608"/>
                  </a:lnTo>
                  <a:lnTo>
                    <a:pt x="0" y="197358"/>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object 102"/>
            <p:cNvSpPr/>
            <p:nvPr/>
          </p:nvSpPr>
          <p:spPr>
            <a:xfrm>
              <a:off x="5301767" y="5531294"/>
              <a:ext cx="307975" cy="151130"/>
            </a:xfrm>
            <a:custGeom>
              <a:avLst/>
              <a:gdLst/>
              <a:ahLst/>
              <a:cxnLst/>
              <a:rect l="l" t="t" r="r" b="b"/>
              <a:pathLst>
                <a:path w="307975" h="151129">
                  <a:moveTo>
                    <a:pt x="96748" y="141808"/>
                  </a:moveTo>
                  <a:lnTo>
                    <a:pt x="96494" y="132994"/>
                  </a:lnTo>
                  <a:lnTo>
                    <a:pt x="96113" y="124180"/>
                  </a:lnTo>
                  <a:lnTo>
                    <a:pt x="88239" y="117386"/>
                  </a:lnTo>
                  <a:lnTo>
                    <a:pt x="79222" y="117817"/>
                  </a:lnTo>
                  <a:lnTo>
                    <a:pt x="70332" y="118237"/>
                  </a:lnTo>
                  <a:lnTo>
                    <a:pt x="63347" y="126047"/>
                  </a:lnTo>
                  <a:lnTo>
                    <a:pt x="62712" y="135115"/>
                  </a:lnTo>
                  <a:lnTo>
                    <a:pt x="63347" y="144843"/>
                  </a:lnTo>
                  <a:lnTo>
                    <a:pt x="70967" y="150723"/>
                  </a:lnTo>
                  <a:lnTo>
                    <a:pt x="80873" y="150037"/>
                  </a:lnTo>
                  <a:lnTo>
                    <a:pt x="89763" y="149618"/>
                  </a:lnTo>
                  <a:lnTo>
                    <a:pt x="96748" y="141808"/>
                  </a:lnTo>
                  <a:close/>
                </a:path>
                <a:path w="307975" h="151129">
                  <a:moveTo>
                    <a:pt x="103352" y="66675"/>
                  </a:moveTo>
                  <a:lnTo>
                    <a:pt x="87223" y="29146"/>
                  </a:lnTo>
                  <a:lnTo>
                    <a:pt x="72580" y="35826"/>
                  </a:lnTo>
                  <a:lnTo>
                    <a:pt x="59626" y="46240"/>
                  </a:lnTo>
                  <a:lnTo>
                    <a:pt x="50253" y="57988"/>
                  </a:lnTo>
                  <a:lnTo>
                    <a:pt x="46329" y="68681"/>
                  </a:lnTo>
                  <a:lnTo>
                    <a:pt x="60540" y="68529"/>
                  </a:lnTo>
                  <a:lnTo>
                    <a:pt x="74599" y="68135"/>
                  </a:lnTo>
                  <a:lnTo>
                    <a:pt x="88773" y="67513"/>
                  </a:lnTo>
                  <a:lnTo>
                    <a:pt x="103352" y="66675"/>
                  </a:lnTo>
                  <a:close/>
                </a:path>
                <a:path w="307975" h="151129">
                  <a:moveTo>
                    <a:pt x="208000" y="63893"/>
                  </a:moveTo>
                  <a:lnTo>
                    <a:pt x="203428" y="58039"/>
                  </a:lnTo>
                  <a:lnTo>
                    <a:pt x="201015" y="52641"/>
                  </a:lnTo>
                  <a:lnTo>
                    <a:pt x="196697" y="47688"/>
                  </a:lnTo>
                  <a:lnTo>
                    <a:pt x="158521" y="24904"/>
                  </a:lnTo>
                  <a:lnTo>
                    <a:pt x="134658" y="21678"/>
                  </a:lnTo>
                  <a:lnTo>
                    <a:pt x="125641" y="21932"/>
                  </a:lnTo>
                  <a:lnTo>
                    <a:pt x="107416" y="23050"/>
                  </a:lnTo>
                  <a:lnTo>
                    <a:pt x="104368" y="22796"/>
                  </a:lnTo>
                  <a:lnTo>
                    <a:pt x="102717" y="24320"/>
                  </a:lnTo>
                  <a:lnTo>
                    <a:pt x="100812" y="24828"/>
                  </a:lnTo>
                  <a:lnTo>
                    <a:pt x="117322" y="63893"/>
                  </a:lnTo>
                  <a:lnTo>
                    <a:pt x="118846" y="65532"/>
                  </a:lnTo>
                  <a:lnTo>
                    <a:pt x="121259" y="66916"/>
                  </a:lnTo>
                  <a:lnTo>
                    <a:pt x="122148" y="66662"/>
                  </a:lnTo>
                  <a:lnTo>
                    <a:pt x="164020" y="65570"/>
                  </a:lnTo>
                  <a:lnTo>
                    <a:pt x="208000" y="63893"/>
                  </a:lnTo>
                  <a:close/>
                </a:path>
                <a:path w="307975" h="151129">
                  <a:moveTo>
                    <a:pt x="246989" y="136436"/>
                  </a:moveTo>
                  <a:lnTo>
                    <a:pt x="246354" y="126517"/>
                  </a:lnTo>
                  <a:lnTo>
                    <a:pt x="246227" y="118478"/>
                  </a:lnTo>
                  <a:lnTo>
                    <a:pt x="238099" y="110578"/>
                  </a:lnTo>
                  <a:lnTo>
                    <a:pt x="229971" y="110718"/>
                  </a:lnTo>
                  <a:lnTo>
                    <a:pt x="219811" y="110413"/>
                  </a:lnTo>
                  <a:lnTo>
                    <a:pt x="212826" y="118338"/>
                  </a:lnTo>
                  <a:lnTo>
                    <a:pt x="212318" y="127558"/>
                  </a:lnTo>
                  <a:lnTo>
                    <a:pt x="212953" y="137490"/>
                  </a:lnTo>
                  <a:lnTo>
                    <a:pt x="220827" y="144449"/>
                  </a:lnTo>
                  <a:lnTo>
                    <a:pt x="238861" y="143675"/>
                  </a:lnTo>
                  <a:lnTo>
                    <a:pt x="246989" y="136436"/>
                  </a:lnTo>
                  <a:close/>
                </a:path>
                <a:path w="307975" h="151129">
                  <a:moveTo>
                    <a:pt x="307695" y="125730"/>
                  </a:moveTo>
                  <a:lnTo>
                    <a:pt x="307644" y="124777"/>
                  </a:lnTo>
                  <a:lnTo>
                    <a:pt x="307428" y="119545"/>
                  </a:lnTo>
                  <a:lnTo>
                    <a:pt x="307314" y="116801"/>
                  </a:lnTo>
                  <a:lnTo>
                    <a:pt x="307213" y="114388"/>
                  </a:lnTo>
                  <a:lnTo>
                    <a:pt x="307098" y="111747"/>
                  </a:lnTo>
                  <a:lnTo>
                    <a:pt x="306971" y="108788"/>
                  </a:lnTo>
                  <a:lnTo>
                    <a:pt x="306933" y="107797"/>
                  </a:lnTo>
                  <a:lnTo>
                    <a:pt x="306679" y="106857"/>
                  </a:lnTo>
                  <a:lnTo>
                    <a:pt x="305028" y="104279"/>
                  </a:lnTo>
                  <a:lnTo>
                    <a:pt x="303758" y="99580"/>
                  </a:lnTo>
                  <a:lnTo>
                    <a:pt x="294995" y="85826"/>
                  </a:lnTo>
                  <a:lnTo>
                    <a:pt x="294995" y="123113"/>
                  </a:lnTo>
                  <a:lnTo>
                    <a:pt x="266166" y="124777"/>
                  </a:lnTo>
                  <a:lnTo>
                    <a:pt x="256768" y="104063"/>
                  </a:lnTo>
                  <a:lnTo>
                    <a:pt x="255117" y="102527"/>
                  </a:lnTo>
                  <a:lnTo>
                    <a:pt x="248831" y="97409"/>
                  </a:lnTo>
                  <a:lnTo>
                    <a:pt x="242100" y="93814"/>
                  </a:lnTo>
                  <a:lnTo>
                    <a:pt x="234784" y="91694"/>
                  </a:lnTo>
                  <a:lnTo>
                    <a:pt x="226796" y="90970"/>
                  </a:lnTo>
                  <a:lnTo>
                    <a:pt x="220116" y="91833"/>
                  </a:lnTo>
                  <a:lnTo>
                    <a:pt x="190525" y="118897"/>
                  </a:lnTo>
                  <a:lnTo>
                    <a:pt x="189077" y="125730"/>
                  </a:lnTo>
                  <a:lnTo>
                    <a:pt x="188950" y="126326"/>
                  </a:lnTo>
                  <a:lnTo>
                    <a:pt x="118084" y="129184"/>
                  </a:lnTo>
                  <a:lnTo>
                    <a:pt x="112509" y="115404"/>
                  </a:lnTo>
                  <a:lnTo>
                    <a:pt x="107238" y="108788"/>
                  </a:lnTo>
                  <a:lnTo>
                    <a:pt x="104330" y="105156"/>
                  </a:lnTo>
                  <a:lnTo>
                    <a:pt x="93713" y="98590"/>
                  </a:lnTo>
                  <a:lnTo>
                    <a:pt x="80873" y="95808"/>
                  </a:lnTo>
                  <a:lnTo>
                    <a:pt x="74269" y="96494"/>
                  </a:lnTo>
                  <a:lnTo>
                    <a:pt x="41732" y="123913"/>
                  </a:lnTo>
                  <a:lnTo>
                    <a:pt x="40170" y="131584"/>
                  </a:lnTo>
                  <a:lnTo>
                    <a:pt x="40093" y="131991"/>
                  </a:lnTo>
                  <a:lnTo>
                    <a:pt x="39154" y="131991"/>
                  </a:lnTo>
                  <a:lnTo>
                    <a:pt x="16357" y="133273"/>
                  </a:lnTo>
                  <a:lnTo>
                    <a:pt x="15201" y="133565"/>
                  </a:lnTo>
                  <a:lnTo>
                    <a:pt x="14452" y="133781"/>
                  </a:lnTo>
                  <a:lnTo>
                    <a:pt x="12039" y="132397"/>
                  </a:lnTo>
                  <a:lnTo>
                    <a:pt x="11925" y="118402"/>
                  </a:lnTo>
                  <a:lnTo>
                    <a:pt x="11861" y="100596"/>
                  </a:lnTo>
                  <a:lnTo>
                    <a:pt x="12712" y="93814"/>
                  </a:lnTo>
                  <a:lnTo>
                    <a:pt x="12801" y="93167"/>
                  </a:lnTo>
                  <a:lnTo>
                    <a:pt x="16116" y="86842"/>
                  </a:lnTo>
                  <a:lnTo>
                    <a:pt x="21551" y="82042"/>
                  </a:lnTo>
                  <a:lnTo>
                    <a:pt x="28930" y="78511"/>
                  </a:lnTo>
                  <a:lnTo>
                    <a:pt x="32359" y="76568"/>
                  </a:lnTo>
                  <a:lnTo>
                    <a:pt x="35661" y="73672"/>
                  </a:lnTo>
                  <a:lnTo>
                    <a:pt x="36550" y="69418"/>
                  </a:lnTo>
                  <a:lnTo>
                    <a:pt x="40538" y="58597"/>
                  </a:lnTo>
                  <a:lnTo>
                    <a:pt x="85229" y="20942"/>
                  </a:lnTo>
                  <a:lnTo>
                    <a:pt x="133172" y="12992"/>
                  </a:lnTo>
                  <a:lnTo>
                    <a:pt x="159740" y="17208"/>
                  </a:lnTo>
                  <a:lnTo>
                    <a:pt x="200190" y="38125"/>
                  </a:lnTo>
                  <a:lnTo>
                    <a:pt x="210667" y="53022"/>
                  </a:lnTo>
                  <a:lnTo>
                    <a:pt x="212064" y="54673"/>
                  </a:lnTo>
                  <a:lnTo>
                    <a:pt x="214223" y="59067"/>
                  </a:lnTo>
                  <a:lnTo>
                    <a:pt x="216763" y="64465"/>
                  </a:lnTo>
                  <a:lnTo>
                    <a:pt x="220573" y="67462"/>
                  </a:lnTo>
                  <a:lnTo>
                    <a:pt x="225590" y="71208"/>
                  </a:lnTo>
                  <a:lnTo>
                    <a:pt x="226377" y="71208"/>
                  </a:lnTo>
                  <a:lnTo>
                    <a:pt x="231736" y="71526"/>
                  </a:lnTo>
                  <a:lnTo>
                    <a:pt x="236702" y="71208"/>
                  </a:lnTo>
                  <a:lnTo>
                    <a:pt x="238861" y="71640"/>
                  </a:lnTo>
                  <a:lnTo>
                    <a:pt x="240411" y="71208"/>
                  </a:lnTo>
                  <a:lnTo>
                    <a:pt x="240957" y="71208"/>
                  </a:lnTo>
                  <a:lnTo>
                    <a:pt x="243039" y="71640"/>
                  </a:lnTo>
                  <a:lnTo>
                    <a:pt x="286486" y="95148"/>
                  </a:lnTo>
                  <a:lnTo>
                    <a:pt x="290042" y="101231"/>
                  </a:lnTo>
                  <a:lnTo>
                    <a:pt x="292074" y="104749"/>
                  </a:lnTo>
                  <a:lnTo>
                    <a:pt x="293166" y="108788"/>
                  </a:lnTo>
                  <a:lnTo>
                    <a:pt x="293230" y="109042"/>
                  </a:lnTo>
                  <a:lnTo>
                    <a:pt x="293344" y="109435"/>
                  </a:lnTo>
                  <a:lnTo>
                    <a:pt x="294741" y="111074"/>
                  </a:lnTo>
                  <a:lnTo>
                    <a:pt x="294805" y="114388"/>
                  </a:lnTo>
                  <a:lnTo>
                    <a:pt x="294894" y="118402"/>
                  </a:lnTo>
                  <a:lnTo>
                    <a:pt x="294995" y="123113"/>
                  </a:lnTo>
                  <a:lnTo>
                    <a:pt x="294995" y="85826"/>
                  </a:lnTo>
                  <a:lnTo>
                    <a:pt x="258457" y="62611"/>
                  </a:lnTo>
                  <a:lnTo>
                    <a:pt x="239242" y="58407"/>
                  </a:lnTo>
                  <a:lnTo>
                    <a:pt x="237451" y="58928"/>
                  </a:lnTo>
                  <a:lnTo>
                    <a:pt x="233146" y="58039"/>
                  </a:lnTo>
                  <a:lnTo>
                    <a:pt x="223748" y="49466"/>
                  </a:lnTo>
                  <a:lnTo>
                    <a:pt x="222097" y="46926"/>
                  </a:lnTo>
                  <a:lnTo>
                    <a:pt x="196037" y="18757"/>
                  </a:lnTo>
                  <a:lnTo>
                    <a:pt x="134010" y="0"/>
                  </a:lnTo>
                  <a:lnTo>
                    <a:pt x="106172" y="1511"/>
                  </a:lnTo>
                  <a:lnTo>
                    <a:pt x="56108" y="21907"/>
                  </a:lnTo>
                  <a:lnTo>
                    <a:pt x="29578" y="53340"/>
                  </a:lnTo>
                  <a:lnTo>
                    <a:pt x="24612" y="66548"/>
                  </a:lnTo>
                  <a:lnTo>
                    <a:pt x="14058" y="71640"/>
                  </a:lnTo>
                  <a:lnTo>
                    <a:pt x="6235" y="78905"/>
                  </a:lnTo>
                  <a:lnTo>
                    <a:pt x="1231" y="88265"/>
                  </a:lnTo>
                  <a:lnTo>
                    <a:pt x="0" y="95148"/>
                  </a:lnTo>
                  <a:lnTo>
                    <a:pt x="101" y="136613"/>
                  </a:lnTo>
                  <a:lnTo>
                    <a:pt x="609" y="138493"/>
                  </a:lnTo>
                  <a:lnTo>
                    <a:pt x="5181" y="144322"/>
                  </a:lnTo>
                  <a:lnTo>
                    <a:pt x="11785" y="146570"/>
                  </a:lnTo>
                  <a:lnTo>
                    <a:pt x="17754" y="145999"/>
                  </a:lnTo>
                  <a:lnTo>
                    <a:pt x="52133" y="144716"/>
                  </a:lnTo>
                  <a:lnTo>
                    <a:pt x="52679" y="144716"/>
                  </a:lnTo>
                  <a:lnTo>
                    <a:pt x="52070" y="139153"/>
                  </a:lnTo>
                  <a:lnTo>
                    <a:pt x="52146" y="137960"/>
                  </a:lnTo>
                  <a:lnTo>
                    <a:pt x="52679" y="133781"/>
                  </a:lnTo>
                  <a:lnTo>
                    <a:pt x="52743" y="133273"/>
                  </a:lnTo>
                  <a:lnTo>
                    <a:pt x="52857" y="132397"/>
                  </a:lnTo>
                  <a:lnTo>
                    <a:pt x="73837" y="108788"/>
                  </a:lnTo>
                  <a:lnTo>
                    <a:pt x="76149" y="108788"/>
                  </a:lnTo>
                  <a:lnTo>
                    <a:pt x="105841" y="136245"/>
                  </a:lnTo>
                  <a:lnTo>
                    <a:pt x="107416" y="142113"/>
                  </a:lnTo>
                  <a:lnTo>
                    <a:pt x="199923" y="139153"/>
                  </a:lnTo>
                  <a:lnTo>
                    <a:pt x="201396" y="139153"/>
                  </a:lnTo>
                  <a:lnTo>
                    <a:pt x="200926" y="133781"/>
                  </a:lnTo>
                  <a:lnTo>
                    <a:pt x="200977" y="129184"/>
                  </a:lnTo>
                  <a:lnTo>
                    <a:pt x="201091" y="124777"/>
                  </a:lnTo>
                  <a:lnTo>
                    <a:pt x="201129" y="123113"/>
                  </a:lnTo>
                  <a:lnTo>
                    <a:pt x="204317" y="116141"/>
                  </a:lnTo>
                  <a:lnTo>
                    <a:pt x="210820" y="110451"/>
                  </a:lnTo>
                  <a:lnTo>
                    <a:pt x="215671" y="106095"/>
                  </a:lnTo>
                  <a:lnTo>
                    <a:pt x="215519" y="106095"/>
                  </a:lnTo>
                  <a:lnTo>
                    <a:pt x="221335" y="104521"/>
                  </a:lnTo>
                  <a:lnTo>
                    <a:pt x="226110" y="104063"/>
                  </a:lnTo>
                  <a:lnTo>
                    <a:pt x="234416" y="104063"/>
                  </a:lnTo>
                  <a:lnTo>
                    <a:pt x="241020" y="106311"/>
                  </a:lnTo>
                  <a:lnTo>
                    <a:pt x="246608" y="111887"/>
                  </a:lnTo>
                  <a:lnTo>
                    <a:pt x="251815" y="116522"/>
                  </a:lnTo>
                  <a:lnTo>
                    <a:pt x="253593" y="123113"/>
                  </a:lnTo>
                  <a:lnTo>
                    <a:pt x="253657" y="127241"/>
                  </a:lnTo>
                  <a:lnTo>
                    <a:pt x="253771" y="131584"/>
                  </a:lnTo>
                  <a:lnTo>
                    <a:pt x="254609" y="137960"/>
                  </a:lnTo>
                  <a:lnTo>
                    <a:pt x="301739" y="136245"/>
                  </a:lnTo>
                  <a:lnTo>
                    <a:pt x="302463" y="136245"/>
                  </a:lnTo>
                  <a:lnTo>
                    <a:pt x="304774" y="133565"/>
                  </a:lnTo>
                  <a:lnTo>
                    <a:pt x="306171" y="131178"/>
                  </a:lnTo>
                  <a:lnTo>
                    <a:pt x="306324" y="129184"/>
                  </a:lnTo>
                  <a:lnTo>
                    <a:pt x="306425" y="128104"/>
                  </a:lnTo>
                  <a:lnTo>
                    <a:pt x="307695" y="12573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object 103"/>
            <p:cNvSpPr/>
            <p:nvPr/>
          </p:nvSpPr>
          <p:spPr>
            <a:xfrm>
              <a:off x="3057042" y="3895343"/>
              <a:ext cx="2066289" cy="2230120"/>
            </a:xfrm>
            <a:custGeom>
              <a:avLst/>
              <a:gdLst/>
              <a:ahLst/>
              <a:cxnLst/>
              <a:rect l="l" t="t" r="r" b="b"/>
              <a:pathLst>
                <a:path w="2066289" h="2230120">
                  <a:moveTo>
                    <a:pt x="924915" y="1563624"/>
                  </a:moveTo>
                  <a:lnTo>
                    <a:pt x="920724" y="1544828"/>
                  </a:lnTo>
                  <a:lnTo>
                    <a:pt x="820648" y="24511"/>
                  </a:lnTo>
                  <a:lnTo>
                    <a:pt x="40741" y="1333373"/>
                  </a:lnTo>
                  <a:lnTo>
                    <a:pt x="28422" y="1348232"/>
                  </a:lnTo>
                  <a:lnTo>
                    <a:pt x="20548" y="1367282"/>
                  </a:lnTo>
                  <a:lnTo>
                    <a:pt x="9626" y="1385570"/>
                  </a:lnTo>
                  <a:lnTo>
                    <a:pt x="12674" y="1386332"/>
                  </a:lnTo>
                  <a:lnTo>
                    <a:pt x="5181" y="1404493"/>
                  </a:lnTo>
                  <a:lnTo>
                    <a:pt x="0" y="1441729"/>
                  </a:lnTo>
                  <a:lnTo>
                    <a:pt x="10782" y="1516697"/>
                  </a:lnTo>
                  <a:lnTo>
                    <a:pt x="26009" y="1553692"/>
                  </a:lnTo>
                  <a:lnTo>
                    <a:pt x="47320" y="1589862"/>
                  </a:lnTo>
                  <a:lnTo>
                    <a:pt x="74345" y="1624825"/>
                  </a:lnTo>
                  <a:lnTo>
                    <a:pt x="106718" y="1658200"/>
                  </a:lnTo>
                  <a:lnTo>
                    <a:pt x="144068" y="1689633"/>
                  </a:lnTo>
                  <a:lnTo>
                    <a:pt x="186042" y="1718741"/>
                  </a:lnTo>
                  <a:lnTo>
                    <a:pt x="232283" y="1745145"/>
                  </a:lnTo>
                  <a:lnTo>
                    <a:pt x="282409" y="1768475"/>
                  </a:lnTo>
                  <a:lnTo>
                    <a:pt x="336080" y="1788350"/>
                  </a:lnTo>
                  <a:lnTo>
                    <a:pt x="392912" y="1804390"/>
                  </a:lnTo>
                  <a:lnTo>
                    <a:pt x="450850" y="1815922"/>
                  </a:lnTo>
                  <a:lnTo>
                    <a:pt x="507707" y="1822615"/>
                  </a:lnTo>
                  <a:lnTo>
                    <a:pt x="562978" y="1824609"/>
                  </a:lnTo>
                  <a:lnTo>
                    <a:pt x="616165" y="1822107"/>
                  </a:lnTo>
                  <a:lnTo>
                    <a:pt x="666800" y="1815249"/>
                  </a:lnTo>
                  <a:lnTo>
                    <a:pt x="714362" y="1804225"/>
                  </a:lnTo>
                  <a:lnTo>
                    <a:pt x="758367" y="1789188"/>
                  </a:lnTo>
                  <a:lnTo>
                    <a:pt x="798322" y="1770316"/>
                  </a:lnTo>
                  <a:lnTo>
                    <a:pt x="833742" y="1747786"/>
                  </a:lnTo>
                  <a:lnTo>
                    <a:pt x="864108" y="1721751"/>
                  </a:lnTo>
                  <a:lnTo>
                    <a:pt x="888961" y="1692389"/>
                  </a:lnTo>
                  <a:lnTo>
                    <a:pt x="920089" y="1624330"/>
                  </a:lnTo>
                  <a:lnTo>
                    <a:pt x="921613" y="1604772"/>
                  </a:lnTo>
                  <a:lnTo>
                    <a:pt x="924661" y="1605407"/>
                  </a:lnTo>
                  <a:lnTo>
                    <a:pt x="923264" y="1584198"/>
                  </a:lnTo>
                  <a:lnTo>
                    <a:pt x="924915" y="1563624"/>
                  </a:lnTo>
                  <a:close/>
                </a:path>
                <a:path w="2066289" h="2230120">
                  <a:moveTo>
                    <a:pt x="2065883" y="1776679"/>
                  </a:moveTo>
                  <a:lnTo>
                    <a:pt x="2060727" y="1733321"/>
                  </a:lnTo>
                  <a:lnTo>
                    <a:pt x="2049373" y="1690497"/>
                  </a:lnTo>
                  <a:lnTo>
                    <a:pt x="2038451" y="1668145"/>
                  </a:lnTo>
                  <a:lnTo>
                    <a:pt x="2041372" y="1667256"/>
                  </a:lnTo>
                  <a:lnTo>
                    <a:pt x="2027148" y="1644777"/>
                  </a:lnTo>
                  <a:lnTo>
                    <a:pt x="2015591" y="1621282"/>
                  </a:lnTo>
                  <a:lnTo>
                    <a:pt x="2000478" y="1603248"/>
                  </a:lnTo>
                  <a:lnTo>
                    <a:pt x="977747" y="0"/>
                  </a:lnTo>
                  <a:lnTo>
                    <a:pt x="1152880" y="1893582"/>
                  </a:lnTo>
                  <a:lnTo>
                    <a:pt x="1151991" y="1917179"/>
                  </a:lnTo>
                  <a:lnTo>
                    <a:pt x="1157325" y="1942744"/>
                  </a:lnTo>
                  <a:lnTo>
                    <a:pt x="1159865" y="1969173"/>
                  </a:lnTo>
                  <a:lnTo>
                    <a:pt x="1162659" y="1968182"/>
                  </a:lnTo>
                  <a:lnTo>
                    <a:pt x="1185138" y="2033270"/>
                  </a:lnTo>
                  <a:lnTo>
                    <a:pt x="1207655" y="2070684"/>
                  </a:lnTo>
                  <a:lnTo>
                    <a:pt x="1234960" y="2104567"/>
                  </a:lnTo>
                  <a:lnTo>
                    <a:pt x="1266647" y="2134768"/>
                  </a:lnTo>
                  <a:lnTo>
                    <a:pt x="1302283" y="2161121"/>
                  </a:lnTo>
                  <a:lnTo>
                    <a:pt x="1341462" y="2183498"/>
                  </a:lnTo>
                  <a:lnTo>
                    <a:pt x="1383741" y="2201710"/>
                  </a:lnTo>
                  <a:lnTo>
                    <a:pt x="1428711" y="2215616"/>
                  </a:lnTo>
                  <a:lnTo>
                    <a:pt x="1475955" y="2225065"/>
                  </a:lnTo>
                  <a:lnTo>
                    <a:pt x="1525041" y="2229891"/>
                  </a:lnTo>
                  <a:lnTo>
                    <a:pt x="1575549" y="2229955"/>
                  </a:lnTo>
                  <a:lnTo>
                    <a:pt x="1627047" y="2225078"/>
                  </a:lnTo>
                  <a:lnTo>
                    <a:pt x="1679130" y="2215121"/>
                  </a:lnTo>
                  <a:lnTo>
                    <a:pt x="1731365" y="2199919"/>
                  </a:lnTo>
                  <a:lnTo>
                    <a:pt x="1781937" y="2179904"/>
                  </a:lnTo>
                  <a:lnTo>
                    <a:pt x="1829193" y="2155837"/>
                  </a:lnTo>
                  <a:lnTo>
                    <a:pt x="1872869" y="2128113"/>
                  </a:lnTo>
                  <a:lnTo>
                    <a:pt x="1912734" y="2097100"/>
                  </a:lnTo>
                  <a:lnTo>
                    <a:pt x="1948561" y="2063178"/>
                  </a:lnTo>
                  <a:lnTo>
                    <a:pt x="1980082" y="2026754"/>
                  </a:lnTo>
                  <a:lnTo>
                    <a:pt x="2007095" y="1988185"/>
                  </a:lnTo>
                  <a:lnTo>
                    <a:pt x="2029333" y="1947862"/>
                  </a:lnTo>
                  <a:lnTo>
                    <a:pt x="2046566" y="1906168"/>
                  </a:lnTo>
                  <a:lnTo>
                    <a:pt x="2058568" y="1863483"/>
                  </a:lnTo>
                  <a:lnTo>
                    <a:pt x="2065083" y="1820189"/>
                  </a:lnTo>
                  <a:lnTo>
                    <a:pt x="2065883" y="1776679"/>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object 104"/>
            <p:cNvSpPr/>
            <p:nvPr/>
          </p:nvSpPr>
          <p:spPr>
            <a:xfrm>
              <a:off x="2777489" y="6052565"/>
              <a:ext cx="1690370" cy="253365"/>
            </a:xfrm>
            <a:custGeom>
              <a:avLst/>
              <a:gdLst/>
              <a:ahLst/>
              <a:cxnLst/>
              <a:rect l="l" t="t" r="r" b="b"/>
              <a:pathLst>
                <a:path w="1690370" h="253364">
                  <a:moveTo>
                    <a:pt x="1690115" y="0"/>
                  </a:moveTo>
                  <a:lnTo>
                    <a:pt x="0" y="0"/>
                  </a:lnTo>
                  <a:lnTo>
                    <a:pt x="0" y="252984"/>
                  </a:lnTo>
                  <a:lnTo>
                    <a:pt x="1690115" y="252984"/>
                  </a:lnTo>
                  <a:lnTo>
                    <a:pt x="1690115"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object 105"/>
            <p:cNvSpPr/>
            <p:nvPr/>
          </p:nvSpPr>
          <p:spPr>
            <a:xfrm>
              <a:off x="2777489" y="6052565"/>
              <a:ext cx="1690370" cy="253365"/>
            </a:xfrm>
            <a:custGeom>
              <a:avLst/>
              <a:gdLst/>
              <a:ahLst/>
              <a:cxnLst/>
              <a:rect l="l" t="t" r="r" b="b"/>
              <a:pathLst>
                <a:path w="1690370" h="253364">
                  <a:moveTo>
                    <a:pt x="0" y="252984"/>
                  </a:moveTo>
                  <a:lnTo>
                    <a:pt x="1690115" y="252984"/>
                  </a:lnTo>
                  <a:lnTo>
                    <a:pt x="1690115" y="0"/>
                  </a:lnTo>
                  <a:lnTo>
                    <a:pt x="0" y="0"/>
                  </a:lnTo>
                  <a:lnTo>
                    <a:pt x="0" y="252984"/>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6" name="object 106"/>
          <p:cNvSpPr txBox="1"/>
          <p:nvPr/>
        </p:nvSpPr>
        <p:spPr>
          <a:xfrm>
            <a:off x="2747071" y="5863096"/>
            <a:ext cx="1586230" cy="300355"/>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10" normalizeH="0" baseline="0" noProof="0" dirty="0">
                <a:ln>
                  <a:noFill/>
                </a:ln>
                <a:solidFill>
                  <a:srgbClr val="FFFFFF"/>
                </a:solidFill>
                <a:effectLst/>
                <a:uLnTx/>
                <a:uFillTx/>
                <a:latin typeface="Meiryo UI"/>
                <a:cs typeface="Meiryo UI"/>
              </a:rPr>
              <a:t>観測情報の革新</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sp>
        <p:nvSpPr>
          <p:cNvPr id="107" name="object 107"/>
          <p:cNvSpPr/>
          <p:nvPr/>
        </p:nvSpPr>
        <p:spPr>
          <a:xfrm>
            <a:off x="2694365" y="6139296"/>
            <a:ext cx="1690370" cy="454659"/>
          </a:xfrm>
          <a:custGeom>
            <a:avLst/>
            <a:gdLst/>
            <a:ahLst/>
            <a:cxnLst/>
            <a:rect l="l" t="t" r="r" b="b"/>
            <a:pathLst>
              <a:path w="1690370" h="454659">
                <a:moveTo>
                  <a:pt x="1690115" y="0"/>
                </a:moveTo>
                <a:lnTo>
                  <a:pt x="0" y="0"/>
                </a:lnTo>
                <a:lnTo>
                  <a:pt x="0" y="454152"/>
                </a:lnTo>
                <a:lnTo>
                  <a:pt x="1690115" y="454152"/>
                </a:lnTo>
                <a:lnTo>
                  <a:pt x="1690115"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object 108"/>
          <p:cNvSpPr txBox="1"/>
          <p:nvPr/>
        </p:nvSpPr>
        <p:spPr>
          <a:xfrm>
            <a:off x="2694365" y="6139296"/>
            <a:ext cx="1690370" cy="454659"/>
          </a:xfrm>
          <a:prstGeom prst="rect">
            <a:avLst/>
          </a:prstGeom>
          <a:ln w="19050">
            <a:solidFill>
              <a:srgbClr val="5571AA"/>
            </a:solidFill>
          </a:ln>
        </p:spPr>
        <p:txBody>
          <a:bodyPr vert="horz" wrap="square" lIns="0" tIns="89535" rIns="0" bIns="0" rtlCol="0">
            <a:spAutoFit/>
          </a:bodyPr>
          <a:lstStyle/>
          <a:p>
            <a:pPr marL="528320" marR="332105" lvl="0" indent="-190500" defTabSz="914400" eaLnBrk="1" fontAlgn="auto" latinLnBrk="0" hangingPunct="1">
              <a:lnSpc>
                <a:spcPct val="100000"/>
              </a:lnSpc>
              <a:spcBef>
                <a:spcPts val="70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あらゆる産業での必須手段に</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09" name="object 109"/>
          <p:cNvGrpSpPr/>
          <p:nvPr/>
        </p:nvGrpSpPr>
        <p:grpSpPr>
          <a:xfrm>
            <a:off x="4093207" y="2044562"/>
            <a:ext cx="6863715" cy="3848735"/>
            <a:chOff x="4176331" y="2210816"/>
            <a:chExt cx="6863715" cy="3848735"/>
          </a:xfrm>
        </p:grpSpPr>
        <p:sp>
          <p:nvSpPr>
            <p:cNvPr id="110" name="object 110"/>
            <p:cNvSpPr/>
            <p:nvPr/>
          </p:nvSpPr>
          <p:spPr>
            <a:xfrm>
              <a:off x="5717286" y="4840986"/>
              <a:ext cx="462280" cy="481965"/>
            </a:xfrm>
            <a:custGeom>
              <a:avLst/>
              <a:gdLst/>
              <a:ahLst/>
              <a:cxnLst/>
              <a:rect l="l" t="t" r="r" b="b"/>
              <a:pathLst>
                <a:path w="462279" h="481964">
                  <a:moveTo>
                    <a:pt x="230886" y="0"/>
                  </a:moveTo>
                  <a:lnTo>
                    <a:pt x="184356" y="4892"/>
                  </a:lnTo>
                  <a:lnTo>
                    <a:pt x="141017" y="18924"/>
                  </a:lnTo>
                  <a:lnTo>
                    <a:pt x="101798" y="41127"/>
                  </a:lnTo>
                  <a:lnTo>
                    <a:pt x="67627" y="70532"/>
                  </a:lnTo>
                  <a:lnTo>
                    <a:pt x="39433" y="106170"/>
                  </a:lnTo>
                  <a:lnTo>
                    <a:pt x="18145" y="147071"/>
                  </a:lnTo>
                  <a:lnTo>
                    <a:pt x="4691" y="192268"/>
                  </a:lnTo>
                  <a:lnTo>
                    <a:pt x="0" y="240792"/>
                  </a:lnTo>
                  <a:lnTo>
                    <a:pt x="4691" y="289315"/>
                  </a:lnTo>
                  <a:lnTo>
                    <a:pt x="18145" y="334512"/>
                  </a:lnTo>
                  <a:lnTo>
                    <a:pt x="39433" y="375413"/>
                  </a:lnTo>
                  <a:lnTo>
                    <a:pt x="67627" y="411051"/>
                  </a:lnTo>
                  <a:lnTo>
                    <a:pt x="101798" y="440456"/>
                  </a:lnTo>
                  <a:lnTo>
                    <a:pt x="141017" y="462659"/>
                  </a:lnTo>
                  <a:lnTo>
                    <a:pt x="184356" y="476691"/>
                  </a:lnTo>
                  <a:lnTo>
                    <a:pt x="230886" y="481584"/>
                  </a:lnTo>
                  <a:lnTo>
                    <a:pt x="277415" y="476691"/>
                  </a:lnTo>
                  <a:lnTo>
                    <a:pt x="320754" y="462659"/>
                  </a:lnTo>
                  <a:lnTo>
                    <a:pt x="359973" y="440456"/>
                  </a:lnTo>
                  <a:lnTo>
                    <a:pt x="394144" y="411051"/>
                  </a:lnTo>
                  <a:lnTo>
                    <a:pt x="422338" y="375413"/>
                  </a:lnTo>
                  <a:lnTo>
                    <a:pt x="443626" y="334512"/>
                  </a:lnTo>
                  <a:lnTo>
                    <a:pt x="457080" y="289315"/>
                  </a:lnTo>
                  <a:lnTo>
                    <a:pt x="461772" y="240792"/>
                  </a:lnTo>
                  <a:lnTo>
                    <a:pt x="457080" y="192268"/>
                  </a:lnTo>
                  <a:lnTo>
                    <a:pt x="443626" y="147071"/>
                  </a:lnTo>
                  <a:lnTo>
                    <a:pt x="422338" y="106170"/>
                  </a:lnTo>
                  <a:lnTo>
                    <a:pt x="394144" y="70532"/>
                  </a:lnTo>
                  <a:lnTo>
                    <a:pt x="359973" y="41127"/>
                  </a:lnTo>
                  <a:lnTo>
                    <a:pt x="320754" y="18924"/>
                  </a:lnTo>
                  <a:lnTo>
                    <a:pt x="277415" y="4892"/>
                  </a:lnTo>
                  <a:lnTo>
                    <a:pt x="230886"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object 111"/>
            <p:cNvSpPr/>
            <p:nvPr/>
          </p:nvSpPr>
          <p:spPr>
            <a:xfrm>
              <a:off x="5717286" y="4840986"/>
              <a:ext cx="462280" cy="481965"/>
            </a:xfrm>
            <a:custGeom>
              <a:avLst/>
              <a:gdLst/>
              <a:ahLst/>
              <a:cxnLst/>
              <a:rect l="l" t="t" r="r" b="b"/>
              <a:pathLst>
                <a:path w="462279" h="481964">
                  <a:moveTo>
                    <a:pt x="0" y="240792"/>
                  </a:moveTo>
                  <a:lnTo>
                    <a:pt x="4691" y="192268"/>
                  </a:lnTo>
                  <a:lnTo>
                    <a:pt x="18145" y="147071"/>
                  </a:lnTo>
                  <a:lnTo>
                    <a:pt x="39433" y="106170"/>
                  </a:lnTo>
                  <a:lnTo>
                    <a:pt x="67627" y="70532"/>
                  </a:lnTo>
                  <a:lnTo>
                    <a:pt x="101798" y="41127"/>
                  </a:lnTo>
                  <a:lnTo>
                    <a:pt x="141017" y="18924"/>
                  </a:lnTo>
                  <a:lnTo>
                    <a:pt x="184356" y="4892"/>
                  </a:lnTo>
                  <a:lnTo>
                    <a:pt x="230886" y="0"/>
                  </a:lnTo>
                  <a:lnTo>
                    <a:pt x="277415" y="4892"/>
                  </a:lnTo>
                  <a:lnTo>
                    <a:pt x="320754" y="18924"/>
                  </a:lnTo>
                  <a:lnTo>
                    <a:pt x="359973" y="41127"/>
                  </a:lnTo>
                  <a:lnTo>
                    <a:pt x="394144" y="70532"/>
                  </a:lnTo>
                  <a:lnTo>
                    <a:pt x="422338" y="106170"/>
                  </a:lnTo>
                  <a:lnTo>
                    <a:pt x="443626" y="147071"/>
                  </a:lnTo>
                  <a:lnTo>
                    <a:pt x="457080" y="192268"/>
                  </a:lnTo>
                  <a:lnTo>
                    <a:pt x="461772" y="240792"/>
                  </a:lnTo>
                  <a:lnTo>
                    <a:pt x="457080" y="289315"/>
                  </a:lnTo>
                  <a:lnTo>
                    <a:pt x="443626" y="334512"/>
                  </a:lnTo>
                  <a:lnTo>
                    <a:pt x="422338" y="375413"/>
                  </a:lnTo>
                  <a:lnTo>
                    <a:pt x="394144" y="411051"/>
                  </a:lnTo>
                  <a:lnTo>
                    <a:pt x="359973" y="440456"/>
                  </a:lnTo>
                  <a:lnTo>
                    <a:pt x="320754" y="462659"/>
                  </a:lnTo>
                  <a:lnTo>
                    <a:pt x="277415" y="476691"/>
                  </a:lnTo>
                  <a:lnTo>
                    <a:pt x="230886" y="481584"/>
                  </a:lnTo>
                  <a:lnTo>
                    <a:pt x="184356" y="476691"/>
                  </a:lnTo>
                  <a:lnTo>
                    <a:pt x="141017" y="462659"/>
                  </a:lnTo>
                  <a:lnTo>
                    <a:pt x="101798" y="440456"/>
                  </a:lnTo>
                  <a:lnTo>
                    <a:pt x="67627" y="411051"/>
                  </a:lnTo>
                  <a:lnTo>
                    <a:pt x="39433" y="375413"/>
                  </a:lnTo>
                  <a:lnTo>
                    <a:pt x="18145" y="334512"/>
                  </a:lnTo>
                  <a:lnTo>
                    <a:pt x="4691" y="289315"/>
                  </a:lnTo>
                  <a:lnTo>
                    <a:pt x="0" y="240792"/>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object 112"/>
            <p:cNvSpPr/>
            <p:nvPr/>
          </p:nvSpPr>
          <p:spPr>
            <a:xfrm>
              <a:off x="5839934" y="4924679"/>
              <a:ext cx="276225" cy="313690"/>
            </a:xfrm>
            <a:custGeom>
              <a:avLst/>
              <a:gdLst/>
              <a:ahLst/>
              <a:cxnLst/>
              <a:rect l="l" t="t" r="r" b="b"/>
              <a:pathLst>
                <a:path w="276225" h="313689">
                  <a:moveTo>
                    <a:pt x="80541" y="8890"/>
                  </a:moveTo>
                  <a:lnTo>
                    <a:pt x="36736" y="8890"/>
                  </a:lnTo>
                  <a:lnTo>
                    <a:pt x="35847" y="10160"/>
                  </a:lnTo>
                  <a:lnTo>
                    <a:pt x="35085" y="10160"/>
                  </a:lnTo>
                  <a:lnTo>
                    <a:pt x="33053" y="11430"/>
                  </a:lnTo>
                  <a:lnTo>
                    <a:pt x="31910" y="11430"/>
                  </a:lnTo>
                  <a:lnTo>
                    <a:pt x="31275" y="12700"/>
                  </a:lnTo>
                  <a:lnTo>
                    <a:pt x="29116" y="12700"/>
                  </a:lnTo>
                  <a:lnTo>
                    <a:pt x="27719" y="13970"/>
                  </a:lnTo>
                  <a:lnTo>
                    <a:pt x="25814" y="15240"/>
                  </a:lnTo>
                  <a:lnTo>
                    <a:pt x="23147" y="17780"/>
                  </a:lnTo>
                  <a:lnTo>
                    <a:pt x="20607" y="19050"/>
                  </a:lnTo>
                  <a:lnTo>
                    <a:pt x="17432" y="22860"/>
                  </a:lnTo>
                  <a:lnTo>
                    <a:pt x="12860" y="27940"/>
                  </a:lnTo>
                  <a:lnTo>
                    <a:pt x="9177" y="33020"/>
                  </a:lnTo>
                  <a:lnTo>
                    <a:pt x="6383" y="39370"/>
                  </a:lnTo>
                  <a:lnTo>
                    <a:pt x="6129" y="39370"/>
                  </a:lnTo>
                  <a:lnTo>
                    <a:pt x="5494" y="41910"/>
                  </a:lnTo>
                  <a:lnTo>
                    <a:pt x="5113" y="41910"/>
                  </a:lnTo>
                  <a:lnTo>
                    <a:pt x="4859" y="43180"/>
                  </a:lnTo>
                  <a:lnTo>
                    <a:pt x="4605" y="43180"/>
                  </a:lnTo>
                  <a:lnTo>
                    <a:pt x="4478" y="44450"/>
                  </a:lnTo>
                  <a:lnTo>
                    <a:pt x="3843" y="45720"/>
                  </a:lnTo>
                  <a:lnTo>
                    <a:pt x="3716" y="46990"/>
                  </a:lnTo>
                  <a:lnTo>
                    <a:pt x="3589" y="46990"/>
                  </a:lnTo>
                  <a:lnTo>
                    <a:pt x="3208" y="48260"/>
                  </a:lnTo>
                  <a:lnTo>
                    <a:pt x="3081" y="49530"/>
                  </a:lnTo>
                  <a:lnTo>
                    <a:pt x="2446" y="52070"/>
                  </a:lnTo>
                  <a:lnTo>
                    <a:pt x="2065" y="54610"/>
                  </a:lnTo>
                  <a:lnTo>
                    <a:pt x="1811" y="57150"/>
                  </a:lnTo>
                  <a:lnTo>
                    <a:pt x="1303" y="60960"/>
                  </a:lnTo>
                  <a:lnTo>
                    <a:pt x="0" y="74930"/>
                  </a:lnTo>
                  <a:lnTo>
                    <a:pt x="13876" y="118110"/>
                  </a:lnTo>
                  <a:lnTo>
                    <a:pt x="40657" y="152400"/>
                  </a:lnTo>
                  <a:lnTo>
                    <a:pt x="79535" y="182880"/>
                  </a:lnTo>
                  <a:lnTo>
                    <a:pt x="46515" y="284480"/>
                  </a:lnTo>
                  <a:lnTo>
                    <a:pt x="46515" y="313690"/>
                  </a:lnTo>
                  <a:lnTo>
                    <a:pt x="148496" y="313690"/>
                  </a:lnTo>
                  <a:lnTo>
                    <a:pt x="148496" y="212090"/>
                  </a:lnTo>
                  <a:lnTo>
                    <a:pt x="228989" y="212090"/>
                  </a:lnTo>
                  <a:lnTo>
                    <a:pt x="237093" y="209550"/>
                  </a:lnTo>
                  <a:lnTo>
                    <a:pt x="250811" y="200660"/>
                  </a:lnTo>
                  <a:lnTo>
                    <a:pt x="253532" y="198120"/>
                  </a:lnTo>
                  <a:lnTo>
                    <a:pt x="195564" y="198120"/>
                  </a:lnTo>
                  <a:lnTo>
                    <a:pt x="167562" y="195580"/>
                  </a:lnTo>
                  <a:lnTo>
                    <a:pt x="106713" y="175260"/>
                  </a:lnTo>
                  <a:lnTo>
                    <a:pt x="53024" y="139700"/>
                  </a:lnTo>
                  <a:lnTo>
                    <a:pt x="19337" y="96520"/>
                  </a:lnTo>
                  <a:lnTo>
                    <a:pt x="10558" y="68580"/>
                  </a:lnTo>
                  <a:lnTo>
                    <a:pt x="10671" y="60960"/>
                  </a:lnTo>
                  <a:lnTo>
                    <a:pt x="10747" y="55880"/>
                  </a:lnTo>
                  <a:lnTo>
                    <a:pt x="30688" y="22860"/>
                  </a:lnTo>
                  <a:lnTo>
                    <a:pt x="56929" y="11430"/>
                  </a:lnTo>
                  <a:lnTo>
                    <a:pt x="80541" y="8890"/>
                  </a:lnTo>
                  <a:close/>
                </a:path>
                <a:path w="276225" h="313689">
                  <a:moveTo>
                    <a:pt x="228989" y="212090"/>
                  </a:moveTo>
                  <a:lnTo>
                    <a:pt x="148496" y="212090"/>
                  </a:lnTo>
                  <a:lnTo>
                    <a:pt x="168183" y="215900"/>
                  </a:lnTo>
                  <a:lnTo>
                    <a:pt x="187025" y="217170"/>
                  </a:lnTo>
                  <a:lnTo>
                    <a:pt x="204700" y="217170"/>
                  </a:lnTo>
                  <a:lnTo>
                    <a:pt x="220886" y="214630"/>
                  </a:lnTo>
                  <a:lnTo>
                    <a:pt x="228989" y="212090"/>
                  </a:lnTo>
                  <a:close/>
                </a:path>
                <a:path w="276225" h="313689">
                  <a:moveTo>
                    <a:pt x="203614" y="39370"/>
                  </a:moveTo>
                  <a:lnTo>
                    <a:pt x="187104" y="39370"/>
                  </a:lnTo>
                  <a:lnTo>
                    <a:pt x="210415" y="55880"/>
                  </a:lnTo>
                  <a:lnTo>
                    <a:pt x="230332" y="72390"/>
                  </a:lnTo>
                  <a:lnTo>
                    <a:pt x="246415" y="91440"/>
                  </a:lnTo>
                  <a:lnTo>
                    <a:pt x="258224" y="109220"/>
                  </a:lnTo>
                  <a:lnTo>
                    <a:pt x="264070" y="124460"/>
                  </a:lnTo>
                  <a:lnTo>
                    <a:pt x="266987" y="138430"/>
                  </a:lnTo>
                  <a:lnTo>
                    <a:pt x="266965" y="139700"/>
                  </a:lnTo>
                  <a:lnTo>
                    <a:pt x="266852" y="146050"/>
                  </a:lnTo>
                  <a:lnTo>
                    <a:pt x="246842" y="184150"/>
                  </a:lnTo>
                  <a:lnTo>
                    <a:pt x="195564" y="198120"/>
                  </a:lnTo>
                  <a:lnTo>
                    <a:pt x="253532" y="198120"/>
                  </a:lnTo>
                  <a:lnTo>
                    <a:pt x="273972" y="161290"/>
                  </a:lnTo>
                  <a:lnTo>
                    <a:pt x="275115" y="153670"/>
                  </a:lnTo>
                  <a:lnTo>
                    <a:pt x="275623" y="149860"/>
                  </a:lnTo>
                  <a:lnTo>
                    <a:pt x="275750" y="147320"/>
                  </a:lnTo>
                  <a:lnTo>
                    <a:pt x="275877" y="147320"/>
                  </a:lnTo>
                  <a:lnTo>
                    <a:pt x="275877" y="146050"/>
                  </a:lnTo>
                  <a:lnTo>
                    <a:pt x="275612" y="139700"/>
                  </a:lnTo>
                  <a:lnTo>
                    <a:pt x="275506" y="137160"/>
                  </a:lnTo>
                  <a:lnTo>
                    <a:pt x="273671" y="127000"/>
                  </a:lnTo>
                  <a:lnTo>
                    <a:pt x="270430" y="115570"/>
                  </a:lnTo>
                  <a:lnTo>
                    <a:pt x="264701" y="102870"/>
                  </a:lnTo>
                  <a:lnTo>
                    <a:pt x="263558" y="101600"/>
                  </a:lnTo>
                  <a:lnTo>
                    <a:pt x="262288" y="99060"/>
                  </a:lnTo>
                  <a:lnTo>
                    <a:pt x="261399" y="97790"/>
                  </a:lnTo>
                  <a:lnTo>
                    <a:pt x="261145" y="96520"/>
                  </a:lnTo>
                  <a:lnTo>
                    <a:pt x="260510" y="96520"/>
                  </a:lnTo>
                  <a:lnTo>
                    <a:pt x="260256" y="95250"/>
                  </a:lnTo>
                  <a:lnTo>
                    <a:pt x="259748" y="95250"/>
                  </a:lnTo>
                  <a:lnTo>
                    <a:pt x="259494" y="93980"/>
                  </a:lnTo>
                  <a:lnTo>
                    <a:pt x="258859" y="93980"/>
                  </a:lnTo>
                  <a:lnTo>
                    <a:pt x="258732" y="92710"/>
                  </a:lnTo>
                  <a:lnTo>
                    <a:pt x="258097" y="92710"/>
                  </a:lnTo>
                  <a:lnTo>
                    <a:pt x="247620" y="78740"/>
                  </a:lnTo>
                  <a:lnTo>
                    <a:pt x="234951" y="64770"/>
                  </a:lnTo>
                  <a:lnTo>
                    <a:pt x="220235" y="52070"/>
                  </a:lnTo>
                  <a:lnTo>
                    <a:pt x="203614" y="39370"/>
                  </a:lnTo>
                  <a:close/>
                </a:path>
                <a:path w="276225" h="313689">
                  <a:moveTo>
                    <a:pt x="182696" y="58420"/>
                  </a:moveTo>
                  <a:lnTo>
                    <a:pt x="177833" y="58420"/>
                  </a:lnTo>
                  <a:lnTo>
                    <a:pt x="165006" y="166370"/>
                  </a:lnTo>
                  <a:lnTo>
                    <a:pt x="164879" y="167640"/>
                  </a:lnTo>
                  <a:lnTo>
                    <a:pt x="165768" y="168910"/>
                  </a:lnTo>
                  <a:lnTo>
                    <a:pt x="167165" y="170180"/>
                  </a:lnTo>
                  <a:lnTo>
                    <a:pt x="168435" y="170180"/>
                  </a:lnTo>
                  <a:lnTo>
                    <a:pt x="169705" y="168910"/>
                  </a:lnTo>
                  <a:lnTo>
                    <a:pt x="169832" y="167640"/>
                  </a:lnTo>
                  <a:lnTo>
                    <a:pt x="182696" y="58420"/>
                  </a:lnTo>
                  <a:close/>
                </a:path>
                <a:path w="276225" h="313689">
                  <a:moveTo>
                    <a:pt x="187866" y="29210"/>
                  </a:moveTo>
                  <a:lnTo>
                    <a:pt x="171229" y="29210"/>
                  </a:lnTo>
                  <a:lnTo>
                    <a:pt x="181897" y="34290"/>
                  </a:lnTo>
                  <a:lnTo>
                    <a:pt x="184945" y="39370"/>
                  </a:lnTo>
                  <a:lnTo>
                    <a:pt x="183421" y="41910"/>
                  </a:lnTo>
                  <a:lnTo>
                    <a:pt x="181897" y="45720"/>
                  </a:lnTo>
                  <a:lnTo>
                    <a:pt x="176309" y="46990"/>
                  </a:lnTo>
                  <a:lnTo>
                    <a:pt x="156624" y="46990"/>
                  </a:lnTo>
                  <a:lnTo>
                    <a:pt x="157005" y="48260"/>
                  </a:lnTo>
                  <a:lnTo>
                    <a:pt x="157767" y="49530"/>
                  </a:lnTo>
                  <a:lnTo>
                    <a:pt x="158783" y="50800"/>
                  </a:lnTo>
                  <a:lnTo>
                    <a:pt x="130208" y="111760"/>
                  </a:lnTo>
                  <a:lnTo>
                    <a:pt x="128303" y="115570"/>
                  </a:lnTo>
                  <a:lnTo>
                    <a:pt x="129827" y="120650"/>
                  </a:lnTo>
                  <a:lnTo>
                    <a:pt x="133637" y="121920"/>
                  </a:lnTo>
                  <a:lnTo>
                    <a:pt x="137447" y="124460"/>
                  </a:lnTo>
                  <a:lnTo>
                    <a:pt x="142019" y="123190"/>
                  </a:lnTo>
                  <a:lnTo>
                    <a:pt x="143924" y="118110"/>
                  </a:lnTo>
                  <a:lnTo>
                    <a:pt x="172372" y="58420"/>
                  </a:lnTo>
                  <a:lnTo>
                    <a:pt x="182696" y="58420"/>
                  </a:lnTo>
                  <a:lnTo>
                    <a:pt x="183294" y="53340"/>
                  </a:lnTo>
                  <a:lnTo>
                    <a:pt x="183167" y="52070"/>
                  </a:lnTo>
                  <a:lnTo>
                    <a:pt x="184310" y="49530"/>
                  </a:lnTo>
                  <a:lnTo>
                    <a:pt x="185961" y="45720"/>
                  </a:lnTo>
                  <a:lnTo>
                    <a:pt x="186723" y="43180"/>
                  </a:lnTo>
                  <a:lnTo>
                    <a:pt x="187231" y="41910"/>
                  </a:lnTo>
                  <a:lnTo>
                    <a:pt x="187104" y="39370"/>
                  </a:lnTo>
                  <a:lnTo>
                    <a:pt x="202725" y="39370"/>
                  </a:lnTo>
                  <a:lnTo>
                    <a:pt x="202344" y="38100"/>
                  </a:lnTo>
                  <a:lnTo>
                    <a:pt x="200693" y="38100"/>
                  </a:lnTo>
                  <a:lnTo>
                    <a:pt x="200058" y="36830"/>
                  </a:lnTo>
                  <a:lnTo>
                    <a:pt x="198534" y="35560"/>
                  </a:lnTo>
                  <a:lnTo>
                    <a:pt x="197010" y="35560"/>
                  </a:lnTo>
                  <a:lnTo>
                    <a:pt x="195486" y="34290"/>
                  </a:lnTo>
                  <a:lnTo>
                    <a:pt x="194851" y="34290"/>
                  </a:lnTo>
                  <a:lnTo>
                    <a:pt x="194470" y="33020"/>
                  </a:lnTo>
                  <a:lnTo>
                    <a:pt x="192565" y="33020"/>
                  </a:lnTo>
                  <a:lnTo>
                    <a:pt x="192311" y="31750"/>
                  </a:lnTo>
                  <a:lnTo>
                    <a:pt x="190533" y="31750"/>
                  </a:lnTo>
                  <a:lnTo>
                    <a:pt x="190152" y="30480"/>
                  </a:lnTo>
                  <a:lnTo>
                    <a:pt x="188120" y="30480"/>
                  </a:lnTo>
                  <a:lnTo>
                    <a:pt x="187866" y="29210"/>
                  </a:lnTo>
                  <a:close/>
                </a:path>
                <a:path w="276225" h="313689">
                  <a:moveTo>
                    <a:pt x="165768" y="29210"/>
                  </a:moveTo>
                  <a:lnTo>
                    <a:pt x="161831" y="29210"/>
                  </a:lnTo>
                  <a:lnTo>
                    <a:pt x="161196" y="31750"/>
                  </a:lnTo>
                  <a:lnTo>
                    <a:pt x="160434" y="33020"/>
                  </a:lnTo>
                  <a:lnTo>
                    <a:pt x="158910" y="36830"/>
                  </a:lnTo>
                  <a:lnTo>
                    <a:pt x="157640" y="39370"/>
                  </a:lnTo>
                  <a:lnTo>
                    <a:pt x="157386" y="39370"/>
                  </a:lnTo>
                  <a:lnTo>
                    <a:pt x="70518" y="110490"/>
                  </a:lnTo>
                  <a:lnTo>
                    <a:pt x="69502" y="110490"/>
                  </a:lnTo>
                  <a:lnTo>
                    <a:pt x="69439" y="111760"/>
                  </a:lnTo>
                  <a:lnTo>
                    <a:pt x="69375" y="113030"/>
                  </a:lnTo>
                  <a:lnTo>
                    <a:pt x="70137" y="114300"/>
                  </a:lnTo>
                  <a:lnTo>
                    <a:pt x="70899" y="114300"/>
                  </a:lnTo>
                  <a:lnTo>
                    <a:pt x="72423" y="115570"/>
                  </a:lnTo>
                  <a:lnTo>
                    <a:pt x="73566" y="114300"/>
                  </a:lnTo>
                  <a:lnTo>
                    <a:pt x="156624" y="46990"/>
                  </a:lnTo>
                  <a:lnTo>
                    <a:pt x="176309" y="46990"/>
                  </a:lnTo>
                  <a:lnTo>
                    <a:pt x="165641" y="41910"/>
                  </a:lnTo>
                  <a:lnTo>
                    <a:pt x="162593" y="36830"/>
                  </a:lnTo>
                  <a:lnTo>
                    <a:pt x="164117" y="33020"/>
                  </a:lnTo>
                  <a:lnTo>
                    <a:pt x="165768" y="29210"/>
                  </a:lnTo>
                  <a:close/>
                </a:path>
                <a:path w="276225" h="313689">
                  <a:moveTo>
                    <a:pt x="106840" y="1270"/>
                  </a:moveTo>
                  <a:lnTo>
                    <a:pt x="63660" y="1270"/>
                  </a:lnTo>
                  <a:lnTo>
                    <a:pt x="58961" y="2540"/>
                  </a:lnTo>
                  <a:lnTo>
                    <a:pt x="55024" y="2540"/>
                  </a:lnTo>
                  <a:lnTo>
                    <a:pt x="53500" y="3810"/>
                  </a:lnTo>
                  <a:lnTo>
                    <a:pt x="50325" y="3810"/>
                  </a:lnTo>
                  <a:lnTo>
                    <a:pt x="49055" y="5080"/>
                  </a:lnTo>
                  <a:lnTo>
                    <a:pt x="44229" y="6350"/>
                  </a:lnTo>
                  <a:lnTo>
                    <a:pt x="42070" y="6350"/>
                  </a:lnTo>
                  <a:lnTo>
                    <a:pt x="40292" y="7620"/>
                  </a:lnTo>
                  <a:lnTo>
                    <a:pt x="39530" y="7620"/>
                  </a:lnTo>
                  <a:lnTo>
                    <a:pt x="38768" y="8890"/>
                  </a:lnTo>
                  <a:lnTo>
                    <a:pt x="80541" y="8890"/>
                  </a:lnTo>
                  <a:lnTo>
                    <a:pt x="106951" y="11430"/>
                  </a:lnTo>
                  <a:lnTo>
                    <a:pt x="135243" y="16510"/>
                  </a:lnTo>
                  <a:lnTo>
                    <a:pt x="164498" y="27940"/>
                  </a:lnTo>
                  <a:lnTo>
                    <a:pt x="162974" y="29210"/>
                  </a:lnTo>
                  <a:lnTo>
                    <a:pt x="187104" y="29210"/>
                  </a:lnTo>
                  <a:lnTo>
                    <a:pt x="185072" y="27940"/>
                  </a:lnTo>
                  <a:lnTo>
                    <a:pt x="183548" y="27940"/>
                  </a:lnTo>
                  <a:lnTo>
                    <a:pt x="183294" y="26670"/>
                  </a:lnTo>
                  <a:lnTo>
                    <a:pt x="181135" y="26670"/>
                  </a:lnTo>
                  <a:lnTo>
                    <a:pt x="180754" y="25400"/>
                  </a:lnTo>
                  <a:lnTo>
                    <a:pt x="178595" y="25400"/>
                  </a:lnTo>
                  <a:lnTo>
                    <a:pt x="178341" y="24130"/>
                  </a:lnTo>
                  <a:lnTo>
                    <a:pt x="176182" y="24130"/>
                  </a:lnTo>
                  <a:lnTo>
                    <a:pt x="175674" y="22860"/>
                  </a:lnTo>
                  <a:lnTo>
                    <a:pt x="173388" y="22860"/>
                  </a:lnTo>
                  <a:lnTo>
                    <a:pt x="168816" y="20320"/>
                  </a:lnTo>
                  <a:lnTo>
                    <a:pt x="167419" y="19050"/>
                  </a:lnTo>
                  <a:lnTo>
                    <a:pt x="163355" y="17780"/>
                  </a:lnTo>
                  <a:lnTo>
                    <a:pt x="158529" y="15240"/>
                  </a:lnTo>
                  <a:lnTo>
                    <a:pt x="153830" y="13970"/>
                  </a:lnTo>
                  <a:lnTo>
                    <a:pt x="149004" y="11430"/>
                  </a:lnTo>
                  <a:lnTo>
                    <a:pt x="146337" y="11430"/>
                  </a:lnTo>
                  <a:lnTo>
                    <a:pt x="121102" y="3810"/>
                  </a:lnTo>
                  <a:lnTo>
                    <a:pt x="112936" y="2540"/>
                  </a:lnTo>
                  <a:lnTo>
                    <a:pt x="106840" y="1270"/>
                  </a:lnTo>
                  <a:close/>
                </a:path>
                <a:path w="276225" h="313689">
                  <a:moveTo>
                    <a:pt x="95156" y="0"/>
                  </a:moveTo>
                  <a:lnTo>
                    <a:pt x="69502" y="0"/>
                  </a:lnTo>
                  <a:lnTo>
                    <a:pt x="67978" y="1270"/>
                  </a:lnTo>
                  <a:lnTo>
                    <a:pt x="100871" y="1270"/>
                  </a:lnTo>
                  <a:lnTo>
                    <a:pt x="95156" y="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object 113"/>
            <p:cNvSpPr/>
            <p:nvPr/>
          </p:nvSpPr>
          <p:spPr>
            <a:xfrm>
              <a:off x="4176331" y="2210815"/>
              <a:ext cx="5754370" cy="3559810"/>
            </a:xfrm>
            <a:custGeom>
              <a:avLst/>
              <a:gdLst/>
              <a:ahLst/>
              <a:cxnLst/>
              <a:rect l="l" t="t" r="r" b="b"/>
              <a:pathLst>
                <a:path w="5754370" h="3559810">
                  <a:moveTo>
                    <a:pt x="1565122" y="2868015"/>
                  </a:moveTo>
                  <a:lnTo>
                    <a:pt x="1562481" y="2858655"/>
                  </a:lnTo>
                  <a:lnTo>
                    <a:pt x="1556194" y="2850769"/>
                  </a:lnTo>
                  <a:lnTo>
                    <a:pt x="1547380" y="2845854"/>
                  </a:lnTo>
                  <a:lnTo>
                    <a:pt x="1537716" y="2844736"/>
                  </a:lnTo>
                  <a:lnTo>
                    <a:pt x="1528330" y="2847340"/>
                  </a:lnTo>
                  <a:lnTo>
                    <a:pt x="1525447" y="2849600"/>
                  </a:lnTo>
                  <a:lnTo>
                    <a:pt x="47790" y="1593240"/>
                  </a:lnTo>
                  <a:lnTo>
                    <a:pt x="49555" y="1590052"/>
                  </a:lnTo>
                  <a:lnTo>
                    <a:pt x="50673" y="1580362"/>
                  </a:lnTo>
                  <a:lnTo>
                    <a:pt x="49898" y="1577594"/>
                  </a:lnTo>
                  <a:lnTo>
                    <a:pt x="48069" y="1571002"/>
                  </a:lnTo>
                  <a:lnTo>
                    <a:pt x="41846" y="1563116"/>
                  </a:lnTo>
                  <a:lnTo>
                    <a:pt x="32956" y="1558201"/>
                  </a:lnTo>
                  <a:lnTo>
                    <a:pt x="23266" y="1557083"/>
                  </a:lnTo>
                  <a:lnTo>
                    <a:pt x="13906" y="1559687"/>
                  </a:lnTo>
                  <a:lnTo>
                    <a:pt x="6032" y="1565910"/>
                  </a:lnTo>
                  <a:lnTo>
                    <a:pt x="1104" y="1574800"/>
                  </a:lnTo>
                  <a:lnTo>
                    <a:pt x="0" y="1584490"/>
                  </a:lnTo>
                  <a:lnTo>
                    <a:pt x="2603" y="1593850"/>
                  </a:lnTo>
                  <a:lnTo>
                    <a:pt x="8826" y="1601724"/>
                  </a:lnTo>
                  <a:lnTo>
                    <a:pt x="17703" y="1606651"/>
                  </a:lnTo>
                  <a:lnTo>
                    <a:pt x="27393" y="1607756"/>
                  </a:lnTo>
                  <a:lnTo>
                    <a:pt x="36753" y="1605153"/>
                  </a:lnTo>
                  <a:lnTo>
                    <a:pt x="39636" y="1602879"/>
                  </a:lnTo>
                  <a:lnTo>
                    <a:pt x="1517256" y="2859290"/>
                  </a:lnTo>
                  <a:lnTo>
                    <a:pt x="1515529" y="2862453"/>
                  </a:lnTo>
                  <a:lnTo>
                    <a:pt x="1514449" y="2872143"/>
                  </a:lnTo>
                  <a:lnTo>
                    <a:pt x="1517065" y="2881503"/>
                  </a:lnTo>
                  <a:lnTo>
                    <a:pt x="1523301" y="2889377"/>
                  </a:lnTo>
                  <a:lnTo>
                    <a:pt x="1532128" y="2894304"/>
                  </a:lnTo>
                  <a:lnTo>
                    <a:pt x="1541818" y="2895409"/>
                  </a:lnTo>
                  <a:lnTo>
                    <a:pt x="1551203" y="2892806"/>
                  </a:lnTo>
                  <a:lnTo>
                    <a:pt x="1559115" y="2886583"/>
                  </a:lnTo>
                  <a:lnTo>
                    <a:pt x="1564030" y="2877705"/>
                  </a:lnTo>
                  <a:lnTo>
                    <a:pt x="1564347" y="2874899"/>
                  </a:lnTo>
                  <a:lnTo>
                    <a:pt x="1565122" y="2868015"/>
                  </a:lnTo>
                  <a:close/>
                </a:path>
                <a:path w="5754370" h="3559810">
                  <a:moveTo>
                    <a:pt x="5046408" y="19900"/>
                  </a:moveTo>
                  <a:lnTo>
                    <a:pt x="5045926" y="18669"/>
                  </a:lnTo>
                  <a:lnTo>
                    <a:pt x="5042471" y="10490"/>
                  </a:lnTo>
                  <a:lnTo>
                    <a:pt x="5035512" y="3670"/>
                  </a:lnTo>
                  <a:lnTo>
                    <a:pt x="5026584" y="0"/>
                  </a:lnTo>
                  <a:lnTo>
                    <a:pt x="5016436" y="0"/>
                  </a:lnTo>
                  <a:lnTo>
                    <a:pt x="5007102" y="3937"/>
                  </a:lnTo>
                  <a:lnTo>
                    <a:pt x="5000282" y="10896"/>
                  </a:lnTo>
                  <a:lnTo>
                    <a:pt x="4996586" y="19900"/>
                  </a:lnTo>
                  <a:lnTo>
                    <a:pt x="4996599" y="23558"/>
                  </a:lnTo>
                  <a:lnTo>
                    <a:pt x="2304758" y="579704"/>
                  </a:lnTo>
                  <a:lnTo>
                    <a:pt x="2303335" y="576326"/>
                  </a:lnTo>
                  <a:lnTo>
                    <a:pt x="2296376" y="569518"/>
                  </a:lnTo>
                  <a:lnTo>
                    <a:pt x="2287574" y="565912"/>
                  </a:lnTo>
                  <a:lnTo>
                    <a:pt x="2277300" y="565912"/>
                  </a:lnTo>
                  <a:lnTo>
                    <a:pt x="2267966" y="569849"/>
                  </a:lnTo>
                  <a:lnTo>
                    <a:pt x="2261146" y="576808"/>
                  </a:lnTo>
                  <a:lnTo>
                    <a:pt x="2257539" y="585597"/>
                  </a:lnTo>
                  <a:lnTo>
                    <a:pt x="2257488" y="595884"/>
                  </a:lnTo>
                  <a:lnTo>
                    <a:pt x="2261412" y="605167"/>
                  </a:lnTo>
                  <a:lnTo>
                    <a:pt x="2268372" y="611987"/>
                  </a:lnTo>
                  <a:lnTo>
                    <a:pt x="2277376" y="615708"/>
                  </a:lnTo>
                  <a:lnTo>
                    <a:pt x="2287422" y="615708"/>
                  </a:lnTo>
                  <a:lnTo>
                    <a:pt x="2296782" y="611695"/>
                  </a:lnTo>
                  <a:lnTo>
                    <a:pt x="2303602" y="604697"/>
                  </a:lnTo>
                  <a:lnTo>
                    <a:pt x="2306739" y="597027"/>
                  </a:lnTo>
                  <a:lnTo>
                    <a:pt x="2307209" y="595884"/>
                  </a:lnTo>
                  <a:lnTo>
                    <a:pt x="2307285" y="592150"/>
                  </a:lnTo>
                  <a:lnTo>
                    <a:pt x="4999152" y="36004"/>
                  </a:lnTo>
                  <a:lnTo>
                    <a:pt x="5000549" y="39306"/>
                  </a:lnTo>
                  <a:lnTo>
                    <a:pt x="5007508" y="46126"/>
                  </a:lnTo>
                  <a:lnTo>
                    <a:pt x="5016512" y="49822"/>
                  </a:lnTo>
                  <a:lnTo>
                    <a:pt x="5026520" y="49822"/>
                  </a:lnTo>
                  <a:lnTo>
                    <a:pt x="5035918" y="45859"/>
                  </a:lnTo>
                  <a:lnTo>
                    <a:pt x="5042738" y="38900"/>
                  </a:lnTo>
                  <a:lnTo>
                    <a:pt x="5046396" y="29972"/>
                  </a:lnTo>
                  <a:lnTo>
                    <a:pt x="5046408" y="19900"/>
                  </a:lnTo>
                  <a:close/>
                </a:path>
                <a:path w="5754370" h="3559810">
                  <a:moveTo>
                    <a:pt x="5753925" y="2084197"/>
                  </a:moveTo>
                  <a:lnTo>
                    <a:pt x="5750141" y="2075103"/>
                  </a:lnTo>
                  <a:lnTo>
                    <a:pt x="5750064" y="2074913"/>
                  </a:lnTo>
                  <a:lnTo>
                    <a:pt x="5743143" y="2068042"/>
                  </a:lnTo>
                  <a:lnTo>
                    <a:pt x="5734151" y="2064270"/>
                  </a:lnTo>
                  <a:lnTo>
                    <a:pt x="5730506" y="2064270"/>
                  </a:lnTo>
                  <a:lnTo>
                    <a:pt x="5415000" y="491756"/>
                  </a:lnTo>
                  <a:lnTo>
                    <a:pt x="5414530" y="489470"/>
                  </a:lnTo>
                  <a:lnTo>
                    <a:pt x="5415610" y="489127"/>
                  </a:lnTo>
                  <a:lnTo>
                    <a:pt x="5416486" y="488403"/>
                  </a:lnTo>
                  <a:lnTo>
                    <a:pt x="5417832" y="487832"/>
                  </a:lnTo>
                  <a:lnTo>
                    <a:pt x="5420982" y="484657"/>
                  </a:lnTo>
                  <a:lnTo>
                    <a:pt x="5423090" y="482904"/>
                  </a:lnTo>
                  <a:lnTo>
                    <a:pt x="5423497" y="482130"/>
                  </a:lnTo>
                  <a:lnTo>
                    <a:pt x="5424690" y="480923"/>
                  </a:lnTo>
                  <a:lnTo>
                    <a:pt x="5426811" y="475805"/>
                  </a:lnTo>
                  <a:lnTo>
                    <a:pt x="5427789" y="473964"/>
                  </a:lnTo>
                  <a:lnTo>
                    <a:pt x="5427827" y="473379"/>
                  </a:lnTo>
                  <a:lnTo>
                    <a:pt x="5428424" y="471957"/>
                  </a:lnTo>
                  <a:lnTo>
                    <a:pt x="5428424" y="465734"/>
                  </a:lnTo>
                  <a:lnTo>
                    <a:pt x="5428424" y="465582"/>
                  </a:lnTo>
                  <a:lnTo>
                    <a:pt x="5428475" y="465074"/>
                  </a:lnTo>
                  <a:lnTo>
                    <a:pt x="5428564" y="463918"/>
                  </a:lnTo>
                  <a:lnTo>
                    <a:pt x="5428386" y="463384"/>
                  </a:lnTo>
                  <a:lnTo>
                    <a:pt x="5428361" y="461759"/>
                  </a:lnTo>
                  <a:lnTo>
                    <a:pt x="5426189" y="456615"/>
                  </a:lnTo>
                  <a:lnTo>
                    <a:pt x="5425567" y="454647"/>
                  </a:lnTo>
                  <a:lnTo>
                    <a:pt x="5425186" y="454202"/>
                  </a:lnTo>
                  <a:lnTo>
                    <a:pt x="5424602" y="452793"/>
                  </a:lnTo>
                  <a:lnTo>
                    <a:pt x="5424500" y="452551"/>
                  </a:lnTo>
                  <a:lnTo>
                    <a:pt x="5420487" y="448589"/>
                  </a:lnTo>
                  <a:lnTo>
                    <a:pt x="5419318" y="447167"/>
                  </a:lnTo>
                  <a:lnTo>
                    <a:pt x="5418798" y="446900"/>
                  </a:lnTo>
                  <a:lnTo>
                    <a:pt x="5417591" y="445693"/>
                  </a:lnTo>
                  <a:lnTo>
                    <a:pt x="5412397" y="443534"/>
                  </a:lnTo>
                  <a:lnTo>
                    <a:pt x="5410390" y="442468"/>
                  </a:lnTo>
                  <a:lnTo>
                    <a:pt x="5409730" y="442417"/>
                  </a:lnTo>
                  <a:lnTo>
                    <a:pt x="5408650" y="441960"/>
                  </a:lnTo>
                  <a:lnTo>
                    <a:pt x="5404383" y="441960"/>
                  </a:lnTo>
                  <a:lnTo>
                    <a:pt x="5400332" y="441617"/>
                  </a:lnTo>
                  <a:lnTo>
                    <a:pt x="5399252" y="441960"/>
                  </a:lnTo>
                  <a:lnTo>
                    <a:pt x="5398579" y="441960"/>
                  </a:lnTo>
                  <a:lnTo>
                    <a:pt x="5396357" y="442899"/>
                  </a:lnTo>
                  <a:lnTo>
                    <a:pt x="5391061" y="444588"/>
                  </a:lnTo>
                  <a:lnTo>
                    <a:pt x="5389791" y="445655"/>
                  </a:lnTo>
                  <a:lnTo>
                    <a:pt x="5389219" y="445884"/>
                  </a:lnTo>
                  <a:lnTo>
                    <a:pt x="5387860" y="447243"/>
                  </a:lnTo>
                  <a:lnTo>
                    <a:pt x="5383581" y="450811"/>
                  </a:lnTo>
                  <a:lnTo>
                    <a:pt x="5382730" y="452412"/>
                  </a:lnTo>
                  <a:lnTo>
                    <a:pt x="5382361" y="452793"/>
                  </a:lnTo>
                  <a:lnTo>
                    <a:pt x="5381663" y="454456"/>
                  </a:lnTo>
                  <a:lnTo>
                    <a:pt x="5378894" y="459740"/>
                  </a:lnTo>
                  <a:lnTo>
                    <a:pt x="5378755" y="461441"/>
                  </a:lnTo>
                  <a:lnTo>
                    <a:pt x="5378628" y="461759"/>
                  </a:lnTo>
                  <a:lnTo>
                    <a:pt x="5378628" y="463042"/>
                  </a:lnTo>
                  <a:lnTo>
                    <a:pt x="5378196" y="468630"/>
                  </a:lnTo>
                  <a:lnTo>
                    <a:pt x="5378107" y="469798"/>
                  </a:lnTo>
                  <a:lnTo>
                    <a:pt x="5378678" y="471601"/>
                  </a:lnTo>
                  <a:lnTo>
                    <a:pt x="5378691" y="471957"/>
                  </a:lnTo>
                  <a:lnTo>
                    <a:pt x="5379199" y="473202"/>
                  </a:lnTo>
                  <a:lnTo>
                    <a:pt x="5381117" y="479069"/>
                  </a:lnTo>
                  <a:lnTo>
                    <a:pt x="5382234" y="480415"/>
                  </a:lnTo>
                  <a:lnTo>
                    <a:pt x="5382450" y="480923"/>
                  </a:lnTo>
                  <a:lnTo>
                    <a:pt x="5382552" y="481164"/>
                  </a:lnTo>
                  <a:lnTo>
                    <a:pt x="5384355" y="482968"/>
                  </a:lnTo>
                  <a:lnTo>
                    <a:pt x="5387352" y="486549"/>
                  </a:lnTo>
                  <a:lnTo>
                    <a:pt x="5388673" y="487248"/>
                  </a:lnTo>
                  <a:lnTo>
                    <a:pt x="5389461" y="488022"/>
                  </a:lnTo>
                  <a:lnTo>
                    <a:pt x="5390527" y="488480"/>
                  </a:lnTo>
                  <a:lnTo>
                    <a:pt x="4515739" y="3508959"/>
                  </a:lnTo>
                  <a:lnTo>
                    <a:pt x="4515650" y="3509251"/>
                  </a:lnTo>
                  <a:lnTo>
                    <a:pt x="4512094" y="3508959"/>
                  </a:lnTo>
                  <a:lnTo>
                    <a:pt x="4502823" y="3511943"/>
                  </a:lnTo>
                  <a:lnTo>
                    <a:pt x="4495343" y="3518179"/>
                  </a:lnTo>
                  <a:lnTo>
                    <a:pt x="4490656" y="3527120"/>
                  </a:lnTo>
                  <a:lnTo>
                    <a:pt x="4489894" y="3535946"/>
                  </a:lnTo>
                  <a:lnTo>
                    <a:pt x="4489793" y="3537178"/>
                  </a:lnTo>
                  <a:lnTo>
                    <a:pt x="4492764" y="3546449"/>
                  </a:lnTo>
                  <a:lnTo>
                    <a:pt x="4498987" y="3553917"/>
                  </a:lnTo>
                  <a:lnTo>
                    <a:pt x="4507928" y="3558578"/>
                  </a:lnTo>
                  <a:lnTo>
                    <a:pt x="4517974" y="3559416"/>
                  </a:lnTo>
                  <a:lnTo>
                    <a:pt x="4527245" y="3556431"/>
                  </a:lnTo>
                  <a:lnTo>
                    <a:pt x="4534725" y="3550196"/>
                  </a:lnTo>
                  <a:lnTo>
                    <a:pt x="4539424" y="3541242"/>
                  </a:lnTo>
                  <a:lnTo>
                    <a:pt x="4539767" y="3537178"/>
                  </a:lnTo>
                  <a:lnTo>
                    <a:pt x="4539869" y="3535946"/>
                  </a:lnTo>
                  <a:lnTo>
                    <a:pt x="4540174" y="3532416"/>
                  </a:lnTo>
                  <a:lnTo>
                    <a:pt x="4540275" y="3531197"/>
                  </a:lnTo>
                  <a:lnTo>
                    <a:pt x="4537303" y="3521926"/>
                  </a:lnTo>
                  <a:lnTo>
                    <a:pt x="4531080" y="3514458"/>
                  </a:lnTo>
                  <a:lnTo>
                    <a:pt x="4527842" y="3512769"/>
                  </a:lnTo>
                  <a:lnTo>
                    <a:pt x="5402351" y="493280"/>
                  </a:lnTo>
                  <a:lnTo>
                    <a:pt x="5718060" y="2066798"/>
                  </a:lnTo>
                  <a:lnTo>
                    <a:pt x="5714784" y="2068182"/>
                  </a:lnTo>
                  <a:lnTo>
                    <a:pt x="5707913" y="2075103"/>
                  </a:lnTo>
                  <a:lnTo>
                    <a:pt x="5704141" y="2084197"/>
                  </a:lnTo>
                  <a:lnTo>
                    <a:pt x="5704154" y="2094280"/>
                  </a:lnTo>
                  <a:lnTo>
                    <a:pt x="5707951" y="2103272"/>
                  </a:lnTo>
                  <a:lnTo>
                    <a:pt x="5708053" y="2103513"/>
                  </a:lnTo>
                  <a:lnTo>
                    <a:pt x="5714974" y="2110333"/>
                  </a:lnTo>
                  <a:lnTo>
                    <a:pt x="5723979" y="2114054"/>
                  </a:lnTo>
                  <a:lnTo>
                    <a:pt x="5734075" y="2114054"/>
                  </a:lnTo>
                  <a:lnTo>
                    <a:pt x="5743384" y="2110194"/>
                  </a:lnTo>
                  <a:lnTo>
                    <a:pt x="5750204" y="2103272"/>
                  </a:lnTo>
                  <a:lnTo>
                    <a:pt x="5753925" y="2094280"/>
                  </a:lnTo>
                  <a:lnTo>
                    <a:pt x="5753925" y="2090420"/>
                  </a:lnTo>
                  <a:lnTo>
                    <a:pt x="5753925" y="2084197"/>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object 114"/>
            <p:cNvSpPr/>
            <p:nvPr/>
          </p:nvSpPr>
          <p:spPr>
            <a:xfrm>
              <a:off x="9621773" y="5796533"/>
              <a:ext cx="1408430" cy="253365"/>
            </a:xfrm>
            <a:custGeom>
              <a:avLst/>
              <a:gdLst/>
              <a:ahLst/>
              <a:cxnLst/>
              <a:rect l="l" t="t" r="r" b="b"/>
              <a:pathLst>
                <a:path w="1408429" h="253364">
                  <a:moveTo>
                    <a:pt x="0" y="252983"/>
                  </a:moveTo>
                  <a:lnTo>
                    <a:pt x="1408176" y="252983"/>
                  </a:lnTo>
                  <a:lnTo>
                    <a:pt x="1408176" y="0"/>
                  </a:lnTo>
                  <a:lnTo>
                    <a:pt x="0" y="0"/>
                  </a:lnTo>
                  <a:lnTo>
                    <a:pt x="0" y="252983"/>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5" name="object 115"/>
          <p:cNvSpPr txBox="1"/>
          <p:nvPr/>
        </p:nvSpPr>
        <p:spPr>
          <a:xfrm>
            <a:off x="8955719" y="1353173"/>
            <a:ext cx="1080770" cy="288290"/>
          </a:xfrm>
          <a:prstGeom prst="rect">
            <a:avLst/>
          </a:prstGeom>
          <a:ln w="6350">
            <a:solidFill>
              <a:srgbClr val="5571AA"/>
            </a:solidFill>
          </a:ln>
        </p:spPr>
        <p:txBody>
          <a:bodyPr vert="horz" wrap="square" lIns="0" tIns="67310" rIns="0" bIns="0" rtlCol="0">
            <a:spAutoFit/>
          </a:bodyPr>
          <a:lstStyle/>
          <a:p>
            <a:pPr marL="288290" marR="0" lvl="0" indent="0" defTabSz="914400" eaLnBrk="1" fontAlgn="auto" latinLnBrk="0" hangingPunct="1">
              <a:lnSpc>
                <a:spcPct val="100000"/>
              </a:lnSpc>
              <a:spcBef>
                <a:spcPts val="530"/>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中継衛星</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16" name="object 116"/>
          <p:cNvSpPr txBox="1"/>
          <p:nvPr/>
        </p:nvSpPr>
        <p:spPr>
          <a:xfrm>
            <a:off x="9529124" y="5620755"/>
            <a:ext cx="1427480" cy="272415"/>
          </a:xfrm>
          <a:prstGeom prst="rect">
            <a:avLst/>
          </a:prstGeom>
          <a:solidFill>
            <a:srgbClr val="5571AA"/>
          </a:solidFill>
        </p:spPr>
        <p:txBody>
          <a:bodyPr vert="horz" wrap="square" lIns="0" tIns="0" rIns="0" bIns="0" rtlCol="0">
            <a:spAutoFit/>
          </a:bodyPr>
          <a:lstStyle/>
          <a:p>
            <a:pPr marL="49530"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基地局の完備</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17" name="object 117"/>
          <p:cNvGrpSpPr/>
          <p:nvPr/>
        </p:nvGrpSpPr>
        <p:grpSpPr>
          <a:xfrm>
            <a:off x="9529124" y="5873738"/>
            <a:ext cx="1427480" cy="473709"/>
            <a:chOff x="9612248" y="6039992"/>
            <a:chExt cx="1427480" cy="473709"/>
          </a:xfrm>
        </p:grpSpPr>
        <p:sp>
          <p:nvSpPr>
            <p:cNvPr id="118" name="object 118"/>
            <p:cNvSpPr/>
            <p:nvPr/>
          </p:nvSpPr>
          <p:spPr>
            <a:xfrm>
              <a:off x="9621773" y="6049517"/>
              <a:ext cx="1408430" cy="454659"/>
            </a:xfrm>
            <a:custGeom>
              <a:avLst/>
              <a:gdLst/>
              <a:ahLst/>
              <a:cxnLst/>
              <a:rect l="l" t="t" r="r" b="b"/>
              <a:pathLst>
                <a:path w="1408429" h="454659">
                  <a:moveTo>
                    <a:pt x="1408176" y="0"/>
                  </a:moveTo>
                  <a:lnTo>
                    <a:pt x="0" y="0"/>
                  </a:lnTo>
                  <a:lnTo>
                    <a:pt x="0" y="454151"/>
                  </a:lnTo>
                  <a:lnTo>
                    <a:pt x="1408176" y="454151"/>
                  </a:lnTo>
                  <a:lnTo>
                    <a:pt x="140817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object 119"/>
            <p:cNvSpPr/>
            <p:nvPr/>
          </p:nvSpPr>
          <p:spPr>
            <a:xfrm>
              <a:off x="9621773" y="6049517"/>
              <a:ext cx="1408430" cy="454659"/>
            </a:xfrm>
            <a:custGeom>
              <a:avLst/>
              <a:gdLst/>
              <a:ahLst/>
              <a:cxnLst/>
              <a:rect l="l" t="t" r="r" b="b"/>
              <a:pathLst>
                <a:path w="1408429" h="454659">
                  <a:moveTo>
                    <a:pt x="0" y="454151"/>
                  </a:moveTo>
                  <a:lnTo>
                    <a:pt x="1408176" y="454151"/>
                  </a:lnTo>
                  <a:lnTo>
                    <a:pt x="1408176"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0" name="object 120"/>
          <p:cNvSpPr txBox="1"/>
          <p:nvPr/>
        </p:nvSpPr>
        <p:spPr>
          <a:xfrm>
            <a:off x="9548174" y="5960022"/>
            <a:ext cx="1389380" cy="330200"/>
          </a:xfrm>
          <a:prstGeom prst="rect">
            <a:avLst/>
          </a:prstGeom>
        </p:spPr>
        <p:txBody>
          <a:bodyPr vert="horz" wrap="square" lIns="0" tIns="12065" rIns="0" bIns="0" rtlCol="0">
            <a:spAutoFit/>
          </a:bodyPr>
          <a:lstStyle/>
          <a:p>
            <a:pPr marL="635"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通信ボトルネック</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5"/>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メイリオ"/>
                <a:cs typeface="メイリオ"/>
              </a:rPr>
              <a:t>解消へ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21" name="object 121"/>
          <p:cNvGrpSpPr/>
          <p:nvPr/>
        </p:nvGrpSpPr>
        <p:grpSpPr>
          <a:xfrm>
            <a:off x="4492729" y="1922174"/>
            <a:ext cx="7431405" cy="3561079"/>
            <a:chOff x="4575853" y="2088428"/>
            <a:chExt cx="7431405" cy="3561079"/>
          </a:xfrm>
        </p:grpSpPr>
        <p:sp>
          <p:nvSpPr>
            <p:cNvPr id="122" name="object 122"/>
            <p:cNvSpPr/>
            <p:nvPr/>
          </p:nvSpPr>
          <p:spPr>
            <a:xfrm>
              <a:off x="7916164" y="3993514"/>
              <a:ext cx="1084580" cy="1656080"/>
            </a:xfrm>
            <a:custGeom>
              <a:avLst/>
              <a:gdLst/>
              <a:ahLst/>
              <a:cxnLst/>
              <a:rect l="l" t="t" r="r" b="b"/>
              <a:pathLst>
                <a:path w="1084579" h="1656079">
                  <a:moveTo>
                    <a:pt x="386588" y="0"/>
                  </a:moveTo>
                  <a:lnTo>
                    <a:pt x="14859" y="1369314"/>
                  </a:lnTo>
                  <a:lnTo>
                    <a:pt x="6858" y="1385951"/>
                  </a:lnTo>
                  <a:lnTo>
                    <a:pt x="5207" y="1404747"/>
                  </a:lnTo>
                  <a:lnTo>
                    <a:pt x="0" y="1423924"/>
                  </a:lnTo>
                  <a:lnTo>
                    <a:pt x="3556" y="1423543"/>
                  </a:lnTo>
                  <a:lnTo>
                    <a:pt x="2032" y="1441323"/>
                  </a:lnTo>
                  <a:lnTo>
                    <a:pt x="23285" y="1501331"/>
                  </a:lnTo>
                  <a:lnTo>
                    <a:pt x="70389" y="1553275"/>
                  </a:lnTo>
                  <a:lnTo>
                    <a:pt x="102563" y="1575836"/>
                  </a:lnTo>
                  <a:lnTo>
                    <a:pt x="139911" y="1595915"/>
                  </a:lnTo>
                  <a:lnTo>
                    <a:pt x="182006" y="1613358"/>
                  </a:lnTo>
                  <a:lnTo>
                    <a:pt x="228419" y="1628010"/>
                  </a:lnTo>
                  <a:lnTo>
                    <a:pt x="278720" y="1639716"/>
                  </a:lnTo>
                  <a:lnTo>
                    <a:pt x="332480" y="1648320"/>
                  </a:lnTo>
                  <a:lnTo>
                    <a:pt x="389270" y="1653669"/>
                  </a:lnTo>
                  <a:lnTo>
                    <a:pt x="448661" y="1655605"/>
                  </a:lnTo>
                  <a:lnTo>
                    <a:pt x="510225" y="1653976"/>
                  </a:lnTo>
                  <a:lnTo>
                    <a:pt x="573532" y="1648625"/>
                  </a:lnTo>
                  <a:lnTo>
                    <a:pt x="636428" y="1639660"/>
                  </a:lnTo>
                  <a:lnTo>
                    <a:pt x="696791" y="1627457"/>
                  </a:lnTo>
                  <a:lnTo>
                    <a:pt x="754239" y="1612264"/>
                  </a:lnTo>
                  <a:lnTo>
                    <a:pt x="808388" y="1594330"/>
                  </a:lnTo>
                  <a:lnTo>
                    <a:pt x="858855" y="1573900"/>
                  </a:lnTo>
                  <a:lnTo>
                    <a:pt x="905258" y="1551223"/>
                  </a:lnTo>
                  <a:lnTo>
                    <a:pt x="947213" y="1526547"/>
                  </a:lnTo>
                  <a:lnTo>
                    <a:pt x="984338" y="1500120"/>
                  </a:lnTo>
                  <a:lnTo>
                    <a:pt x="1016249" y="1472188"/>
                  </a:lnTo>
                  <a:lnTo>
                    <a:pt x="1042563" y="1443001"/>
                  </a:lnTo>
                  <a:lnTo>
                    <a:pt x="1076871" y="1381847"/>
                  </a:lnTo>
                  <a:lnTo>
                    <a:pt x="1084199" y="1318641"/>
                  </a:lnTo>
                  <a:lnTo>
                    <a:pt x="1078611" y="1301623"/>
                  </a:lnTo>
                  <a:lnTo>
                    <a:pt x="1082167" y="1301115"/>
                  </a:lnTo>
                  <a:lnTo>
                    <a:pt x="1072896" y="1283716"/>
                  </a:lnTo>
                  <a:lnTo>
                    <a:pt x="1067054" y="1265809"/>
                  </a:lnTo>
                  <a:lnTo>
                    <a:pt x="1055497" y="1251204"/>
                  </a:lnTo>
                  <a:lnTo>
                    <a:pt x="386588"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object 123"/>
            <p:cNvSpPr/>
            <p:nvPr/>
          </p:nvSpPr>
          <p:spPr>
            <a:xfrm>
              <a:off x="4594903" y="2107478"/>
              <a:ext cx="4963160" cy="3372485"/>
            </a:xfrm>
            <a:custGeom>
              <a:avLst/>
              <a:gdLst/>
              <a:ahLst/>
              <a:cxnLst/>
              <a:rect l="l" t="t" r="r" b="b"/>
              <a:pathLst>
                <a:path w="4963159" h="3372485">
                  <a:moveTo>
                    <a:pt x="87459" y="3372190"/>
                  </a:moveTo>
                  <a:lnTo>
                    <a:pt x="76023" y="3320906"/>
                  </a:lnTo>
                  <a:lnTo>
                    <a:pt x="65408" y="3269680"/>
                  </a:lnTo>
                  <a:lnTo>
                    <a:pt x="55610" y="3218521"/>
                  </a:lnTo>
                  <a:lnTo>
                    <a:pt x="46623" y="3167438"/>
                  </a:lnTo>
                  <a:lnTo>
                    <a:pt x="38444" y="3116439"/>
                  </a:lnTo>
                  <a:lnTo>
                    <a:pt x="31068" y="3065535"/>
                  </a:lnTo>
                  <a:lnTo>
                    <a:pt x="24489" y="3014734"/>
                  </a:lnTo>
                  <a:lnTo>
                    <a:pt x="18702" y="2964045"/>
                  </a:lnTo>
                  <a:lnTo>
                    <a:pt x="13704" y="2913477"/>
                  </a:lnTo>
                  <a:lnTo>
                    <a:pt x="9490" y="2863040"/>
                  </a:lnTo>
                  <a:lnTo>
                    <a:pt x="6054" y="2812742"/>
                  </a:lnTo>
                  <a:lnTo>
                    <a:pt x="3391" y="2762593"/>
                  </a:lnTo>
                  <a:lnTo>
                    <a:pt x="1498" y="2712602"/>
                  </a:lnTo>
                  <a:lnTo>
                    <a:pt x="369" y="2662777"/>
                  </a:lnTo>
                  <a:lnTo>
                    <a:pt x="0" y="2613128"/>
                  </a:lnTo>
                  <a:lnTo>
                    <a:pt x="385" y="2563664"/>
                  </a:lnTo>
                  <a:lnTo>
                    <a:pt x="1520" y="2514394"/>
                  </a:lnTo>
                  <a:lnTo>
                    <a:pt x="3401" y="2465327"/>
                  </a:lnTo>
                  <a:lnTo>
                    <a:pt x="6022" y="2416473"/>
                  </a:lnTo>
                  <a:lnTo>
                    <a:pt x="9378" y="2367840"/>
                  </a:lnTo>
                  <a:lnTo>
                    <a:pt x="13466" y="2319437"/>
                  </a:lnTo>
                  <a:lnTo>
                    <a:pt x="18280" y="2271273"/>
                  </a:lnTo>
                  <a:lnTo>
                    <a:pt x="23815" y="2223359"/>
                  </a:lnTo>
                  <a:lnTo>
                    <a:pt x="30067" y="2175701"/>
                  </a:lnTo>
                  <a:lnTo>
                    <a:pt x="37030" y="2128311"/>
                  </a:lnTo>
                  <a:lnTo>
                    <a:pt x="44701" y="2081197"/>
                  </a:lnTo>
                  <a:lnTo>
                    <a:pt x="53074" y="2034367"/>
                  </a:lnTo>
                  <a:lnTo>
                    <a:pt x="62145" y="1987831"/>
                  </a:lnTo>
                  <a:lnTo>
                    <a:pt x="71909" y="1941599"/>
                  </a:lnTo>
                  <a:lnTo>
                    <a:pt x="82360" y="1895679"/>
                  </a:lnTo>
                  <a:lnTo>
                    <a:pt x="93495" y="1850080"/>
                  </a:lnTo>
                  <a:lnTo>
                    <a:pt x="105309" y="1804811"/>
                  </a:lnTo>
                  <a:lnTo>
                    <a:pt x="117796" y="1759882"/>
                  </a:lnTo>
                  <a:lnTo>
                    <a:pt x="130952" y="1715302"/>
                  </a:lnTo>
                  <a:lnTo>
                    <a:pt x="144772" y="1671079"/>
                  </a:lnTo>
                  <a:lnTo>
                    <a:pt x="159252" y="1627223"/>
                  </a:lnTo>
                  <a:lnTo>
                    <a:pt x="174387" y="1583743"/>
                  </a:lnTo>
                  <a:lnTo>
                    <a:pt x="190171" y="1540648"/>
                  </a:lnTo>
                  <a:lnTo>
                    <a:pt x="206601" y="1497946"/>
                  </a:lnTo>
                  <a:lnTo>
                    <a:pt x="223671" y="1455648"/>
                  </a:lnTo>
                  <a:lnTo>
                    <a:pt x="241377" y="1413762"/>
                  </a:lnTo>
                  <a:lnTo>
                    <a:pt x="259713" y="1372298"/>
                  </a:lnTo>
                  <a:lnTo>
                    <a:pt x="278676" y="1331263"/>
                  </a:lnTo>
                  <a:lnTo>
                    <a:pt x="298260" y="1290669"/>
                  </a:lnTo>
                  <a:lnTo>
                    <a:pt x="318461" y="1250522"/>
                  </a:lnTo>
                  <a:lnTo>
                    <a:pt x="339273" y="1210834"/>
                  </a:lnTo>
                  <a:lnTo>
                    <a:pt x="360693" y="1171612"/>
                  </a:lnTo>
                  <a:lnTo>
                    <a:pt x="382715" y="1132866"/>
                  </a:lnTo>
                  <a:lnTo>
                    <a:pt x="405334" y="1094605"/>
                  </a:lnTo>
                  <a:lnTo>
                    <a:pt x="428546" y="1056838"/>
                  </a:lnTo>
                  <a:lnTo>
                    <a:pt x="452346" y="1019574"/>
                  </a:lnTo>
                  <a:lnTo>
                    <a:pt x="476729" y="982823"/>
                  </a:lnTo>
                  <a:lnTo>
                    <a:pt x="501691" y="946592"/>
                  </a:lnTo>
                  <a:lnTo>
                    <a:pt x="527227" y="910892"/>
                  </a:lnTo>
                  <a:lnTo>
                    <a:pt x="553331" y="875732"/>
                  </a:lnTo>
                  <a:lnTo>
                    <a:pt x="580000" y="841120"/>
                  </a:lnTo>
                  <a:lnTo>
                    <a:pt x="607227" y="807066"/>
                  </a:lnTo>
                  <a:lnTo>
                    <a:pt x="635010" y="773578"/>
                  </a:lnTo>
                  <a:lnTo>
                    <a:pt x="663343" y="740667"/>
                  </a:lnTo>
                  <a:lnTo>
                    <a:pt x="692220" y="708340"/>
                  </a:lnTo>
                  <a:lnTo>
                    <a:pt x="721638" y="676607"/>
                  </a:lnTo>
                  <a:lnTo>
                    <a:pt x="751592" y="645477"/>
                  </a:lnTo>
                  <a:lnTo>
                    <a:pt x="782076" y="614960"/>
                  </a:lnTo>
                  <a:lnTo>
                    <a:pt x="813086" y="585064"/>
                  </a:lnTo>
                  <a:lnTo>
                    <a:pt x="844618" y="555798"/>
                  </a:lnTo>
                  <a:lnTo>
                    <a:pt x="876666" y="527172"/>
                  </a:lnTo>
                  <a:lnTo>
                    <a:pt x="909226" y="499194"/>
                  </a:lnTo>
                  <a:lnTo>
                    <a:pt x="942293" y="471874"/>
                  </a:lnTo>
                  <a:lnTo>
                    <a:pt x="975862" y="445221"/>
                  </a:lnTo>
                  <a:lnTo>
                    <a:pt x="1009929" y="419243"/>
                  </a:lnTo>
                  <a:lnTo>
                    <a:pt x="1044488" y="393951"/>
                  </a:lnTo>
                  <a:lnTo>
                    <a:pt x="1079536" y="369352"/>
                  </a:lnTo>
                  <a:lnTo>
                    <a:pt x="1115066" y="345457"/>
                  </a:lnTo>
                  <a:lnTo>
                    <a:pt x="1151075" y="322273"/>
                  </a:lnTo>
                  <a:lnTo>
                    <a:pt x="1187557" y="299811"/>
                  </a:lnTo>
                  <a:lnTo>
                    <a:pt x="1224509" y="278080"/>
                  </a:lnTo>
                  <a:lnTo>
                    <a:pt x="1261924" y="257088"/>
                  </a:lnTo>
                  <a:lnTo>
                    <a:pt x="1299799" y="236844"/>
                  </a:lnTo>
                  <a:lnTo>
                    <a:pt x="1338128" y="217358"/>
                  </a:lnTo>
                  <a:lnTo>
                    <a:pt x="1376908" y="198639"/>
                  </a:lnTo>
                  <a:lnTo>
                    <a:pt x="1416132" y="180696"/>
                  </a:lnTo>
                  <a:lnTo>
                    <a:pt x="1455796" y="163537"/>
                  </a:lnTo>
                  <a:lnTo>
                    <a:pt x="1495896" y="147173"/>
                  </a:lnTo>
                  <a:lnTo>
                    <a:pt x="1536427" y="131611"/>
                  </a:lnTo>
                  <a:lnTo>
                    <a:pt x="1577384" y="116862"/>
                  </a:lnTo>
                  <a:lnTo>
                    <a:pt x="1618762" y="102934"/>
                  </a:lnTo>
                  <a:lnTo>
                    <a:pt x="1660557" y="89837"/>
                  </a:lnTo>
                  <a:lnTo>
                    <a:pt x="1702763" y="77579"/>
                  </a:lnTo>
                  <a:lnTo>
                    <a:pt x="1745376" y="66170"/>
                  </a:lnTo>
                  <a:lnTo>
                    <a:pt x="1788391" y="55618"/>
                  </a:lnTo>
                  <a:lnTo>
                    <a:pt x="1831804" y="45933"/>
                  </a:lnTo>
                  <a:lnTo>
                    <a:pt x="1874953" y="37245"/>
                  </a:lnTo>
                  <a:lnTo>
                    <a:pt x="1918123" y="29484"/>
                  </a:lnTo>
                  <a:lnTo>
                    <a:pt x="1961306" y="22643"/>
                  </a:lnTo>
                  <a:lnTo>
                    <a:pt x="2004493" y="16716"/>
                  </a:lnTo>
                  <a:lnTo>
                    <a:pt x="2047678" y="11696"/>
                  </a:lnTo>
                  <a:lnTo>
                    <a:pt x="2090851" y="7578"/>
                  </a:lnTo>
                  <a:lnTo>
                    <a:pt x="2134005" y="4355"/>
                  </a:lnTo>
                  <a:lnTo>
                    <a:pt x="2177131" y="2022"/>
                  </a:lnTo>
                  <a:lnTo>
                    <a:pt x="2220222" y="572"/>
                  </a:lnTo>
                  <a:lnTo>
                    <a:pt x="2263270" y="0"/>
                  </a:lnTo>
                  <a:lnTo>
                    <a:pt x="2306266" y="298"/>
                  </a:lnTo>
                  <a:lnTo>
                    <a:pt x="2349202" y="1461"/>
                  </a:lnTo>
                  <a:lnTo>
                    <a:pt x="2392071" y="3483"/>
                  </a:lnTo>
                  <a:lnTo>
                    <a:pt x="2434863" y="6358"/>
                  </a:lnTo>
                  <a:lnTo>
                    <a:pt x="2477573" y="10080"/>
                  </a:lnTo>
                  <a:lnTo>
                    <a:pt x="2520190" y="14642"/>
                  </a:lnTo>
                  <a:lnTo>
                    <a:pt x="2562708" y="20038"/>
                  </a:lnTo>
                  <a:lnTo>
                    <a:pt x="2605117" y="26263"/>
                  </a:lnTo>
                  <a:lnTo>
                    <a:pt x="2647411" y="33310"/>
                  </a:lnTo>
                  <a:lnTo>
                    <a:pt x="2689580" y="41173"/>
                  </a:lnTo>
                  <a:lnTo>
                    <a:pt x="2731618" y="49847"/>
                  </a:lnTo>
                  <a:lnTo>
                    <a:pt x="2773515" y="59324"/>
                  </a:lnTo>
                  <a:lnTo>
                    <a:pt x="2815264" y="69598"/>
                  </a:lnTo>
                  <a:lnTo>
                    <a:pt x="2856857" y="80665"/>
                  </a:lnTo>
                  <a:lnTo>
                    <a:pt x="2898286" y="92517"/>
                  </a:lnTo>
                  <a:lnTo>
                    <a:pt x="2939542" y="105148"/>
                  </a:lnTo>
                  <a:lnTo>
                    <a:pt x="2980618" y="118553"/>
                  </a:lnTo>
                  <a:lnTo>
                    <a:pt x="3021506" y="132725"/>
                  </a:lnTo>
                  <a:lnTo>
                    <a:pt x="3062196" y="147658"/>
                  </a:lnTo>
                  <a:lnTo>
                    <a:pt x="3102683" y="163346"/>
                  </a:lnTo>
                  <a:lnTo>
                    <a:pt x="3142956" y="179783"/>
                  </a:lnTo>
                  <a:lnTo>
                    <a:pt x="3183010" y="196963"/>
                  </a:lnTo>
                  <a:lnTo>
                    <a:pt x="3222834" y="214880"/>
                  </a:lnTo>
                  <a:lnTo>
                    <a:pt x="3262421" y="233527"/>
                  </a:lnTo>
                  <a:lnTo>
                    <a:pt x="3301764" y="252898"/>
                  </a:lnTo>
                  <a:lnTo>
                    <a:pt x="3340854" y="272988"/>
                  </a:lnTo>
                  <a:lnTo>
                    <a:pt x="3379683" y="293791"/>
                  </a:lnTo>
                  <a:lnTo>
                    <a:pt x="3418243" y="315299"/>
                  </a:lnTo>
                  <a:lnTo>
                    <a:pt x="3456525" y="337507"/>
                  </a:lnTo>
                  <a:lnTo>
                    <a:pt x="3494523" y="360410"/>
                  </a:lnTo>
                  <a:lnTo>
                    <a:pt x="3532228" y="384000"/>
                  </a:lnTo>
                  <a:lnTo>
                    <a:pt x="3569631" y="408272"/>
                  </a:lnTo>
                  <a:lnTo>
                    <a:pt x="3606725" y="433219"/>
                  </a:lnTo>
                  <a:lnTo>
                    <a:pt x="3643502" y="458836"/>
                  </a:lnTo>
                  <a:lnTo>
                    <a:pt x="3679953" y="485117"/>
                  </a:lnTo>
                  <a:lnTo>
                    <a:pt x="3716071" y="512054"/>
                  </a:lnTo>
                  <a:lnTo>
                    <a:pt x="3751848" y="539643"/>
                  </a:lnTo>
                  <a:lnTo>
                    <a:pt x="3787275" y="567877"/>
                  </a:lnTo>
                  <a:lnTo>
                    <a:pt x="3822344" y="596750"/>
                  </a:lnTo>
                  <a:lnTo>
                    <a:pt x="3857048" y="626256"/>
                  </a:lnTo>
                  <a:lnTo>
                    <a:pt x="3891378" y="656388"/>
                  </a:lnTo>
                  <a:lnTo>
                    <a:pt x="3925326" y="687141"/>
                  </a:lnTo>
                  <a:lnTo>
                    <a:pt x="3958885" y="718509"/>
                  </a:lnTo>
                  <a:lnTo>
                    <a:pt x="3992046" y="750485"/>
                  </a:lnTo>
                  <a:lnTo>
                    <a:pt x="4024800" y="783063"/>
                  </a:lnTo>
                  <a:lnTo>
                    <a:pt x="4057141" y="816238"/>
                  </a:lnTo>
                  <a:lnTo>
                    <a:pt x="4089060" y="850003"/>
                  </a:lnTo>
                  <a:lnTo>
                    <a:pt x="4120549" y="884351"/>
                  </a:lnTo>
                  <a:lnTo>
                    <a:pt x="4151599" y="919278"/>
                  </a:lnTo>
                  <a:lnTo>
                    <a:pt x="4182204" y="954776"/>
                  </a:lnTo>
                  <a:lnTo>
                    <a:pt x="4212354" y="990840"/>
                  </a:lnTo>
                  <a:lnTo>
                    <a:pt x="4242042" y="1027463"/>
                  </a:lnTo>
                  <a:lnTo>
                    <a:pt x="4271259" y="1064640"/>
                  </a:lnTo>
                  <a:lnTo>
                    <a:pt x="4299999" y="1102365"/>
                  </a:lnTo>
                  <a:lnTo>
                    <a:pt x="4328251" y="1140630"/>
                  </a:lnTo>
                  <a:lnTo>
                    <a:pt x="4356010" y="1179431"/>
                  </a:lnTo>
                  <a:lnTo>
                    <a:pt x="4383265" y="1218760"/>
                  </a:lnTo>
                  <a:lnTo>
                    <a:pt x="4410010" y="1258613"/>
                  </a:lnTo>
                  <a:lnTo>
                    <a:pt x="4436237" y="1298982"/>
                  </a:lnTo>
                  <a:lnTo>
                    <a:pt x="4461937" y="1339862"/>
                  </a:lnTo>
                  <a:lnTo>
                    <a:pt x="4487102" y="1381247"/>
                  </a:lnTo>
                  <a:lnTo>
                    <a:pt x="4511724" y="1423130"/>
                  </a:lnTo>
                  <a:lnTo>
                    <a:pt x="4535795" y="1465505"/>
                  </a:lnTo>
                  <a:lnTo>
                    <a:pt x="4559307" y="1508367"/>
                  </a:lnTo>
                  <a:lnTo>
                    <a:pt x="4582253" y="1551709"/>
                  </a:lnTo>
                  <a:lnTo>
                    <a:pt x="4604623" y="1595525"/>
                  </a:lnTo>
                  <a:lnTo>
                    <a:pt x="4626410" y="1639808"/>
                  </a:lnTo>
                  <a:lnTo>
                    <a:pt x="4647606" y="1684554"/>
                  </a:lnTo>
                  <a:lnTo>
                    <a:pt x="4668203" y="1729755"/>
                  </a:lnTo>
                  <a:lnTo>
                    <a:pt x="4688193" y="1775406"/>
                  </a:lnTo>
                  <a:lnTo>
                    <a:pt x="4707567" y="1821501"/>
                  </a:lnTo>
                  <a:lnTo>
                    <a:pt x="4726318" y="1868032"/>
                  </a:lnTo>
                  <a:lnTo>
                    <a:pt x="4744438" y="1914995"/>
                  </a:lnTo>
                  <a:lnTo>
                    <a:pt x="4761918" y="1962384"/>
                  </a:lnTo>
                  <a:lnTo>
                    <a:pt x="4778751" y="2010191"/>
                  </a:lnTo>
                  <a:lnTo>
                    <a:pt x="4794928" y="2058411"/>
                  </a:lnTo>
                  <a:lnTo>
                    <a:pt x="4810441" y="2107038"/>
                  </a:lnTo>
                  <a:lnTo>
                    <a:pt x="4825283" y="2156066"/>
                  </a:lnTo>
                  <a:lnTo>
                    <a:pt x="4839445" y="2205489"/>
                  </a:lnTo>
                  <a:lnTo>
                    <a:pt x="4852919" y="2255300"/>
                  </a:lnTo>
                  <a:lnTo>
                    <a:pt x="4865698" y="2305493"/>
                  </a:lnTo>
                  <a:lnTo>
                    <a:pt x="4877772" y="2356063"/>
                  </a:lnTo>
                  <a:lnTo>
                    <a:pt x="4888913" y="2406039"/>
                  </a:lnTo>
                  <a:lnTo>
                    <a:pt x="4899299" y="2456139"/>
                  </a:lnTo>
                  <a:lnTo>
                    <a:pt x="4908927" y="2506351"/>
                  </a:lnTo>
                  <a:lnTo>
                    <a:pt x="4917794" y="2556663"/>
                  </a:lnTo>
                  <a:lnTo>
                    <a:pt x="4925899" y="2607063"/>
                  </a:lnTo>
                  <a:lnTo>
                    <a:pt x="4933239" y="2657539"/>
                  </a:lnTo>
                  <a:lnTo>
                    <a:pt x="4939811" y="2708080"/>
                  </a:lnTo>
                  <a:lnTo>
                    <a:pt x="4945613" y="2758673"/>
                  </a:lnTo>
                  <a:lnTo>
                    <a:pt x="4950643" y="2809307"/>
                  </a:lnTo>
                  <a:lnTo>
                    <a:pt x="4954898" y="2859971"/>
                  </a:lnTo>
                  <a:lnTo>
                    <a:pt x="4958375" y="2910651"/>
                  </a:lnTo>
                  <a:lnTo>
                    <a:pt x="4961073" y="2961338"/>
                  </a:lnTo>
                  <a:lnTo>
                    <a:pt x="4962989" y="3012018"/>
                  </a:lnTo>
                </a:path>
              </a:pathLst>
            </a:custGeom>
            <a:ln w="38100">
              <a:solidFill>
                <a:srgbClr val="7E7E7E"/>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24" name="object 124"/>
            <p:cNvPicPr/>
            <p:nvPr/>
          </p:nvPicPr>
          <p:blipFill>
            <a:blip r:embed="rId27" cstate="print"/>
            <a:stretch>
              <a:fillRect/>
            </a:stretch>
          </p:blipFill>
          <p:spPr>
            <a:xfrm>
              <a:off x="9980676" y="5450458"/>
              <a:ext cx="185928" cy="177672"/>
            </a:xfrm>
            <a:prstGeom prst="rect">
              <a:avLst/>
            </a:prstGeom>
          </p:spPr>
        </p:pic>
        <p:sp>
          <p:nvSpPr>
            <p:cNvPr id="125" name="object 125"/>
            <p:cNvSpPr/>
            <p:nvPr/>
          </p:nvSpPr>
          <p:spPr>
            <a:xfrm>
              <a:off x="9393936" y="5192267"/>
              <a:ext cx="516890" cy="437515"/>
            </a:xfrm>
            <a:custGeom>
              <a:avLst/>
              <a:gdLst/>
              <a:ahLst/>
              <a:cxnLst/>
              <a:rect l="l" t="t" r="r" b="b"/>
              <a:pathLst>
                <a:path w="516890" h="437514">
                  <a:moveTo>
                    <a:pt x="30480" y="71628"/>
                  </a:moveTo>
                  <a:lnTo>
                    <a:pt x="19812" y="71628"/>
                  </a:lnTo>
                  <a:lnTo>
                    <a:pt x="19812" y="397764"/>
                  </a:lnTo>
                  <a:lnTo>
                    <a:pt x="30480" y="397764"/>
                  </a:lnTo>
                  <a:lnTo>
                    <a:pt x="30480" y="71628"/>
                  </a:lnTo>
                  <a:close/>
                </a:path>
                <a:path w="516890" h="437514">
                  <a:moveTo>
                    <a:pt x="47244" y="71628"/>
                  </a:moveTo>
                  <a:lnTo>
                    <a:pt x="38100" y="71628"/>
                  </a:lnTo>
                  <a:lnTo>
                    <a:pt x="38100" y="397764"/>
                  </a:lnTo>
                  <a:lnTo>
                    <a:pt x="47244" y="397764"/>
                  </a:lnTo>
                  <a:lnTo>
                    <a:pt x="47244" y="71628"/>
                  </a:lnTo>
                  <a:close/>
                </a:path>
                <a:path w="516890" h="437514">
                  <a:moveTo>
                    <a:pt x="65532" y="71628"/>
                  </a:moveTo>
                  <a:lnTo>
                    <a:pt x="56388" y="71628"/>
                  </a:lnTo>
                  <a:lnTo>
                    <a:pt x="56388" y="397764"/>
                  </a:lnTo>
                  <a:lnTo>
                    <a:pt x="65532" y="397764"/>
                  </a:lnTo>
                  <a:lnTo>
                    <a:pt x="65532" y="71628"/>
                  </a:lnTo>
                  <a:close/>
                </a:path>
                <a:path w="516890" h="437514">
                  <a:moveTo>
                    <a:pt x="82296" y="71628"/>
                  </a:moveTo>
                  <a:lnTo>
                    <a:pt x="73152" y="71628"/>
                  </a:lnTo>
                  <a:lnTo>
                    <a:pt x="73152" y="397764"/>
                  </a:lnTo>
                  <a:lnTo>
                    <a:pt x="82296" y="397764"/>
                  </a:lnTo>
                  <a:lnTo>
                    <a:pt x="82296" y="71628"/>
                  </a:lnTo>
                  <a:close/>
                </a:path>
                <a:path w="516890" h="437514">
                  <a:moveTo>
                    <a:pt x="100584" y="71628"/>
                  </a:moveTo>
                  <a:lnTo>
                    <a:pt x="91440" y="71628"/>
                  </a:lnTo>
                  <a:lnTo>
                    <a:pt x="91440" y="397764"/>
                  </a:lnTo>
                  <a:lnTo>
                    <a:pt x="100584" y="397764"/>
                  </a:lnTo>
                  <a:lnTo>
                    <a:pt x="100584" y="71628"/>
                  </a:lnTo>
                  <a:close/>
                </a:path>
                <a:path w="516890" h="437514">
                  <a:moveTo>
                    <a:pt x="117348" y="71628"/>
                  </a:moveTo>
                  <a:lnTo>
                    <a:pt x="108204" y="71628"/>
                  </a:lnTo>
                  <a:lnTo>
                    <a:pt x="108204" y="397764"/>
                  </a:lnTo>
                  <a:lnTo>
                    <a:pt x="117348" y="397764"/>
                  </a:lnTo>
                  <a:lnTo>
                    <a:pt x="117348" y="71628"/>
                  </a:lnTo>
                  <a:close/>
                </a:path>
                <a:path w="516890" h="437514">
                  <a:moveTo>
                    <a:pt x="135636" y="71628"/>
                  </a:moveTo>
                  <a:lnTo>
                    <a:pt x="126492" y="71628"/>
                  </a:lnTo>
                  <a:lnTo>
                    <a:pt x="126492" y="397764"/>
                  </a:lnTo>
                  <a:lnTo>
                    <a:pt x="135636" y="397764"/>
                  </a:lnTo>
                  <a:lnTo>
                    <a:pt x="135636" y="71628"/>
                  </a:lnTo>
                  <a:close/>
                </a:path>
                <a:path w="516890" h="437514">
                  <a:moveTo>
                    <a:pt x="153924" y="48768"/>
                  </a:moveTo>
                  <a:lnTo>
                    <a:pt x="0" y="48768"/>
                  </a:lnTo>
                  <a:lnTo>
                    <a:pt x="0" y="58928"/>
                  </a:lnTo>
                  <a:lnTo>
                    <a:pt x="0" y="427228"/>
                  </a:lnTo>
                  <a:lnTo>
                    <a:pt x="0" y="437388"/>
                  </a:lnTo>
                  <a:lnTo>
                    <a:pt x="153924" y="437388"/>
                  </a:lnTo>
                  <a:lnTo>
                    <a:pt x="153924" y="427685"/>
                  </a:lnTo>
                  <a:lnTo>
                    <a:pt x="153924" y="427228"/>
                  </a:lnTo>
                  <a:lnTo>
                    <a:pt x="153924" y="59182"/>
                  </a:lnTo>
                  <a:lnTo>
                    <a:pt x="144145" y="59182"/>
                  </a:lnTo>
                  <a:lnTo>
                    <a:pt x="144145" y="427228"/>
                  </a:lnTo>
                  <a:lnTo>
                    <a:pt x="10922" y="427228"/>
                  </a:lnTo>
                  <a:lnTo>
                    <a:pt x="10922" y="58928"/>
                  </a:lnTo>
                  <a:lnTo>
                    <a:pt x="153924" y="58928"/>
                  </a:lnTo>
                  <a:lnTo>
                    <a:pt x="153924" y="48768"/>
                  </a:lnTo>
                  <a:close/>
                </a:path>
                <a:path w="516890" h="437514">
                  <a:moveTo>
                    <a:pt x="310896" y="402336"/>
                  </a:moveTo>
                  <a:lnTo>
                    <a:pt x="199644" y="402336"/>
                  </a:lnTo>
                  <a:lnTo>
                    <a:pt x="199644" y="411480"/>
                  </a:lnTo>
                  <a:lnTo>
                    <a:pt x="310896" y="411480"/>
                  </a:lnTo>
                  <a:lnTo>
                    <a:pt x="310896" y="402336"/>
                  </a:lnTo>
                  <a:close/>
                </a:path>
                <a:path w="516890" h="437514">
                  <a:moveTo>
                    <a:pt x="310896" y="377952"/>
                  </a:moveTo>
                  <a:lnTo>
                    <a:pt x="199644" y="377952"/>
                  </a:lnTo>
                  <a:lnTo>
                    <a:pt x="199644" y="387096"/>
                  </a:lnTo>
                  <a:lnTo>
                    <a:pt x="310896" y="387096"/>
                  </a:lnTo>
                  <a:lnTo>
                    <a:pt x="310896" y="377952"/>
                  </a:lnTo>
                  <a:close/>
                </a:path>
                <a:path w="516890" h="437514">
                  <a:moveTo>
                    <a:pt x="310896" y="353568"/>
                  </a:moveTo>
                  <a:lnTo>
                    <a:pt x="199644" y="353568"/>
                  </a:lnTo>
                  <a:lnTo>
                    <a:pt x="199644" y="362712"/>
                  </a:lnTo>
                  <a:lnTo>
                    <a:pt x="310896" y="362712"/>
                  </a:lnTo>
                  <a:lnTo>
                    <a:pt x="310896" y="353568"/>
                  </a:lnTo>
                  <a:close/>
                </a:path>
                <a:path w="516890" h="437514">
                  <a:moveTo>
                    <a:pt x="310896" y="329184"/>
                  </a:moveTo>
                  <a:lnTo>
                    <a:pt x="199644" y="329184"/>
                  </a:lnTo>
                  <a:lnTo>
                    <a:pt x="199644" y="339852"/>
                  </a:lnTo>
                  <a:lnTo>
                    <a:pt x="310896" y="339852"/>
                  </a:lnTo>
                  <a:lnTo>
                    <a:pt x="310896" y="329184"/>
                  </a:lnTo>
                  <a:close/>
                </a:path>
                <a:path w="516890" h="437514">
                  <a:moveTo>
                    <a:pt x="310896" y="306336"/>
                  </a:moveTo>
                  <a:lnTo>
                    <a:pt x="199644" y="306336"/>
                  </a:lnTo>
                  <a:lnTo>
                    <a:pt x="199644" y="315468"/>
                  </a:lnTo>
                  <a:lnTo>
                    <a:pt x="310896" y="315468"/>
                  </a:lnTo>
                  <a:lnTo>
                    <a:pt x="310896" y="306336"/>
                  </a:lnTo>
                  <a:close/>
                </a:path>
                <a:path w="516890" h="437514">
                  <a:moveTo>
                    <a:pt x="310896" y="281940"/>
                  </a:moveTo>
                  <a:lnTo>
                    <a:pt x="199644" y="281940"/>
                  </a:lnTo>
                  <a:lnTo>
                    <a:pt x="199644" y="292608"/>
                  </a:lnTo>
                  <a:lnTo>
                    <a:pt x="310896" y="292608"/>
                  </a:lnTo>
                  <a:lnTo>
                    <a:pt x="310896" y="281940"/>
                  </a:lnTo>
                  <a:close/>
                </a:path>
                <a:path w="516890" h="437514">
                  <a:moveTo>
                    <a:pt x="310896" y="257556"/>
                  </a:moveTo>
                  <a:lnTo>
                    <a:pt x="199644" y="257556"/>
                  </a:lnTo>
                  <a:lnTo>
                    <a:pt x="199644" y="268224"/>
                  </a:lnTo>
                  <a:lnTo>
                    <a:pt x="310896" y="268224"/>
                  </a:lnTo>
                  <a:lnTo>
                    <a:pt x="310896" y="257556"/>
                  </a:lnTo>
                  <a:close/>
                </a:path>
                <a:path w="516890" h="437514">
                  <a:moveTo>
                    <a:pt x="310896" y="233172"/>
                  </a:moveTo>
                  <a:lnTo>
                    <a:pt x="199644" y="233172"/>
                  </a:lnTo>
                  <a:lnTo>
                    <a:pt x="199644" y="243840"/>
                  </a:lnTo>
                  <a:lnTo>
                    <a:pt x="310896" y="243840"/>
                  </a:lnTo>
                  <a:lnTo>
                    <a:pt x="310896" y="233172"/>
                  </a:lnTo>
                  <a:close/>
                </a:path>
                <a:path w="516890" h="437514">
                  <a:moveTo>
                    <a:pt x="310896" y="210312"/>
                  </a:moveTo>
                  <a:lnTo>
                    <a:pt x="199644" y="210312"/>
                  </a:lnTo>
                  <a:lnTo>
                    <a:pt x="199644" y="220980"/>
                  </a:lnTo>
                  <a:lnTo>
                    <a:pt x="310896" y="220980"/>
                  </a:lnTo>
                  <a:lnTo>
                    <a:pt x="310896" y="210312"/>
                  </a:lnTo>
                  <a:close/>
                </a:path>
                <a:path w="516890" h="437514">
                  <a:moveTo>
                    <a:pt x="310896" y="185928"/>
                  </a:moveTo>
                  <a:lnTo>
                    <a:pt x="199644" y="185928"/>
                  </a:lnTo>
                  <a:lnTo>
                    <a:pt x="199644" y="196596"/>
                  </a:lnTo>
                  <a:lnTo>
                    <a:pt x="310896" y="196596"/>
                  </a:lnTo>
                  <a:lnTo>
                    <a:pt x="310896" y="185928"/>
                  </a:lnTo>
                  <a:close/>
                </a:path>
                <a:path w="516890" h="437514">
                  <a:moveTo>
                    <a:pt x="310896" y="161544"/>
                  </a:moveTo>
                  <a:lnTo>
                    <a:pt x="199644" y="161544"/>
                  </a:lnTo>
                  <a:lnTo>
                    <a:pt x="199644" y="172212"/>
                  </a:lnTo>
                  <a:lnTo>
                    <a:pt x="310896" y="172212"/>
                  </a:lnTo>
                  <a:lnTo>
                    <a:pt x="310896" y="161544"/>
                  </a:lnTo>
                  <a:close/>
                </a:path>
                <a:path w="516890" h="437514">
                  <a:moveTo>
                    <a:pt x="310896" y="138684"/>
                  </a:moveTo>
                  <a:lnTo>
                    <a:pt x="199644" y="138684"/>
                  </a:lnTo>
                  <a:lnTo>
                    <a:pt x="199644" y="149352"/>
                  </a:lnTo>
                  <a:lnTo>
                    <a:pt x="310896" y="149352"/>
                  </a:lnTo>
                  <a:lnTo>
                    <a:pt x="310896" y="138684"/>
                  </a:lnTo>
                  <a:close/>
                </a:path>
                <a:path w="516890" h="437514">
                  <a:moveTo>
                    <a:pt x="336804" y="85344"/>
                  </a:moveTo>
                  <a:lnTo>
                    <a:pt x="327152" y="85344"/>
                  </a:lnTo>
                  <a:lnTo>
                    <a:pt x="327152" y="122428"/>
                  </a:lnTo>
                  <a:lnTo>
                    <a:pt x="327152" y="427228"/>
                  </a:lnTo>
                  <a:lnTo>
                    <a:pt x="183388" y="427228"/>
                  </a:lnTo>
                  <a:lnTo>
                    <a:pt x="183388" y="122428"/>
                  </a:lnTo>
                  <a:lnTo>
                    <a:pt x="327152" y="122428"/>
                  </a:lnTo>
                  <a:lnTo>
                    <a:pt x="327152" y="85344"/>
                  </a:lnTo>
                  <a:lnTo>
                    <a:pt x="327025" y="85344"/>
                  </a:lnTo>
                  <a:lnTo>
                    <a:pt x="327025" y="94996"/>
                  </a:lnTo>
                  <a:lnTo>
                    <a:pt x="327025" y="109220"/>
                  </a:lnTo>
                  <a:lnTo>
                    <a:pt x="262763" y="109220"/>
                  </a:lnTo>
                  <a:lnTo>
                    <a:pt x="262763" y="94996"/>
                  </a:lnTo>
                  <a:lnTo>
                    <a:pt x="327025" y="94996"/>
                  </a:lnTo>
                  <a:lnTo>
                    <a:pt x="327025" y="85344"/>
                  </a:lnTo>
                  <a:lnTo>
                    <a:pt x="252984" y="85344"/>
                  </a:lnTo>
                  <a:lnTo>
                    <a:pt x="252984" y="110998"/>
                  </a:lnTo>
                  <a:lnTo>
                    <a:pt x="173736" y="110998"/>
                  </a:lnTo>
                  <a:lnTo>
                    <a:pt x="173736" y="122428"/>
                  </a:lnTo>
                  <a:lnTo>
                    <a:pt x="173736" y="427228"/>
                  </a:lnTo>
                  <a:lnTo>
                    <a:pt x="173736" y="437388"/>
                  </a:lnTo>
                  <a:lnTo>
                    <a:pt x="336804" y="437388"/>
                  </a:lnTo>
                  <a:lnTo>
                    <a:pt x="336804" y="94996"/>
                  </a:lnTo>
                  <a:lnTo>
                    <a:pt x="336804" y="85344"/>
                  </a:lnTo>
                  <a:close/>
                </a:path>
                <a:path w="516890" h="437514">
                  <a:moveTo>
                    <a:pt x="516636" y="329438"/>
                  </a:moveTo>
                  <a:lnTo>
                    <a:pt x="512064" y="329438"/>
                  </a:lnTo>
                  <a:lnTo>
                    <a:pt x="512064" y="10668"/>
                  </a:lnTo>
                  <a:lnTo>
                    <a:pt x="512064" y="6096"/>
                  </a:lnTo>
                  <a:lnTo>
                    <a:pt x="512064" y="0"/>
                  </a:lnTo>
                  <a:lnTo>
                    <a:pt x="505841" y="0"/>
                  </a:lnTo>
                  <a:lnTo>
                    <a:pt x="505841" y="339852"/>
                  </a:lnTo>
                  <a:lnTo>
                    <a:pt x="505841" y="427228"/>
                  </a:lnTo>
                  <a:lnTo>
                    <a:pt x="371602" y="427228"/>
                  </a:lnTo>
                  <a:lnTo>
                    <a:pt x="371602" y="339852"/>
                  </a:lnTo>
                  <a:lnTo>
                    <a:pt x="371856" y="339852"/>
                  </a:lnTo>
                  <a:lnTo>
                    <a:pt x="374904" y="339852"/>
                  </a:lnTo>
                  <a:lnTo>
                    <a:pt x="505841" y="339852"/>
                  </a:lnTo>
                  <a:lnTo>
                    <a:pt x="505841" y="0"/>
                  </a:lnTo>
                  <a:lnTo>
                    <a:pt x="501396" y="0"/>
                  </a:lnTo>
                  <a:lnTo>
                    <a:pt x="501396" y="10668"/>
                  </a:lnTo>
                  <a:lnTo>
                    <a:pt x="501396" y="21348"/>
                  </a:lnTo>
                  <a:lnTo>
                    <a:pt x="501396" y="329184"/>
                  </a:lnTo>
                  <a:lnTo>
                    <a:pt x="489204" y="329184"/>
                  </a:lnTo>
                  <a:lnTo>
                    <a:pt x="489204" y="320040"/>
                  </a:lnTo>
                  <a:lnTo>
                    <a:pt x="501396" y="320040"/>
                  </a:lnTo>
                  <a:lnTo>
                    <a:pt x="501396" y="309372"/>
                  </a:lnTo>
                  <a:lnTo>
                    <a:pt x="489204" y="309372"/>
                  </a:lnTo>
                  <a:lnTo>
                    <a:pt x="489204" y="298704"/>
                  </a:lnTo>
                  <a:lnTo>
                    <a:pt x="501396" y="298704"/>
                  </a:lnTo>
                  <a:lnTo>
                    <a:pt x="501396" y="288036"/>
                  </a:lnTo>
                  <a:lnTo>
                    <a:pt x="489204" y="288036"/>
                  </a:lnTo>
                  <a:lnTo>
                    <a:pt x="489204" y="277368"/>
                  </a:lnTo>
                  <a:lnTo>
                    <a:pt x="501396" y="277368"/>
                  </a:lnTo>
                  <a:lnTo>
                    <a:pt x="501396" y="268236"/>
                  </a:lnTo>
                  <a:lnTo>
                    <a:pt x="489204" y="268236"/>
                  </a:lnTo>
                  <a:lnTo>
                    <a:pt x="489204" y="257556"/>
                  </a:lnTo>
                  <a:lnTo>
                    <a:pt x="501396" y="257556"/>
                  </a:lnTo>
                  <a:lnTo>
                    <a:pt x="501396" y="246888"/>
                  </a:lnTo>
                  <a:lnTo>
                    <a:pt x="489204" y="246888"/>
                  </a:lnTo>
                  <a:lnTo>
                    <a:pt x="489204" y="236220"/>
                  </a:lnTo>
                  <a:lnTo>
                    <a:pt x="501396" y="236220"/>
                  </a:lnTo>
                  <a:lnTo>
                    <a:pt x="501396" y="227076"/>
                  </a:lnTo>
                  <a:lnTo>
                    <a:pt x="489204" y="227076"/>
                  </a:lnTo>
                  <a:lnTo>
                    <a:pt x="489204" y="216408"/>
                  </a:lnTo>
                  <a:lnTo>
                    <a:pt x="501396" y="216408"/>
                  </a:lnTo>
                  <a:lnTo>
                    <a:pt x="501396" y="205740"/>
                  </a:lnTo>
                  <a:lnTo>
                    <a:pt x="489204" y="205740"/>
                  </a:lnTo>
                  <a:lnTo>
                    <a:pt x="489204" y="196596"/>
                  </a:lnTo>
                  <a:lnTo>
                    <a:pt x="501396" y="196596"/>
                  </a:lnTo>
                  <a:lnTo>
                    <a:pt x="501396" y="184404"/>
                  </a:lnTo>
                  <a:lnTo>
                    <a:pt x="489204" y="184404"/>
                  </a:lnTo>
                  <a:lnTo>
                    <a:pt x="489204" y="175260"/>
                  </a:lnTo>
                  <a:lnTo>
                    <a:pt x="501396" y="175260"/>
                  </a:lnTo>
                  <a:lnTo>
                    <a:pt x="501396" y="164592"/>
                  </a:lnTo>
                  <a:lnTo>
                    <a:pt x="489204" y="164592"/>
                  </a:lnTo>
                  <a:lnTo>
                    <a:pt x="489204" y="153924"/>
                  </a:lnTo>
                  <a:lnTo>
                    <a:pt x="501396" y="153924"/>
                  </a:lnTo>
                  <a:lnTo>
                    <a:pt x="501396" y="144780"/>
                  </a:lnTo>
                  <a:lnTo>
                    <a:pt x="489204" y="144780"/>
                  </a:lnTo>
                  <a:lnTo>
                    <a:pt x="489204" y="134112"/>
                  </a:lnTo>
                  <a:lnTo>
                    <a:pt x="501396" y="134112"/>
                  </a:lnTo>
                  <a:lnTo>
                    <a:pt x="501396" y="123444"/>
                  </a:lnTo>
                  <a:lnTo>
                    <a:pt x="489204" y="123444"/>
                  </a:lnTo>
                  <a:lnTo>
                    <a:pt x="489204" y="112776"/>
                  </a:lnTo>
                  <a:lnTo>
                    <a:pt x="501396" y="112776"/>
                  </a:lnTo>
                  <a:lnTo>
                    <a:pt x="501396" y="103632"/>
                  </a:lnTo>
                  <a:lnTo>
                    <a:pt x="489204" y="103632"/>
                  </a:lnTo>
                  <a:lnTo>
                    <a:pt x="489204" y="92964"/>
                  </a:lnTo>
                  <a:lnTo>
                    <a:pt x="501396" y="92964"/>
                  </a:lnTo>
                  <a:lnTo>
                    <a:pt x="501396" y="82296"/>
                  </a:lnTo>
                  <a:lnTo>
                    <a:pt x="489204" y="82296"/>
                  </a:lnTo>
                  <a:lnTo>
                    <a:pt x="489204" y="71628"/>
                  </a:lnTo>
                  <a:lnTo>
                    <a:pt x="501396" y="71628"/>
                  </a:lnTo>
                  <a:lnTo>
                    <a:pt x="501396" y="60960"/>
                  </a:lnTo>
                  <a:lnTo>
                    <a:pt x="489204" y="60960"/>
                  </a:lnTo>
                  <a:lnTo>
                    <a:pt x="489204" y="50292"/>
                  </a:lnTo>
                  <a:lnTo>
                    <a:pt x="501396" y="50292"/>
                  </a:lnTo>
                  <a:lnTo>
                    <a:pt x="501396" y="41148"/>
                  </a:lnTo>
                  <a:lnTo>
                    <a:pt x="489204" y="41148"/>
                  </a:lnTo>
                  <a:lnTo>
                    <a:pt x="489204" y="30492"/>
                  </a:lnTo>
                  <a:lnTo>
                    <a:pt x="501396" y="30492"/>
                  </a:lnTo>
                  <a:lnTo>
                    <a:pt x="501396" y="21348"/>
                  </a:lnTo>
                  <a:lnTo>
                    <a:pt x="489204" y="21348"/>
                  </a:lnTo>
                  <a:lnTo>
                    <a:pt x="489204" y="10668"/>
                  </a:lnTo>
                  <a:lnTo>
                    <a:pt x="501396" y="10668"/>
                  </a:lnTo>
                  <a:lnTo>
                    <a:pt x="501396" y="0"/>
                  </a:lnTo>
                  <a:lnTo>
                    <a:pt x="478536" y="0"/>
                  </a:lnTo>
                  <a:lnTo>
                    <a:pt x="478536" y="10668"/>
                  </a:lnTo>
                  <a:lnTo>
                    <a:pt x="478536" y="21348"/>
                  </a:lnTo>
                  <a:lnTo>
                    <a:pt x="478536" y="329184"/>
                  </a:lnTo>
                  <a:lnTo>
                    <a:pt x="466344" y="329184"/>
                  </a:lnTo>
                  <a:lnTo>
                    <a:pt x="466344" y="320040"/>
                  </a:lnTo>
                  <a:lnTo>
                    <a:pt x="478536" y="320040"/>
                  </a:lnTo>
                  <a:lnTo>
                    <a:pt x="478536" y="309372"/>
                  </a:lnTo>
                  <a:lnTo>
                    <a:pt x="466344" y="309372"/>
                  </a:lnTo>
                  <a:lnTo>
                    <a:pt x="466344" y="298704"/>
                  </a:lnTo>
                  <a:lnTo>
                    <a:pt x="478536" y="298704"/>
                  </a:lnTo>
                  <a:lnTo>
                    <a:pt x="478536" y="288036"/>
                  </a:lnTo>
                  <a:lnTo>
                    <a:pt x="466344" y="288036"/>
                  </a:lnTo>
                  <a:lnTo>
                    <a:pt x="466344" y="277368"/>
                  </a:lnTo>
                  <a:lnTo>
                    <a:pt x="478536" y="277368"/>
                  </a:lnTo>
                  <a:lnTo>
                    <a:pt x="478536" y="268236"/>
                  </a:lnTo>
                  <a:lnTo>
                    <a:pt x="466344" y="268236"/>
                  </a:lnTo>
                  <a:lnTo>
                    <a:pt x="466344" y="257556"/>
                  </a:lnTo>
                  <a:lnTo>
                    <a:pt x="478536" y="257556"/>
                  </a:lnTo>
                  <a:lnTo>
                    <a:pt x="478536" y="246888"/>
                  </a:lnTo>
                  <a:lnTo>
                    <a:pt x="466344" y="246888"/>
                  </a:lnTo>
                  <a:lnTo>
                    <a:pt x="466344" y="236220"/>
                  </a:lnTo>
                  <a:lnTo>
                    <a:pt x="478536" y="236220"/>
                  </a:lnTo>
                  <a:lnTo>
                    <a:pt x="478536" y="227076"/>
                  </a:lnTo>
                  <a:lnTo>
                    <a:pt x="466344" y="227076"/>
                  </a:lnTo>
                  <a:lnTo>
                    <a:pt x="466344" y="216408"/>
                  </a:lnTo>
                  <a:lnTo>
                    <a:pt x="478536" y="216408"/>
                  </a:lnTo>
                  <a:lnTo>
                    <a:pt x="478536" y="205740"/>
                  </a:lnTo>
                  <a:lnTo>
                    <a:pt x="466344" y="205740"/>
                  </a:lnTo>
                  <a:lnTo>
                    <a:pt x="466344" y="196596"/>
                  </a:lnTo>
                  <a:lnTo>
                    <a:pt x="478536" y="196596"/>
                  </a:lnTo>
                  <a:lnTo>
                    <a:pt x="478536" y="184404"/>
                  </a:lnTo>
                  <a:lnTo>
                    <a:pt x="466344" y="184404"/>
                  </a:lnTo>
                  <a:lnTo>
                    <a:pt x="466344" y="175260"/>
                  </a:lnTo>
                  <a:lnTo>
                    <a:pt x="478536" y="175260"/>
                  </a:lnTo>
                  <a:lnTo>
                    <a:pt x="478536" y="164592"/>
                  </a:lnTo>
                  <a:lnTo>
                    <a:pt x="466344" y="164592"/>
                  </a:lnTo>
                  <a:lnTo>
                    <a:pt x="466344" y="153924"/>
                  </a:lnTo>
                  <a:lnTo>
                    <a:pt x="478536" y="153924"/>
                  </a:lnTo>
                  <a:lnTo>
                    <a:pt x="478536" y="144780"/>
                  </a:lnTo>
                  <a:lnTo>
                    <a:pt x="466344" y="144780"/>
                  </a:lnTo>
                  <a:lnTo>
                    <a:pt x="466344" y="134112"/>
                  </a:lnTo>
                  <a:lnTo>
                    <a:pt x="478536" y="134112"/>
                  </a:lnTo>
                  <a:lnTo>
                    <a:pt x="478536" y="123444"/>
                  </a:lnTo>
                  <a:lnTo>
                    <a:pt x="466344" y="123444"/>
                  </a:lnTo>
                  <a:lnTo>
                    <a:pt x="466344" y="112776"/>
                  </a:lnTo>
                  <a:lnTo>
                    <a:pt x="478536" y="112776"/>
                  </a:lnTo>
                  <a:lnTo>
                    <a:pt x="478536" y="103632"/>
                  </a:lnTo>
                  <a:lnTo>
                    <a:pt x="466344" y="103632"/>
                  </a:lnTo>
                  <a:lnTo>
                    <a:pt x="466344" y="92964"/>
                  </a:lnTo>
                  <a:lnTo>
                    <a:pt x="478536" y="92964"/>
                  </a:lnTo>
                  <a:lnTo>
                    <a:pt x="478536" y="82296"/>
                  </a:lnTo>
                  <a:lnTo>
                    <a:pt x="466344" y="82296"/>
                  </a:lnTo>
                  <a:lnTo>
                    <a:pt x="466344" y="71628"/>
                  </a:lnTo>
                  <a:lnTo>
                    <a:pt x="478536" y="71628"/>
                  </a:lnTo>
                  <a:lnTo>
                    <a:pt x="478536" y="60960"/>
                  </a:lnTo>
                  <a:lnTo>
                    <a:pt x="466344" y="60960"/>
                  </a:lnTo>
                  <a:lnTo>
                    <a:pt x="466344" y="50292"/>
                  </a:lnTo>
                  <a:lnTo>
                    <a:pt x="478536" y="50292"/>
                  </a:lnTo>
                  <a:lnTo>
                    <a:pt x="478536" y="41148"/>
                  </a:lnTo>
                  <a:lnTo>
                    <a:pt x="466344" y="41148"/>
                  </a:lnTo>
                  <a:lnTo>
                    <a:pt x="466344" y="30492"/>
                  </a:lnTo>
                  <a:lnTo>
                    <a:pt x="478536" y="30492"/>
                  </a:lnTo>
                  <a:lnTo>
                    <a:pt x="478536" y="21348"/>
                  </a:lnTo>
                  <a:lnTo>
                    <a:pt x="466344" y="21348"/>
                  </a:lnTo>
                  <a:lnTo>
                    <a:pt x="466344" y="10668"/>
                  </a:lnTo>
                  <a:lnTo>
                    <a:pt x="478536" y="10668"/>
                  </a:lnTo>
                  <a:lnTo>
                    <a:pt x="478536" y="0"/>
                  </a:lnTo>
                  <a:lnTo>
                    <a:pt x="457200" y="0"/>
                  </a:lnTo>
                  <a:lnTo>
                    <a:pt x="457200" y="10668"/>
                  </a:lnTo>
                  <a:lnTo>
                    <a:pt x="457200" y="21348"/>
                  </a:lnTo>
                  <a:lnTo>
                    <a:pt x="457200" y="329184"/>
                  </a:lnTo>
                  <a:lnTo>
                    <a:pt x="443484" y="329184"/>
                  </a:lnTo>
                  <a:lnTo>
                    <a:pt x="443484" y="320040"/>
                  </a:lnTo>
                  <a:lnTo>
                    <a:pt x="457200" y="320040"/>
                  </a:lnTo>
                  <a:lnTo>
                    <a:pt x="457200" y="309372"/>
                  </a:lnTo>
                  <a:lnTo>
                    <a:pt x="443484" y="309372"/>
                  </a:lnTo>
                  <a:lnTo>
                    <a:pt x="443484" y="298704"/>
                  </a:lnTo>
                  <a:lnTo>
                    <a:pt x="457200" y="298704"/>
                  </a:lnTo>
                  <a:lnTo>
                    <a:pt x="457200" y="288036"/>
                  </a:lnTo>
                  <a:lnTo>
                    <a:pt x="443484" y="288036"/>
                  </a:lnTo>
                  <a:lnTo>
                    <a:pt x="443484" y="277368"/>
                  </a:lnTo>
                  <a:lnTo>
                    <a:pt x="457200" y="277368"/>
                  </a:lnTo>
                  <a:lnTo>
                    <a:pt x="457200" y="268236"/>
                  </a:lnTo>
                  <a:lnTo>
                    <a:pt x="443484" y="268236"/>
                  </a:lnTo>
                  <a:lnTo>
                    <a:pt x="443484" y="257556"/>
                  </a:lnTo>
                  <a:lnTo>
                    <a:pt x="457200" y="257556"/>
                  </a:lnTo>
                  <a:lnTo>
                    <a:pt x="457200" y="246888"/>
                  </a:lnTo>
                  <a:lnTo>
                    <a:pt x="443484" y="246888"/>
                  </a:lnTo>
                  <a:lnTo>
                    <a:pt x="443484" y="236220"/>
                  </a:lnTo>
                  <a:lnTo>
                    <a:pt x="457200" y="236220"/>
                  </a:lnTo>
                  <a:lnTo>
                    <a:pt x="457200" y="227076"/>
                  </a:lnTo>
                  <a:lnTo>
                    <a:pt x="443484" y="227076"/>
                  </a:lnTo>
                  <a:lnTo>
                    <a:pt x="443484" y="216408"/>
                  </a:lnTo>
                  <a:lnTo>
                    <a:pt x="457200" y="216408"/>
                  </a:lnTo>
                  <a:lnTo>
                    <a:pt x="457200" y="205740"/>
                  </a:lnTo>
                  <a:lnTo>
                    <a:pt x="443484" y="205740"/>
                  </a:lnTo>
                  <a:lnTo>
                    <a:pt x="443484" y="196596"/>
                  </a:lnTo>
                  <a:lnTo>
                    <a:pt x="457200" y="196596"/>
                  </a:lnTo>
                  <a:lnTo>
                    <a:pt x="457200" y="184404"/>
                  </a:lnTo>
                  <a:lnTo>
                    <a:pt x="443484" y="184404"/>
                  </a:lnTo>
                  <a:lnTo>
                    <a:pt x="443484" y="175260"/>
                  </a:lnTo>
                  <a:lnTo>
                    <a:pt x="457200" y="175260"/>
                  </a:lnTo>
                  <a:lnTo>
                    <a:pt x="457200" y="164592"/>
                  </a:lnTo>
                  <a:lnTo>
                    <a:pt x="443484" y="164592"/>
                  </a:lnTo>
                  <a:lnTo>
                    <a:pt x="443484" y="153924"/>
                  </a:lnTo>
                  <a:lnTo>
                    <a:pt x="457200" y="153924"/>
                  </a:lnTo>
                  <a:lnTo>
                    <a:pt x="457200" y="144780"/>
                  </a:lnTo>
                  <a:lnTo>
                    <a:pt x="443484" y="144780"/>
                  </a:lnTo>
                  <a:lnTo>
                    <a:pt x="443484" y="134112"/>
                  </a:lnTo>
                  <a:lnTo>
                    <a:pt x="457200" y="134112"/>
                  </a:lnTo>
                  <a:lnTo>
                    <a:pt x="457200" y="123444"/>
                  </a:lnTo>
                  <a:lnTo>
                    <a:pt x="443484" y="123444"/>
                  </a:lnTo>
                  <a:lnTo>
                    <a:pt x="443484" y="112776"/>
                  </a:lnTo>
                  <a:lnTo>
                    <a:pt x="457200" y="112776"/>
                  </a:lnTo>
                  <a:lnTo>
                    <a:pt x="457200" y="103632"/>
                  </a:lnTo>
                  <a:lnTo>
                    <a:pt x="443484" y="103632"/>
                  </a:lnTo>
                  <a:lnTo>
                    <a:pt x="443484" y="92964"/>
                  </a:lnTo>
                  <a:lnTo>
                    <a:pt x="457200" y="92964"/>
                  </a:lnTo>
                  <a:lnTo>
                    <a:pt x="457200" y="82296"/>
                  </a:lnTo>
                  <a:lnTo>
                    <a:pt x="443484" y="82296"/>
                  </a:lnTo>
                  <a:lnTo>
                    <a:pt x="443484" y="71628"/>
                  </a:lnTo>
                  <a:lnTo>
                    <a:pt x="457200" y="71628"/>
                  </a:lnTo>
                  <a:lnTo>
                    <a:pt x="457200" y="60960"/>
                  </a:lnTo>
                  <a:lnTo>
                    <a:pt x="443484" y="60960"/>
                  </a:lnTo>
                  <a:lnTo>
                    <a:pt x="443484" y="50292"/>
                  </a:lnTo>
                  <a:lnTo>
                    <a:pt x="457200" y="50292"/>
                  </a:lnTo>
                  <a:lnTo>
                    <a:pt x="457200" y="41148"/>
                  </a:lnTo>
                  <a:lnTo>
                    <a:pt x="443484" y="41148"/>
                  </a:lnTo>
                  <a:lnTo>
                    <a:pt x="443484" y="30492"/>
                  </a:lnTo>
                  <a:lnTo>
                    <a:pt x="457200" y="30492"/>
                  </a:lnTo>
                  <a:lnTo>
                    <a:pt x="457200" y="21348"/>
                  </a:lnTo>
                  <a:lnTo>
                    <a:pt x="443484" y="21348"/>
                  </a:lnTo>
                  <a:lnTo>
                    <a:pt x="443484" y="10668"/>
                  </a:lnTo>
                  <a:lnTo>
                    <a:pt x="457200" y="10668"/>
                  </a:lnTo>
                  <a:lnTo>
                    <a:pt x="457200" y="0"/>
                  </a:lnTo>
                  <a:lnTo>
                    <a:pt x="434340" y="0"/>
                  </a:lnTo>
                  <a:lnTo>
                    <a:pt x="434340" y="10668"/>
                  </a:lnTo>
                  <a:lnTo>
                    <a:pt x="434340" y="21348"/>
                  </a:lnTo>
                  <a:lnTo>
                    <a:pt x="434340" y="329184"/>
                  </a:lnTo>
                  <a:lnTo>
                    <a:pt x="420624" y="329184"/>
                  </a:lnTo>
                  <a:lnTo>
                    <a:pt x="420624" y="320040"/>
                  </a:lnTo>
                  <a:lnTo>
                    <a:pt x="434340" y="320040"/>
                  </a:lnTo>
                  <a:lnTo>
                    <a:pt x="434340" y="309372"/>
                  </a:lnTo>
                  <a:lnTo>
                    <a:pt x="420624" y="309372"/>
                  </a:lnTo>
                  <a:lnTo>
                    <a:pt x="420624" y="298704"/>
                  </a:lnTo>
                  <a:lnTo>
                    <a:pt x="434340" y="298704"/>
                  </a:lnTo>
                  <a:lnTo>
                    <a:pt x="434340" y="288036"/>
                  </a:lnTo>
                  <a:lnTo>
                    <a:pt x="420624" y="288036"/>
                  </a:lnTo>
                  <a:lnTo>
                    <a:pt x="420624" y="277368"/>
                  </a:lnTo>
                  <a:lnTo>
                    <a:pt x="434340" y="277368"/>
                  </a:lnTo>
                  <a:lnTo>
                    <a:pt x="434340" y="268236"/>
                  </a:lnTo>
                  <a:lnTo>
                    <a:pt x="420624" y="268236"/>
                  </a:lnTo>
                  <a:lnTo>
                    <a:pt x="420624" y="257556"/>
                  </a:lnTo>
                  <a:lnTo>
                    <a:pt x="434340" y="257556"/>
                  </a:lnTo>
                  <a:lnTo>
                    <a:pt x="434340" y="246888"/>
                  </a:lnTo>
                  <a:lnTo>
                    <a:pt x="420624" y="246888"/>
                  </a:lnTo>
                  <a:lnTo>
                    <a:pt x="420624" y="236220"/>
                  </a:lnTo>
                  <a:lnTo>
                    <a:pt x="434340" y="236220"/>
                  </a:lnTo>
                  <a:lnTo>
                    <a:pt x="434340" y="227076"/>
                  </a:lnTo>
                  <a:lnTo>
                    <a:pt x="420624" y="227076"/>
                  </a:lnTo>
                  <a:lnTo>
                    <a:pt x="420624" y="216408"/>
                  </a:lnTo>
                  <a:lnTo>
                    <a:pt x="434340" y="216408"/>
                  </a:lnTo>
                  <a:lnTo>
                    <a:pt x="434340" y="205740"/>
                  </a:lnTo>
                  <a:lnTo>
                    <a:pt x="420624" y="205740"/>
                  </a:lnTo>
                  <a:lnTo>
                    <a:pt x="420624" y="196596"/>
                  </a:lnTo>
                  <a:lnTo>
                    <a:pt x="434340" y="196596"/>
                  </a:lnTo>
                  <a:lnTo>
                    <a:pt x="434340" y="184404"/>
                  </a:lnTo>
                  <a:lnTo>
                    <a:pt x="420624" y="184404"/>
                  </a:lnTo>
                  <a:lnTo>
                    <a:pt x="420624" y="175260"/>
                  </a:lnTo>
                  <a:lnTo>
                    <a:pt x="434340" y="175260"/>
                  </a:lnTo>
                  <a:lnTo>
                    <a:pt x="434340" y="164592"/>
                  </a:lnTo>
                  <a:lnTo>
                    <a:pt x="420624" y="164592"/>
                  </a:lnTo>
                  <a:lnTo>
                    <a:pt x="420624" y="153924"/>
                  </a:lnTo>
                  <a:lnTo>
                    <a:pt x="434340" y="153924"/>
                  </a:lnTo>
                  <a:lnTo>
                    <a:pt x="434340" y="144780"/>
                  </a:lnTo>
                  <a:lnTo>
                    <a:pt x="420624" y="144780"/>
                  </a:lnTo>
                  <a:lnTo>
                    <a:pt x="420624" y="134112"/>
                  </a:lnTo>
                  <a:lnTo>
                    <a:pt x="434340" y="134112"/>
                  </a:lnTo>
                  <a:lnTo>
                    <a:pt x="434340" y="123444"/>
                  </a:lnTo>
                  <a:lnTo>
                    <a:pt x="420624" y="123444"/>
                  </a:lnTo>
                  <a:lnTo>
                    <a:pt x="420624" y="112776"/>
                  </a:lnTo>
                  <a:lnTo>
                    <a:pt x="434340" y="112776"/>
                  </a:lnTo>
                  <a:lnTo>
                    <a:pt x="434340" y="103632"/>
                  </a:lnTo>
                  <a:lnTo>
                    <a:pt x="420624" y="103632"/>
                  </a:lnTo>
                  <a:lnTo>
                    <a:pt x="420624" y="92964"/>
                  </a:lnTo>
                  <a:lnTo>
                    <a:pt x="434340" y="92964"/>
                  </a:lnTo>
                  <a:lnTo>
                    <a:pt x="434340" y="82296"/>
                  </a:lnTo>
                  <a:lnTo>
                    <a:pt x="420624" y="82296"/>
                  </a:lnTo>
                  <a:lnTo>
                    <a:pt x="420624" y="71628"/>
                  </a:lnTo>
                  <a:lnTo>
                    <a:pt x="434340" y="71628"/>
                  </a:lnTo>
                  <a:lnTo>
                    <a:pt x="434340" y="60960"/>
                  </a:lnTo>
                  <a:lnTo>
                    <a:pt x="420624" y="60960"/>
                  </a:lnTo>
                  <a:lnTo>
                    <a:pt x="420624" y="50292"/>
                  </a:lnTo>
                  <a:lnTo>
                    <a:pt x="434340" y="50292"/>
                  </a:lnTo>
                  <a:lnTo>
                    <a:pt x="434340" y="41148"/>
                  </a:lnTo>
                  <a:lnTo>
                    <a:pt x="420624" y="41148"/>
                  </a:lnTo>
                  <a:lnTo>
                    <a:pt x="420624" y="30492"/>
                  </a:lnTo>
                  <a:lnTo>
                    <a:pt x="434340" y="30492"/>
                  </a:lnTo>
                  <a:lnTo>
                    <a:pt x="434340" y="21348"/>
                  </a:lnTo>
                  <a:lnTo>
                    <a:pt x="420624" y="21348"/>
                  </a:lnTo>
                  <a:lnTo>
                    <a:pt x="420624" y="10668"/>
                  </a:lnTo>
                  <a:lnTo>
                    <a:pt x="434340" y="10668"/>
                  </a:lnTo>
                  <a:lnTo>
                    <a:pt x="434340" y="0"/>
                  </a:lnTo>
                  <a:lnTo>
                    <a:pt x="409956" y="0"/>
                  </a:lnTo>
                  <a:lnTo>
                    <a:pt x="409956" y="10668"/>
                  </a:lnTo>
                  <a:lnTo>
                    <a:pt x="409956" y="21348"/>
                  </a:lnTo>
                  <a:lnTo>
                    <a:pt x="409956" y="329184"/>
                  </a:lnTo>
                  <a:lnTo>
                    <a:pt x="397764" y="329184"/>
                  </a:lnTo>
                  <a:lnTo>
                    <a:pt x="397764" y="320040"/>
                  </a:lnTo>
                  <a:lnTo>
                    <a:pt x="409956" y="320040"/>
                  </a:lnTo>
                  <a:lnTo>
                    <a:pt x="409956" y="309372"/>
                  </a:lnTo>
                  <a:lnTo>
                    <a:pt x="397764" y="309372"/>
                  </a:lnTo>
                  <a:lnTo>
                    <a:pt x="397764" y="298704"/>
                  </a:lnTo>
                  <a:lnTo>
                    <a:pt x="409956" y="298704"/>
                  </a:lnTo>
                  <a:lnTo>
                    <a:pt x="409956" y="288036"/>
                  </a:lnTo>
                  <a:lnTo>
                    <a:pt x="397764" y="288036"/>
                  </a:lnTo>
                  <a:lnTo>
                    <a:pt x="397764" y="277368"/>
                  </a:lnTo>
                  <a:lnTo>
                    <a:pt x="409956" y="277368"/>
                  </a:lnTo>
                  <a:lnTo>
                    <a:pt x="409956" y="268236"/>
                  </a:lnTo>
                  <a:lnTo>
                    <a:pt x="397764" y="268236"/>
                  </a:lnTo>
                  <a:lnTo>
                    <a:pt x="397764" y="257556"/>
                  </a:lnTo>
                  <a:lnTo>
                    <a:pt x="409956" y="257556"/>
                  </a:lnTo>
                  <a:lnTo>
                    <a:pt x="409956" y="246888"/>
                  </a:lnTo>
                  <a:lnTo>
                    <a:pt x="397764" y="246888"/>
                  </a:lnTo>
                  <a:lnTo>
                    <a:pt x="397764" y="236220"/>
                  </a:lnTo>
                  <a:lnTo>
                    <a:pt x="409956" y="236220"/>
                  </a:lnTo>
                  <a:lnTo>
                    <a:pt x="409956" y="227076"/>
                  </a:lnTo>
                  <a:lnTo>
                    <a:pt x="397764" y="227076"/>
                  </a:lnTo>
                  <a:lnTo>
                    <a:pt x="397764" y="216408"/>
                  </a:lnTo>
                  <a:lnTo>
                    <a:pt x="409956" y="216408"/>
                  </a:lnTo>
                  <a:lnTo>
                    <a:pt x="409956" y="205740"/>
                  </a:lnTo>
                  <a:lnTo>
                    <a:pt x="397764" y="205740"/>
                  </a:lnTo>
                  <a:lnTo>
                    <a:pt x="397764" y="196596"/>
                  </a:lnTo>
                  <a:lnTo>
                    <a:pt x="409956" y="196596"/>
                  </a:lnTo>
                  <a:lnTo>
                    <a:pt x="409956" y="184404"/>
                  </a:lnTo>
                  <a:lnTo>
                    <a:pt x="397764" y="184404"/>
                  </a:lnTo>
                  <a:lnTo>
                    <a:pt x="397764" y="175260"/>
                  </a:lnTo>
                  <a:lnTo>
                    <a:pt x="409956" y="175260"/>
                  </a:lnTo>
                  <a:lnTo>
                    <a:pt x="409956" y="164592"/>
                  </a:lnTo>
                  <a:lnTo>
                    <a:pt x="397764" y="164592"/>
                  </a:lnTo>
                  <a:lnTo>
                    <a:pt x="397764" y="153924"/>
                  </a:lnTo>
                  <a:lnTo>
                    <a:pt x="409956" y="153924"/>
                  </a:lnTo>
                  <a:lnTo>
                    <a:pt x="409956" y="144780"/>
                  </a:lnTo>
                  <a:lnTo>
                    <a:pt x="397764" y="144780"/>
                  </a:lnTo>
                  <a:lnTo>
                    <a:pt x="397764" y="134112"/>
                  </a:lnTo>
                  <a:lnTo>
                    <a:pt x="409956" y="134112"/>
                  </a:lnTo>
                  <a:lnTo>
                    <a:pt x="409956" y="123444"/>
                  </a:lnTo>
                  <a:lnTo>
                    <a:pt x="397764" y="123444"/>
                  </a:lnTo>
                  <a:lnTo>
                    <a:pt x="397764" y="112776"/>
                  </a:lnTo>
                  <a:lnTo>
                    <a:pt x="409956" y="112776"/>
                  </a:lnTo>
                  <a:lnTo>
                    <a:pt x="409956" y="103632"/>
                  </a:lnTo>
                  <a:lnTo>
                    <a:pt x="397764" y="103632"/>
                  </a:lnTo>
                  <a:lnTo>
                    <a:pt x="397764" y="92964"/>
                  </a:lnTo>
                  <a:lnTo>
                    <a:pt x="409956" y="92964"/>
                  </a:lnTo>
                  <a:lnTo>
                    <a:pt x="409956" y="82296"/>
                  </a:lnTo>
                  <a:lnTo>
                    <a:pt x="397764" y="82296"/>
                  </a:lnTo>
                  <a:lnTo>
                    <a:pt x="397764" y="71628"/>
                  </a:lnTo>
                  <a:lnTo>
                    <a:pt x="409956" y="71628"/>
                  </a:lnTo>
                  <a:lnTo>
                    <a:pt x="409956" y="60960"/>
                  </a:lnTo>
                  <a:lnTo>
                    <a:pt x="397764" y="60960"/>
                  </a:lnTo>
                  <a:lnTo>
                    <a:pt x="397764" y="50292"/>
                  </a:lnTo>
                  <a:lnTo>
                    <a:pt x="409956" y="50292"/>
                  </a:lnTo>
                  <a:lnTo>
                    <a:pt x="409956" y="41148"/>
                  </a:lnTo>
                  <a:lnTo>
                    <a:pt x="397764" y="41148"/>
                  </a:lnTo>
                  <a:lnTo>
                    <a:pt x="397764" y="30492"/>
                  </a:lnTo>
                  <a:lnTo>
                    <a:pt x="409956" y="30492"/>
                  </a:lnTo>
                  <a:lnTo>
                    <a:pt x="409956" y="21348"/>
                  </a:lnTo>
                  <a:lnTo>
                    <a:pt x="397764" y="21348"/>
                  </a:lnTo>
                  <a:lnTo>
                    <a:pt x="397764" y="10668"/>
                  </a:lnTo>
                  <a:lnTo>
                    <a:pt x="409956" y="10668"/>
                  </a:lnTo>
                  <a:lnTo>
                    <a:pt x="409956" y="0"/>
                  </a:lnTo>
                  <a:lnTo>
                    <a:pt x="387096" y="0"/>
                  </a:lnTo>
                  <a:lnTo>
                    <a:pt x="387096" y="10668"/>
                  </a:lnTo>
                  <a:lnTo>
                    <a:pt x="387096" y="21348"/>
                  </a:lnTo>
                  <a:lnTo>
                    <a:pt x="387096" y="329184"/>
                  </a:lnTo>
                  <a:lnTo>
                    <a:pt x="374904" y="329184"/>
                  </a:lnTo>
                  <a:lnTo>
                    <a:pt x="374904" y="320040"/>
                  </a:lnTo>
                  <a:lnTo>
                    <a:pt x="387096" y="320040"/>
                  </a:lnTo>
                  <a:lnTo>
                    <a:pt x="387096" y="309372"/>
                  </a:lnTo>
                  <a:lnTo>
                    <a:pt x="374904" y="309372"/>
                  </a:lnTo>
                  <a:lnTo>
                    <a:pt x="374904" y="298704"/>
                  </a:lnTo>
                  <a:lnTo>
                    <a:pt x="387096" y="298704"/>
                  </a:lnTo>
                  <a:lnTo>
                    <a:pt x="387096" y="288036"/>
                  </a:lnTo>
                  <a:lnTo>
                    <a:pt x="374904" y="288036"/>
                  </a:lnTo>
                  <a:lnTo>
                    <a:pt x="374904" y="277368"/>
                  </a:lnTo>
                  <a:lnTo>
                    <a:pt x="387096" y="277368"/>
                  </a:lnTo>
                  <a:lnTo>
                    <a:pt x="387096" y="268236"/>
                  </a:lnTo>
                  <a:lnTo>
                    <a:pt x="374904" y="268236"/>
                  </a:lnTo>
                  <a:lnTo>
                    <a:pt x="374904" y="257556"/>
                  </a:lnTo>
                  <a:lnTo>
                    <a:pt x="387096" y="257556"/>
                  </a:lnTo>
                  <a:lnTo>
                    <a:pt x="387096" y="246888"/>
                  </a:lnTo>
                  <a:lnTo>
                    <a:pt x="374904" y="246888"/>
                  </a:lnTo>
                  <a:lnTo>
                    <a:pt x="374904" y="236220"/>
                  </a:lnTo>
                  <a:lnTo>
                    <a:pt x="387096" y="236220"/>
                  </a:lnTo>
                  <a:lnTo>
                    <a:pt x="387096" y="227076"/>
                  </a:lnTo>
                  <a:lnTo>
                    <a:pt x="374904" y="227076"/>
                  </a:lnTo>
                  <a:lnTo>
                    <a:pt x="374904" y="216408"/>
                  </a:lnTo>
                  <a:lnTo>
                    <a:pt x="387096" y="216408"/>
                  </a:lnTo>
                  <a:lnTo>
                    <a:pt x="387096" y="205740"/>
                  </a:lnTo>
                  <a:lnTo>
                    <a:pt x="374904" y="205740"/>
                  </a:lnTo>
                  <a:lnTo>
                    <a:pt x="374904" y="196596"/>
                  </a:lnTo>
                  <a:lnTo>
                    <a:pt x="387096" y="196596"/>
                  </a:lnTo>
                  <a:lnTo>
                    <a:pt x="387096" y="184404"/>
                  </a:lnTo>
                  <a:lnTo>
                    <a:pt x="374904" y="184404"/>
                  </a:lnTo>
                  <a:lnTo>
                    <a:pt x="374904" y="175260"/>
                  </a:lnTo>
                  <a:lnTo>
                    <a:pt x="387096" y="175260"/>
                  </a:lnTo>
                  <a:lnTo>
                    <a:pt x="387096" y="164592"/>
                  </a:lnTo>
                  <a:lnTo>
                    <a:pt x="374904" y="164592"/>
                  </a:lnTo>
                  <a:lnTo>
                    <a:pt x="374904" y="153924"/>
                  </a:lnTo>
                  <a:lnTo>
                    <a:pt x="387096" y="153924"/>
                  </a:lnTo>
                  <a:lnTo>
                    <a:pt x="387096" y="144780"/>
                  </a:lnTo>
                  <a:lnTo>
                    <a:pt x="374904" y="144780"/>
                  </a:lnTo>
                  <a:lnTo>
                    <a:pt x="374904" y="134112"/>
                  </a:lnTo>
                  <a:lnTo>
                    <a:pt x="387096" y="134112"/>
                  </a:lnTo>
                  <a:lnTo>
                    <a:pt x="387096" y="123444"/>
                  </a:lnTo>
                  <a:lnTo>
                    <a:pt x="374904" y="123444"/>
                  </a:lnTo>
                  <a:lnTo>
                    <a:pt x="374904" y="112776"/>
                  </a:lnTo>
                  <a:lnTo>
                    <a:pt x="387096" y="112776"/>
                  </a:lnTo>
                  <a:lnTo>
                    <a:pt x="387096" y="103632"/>
                  </a:lnTo>
                  <a:lnTo>
                    <a:pt x="374904" y="103632"/>
                  </a:lnTo>
                  <a:lnTo>
                    <a:pt x="374904" y="92964"/>
                  </a:lnTo>
                  <a:lnTo>
                    <a:pt x="387096" y="92964"/>
                  </a:lnTo>
                  <a:lnTo>
                    <a:pt x="387096" y="82296"/>
                  </a:lnTo>
                  <a:lnTo>
                    <a:pt x="374904" y="82296"/>
                  </a:lnTo>
                  <a:lnTo>
                    <a:pt x="374904" y="71628"/>
                  </a:lnTo>
                  <a:lnTo>
                    <a:pt x="387096" y="71628"/>
                  </a:lnTo>
                  <a:lnTo>
                    <a:pt x="387096" y="60960"/>
                  </a:lnTo>
                  <a:lnTo>
                    <a:pt x="374904" y="60960"/>
                  </a:lnTo>
                  <a:lnTo>
                    <a:pt x="374904" y="50292"/>
                  </a:lnTo>
                  <a:lnTo>
                    <a:pt x="387096" y="50292"/>
                  </a:lnTo>
                  <a:lnTo>
                    <a:pt x="387096" y="41148"/>
                  </a:lnTo>
                  <a:lnTo>
                    <a:pt x="374904" y="41148"/>
                  </a:lnTo>
                  <a:lnTo>
                    <a:pt x="374904" y="30492"/>
                  </a:lnTo>
                  <a:lnTo>
                    <a:pt x="387096" y="30492"/>
                  </a:lnTo>
                  <a:lnTo>
                    <a:pt x="387096" y="21348"/>
                  </a:lnTo>
                  <a:lnTo>
                    <a:pt x="374904" y="21348"/>
                  </a:lnTo>
                  <a:lnTo>
                    <a:pt x="374904" y="10668"/>
                  </a:lnTo>
                  <a:lnTo>
                    <a:pt x="387096" y="10668"/>
                  </a:lnTo>
                  <a:lnTo>
                    <a:pt x="387096" y="0"/>
                  </a:lnTo>
                  <a:lnTo>
                    <a:pt x="364236" y="0"/>
                  </a:lnTo>
                  <a:lnTo>
                    <a:pt x="364236" y="6096"/>
                  </a:lnTo>
                  <a:lnTo>
                    <a:pt x="364236" y="10668"/>
                  </a:lnTo>
                  <a:lnTo>
                    <a:pt x="364236" y="329438"/>
                  </a:lnTo>
                  <a:lnTo>
                    <a:pt x="361188" y="329438"/>
                  </a:lnTo>
                  <a:lnTo>
                    <a:pt x="361188" y="339598"/>
                  </a:lnTo>
                  <a:lnTo>
                    <a:pt x="361188" y="427228"/>
                  </a:lnTo>
                  <a:lnTo>
                    <a:pt x="361188" y="437388"/>
                  </a:lnTo>
                  <a:lnTo>
                    <a:pt x="516636" y="437388"/>
                  </a:lnTo>
                  <a:lnTo>
                    <a:pt x="516636" y="427647"/>
                  </a:lnTo>
                  <a:lnTo>
                    <a:pt x="516636" y="427228"/>
                  </a:lnTo>
                  <a:lnTo>
                    <a:pt x="516636" y="339598"/>
                  </a:lnTo>
                  <a:lnTo>
                    <a:pt x="516636" y="338963"/>
                  </a:lnTo>
                  <a:lnTo>
                    <a:pt x="516636" y="329438"/>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26" name="object 126"/>
            <p:cNvPicPr/>
            <p:nvPr/>
          </p:nvPicPr>
          <p:blipFill>
            <a:blip r:embed="rId28" cstate="print"/>
            <a:stretch>
              <a:fillRect/>
            </a:stretch>
          </p:blipFill>
          <p:spPr>
            <a:xfrm>
              <a:off x="9393935" y="5202935"/>
              <a:ext cx="356615" cy="99059"/>
            </a:xfrm>
            <a:prstGeom prst="rect">
              <a:avLst/>
            </a:prstGeom>
          </p:spPr>
        </p:pic>
        <p:sp>
          <p:nvSpPr>
            <p:cNvPr id="127" name="object 127"/>
            <p:cNvSpPr/>
            <p:nvPr/>
          </p:nvSpPr>
          <p:spPr>
            <a:xfrm>
              <a:off x="9553956" y="5207520"/>
              <a:ext cx="556260" cy="422275"/>
            </a:xfrm>
            <a:custGeom>
              <a:avLst/>
              <a:gdLst/>
              <a:ahLst/>
              <a:cxnLst/>
              <a:rect l="l" t="t" r="r" b="b"/>
              <a:pathLst>
                <a:path w="556259" h="422275">
                  <a:moveTo>
                    <a:pt x="10668" y="27419"/>
                  </a:moveTo>
                  <a:lnTo>
                    <a:pt x="0" y="27419"/>
                  </a:lnTo>
                  <a:lnTo>
                    <a:pt x="0" y="422135"/>
                  </a:lnTo>
                  <a:lnTo>
                    <a:pt x="10668" y="422135"/>
                  </a:lnTo>
                  <a:lnTo>
                    <a:pt x="10668" y="27419"/>
                  </a:lnTo>
                  <a:close/>
                </a:path>
                <a:path w="556259" h="422275">
                  <a:moveTo>
                    <a:pt x="175247" y="18288"/>
                  </a:moveTo>
                  <a:lnTo>
                    <a:pt x="105156" y="18288"/>
                  </a:lnTo>
                  <a:lnTo>
                    <a:pt x="105156" y="56375"/>
                  </a:lnTo>
                  <a:lnTo>
                    <a:pt x="175247" y="56375"/>
                  </a:lnTo>
                  <a:lnTo>
                    <a:pt x="175247" y="18288"/>
                  </a:lnTo>
                  <a:close/>
                </a:path>
                <a:path w="556259" h="422275">
                  <a:moveTo>
                    <a:pt x="201168" y="0"/>
                  </a:moveTo>
                  <a:lnTo>
                    <a:pt x="182880" y="0"/>
                  </a:lnTo>
                  <a:lnTo>
                    <a:pt x="182880" y="1511"/>
                  </a:lnTo>
                  <a:lnTo>
                    <a:pt x="182880" y="309359"/>
                  </a:lnTo>
                  <a:lnTo>
                    <a:pt x="182880" y="422135"/>
                  </a:lnTo>
                  <a:lnTo>
                    <a:pt x="196596" y="422135"/>
                  </a:lnTo>
                  <a:lnTo>
                    <a:pt x="196596" y="309359"/>
                  </a:lnTo>
                  <a:lnTo>
                    <a:pt x="201168" y="309359"/>
                  </a:lnTo>
                  <a:lnTo>
                    <a:pt x="201168" y="0"/>
                  </a:lnTo>
                  <a:close/>
                </a:path>
                <a:path w="556259" h="422275">
                  <a:moveTo>
                    <a:pt x="414528" y="70091"/>
                  </a:moveTo>
                  <a:lnTo>
                    <a:pt x="394716" y="70091"/>
                  </a:lnTo>
                  <a:lnTo>
                    <a:pt x="394716" y="89903"/>
                  </a:lnTo>
                  <a:lnTo>
                    <a:pt x="414528" y="89903"/>
                  </a:lnTo>
                  <a:lnTo>
                    <a:pt x="414528" y="70091"/>
                  </a:lnTo>
                  <a:close/>
                </a:path>
                <a:path w="556259" h="422275">
                  <a:moveTo>
                    <a:pt x="441947" y="97523"/>
                  </a:moveTo>
                  <a:lnTo>
                    <a:pt x="422148" y="97523"/>
                  </a:lnTo>
                  <a:lnTo>
                    <a:pt x="422148" y="117335"/>
                  </a:lnTo>
                  <a:lnTo>
                    <a:pt x="441947" y="117335"/>
                  </a:lnTo>
                  <a:lnTo>
                    <a:pt x="441947" y="97523"/>
                  </a:lnTo>
                  <a:close/>
                </a:path>
                <a:path w="556259" h="422275">
                  <a:moveTo>
                    <a:pt x="441947" y="70091"/>
                  </a:moveTo>
                  <a:lnTo>
                    <a:pt x="422148" y="70091"/>
                  </a:lnTo>
                  <a:lnTo>
                    <a:pt x="422148" y="89903"/>
                  </a:lnTo>
                  <a:lnTo>
                    <a:pt x="441947" y="89903"/>
                  </a:lnTo>
                  <a:lnTo>
                    <a:pt x="441947" y="70091"/>
                  </a:lnTo>
                  <a:close/>
                </a:path>
                <a:path w="556259" h="422275">
                  <a:moveTo>
                    <a:pt x="469379" y="124955"/>
                  </a:moveTo>
                  <a:lnTo>
                    <a:pt x="449580" y="124955"/>
                  </a:lnTo>
                  <a:lnTo>
                    <a:pt x="449580" y="144767"/>
                  </a:lnTo>
                  <a:lnTo>
                    <a:pt x="469379" y="144767"/>
                  </a:lnTo>
                  <a:lnTo>
                    <a:pt x="469379" y="124955"/>
                  </a:lnTo>
                  <a:close/>
                </a:path>
                <a:path w="556259" h="422275">
                  <a:moveTo>
                    <a:pt x="469379" y="97523"/>
                  </a:moveTo>
                  <a:lnTo>
                    <a:pt x="449580" y="97523"/>
                  </a:lnTo>
                  <a:lnTo>
                    <a:pt x="449580" y="117335"/>
                  </a:lnTo>
                  <a:lnTo>
                    <a:pt x="469379" y="117335"/>
                  </a:lnTo>
                  <a:lnTo>
                    <a:pt x="469379" y="97523"/>
                  </a:lnTo>
                  <a:close/>
                </a:path>
                <a:path w="556259" h="422275">
                  <a:moveTo>
                    <a:pt x="469379" y="70091"/>
                  </a:moveTo>
                  <a:lnTo>
                    <a:pt x="449580" y="70091"/>
                  </a:lnTo>
                  <a:lnTo>
                    <a:pt x="449580" y="89903"/>
                  </a:lnTo>
                  <a:lnTo>
                    <a:pt x="469379" y="89903"/>
                  </a:lnTo>
                  <a:lnTo>
                    <a:pt x="469379" y="70091"/>
                  </a:lnTo>
                  <a:close/>
                </a:path>
                <a:path w="556259" h="422275">
                  <a:moveTo>
                    <a:pt x="496824" y="150863"/>
                  </a:moveTo>
                  <a:lnTo>
                    <a:pt x="477012" y="150863"/>
                  </a:lnTo>
                  <a:lnTo>
                    <a:pt x="477012" y="172199"/>
                  </a:lnTo>
                  <a:lnTo>
                    <a:pt x="496824" y="172199"/>
                  </a:lnTo>
                  <a:lnTo>
                    <a:pt x="496824" y="150863"/>
                  </a:lnTo>
                  <a:close/>
                </a:path>
                <a:path w="556259" h="422275">
                  <a:moveTo>
                    <a:pt x="496824" y="124955"/>
                  </a:moveTo>
                  <a:lnTo>
                    <a:pt x="477012" y="124955"/>
                  </a:lnTo>
                  <a:lnTo>
                    <a:pt x="477012" y="144767"/>
                  </a:lnTo>
                  <a:lnTo>
                    <a:pt x="496824" y="144767"/>
                  </a:lnTo>
                  <a:lnTo>
                    <a:pt x="496824" y="124955"/>
                  </a:lnTo>
                  <a:close/>
                </a:path>
                <a:path w="556259" h="422275">
                  <a:moveTo>
                    <a:pt x="496824" y="97523"/>
                  </a:moveTo>
                  <a:lnTo>
                    <a:pt x="477012" y="97523"/>
                  </a:lnTo>
                  <a:lnTo>
                    <a:pt x="477012" y="117335"/>
                  </a:lnTo>
                  <a:lnTo>
                    <a:pt x="496824" y="117335"/>
                  </a:lnTo>
                  <a:lnTo>
                    <a:pt x="496824" y="97523"/>
                  </a:lnTo>
                  <a:close/>
                </a:path>
                <a:path w="556259" h="422275">
                  <a:moveTo>
                    <a:pt x="496824" y="70091"/>
                  </a:moveTo>
                  <a:lnTo>
                    <a:pt x="477012" y="70091"/>
                  </a:lnTo>
                  <a:lnTo>
                    <a:pt x="477012" y="89903"/>
                  </a:lnTo>
                  <a:lnTo>
                    <a:pt x="496824" y="89903"/>
                  </a:lnTo>
                  <a:lnTo>
                    <a:pt x="496824" y="70091"/>
                  </a:lnTo>
                  <a:close/>
                </a:path>
                <a:path w="556259" h="422275">
                  <a:moveTo>
                    <a:pt x="524256" y="178295"/>
                  </a:moveTo>
                  <a:lnTo>
                    <a:pt x="504444" y="178295"/>
                  </a:lnTo>
                  <a:lnTo>
                    <a:pt x="504444" y="199631"/>
                  </a:lnTo>
                  <a:lnTo>
                    <a:pt x="524256" y="199631"/>
                  </a:lnTo>
                  <a:lnTo>
                    <a:pt x="524256" y="178295"/>
                  </a:lnTo>
                  <a:close/>
                </a:path>
                <a:path w="556259" h="422275">
                  <a:moveTo>
                    <a:pt x="524256" y="150863"/>
                  </a:moveTo>
                  <a:lnTo>
                    <a:pt x="504444" y="150863"/>
                  </a:lnTo>
                  <a:lnTo>
                    <a:pt x="504444" y="172199"/>
                  </a:lnTo>
                  <a:lnTo>
                    <a:pt x="524256" y="172199"/>
                  </a:lnTo>
                  <a:lnTo>
                    <a:pt x="524256" y="150863"/>
                  </a:lnTo>
                  <a:close/>
                </a:path>
                <a:path w="556259" h="422275">
                  <a:moveTo>
                    <a:pt x="524256" y="124955"/>
                  </a:moveTo>
                  <a:lnTo>
                    <a:pt x="504444" y="124955"/>
                  </a:lnTo>
                  <a:lnTo>
                    <a:pt x="504444" y="144767"/>
                  </a:lnTo>
                  <a:lnTo>
                    <a:pt x="524256" y="144767"/>
                  </a:lnTo>
                  <a:lnTo>
                    <a:pt x="524256" y="124955"/>
                  </a:lnTo>
                  <a:close/>
                </a:path>
                <a:path w="556259" h="422275">
                  <a:moveTo>
                    <a:pt x="524256" y="97523"/>
                  </a:moveTo>
                  <a:lnTo>
                    <a:pt x="504444" y="97523"/>
                  </a:lnTo>
                  <a:lnTo>
                    <a:pt x="504444" y="117335"/>
                  </a:lnTo>
                  <a:lnTo>
                    <a:pt x="524256" y="117335"/>
                  </a:lnTo>
                  <a:lnTo>
                    <a:pt x="524256" y="97523"/>
                  </a:lnTo>
                  <a:close/>
                </a:path>
                <a:path w="556259" h="422275">
                  <a:moveTo>
                    <a:pt x="524256" y="70091"/>
                  </a:moveTo>
                  <a:lnTo>
                    <a:pt x="504444" y="70091"/>
                  </a:lnTo>
                  <a:lnTo>
                    <a:pt x="504444" y="89903"/>
                  </a:lnTo>
                  <a:lnTo>
                    <a:pt x="524256" y="89903"/>
                  </a:lnTo>
                  <a:lnTo>
                    <a:pt x="524256" y="70091"/>
                  </a:lnTo>
                  <a:close/>
                </a:path>
                <a:path w="556259" h="422275">
                  <a:moveTo>
                    <a:pt x="556260" y="7861"/>
                  </a:moveTo>
                  <a:lnTo>
                    <a:pt x="544703" y="7861"/>
                  </a:lnTo>
                  <a:lnTo>
                    <a:pt x="544703" y="19291"/>
                  </a:lnTo>
                  <a:lnTo>
                    <a:pt x="544703" y="35801"/>
                  </a:lnTo>
                  <a:lnTo>
                    <a:pt x="468757" y="35801"/>
                  </a:lnTo>
                  <a:lnTo>
                    <a:pt x="468757" y="19291"/>
                  </a:lnTo>
                  <a:lnTo>
                    <a:pt x="544703" y="19291"/>
                  </a:lnTo>
                  <a:lnTo>
                    <a:pt x="544703" y="7861"/>
                  </a:lnTo>
                  <a:lnTo>
                    <a:pt x="457200" y="7861"/>
                  </a:lnTo>
                  <a:lnTo>
                    <a:pt x="457200" y="19291"/>
                  </a:lnTo>
                  <a:lnTo>
                    <a:pt x="457200" y="35801"/>
                  </a:lnTo>
                  <a:lnTo>
                    <a:pt x="457200" y="38595"/>
                  </a:lnTo>
                  <a:lnTo>
                    <a:pt x="364236" y="38595"/>
                  </a:lnTo>
                  <a:lnTo>
                    <a:pt x="364236" y="51295"/>
                  </a:lnTo>
                  <a:lnTo>
                    <a:pt x="364236" y="410705"/>
                  </a:lnTo>
                  <a:lnTo>
                    <a:pt x="364236" y="422135"/>
                  </a:lnTo>
                  <a:lnTo>
                    <a:pt x="556260" y="422135"/>
                  </a:lnTo>
                  <a:lnTo>
                    <a:pt x="556260" y="410705"/>
                  </a:lnTo>
                  <a:lnTo>
                    <a:pt x="375666" y="410705"/>
                  </a:lnTo>
                  <a:lnTo>
                    <a:pt x="375666" y="51295"/>
                  </a:lnTo>
                  <a:lnTo>
                    <a:pt x="544830" y="51295"/>
                  </a:lnTo>
                  <a:lnTo>
                    <a:pt x="544830" y="410679"/>
                  </a:lnTo>
                  <a:lnTo>
                    <a:pt x="556260" y="410679"/>
                  </a:lnTo>
                  <a:lnTo>
                    <a:pt x="556260" y="19037"/>
                  </a:lnTo>
                  <a:lnTo>
                    <a:pt x="556260" y="7861"/>
                  </a:lnTo>
                  <a:close/>
                </a:path>
              </a:pathLst>
            </a:custGeom>
            <a:solidFill>
              <a:srgbClr val="6B9F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object 128"/>
            <p:cNvSpPr/>
            <p:nvPr/>
          </p:nvSpPr>
          <p:spPr>
            <a:xfrm>
              <a:off x="9883901" y="2632709"/>
              <a:ext cx="2113915" cy="251460"/>
            </a:xfrm>
            <a:custGeom>
              <a:avLst/>
              <a:gdLst/>
              <a:ahLst/>
              <a:cxnLst/>
              <a:rect l="l" t="t" r="r" b="b"/>
              <a:pathLst>
                <a:path w="2113915" h="251460">
                  <a:moveTo>
                    <a:pt x="2113788" y="0"/>
                  </a:moveTo>
                  <a:lnTo>
                    <a:pt x="0" y="0"/>
                  </a:lnTo>
                  <a:lnTo>
                    <a:pt x="0" y="251460"/>
                  </a:lnTo>
                  <a:lnTo>
                    <a:pt x="2113788" y="251460"/>
                  </a:lnTo>
                  <a:lnTo>
                    <a:pt x="2113788"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object 129"/>
            <p:cNvSpPr/>
            <p:nvPr/>
          </p:nvSpPr>
          <p:spPr>
            <a:xfrm>
              <a:off x="9883901" y="2632709"/>
              <a:ext cx="2113915" cy="251460"/>
            </a:xfrm>
            <a:custGeom>
              <a:avLst/>
              <a:gdLst/>
              <a:ahLst/>
              <a:cxnLst/>
              <a:rect l="l" t="t" r="r" b="b"/>
              <a:pathLst>
                <a:path w="2113915" h="251460">
                  <a:moveTo>
                    <a:pt x="0" y="251460"/>
                  </a:moveTo>
                  <a:lnTo>
                    <a:pt x="2113788" y="251460"/>
                  </a:lnTo>
                  <a:lnTo>
                    <a:pt x="2113788" y="0"/>
                  </a:lnTo>
                  <a:lnTo>
                    <a:pt x="0" y="0"/>
                  </a:lnTo>
                  <a:lnTo>
                    <a:pt x="0" y="251460"/>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30" name="object 130"/>
          <p:cNvSpPr txBox="1"/>
          <p:nvPr/>
        </p:nvSpPr>
        <p:spPr>
          <a:xfrm>
            <a:off x="9810303" y="2442325"/>
            <a:ext cx="2094864" cy="299720"/>
          </a:xfrm>
          <a:prstGeom prst="rect">
            <a:avLst/>
          </a:prstGeom>
        </p:spPr>
        <p:txBody>
          <a:bodyPr vert="horz" wrap="square" lIns="0" tIns="12700" rIns="0" bIns="0" rtlCol="0">
            <a:spAutoFit/>
          </a:bodyPr>
          <a:lstStyle/>
          <a:p>
            <a:pPr marL="4064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衛星間光通信の整備</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31" name="object 131"/>
          <p:cNvGrpSpPr/>
          <p:nvPr/>
        </p:nvGrpSpPr>
        <p:grpSpPr>
          <a:xfrm>
            <a:off x="9791253" y="2708391"/>
            <a:ext cx="2132965" cy="474980"/>
            <a:chOff x="9874377" y="2874645"/>
            <a:chExt cx="2132965" cy="474980"/>
          </a:xfrm>
        </p:grpSpPr>
        <p:sp>
          <p:nvSpPr>
            <p:cNvPr id="132" name="object 132"/>
            <p:cNvSpPr/>
            <p:nvPr/>
          </p:nvSpPr>
          <p:spPr>
            <a:xfrm>
              <a:off x="9883902" y="2884170"/>
              <a:ext cx="2113915" cy="455930"/>
            </a:xfrm>
            <a:custGeom>
              <a:avLst/>
              <a:gdLst/>
              <a:ahLst/>
              <a:cxnLst/>
              <a:rect l="l" t="t" r="r" b="b"/>
              <a:pathLst>
                <a:path w="2113915" h="455929">
                  <a:moveTo>
                    <a:pt x="2113788" y="0"/>
                  </a:moveTo>
                  <a:lnTo>
                    <a:pt x="0" y="0"/>
                  </a:lnTo>
                  <a:lnTo>
                    <a:pt x="0" y="455675"/>
                  </a:lnTo>
                  <a:lnTo>
                    <a:pt x="2113788" y="455675"/>
                  </a:lnTo>
                  <a:lnTo>
                    <a:pt x="2113788"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object 133"/>
            <p:cNvSpPr/>
            <p:nvPr/>
          </p:nvSpPr>
          <p:spPr>
            <a:xfrm>
              <a:off x="9883902" y="2884170"/>
              <a:ext cx="2113915" cy="455930"/>
            </a:xfrm>
            <a:custGeom>
              <a:avLst/>
              <a:gdLst/>
              <a:ahLst/>
              <a:cxnLst/>
              <a:rect l="l" t="t" r="r" b="b"/>
              <a:pathLst>
                <a:path w="2113915" h="455929">
                  <a:moveTo>
                    <a:pt x="0" y="455675"/>
                  </a:moveTo>
                  <a:lnTo>
                    <a:pt x="2113788" y="455675"/>
                  </a:lnTo>
                  <a:lnTo>
                    <a:pt x="2113788" y="0"/>
                  </a:lnTo>
                  <a:lnTo>
                    <a:pt x="0" y="0"/>
                  </a:lnTo>
                  <a:lnTo>
                    <a:pt x="0" y="455675"/>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34" name="object 134"/>
          <p:cNvSpPr txBox="1"/>
          <p:nvPr/>
        </p:nvSpPr>
        <p:spPr>
          <a:xfrm>
            <a:off x="9810303" y="2794954"/>
            <a:ext cx="2094864" cy="330835"/>
          </a:xfrm>
          <a:prstGeom prst="rect">
            <a:avLst/>
          </a:prstGeom>
        </p:spPr>
        <p:txBody>
          <a:bodyPr vert="horz" wrap="square" lIns="0" tIns="12065" rIns="0" bIns="0" rtlCol="0">
            <a:spAutoFit/>
          </a:bodyPr>
          <a:lstStyle/>
          <a:p>
            <a:pPr marL="1270"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通信ボトルネック</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5"/>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メイリオ"/>
                <a:cs typeface="メイリオ"/>
              </a:rPr>
              <a:t>解消へ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35" name="object 135"/>
          <p:cNvSpPr/>
          <p:nvPr/>
        </p:nvSpPr>
        <p:spPr>
          <a:xfrm>
            <a:off x="7059102" y="1492619"/>
            <a:ext cx="1408430" cy="253365"/>
          </a:xfrm>
          <a:custGeom>
            <a:avLst/>
            <a:gdLst/>
            <a:ahLst/>
            <a:cxnLst/>
            <a:rect l="l" t="t" r="r" b="b"/>
            <a:pathLst>
              <a:path w="1408429" h="253364">
                <a:moveTo>
                  <a:pt x="0" y="252984"/>
                </a:moveTo>
                <a:lnTo>
                  <a:pt x="1408176" y="252984"/>
                </a:lnTo>
                <a:lnTo>
                  <a:pt x="1408176" y="0"/>
                </a:lnTo>
                <a:lnTo>
                  <a:pt x="0" y="0"/>
                </a:lnTo>
                <a:lnTo>
                  <a:pt x="0" y="252984"/>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object 136"/>
          <p:cNvSpPr txBox="1"/>
          <p:nvPr/>
        </p:nvSpPr>
        <p:spPr>
          <a:xfrm>
            <a:off x="7049577" y="1483094"/>
            <a:ext cx="1427480" cy="272415"/>
          </a:xfrm>
          <a:prstGeom prst="rect">
            <a:avLst/>
          </a:prstGeom>
          <a:solidFill>
            <a:srgbClr val="5571AA"/>
          </a:solidFill>
        </p:spPr>
        <p:txBody>
          <a:bodyPr vert="horz" wrap="square" lIns="0" tIns="0" rIns="0" bIns="0" rtlCol="0">
            <a:spAutoFit/>
          </a:bodyPr>
          <a:lstStyle/>
          <a:p>
            <a:pPr marL="27940"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10" normalizeH="0" baseline="0" noProof="0" dirty="0">
                <a:ln>
                  <a:noFill/>
                </a:ln>
                <a:solidFill>
                  <a:srgbClr val="FFFFFF"/>
                </a:solidFill>
                <a:effectLst/>
                <a:uLnTx/>
                <a:uFillTx/>
                <a:latin typeface="Meiryo UI"/>
                <a:cs typeface="Meiryo UI"/>
              </a:rPr>
              <a:t>二地点間輸送</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37" name="object 137"/>
          <p:cNvGrpSpPr/>
          <p:nvPr/>
        </p:nvGrpSpPr>
        <p:grpSpPr>
          <a:xfrm>
            <a:off x="7049577" y="1736078"/>
            <a:ext cx="1427480" cy="473709"/>
            <a:chOff x="7132701" y="1902332"/>
            <a:chExt cx="1427480" cy="473709"/>
          </a:xfrm>
        </p:grpSpPr>
        <p:sp>
          <p:nvSpPr>
            <p:cNvPr id="138" name="object 138"/>
            <p:cNvSpPr/>
            <p:nvPr/>
          </p:nvSpPr>
          <p:spPr>
            <a:xfrm>
              <a:off x="7142226" y="1911857"/>
              <a:ext cx="1408430" cy="454659"/>
            </a:xfrm>
            <a:custGeom>
              <a:avLst/>
              <a:gdLst/>
              <a:ahLst/>
              <a:cxnLst/>
              <a:rect l="l" t="t" r="r" b="b"/>
              <a:pathLst>
                <a:path w="1408429" h="454660">
                  <a:moveTo>
                    <a:pt x="1408176" y="0"/>
                  </a:moveTo>
                  <a:lnTo>
                    <a:pt x="0" y="0"/>
                  </a:lnTo>
                  <a:lnTo>
                    <a:pt x="0" y="454151"/>
                  </a:lnTo>
                  <a:lnTo>
                    <a:pt x="1408176" y="454151"/>
                  </a:lnTo>
                  <a:lnTo>
                    <a:pt x="140817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object 139"/>
            <p:cNvSpPr/>
            <p:nvPr/>
          </p:nvSpPr>
          <p:spPr>
            <a:xfrm>
              <a:off x="7142226" y="1911857"/>
              <a:ext cx="1408430" cy="454659"/>
            </a:xfrm>
            <a:custGeom>
              <a:avLst/>
              <a:gdLst/>
              <a:ahLst/>
              <a:cxnLst/>
              <a:rect l="l" t="t" r="r" b="b"/>
              <a:pathLst>
                <a:path w="1408429" h="454660">
                  <a:moveTo>
                    <a:pt x="0" y="454151"/>
                  </a:moveTo>
                  <a:lnTo>
                    <a:pt x="1408176" y="454151"/>
                  </a:lnTo>
                  <a:lnTo>
                    <a:pt x="1408176"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40" name="object 140"/>
          <p:cNvSpPr txBox="1"/>
          <p:nvPr/>
        </p:nvSpPr>
        <p:spPr>
          <a:xfrm>
            <a:off x="7068627" y="1822312"/>
            <a:ext cx="1389380" cy="330200"/>
          </a:xfrm>
          <a:prstGeom prst="rect">
            <a:avLst/>
          </a:prstGeom>
        </p:spPr>
        <p:txBody>
          <a:bodyPr vert="horz" wrap="square" lIns="0" tIns="12065" rIns="0" bIns="0" rtlCol="0">
            <a:spAutoFit/>
          </a:bodyPr>
          <a:lstStyle/>
          <a:p>
            <a:pPr marL="377190" marR="244475" lvl="0" indent="-12700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サブオービタル飛行の実現</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41" name="object 141"/>
          <p:cNvSpPr/>
          <p:nvPr/>
        </p:nvSpPr>
        <p:spPr>
          <a:xfrm>
            <a:off x="394649" y="3100440"/>
            <a:ext cx="1781810" cy="251460"/>
          </a:xfrm>
          <a:custGeom>
            <a:avLst/>
            <a:gdLst/>
            <a:ahLst/>
            <a:cxnLst/>
            <a:rect l="l" t="t" r="r" b="b"/>
            <a:pathLst>
              <a:path w="1781810" h="251460">
                <a:moveTo>
                  <a:pt x="0" y="251460"/>
                </a:moveTo>
                <a:lnTo>
                  <a:pt x="1781556" y="251460"/>
                </a:lnTo>
                <a:lnTo>
                  <a:pt x="1781556" y="0"/>
                </a:lnTo>
                <a:lnTo>
                  <a:pt x="0" y="0"/>
                </a:lnTo>
                <a:lnTo>
                  <a:pt x="0" y="251460"/>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object 142"/>
          <p:cNvSpPr txBox="1"/>
          <p:nvPr/>
        </p:nvSpPr>
        <p:spPr>
          <a:xfrm>
            <a:off x="385124" y="3090915"/>
            <a:ext cx="1800860" cy="270510"/>
          </a:xfrm>
          <a:prstGeom prst="rect">
            <a:avLst/>
          </a:prstGeom>
          <a:solidFill>
            <a:srgbClr val="5571AA"/>
          </a:solidFill>
        </p:spPr>
        <p:txBody>
          <a:bodyPr vert="horz" wrap="square" lIns="0" tIns="0" rIns="0" bIns="0" rtlCol="0">
            <a:spAutoFit/>
          </a:bodyPr>
          <a:lstStyle/>
          <a:p>
            <a:pPr marL="104139" marR="0" lvl="0" indent="0" defTabSz="914400" eaLnBrk="1" fontAlgn="auto" latinLnBrk="0" hangingPunct="1">
              <a:lnSpc>
                <a:spcPts val="213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デブリ回収の開始</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43" name="object 143"/>
          <p:cNvGrpSpPr/>
          <p:nvPr/>
        </p:nvGrpSpPr>
        <p:grpSpPr>
          <a:xfrm>
            <a:off x="385124" y="3342374"/>
            <a:ext cx="1800860" cy="474980"/>
            <a:chOff x="468248" y="3508628"/>
            <a:chExt cx="1800860" cy="474980"/>
          </a:xfrm>
        </p:grpSpPr>
        <p:sp>
          <p:nvSpPr>
            <p:cNvPr id="144" name="object 144"/>
            <p:cNvSpPr/>
            <p:nvPr/>
          </p:nvSpPr>
          <p:spPr>
            <a:xfrm>
              <a:off x="477773" y="3518153"/>
              <a:ext cx="1781810" cy="455930"/>
            </a:xfrm>
            <a:custGeom>
              <a:avLst/>
              <a:gdLst/>
              <a:ahLst/>
              <a:cxnLst/>
              <a:rect l="l" t="t" r="r" b="b"/>
              <a:pathLst>
                <a:path w="1781810" h="455929">
                  <a:moveTo>
                    <a:pt x="1781556" y="0"/>
                  </a:moveTo>
                  <a:lnTo>
                    <a:pt x="0" y="0"/>
                  </a:lnTo>
                  <a:lnTo>
                    <a:pt x="0" y="455676"/>
                  </a:lnTo>
                  <a:lnTo>
                    <a:pt x="1781556" y="455676"/>
                  </a:lnTo>
                  <a:lnTo>
                    <a:pt x="178155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object 145"/>
            <p:cNvSpPr/>
            <p:nvPr/>
          </p:nvSpPr>
          <p:spPr>
            <a:xfrm>
              <a:off x="477773" y="3518153"/>
              <a:ext cx="1781810" cy="455930"/>
            </a:xfrm>
            <a:custGeom>
              <a:avLst/>
              <a:gdLst/>
              <a:ahLst/>
              <a:cxnLst/>
              <a:rect l="l" t="t" r="r" b="b"/>
              <a:pathLst>
                <a:path w="1781810" h="455929">
                  <a:moveTo>
                    <a:pt x="0" y="455676"/>
                  </a:moveTo>
                  <a:lnTo>
                    <a:pt x="1781556" y="455676"/>
                  </a:lnTo>
                  <a:lnTo>
                    <a:pt x="1781556" y="0"/>
                  </a:lnTo>
                  <a:lnTo>
                    <a:pt x="0" y="0"/>
                  </a:lnTo>
                  <a:lnTo>
                    <a:pt x="0" y="455676"/>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46" name="object 146"/>
          <p:cNvSpPr txBox="1"/>
          <p:nvPr/>
        </p:nvSpPr>
        <p:spPr>
          <a:xfrm>
            <a:off x="404174" y="3429624"/>
            <a:ext cx="1762760" cy="330200"/>
          </a:xfrm>
          <a:prstGeom prst="rect">
            <a:avLst/>
          </a:prstGeom>
        </p:spPr>
        <p:txBody>
          <a:bodyPr vert="horz" wrap="square" lIns="0" tIns="12065" rIns="0" bIns="0" rtlCol="0">
            <a:spAutoFit/>
          </a:bodyPr>
          <a:lstStyle/>
          <a:p>
            <a:pPr marL="0"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実証から実施へ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(国際ルールの確立)</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47" name="object 147"/>
          <p:cNvSpPr/>
          <p:nvPr/>
        </p:nvSpPr>
        <p:spPr>
          <a:xfrm>
            <a:off x="2688270" y="2085456"/>
            <a:ext cx="1365885" cy="253365"/>
          </a:xfrm>
          <a:custGeom>
            <a:avLst/>
            <a:gdLst/>
            <a:ahLst/>
            <a:cxnLst/>
            <a:rect l="l" t="t" r="r" b="b"/>
            <a:pathLst>
              <a:path w="1365885" h="253364">
                <a:moveTo>
                  <a:pt x="0" y="252984"/>
                </a:moveTo>
                <a:lnTo>
                  <a:pt x="1365504" y="252984"/>
                </a:lnTo>
                <a:lnTo>
                  <a:pt x="1365504" y="0"/>
                </a:lnTo>
                <a:lnTo>
                  <a:pt x="0" y="0"/>
                </a:lnTo>
                <a:lnTo>
                  <a:pt x="0" y="252984"/>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object 148"/>
          <p:cNvSpPr txBox="1"/>
          <p:nvPr/>
        </p:nvSpPr>
        <p:spPr>
          <a:xfrm>
            <a:off x="2678745" y="2075931"/>
            <a:ext cx="1384935" cy="272415"/>
          </a:xfrm>
          <a:prstGeom prst="rect">
            <a:avLst/>
          </a:prstGeom>
          <a:solidFill>
            <a:srgbClr val="5571AA"/>
          </a:solidFill>
        </p:spPr>
        <p:txBody>
          <a:bodyPr vert="horz" wrap="square" lIns="0" tIns="0" rIns="0" bIns="0" rtlCol="0">
            <a:spAutoFit/>
          </a:bodyPr>
          <a:lstStyle/>
          <a:p>
            <a:pPr marL="140335"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25" normalizeH="0" baseline="0" noProof="0" dirty="0">
                <a:ln>
                  <a:noFill/>
                </a:ln>
                <a:solidFill>
                  <a:srgbClr val="FFFFFF"/>
                </a:solidFill>
                <a:effectLst/>
                <a:uLnTx/>
                <a:uFillTx/>
                <a:latin typeface="Meiryo UI"/>
                <a:cs typeface="Meiryo UI"/>
              </a:rPr>
              <a:t>ロボット活用</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49" name="object 149"/>
          <p:cNvGrpSpPr/>
          <p:nvPr/>
        </p:nvGrpSpPr>
        <p:grpSpPr>
          <a:xfrm>
            <a:off x="2678745" y="2328915"/>
            <a:ext cx="1384935" cy="473709"/>
            <a:chOff x="2761869" y="2495169"/>
            <a:chExt cx="1384935" cy="473709"/>
          </a:xfrm>
        </p:grpSpPr>
        <p:sp>
          <p:nvSpPr>
            <p:cNvPr id="150" name="object 150"/>
            <p:cNvSpPr/>
            <p:nvPr/>
          </p:nvSpPr>
          <p:spPr>
            <a:xfrm>
              <a:off x="2771394" y="2504694"/>
              <a:ext cx="1365885" cy="454659"/>
            </a:xfrm>
            <a:custGeom>
              <a:avLst/>
              <a:gdLst/>
              <a:ahLst/>
              <a:cxnLst/>
              <a:rect l="l" t="t" r="r" b="b"/>
              <a:pathLst>
                <a:path w="1365885" h="454660">
                  <a:moveTo>
                    <a:pt x="1365504" y="0"/>
                  </a:moveTo>
                  <a:lnTo>
                    <a:pt x="0" y="0"/>
                  </a:lnTo>
                  <a:lnTo>
                    <a:pt x="0" y="454151"/>
                  </a:lnTo>
                  <a:lnTo>
                    <a:pt x="1365504" y="454151"/>
                  </a:lnTo>
                  <a:lnTo>
                    <a:pt x="136550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object 151"/>
            <p:cNvSpPr/>
            <p:nvPr/>
          </p:nvSpPr>
          <p:spPr>
            <a:xfrm>
              <a:off x="2771394" y="2504694"/>
              <a:ext cx="1365885" cy="454659"/>
            </a:xfrm>
            <a:custGeom>
              <a:avLst/>
              <a:gdLst/>
              <a:ahLst/>
              <a:cxnLst/>
              <a:rect l="l" t="t" r="r" b="b"/>
              <a:pathLst>
                <a:path w="1365885" h="454660">
                  <a:moveTo>
                    <a:pt x="0" y="454151"/>
                  </a:moveTo>
                  <a:lnTo>
                    <a:pt x="1365504" y="454151"/>
                  </a:lnTo>
                  <a:lnTo>
                    <a:pt x="1365504"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52" name="object 152"/>
          <p:cNvSpPr txBox="1"/>
          <p:nvPr/>
        </p:nvSpPr>
        <p:spPr>
          <a:xfrm>
            <a:off x="2697795" y="2415147"/>
            <a:ext cx="1346835" cy="330200"/>
          </a:xfrm>
          <a:prstGeom prst="rect">
            <a:avLst/>
          </a:prstGeom>
        </p:spPr>
        <p:txBody>
          <a:bodyPr vert="horz" wrap="square" lIns="0" tIns="12065" rIns="0" bIns="0" rtlCol="0">
            <a:spAutoFit/>
          </a:bodyPr>
          <a:lstStyle/>
          <a:p>
            <a:pPr marL="229235" marR="97155" lvl="0" indent="-12700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宇宙空間での人との</a:t>
            </a:r>
            <a:r>
              <a:rPr kumimoji="0" sz="1000" b="0" i="0" u="none" strike="noStrike" kern="0" cap="none" spc="-20" normalizeH="0" baseline="0" noProof="0" dirty="0">
                <a:ln>
                  <a:noFill/>
                </a:ln>
                <a:solidFill>
                  <a:sysClr val="windowText" lastClr="000000"/>
                </a:solidFill>
                <a:effectLst/>
                <a:uLnTx/>
                <a:uFillTx/>
                <a:latin typeface="メイリオ"/>
                <a:cs typeface="メイリオ"/>
              </a:rPr>
              <a:t>役割分担の進展</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53" name="object 153"/>
          <p:cNvSpPr/>
          <p:nvPr/>
        </p:nvSpPr>
        <p:spPr>
          <a:xfrm>
            <a:off x="3049458" y="3978263"/>
            <a:ext cx="1408430" cy="253365"/>
          </a:xfrm>
          <a:custGeom>
            <a:avLst/>
            <a:gdLst/>
            <a:ahLst/>
            <a:cxnLst/>
            <a:rect l="l" t="t" r="r" b="b"/>
            <a:pathLst>
              <a:path w="1408429" h="253364">
                <a:moveTo>
                  <a:pt x="0" y="252984"/>
                </a:moveTo>
                <a:lnTo>
                  <a:pt x="1408175" y="252984"/>
                </a:lnTo>
                <a:lnTo>
                  <a:pt x="1408175" y="0"/>
                </a:lnTo>
                <a:lnTo>
                  <a:pt x="0" y="0"/>
                </a:lnTo>
                <a:lnTo>
                  <a:pt x="0" y="252984"/>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object 154"/>
          <p:cNvSpPr txBox="1"/>
          <p:nvPr/>
        </p:nvSpPr>
        <p:spPr>
          <a:xfrm>
            <a:off x="3039933" y="3968738"/>
            <a:ext cx="1427480" cy="272415"/>
          </a:xfrm>
          <a:prstGeom prst="rect">
            <a:avLst/>
          </a:prstGeom>
          <a:solidFill>
            <a:srgbClr val="5571AA"/>
          </a:solidFill>
        </p:spPr>
        <p:txBody>
          <a:bodyPr vert="horz" wrap="square" lIns="0" tIns="52705" rIns="0" bIns="0" rtlCol="0">
            <a:spAutoFit/>
          </a:bodyPr>
          <a:lstStyle/>
          <a:p>
            <a:pPr marL="27305" marR="0" lvl="0" indent="0" defTabSz="914400" eaLnBrk="1" fontAlgn="auto" latinLnBrk="0" hangingPunct="1">
              <a:lnSpc>
                <a:spcPct val="100000"/>
              </a:lnSpc>
              <a:spcBef>
                <a:spcPts val="415"/>
              </a:spcBef>
              <a:spcAft>
                <a:spcPts val="0"/>
              </a:spcAft>
              <a:buClrTx/>
              <a:buSzTx/>
              <a:buFontTx/>
              <a:buNone/>
              <a:tabLst/>
              <a:defRPr/>
            </a:pPr>
            <a:r>
              <a:rPr kumimoji="0" sz="1100" b="0" i="0" u="none" strike="noStrike" kern="0" cap="none" spc="-15" normalizeH="0" baseline="0" noProof="0" dirty="0">
                <a:ln>
                  <a:noFill/>
                </a:ln>
                <a:solidFill>
                  <a:srgbClr val="FFFFFF"/>
                </a:solidFill>
                <a:effectLst/>
                <a:uLnTx/>
                <a:uFillTx/>
                <a:latin typeface="Meiryo UI"/>
                <a:cs typeface="Meiryo UI"/>
              </a:rPr>
              <a:t>観測衛星コンステの確立</a:t>
            </a:r>
            <a:endParaRPr kumimoji="0" sz="1100" b="0" i="0" u="none" strike="noStrike" kern="0" cap="none" spc="0" normalizeH="0" baseline="0" noProof="0">
              <a:ln>
                <a:noFill/>
              </a:ln>
              <a:solidFill>
                <a:sysClr val="windowText" lastClr="000000"/>
              </a:solidFill>
              <a:effectLst/>
              <a:uLnTx/>
              <a:uFillTx/>
              <a:latin typeface="Meiryo UI"/>
              <a:cs typeface="Meiryo UI"/>
            </a:endParaRPr>
          </a:p>
        </p:txBody>
      </p:sp>
      <p:sp>
        <p:nvSpPr>
          <p:cNvPr id="155" name="object 155"/>
          <p:cNvSpPr txBox="1"/>
          <p:nvPr/>
        </p:nvSpPr>
        <p:spPr>
          <a:xfrm>
            <a:off x="3049458" y="4231248"/>
            <a:ext cx="1408430" cy="454659"/>
          </a:xfrm>
          <a:prstGeom prst="rect">
            <a:avLst/>
          </a:prstGeom>
          <a:solidFill>
            <a:srgbClr val="FFFFFF"/>
          </a:solidFill>
          <a:ln w="19050">
            <a:solidFill>
              <a:srgbClr val="5571AA"/>
            </a:solidFill>
          </a:ln>
        </p:spPr>
        <p:txBody>
          <a:bodyPr vert="horz" wrap="square" lIns="0" tIns="89535" rIns="0" bIns="0" rtlCol="0">
            <a:spAutoFit/>
          </a:bodyPr>
          <a:lstStyle/>
          <a:p>
            <a:pPr marL="386080" marR="255904" lvl="0" indent="-127000" defTabSz="914400" eaLnBrk="1" fontAlgn="auto" latinLnBrk="0" hangingPunct="1">
              <a:lnSpc>
                <a:spcPct val="100000"/>
              </a:lnSpc>
              <a:spcBef>
                <a:spcPts val="70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制御性の進化、コスト低減</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56" name="object 156"/>
          <p:cNvSpPr/>
          <p:nvPr/>
        </p:nvSpPr>
        <p:spPr>
          <a:xfrm>
            <a:off x="5154102" y="544691"/>
            <a:ext cx="1365885" cy="251460"/>
          </a:xfrm>
          <a:custGeom>
            <a:avLst/>
            <a:gdLst/>
            <a:ahLst/>
            <a:cxnLst/>
            <a:rect l="l" t="t" r="r" b="b"/>
            <a:pathLst>
              <a:path w="1365884" h="251459">
                <a:moveTo>
                  <a:pt x="0" y="251460"/>
                </a:moveTo>
                <a:lnTo>
                  <a:pt x="1365503" y="251460"/>
                </a:lnTo>
                <a:lnTo>
                  <a:pt x="1365503" y="0"/>
                </a:lnTo>
                <a:lnTo>
                  <a:pt x="0" y="0"/>
                </a:lnTo>
                <a:lnTo>
                  <a:pt x="0" y="251460"/>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object 157"/>
          <p:cNvSpPr txBox="1"/>
          <p:nvPr/>
        </p:nvSpPr>
        <p:spPr>
          <a:xfrm>
            <a:off x="5144577" y="535166"/>
            <a:ext cx="1384935" cy="270510"/>
          </a:xfrm>
          <a:prstGeom prst="rect">
            <a:avLst/>
          </a:prstGeom>
          <a:solidFill>
            <a:srgbClr val="5571AA"/>
          </a:solidFill>
        </p:spPr>
        <p:txBody>
          <a:bodyPr vert="horz" wrap="square" lIns="0" tIns="0" rIns="0" bIns="0" rtlCol="0">
            <a:spAutoFit/>
          </a:bodyPr>
          <a:lstStyle/>
          <a:p>
            <a:pPr marL="24130" marR="0" lvl="0" indent="0" defTabSz="914400" eaLnBrk="1" fontAlgn="auto" latinLnBrk="0" hangingPunct="1">
              <a:lnSpc>
                <a:spcPts val="213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アクセスの進展</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58" name="object 158"/>
          <p:cNvGrpSpPr/>
          <p:nvPr/>
        </p:nvGrpSpPr>
        <p:grpSpPr>
          <a:xfrm>
            <a:off x="5144577" y="786626"/>
            <a:ext cx="1384935" cy="474980"/>
            <a:chOff x="5227701" y="952880"/>
            <a:chExt cx="1384935" cy="474980"/>
          </a:xfrm>
        </p:grpSpPr>
        <p:sp>
          <p:nvSpPr>
            <p:cNvPr id="159" name="object 159"/>
            <p:cNvSpPr/>
            <p:nvPr/>
          </p:nvSpPr>
          <p:spPr>
            <a:xfrm>
              <a:off x="5237226" y="962405"/>
              <a:ext cx="1365885" cy="455930"/>
            </a:xfrm>
            <a:custGeom>
              <a:avLst/>
              <a:gdLst/>
              <a:ahLst/>
              <a:cxnLst/>
              <a:rect l="l" t="t" r="r" b="b"/>
              <a:pathLst>
                <a:path w="1365884" h="455930">
                  <a:moveTo>
                    <a:pt x="1365503" y="0"/>
                  </a:moveTo>
                  <a:lnTo>
                    <a:pt x="0" y="0"/>
                  </a:lnTo>
                  <a:lnTo>
                    <a:pt x="0" y="455675"/>
                  </a:lnTo>
                  <a:lnTo>
                    <a:pt x="1365503" y="455675"/>
                  </a:lnTo>
                  <a:lnTo>
                    <a:pt x="136550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object 160"/>
            <p:cNvSpPr/>
            <p:nvPr/>
          </p:nvSpPr>
          <p:spPr>
            <a:xfrm>
              <a:off x="5237226" y="962405"/>
              <a:ext cx="1365885" cy="455930"/>
            </a:xfrm>
            <a:custGeom>
              <a:avLst/>
              <a:gdLst/>
              <a:ahLst/>
              <a:cxnLst/>
              <a:rect l="l" t="t" r="r" b="b"/>
              <a:pathLst>
                <a:path w="1365884" h="455930">
                  <a:moveTo>
                    <a:pt x="0" y="455675"/>
                  </a:moveTo>
                  <a:lnTo>
                    <a:pt x="1365503" y="455675"/>
                  </a:lnTo>
                  <a:lnTo>
                    <a:pt x="1365503" y="0"/>
                  </a:lnTo>
                  <a:lnTo>
                    <a:pt x="0" y="0"/>
                  </a:lnTo>
                  <a:lnTo>
                    <a:pt x="0" y="455675"/>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61" name="object 161"/>
          <p:cNvSpPr txBox="1"/>
          <p:nvPr/>
        </p:nvSpPr>
        <p:spPr>
          <a:xfrm>
            <a:off x="5163627" y="873494"/>
            <a:ext cx="1346835" cy="330200"/>
          </a:xfrm>
          <a:prstGeom prst="rect">
            <a:avLst/>
          </a:prstGeom>
        </p:spPr>
        <p:txBody>
          <a:bodyPr vert="horz" wrap="square" lIns="0" tIns="12065" rIns="0" bIns="0" rtlCol="0">
            <a:spAutoFit/>
          </a:bodyPr>
          <a:lstStyle/>
          <a:p>
            <a:pPr marL="0"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毎月から</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毎週・毎日の運航へ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62" name="object 162"/>
          <p:cNvGrpSpPr/>
          <p:nvPr/>
        </p:nvGrpSpPr>
        <p:grpSpPr>
          <a:xfrm>
            <a:off x="4129592" y="1461759"/>
            <a:ext cx="1695450" cy="272415"/>
            <a:chOff x="4212716" y="1628013"/>
            <a:chExt cx="1695450" cy="272415"/>
          </a:xfrm>
        </p:grpSpPr>
        <p:sp>
          <p:nvSpPr>
            <p:cNvPr id="163" name="object 163"/>
            <p:cNvSpPr/>
            <p:nvPr/>
          </p:nvSpPr>
          <p:spPr>
            <a:xfrm>
              <a:off x="4222241" y="1637538"/>
              <a:ext cx="1676400" cy="253365"/>
            </a:xfrm>
            <a:custGeom>
              <a:avLst/>
              <a:gdLst/>
              <a:ahLst/>
              <a:cxnLst/>
              <a:rect l="l" t="t" r="r" b="b"/>
              <a:pathLst>
                <a:path w="1676400" h="253364">
                  <a:moveTo>
                    <a:pt x="1676400" y="0"/>
                  </a:moveTo>
                  <a:lnTo>
                    <a:pt x="0" y="0"/>
                  </a:lnTo>
                  <a:lnTo>
                    <a:pt x="0" y="252984"/>
                  </a:lnTo>
                  <a:lnTo>
                    <a:pt x="1676400" y="252984"/>
                  </a:lnTo>
                  <a:lnTo>
                    <a:pt x="1676400"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object 164"/>
            <p:cNvSpPr/>
            <p:nvPr/>
          </p:nvSpPr>
          <p:spPr>
            <a:xfrm>
              <a:off x="4222241" y="1637538"/>
              <a:ext cx="1676400" cy="253365"/>
            </a:xfrm>
            <a:custGeom>
              <a:avLst/>
              <a:gdLst/>
              <a:ahLst/>
              <a:cxnLst/>
              <a:rect l="l" t="t" r="r" b="b"/>
              <a:pathLst>
                <a:path w="1676400" h="253364">
                  <a:moveTo>
                    <a:pt x="0" y="252984"/>
                  </a:moveTo>
                  <a:lnTo>
                    <a:pt x="1676400" y="252984"/>
                  </a:lnTo>
                  <a:lnTo>
                    <a:pt x="1676400" y="0"/>
                  </a:lnTo>
                  <a:lnTo>
                    <a:pt x="0" y="0"/>
                  </a:lnTo>
                  <a:lnTo>
                    <a:pt x="0" y="252984"/>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65" name="object 165"/>
          <p:cNvSpPr txBox="1"/>
          <p:nvPr/>
        </p:nvSpPr>
        <p:spPr>
          <a:xfrm>
            <a:off x="4148642" y="1447788"/>
            <a:ext cx="1676400" cy="299720"/>
          </a:xfrm>
          <a:prstGeom prst="rect">
            <a:avLst/>
          </a:prstGeom>
        </p:spPr>
        <p:txBody>
          <a:bodyPr vert="horz" wrap="square" lIns="0" tIns="12700" rIns="0" bIns="0" rtlCol="0">
            <a:spAutoFit/>
          </a:bodyPr>
          <a:lstStyle/>
          <a:p>
            <a:pPr marL="1651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35" normalizeH="0" baseline="0" noProof="0" dirty="0">
                <a:ln>
                  <a:noFill/>
                </a:ln>
                <a:solidFill>
                  <a:srgbClr val="FFFFFF"/>
                </a:solidFill>
                <a:effectLst/>
                <a:uLnTx/>
                <a:uFillTx/>
                <a:latin typeface="Meiryo UI"/>
                <a:cs typeface="Meiryo UI"/>
              </a:rPr>
              <a:t>有人輸送サービス</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66" name="object 166"/>
          <p:cNvGrpSpPr/>
          <p:nvPr/>
        </p:nvGrpSpPr>
        <p:grpSpPr>
          <a:xfrm>
            <a:off x="4129592" y="1714743"/>
            <a:ext cx="1695450" cy="337820"/>
            <a:chOff x="4212716" y="1880997"/>
            <a:chExt cx="1695450" cy="337820"/>
          </a:xfrm>
        </p:grpSpPr>
        <p:sp>
          <p:nvSpPr>
            <p:cNvPr id="167" name="object 167"/>
            <p:cNvSpPr/>
            <p:nvPr/>
          </p:nvSpPr>
          <p:spPr>
            <a:xfrm>
              <a:off x="4222241" y="1890522"/>
              <a:ext cx="1676400" cy="318770"/>
            </a:xfrm>
            <a:custGeom>
              <a:avLst/>
              <a:gdLst/>
              <a:ahLst/>
              <a:cxnLst/>
              <a:rect l="l" t="t" r="r" b="b"/>
              <a:pathLst>
                <a:path w="1676400" h="318769">
                  <a:moveTo>
                    <a:pt x="1676400" y="0"/>
                  </a:moveTo>
                  <a:lnTo>
                    <a:pt x="0" y="0"/>
                  </a:lnTo>
                  <a:lnTo>
                    <a:pt x="0" y="318515"/>
                  </a:lnTo>
                  <a:lnTo>
                    <a:pt x="1676400" y="318515"/>
                  </a:lnTo>
                  <a:lnTo>
                    <a:pt x="167640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object 168"/>
            <p:cNvSpPr/>
            <p:nvPr/>
          </p:nvSpPr>
          <p:spPr>
            <a:xfrm>
              <a:off x="4222241" y="1890522"/>
              <a:ext cx="1676400" cy="318770"/>
            </a:xfrm>
            <a:custGeom>
              <a:avLst/>
              <a:gdLst/>
              <a:ahLst/>
              <a:cxnLst/>
              <a:rect l="l" t="t" r="r" b="b"/>
              <a:pathLst>
                <a:path w="1676400" h="318769">
                  <a:moveTo>
                    <a:pt x="0" y="318515"/>
                  </a:moveTo>
                  <a:lnTo>
                    <a:pt x="1676400" y="318515"/>
                  </a:lnTo>
                  <a:lnTo>
                    <a:pt x="1676400" y="0"/>
                  </a:lnTo>
                  <a:lnTo>
                    <a:pt x="0" y="0"/>
                  </a:lnTo>
                  <a:lnTo>
                    <a:pt x="0" y="318515"/>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69" name="object 169"/>
          <p:cNvSpPr txBox="1"/>
          <p:nvPr/>
        </p:nvSpPr>
        <p:spPr>
          <a:xfrm>
            <a:off x="4148642" y="1800975"/>
            <a:ext cx="1676400" cy="177800"/>
          </a:xfrm>
          <a:prstGeom prst="rect">
            <a:avLst/>
          </a:prstGeom>
        </p:spPr>
        <p:txBody>
          <a:bodyPr vert="horz" wrap="square" lIns="0" tIns="12065" rIns="0" bIns="0" rtlCol="0">
            <a:spAutoFit/>
          </a:bodyPr>
          <a:lstStyle/>
          <a:p>
            <a:pPr marL="258445" marR="0" lvl="0" indent="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商用サービスの確立</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70" name="object 170"/>
          <p:cNvSpPr/>
          <p:nvPr/>
        </p:nvSpPr>
        <p:spPr>
          <a:xfrm>
            <a:off x="973770" y="2100696"/>
            <a:ext cx="1363980" cy="260985"/>
          </a:xfrm>
          <a:custGeom>
            <a:avLst/>
            <a:gdLst/>
            <a:ahLst/>
            <a:cxnLst/>
            <a:rect l="l" t="t" r="r" b="b"/>
            <a:pathLst>
              <a:path w="1363980" h="260985">
                <a:moveTo>
                  <a:pt x="0" y="260603"/>
                </a:moveTo>
                <a:lnTo>
                  <a:pt x="1363980" y="260603"/>
                </a:lnTo>
                <a:lnTo>
                  <a:pt x="1363980" y="0"/>
                </a:lnTo>
                <a:lnTo>
                  <a:pt x="0" y="0"/>
                </a:lnTo>
                <a:lnTo>
                  <a:pt x="0" y="260603"/>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object 171"/>
          <p:cNvSpPr txBox="1"/>
          <p:nvPr/>
        </p:nvSpPr>
        <p:spPr>
          <a:xfrm>
            <a:off x="964245" y="2091171"/>
            <a:ext cx="1383030" cy="280035"/>
          </a:xfrm>
          <a:prstGeom prst="rect">
            <a:avLst/>
          </a:prstGeom>
          <a:solidFill>
            <a:srgbClr val="5571AA"/>
          </a:solidFill>
        </p:spPr>
        <p:txBody>
          <a:bodyPr vert="horz" wrap="square" lIns="0" tIns="2540" rIns="0" bIns="0" rtlCol="0">
            <a:spAutoFit/>
          </a:bodyPr>
          <a:lstStyle/>
          <a:p>
            <a:pPr marL="238760" marR="0" lvl="0" indent="0" defTabSz="914400" eaLnBrk="1" fontAlgn="auto" latinLnBrk="0" hangingPunct="1">
              <a:lnSpc>
                <a:spcPct val="100000"/>
              </a:lnSpc>
              <a:spcBef>
                <a:spcPts val="20"/>
              </a:spcBef>
              <a:spcAft>
                <a:spcPts val="0"/>
              </a:spcAft>
              <a:buClrTx/>
              <a:buSzTx/>
              <a:buFontTx/>
              <a:buNone/>
              <a:tabLst/>
              <a:defRPr/>
            </a:pPr>
            <a:r>
              <a:rPr kumimoji="0" sz="1800" b="0" i="0" u="none" strike="noStrike" kern="0" cap="none" spc="-25" normalizeH="0" baseline="0" noProof="0" dirty="0">
                <a:ln>
                  <a:noFill/>
                </a:ln>
                <a:solidFill>
                  <a:srgbClr val="FFFFFF"/>
                </a:solidFill>
                <a:effectLst/>
                <a:uLnTx/>
                <a:uFillTx/>
                <a:latin typeface="Meiryo UI"/>
                <a:cs typeface="Meiryo UI"/>
              </a:rPr>
              <a:t>ポストISS</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sp>
        <p:nvSpPr>
          <p:cNvPr id="172" name="object 172"/>
          <p:cNvSpPr/>
          <p:nvPr/>
        </p:nvSpPr>
        <p:spPr>
          <a:xfrm>
            <a:off x="973770" y="2361300"/>
            <a:ext cx="1363980" cy="448309"/>
          </a:xfrm>
          <a:custGeom>
            <a:avLst/>
            <a:gdLst/>
            <a:ahLst/>
            <a:cxnLst/>
            <a:rect l="l" t="t" r="r" b="b"/>
            <a:pathLst>
              <a:path w="1363980" h="448310">
                <a:moveTo>
                  <a:pt x="0" y="448056"/>
                </a:moveTo>
                <a:lnTo>
                  <a:pt x="1363980" y="448056"/>
                </a:lnTo>
                <a:lnTo>
                  <a:pt x="1363980" y="0"/>
                </a:lnTo>
                <a:lnTo>
                  <a:pt x="0" y="0"/>
                </a:lnTo>
                <a:lnTo>
                  <a:pt x="0" y="448056"/>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object 173"/>
          <p:cNvSpPr txBox="1"/>
          <p:nvPr/>
        </p:nvSpPr>
        <p:spPr>
          <a:xfrm>
            <a:off x="983295" y="2438007"/>
            <a:ext cx="1344930" cy="330200"/>
          </a:xfrm>
          <a:prstGeom prst="rect">
            <a:avLst/>
          </a:prstGeom>
        </p:spPr>
        <p:txBody>
          <a:bodyPr vert="horz" wrap="square" lIns="0" tIns="12065" rIns="0" bIns="0" rtlCol="0">
            <a:spAutoFit/>
          </a:bodyPr>
          <a:lstStyle/>
          <a:p>
            <a:pPr marL="164465" marR="156845" lvl="0" indent="-1905"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メイリオ"/>
                <a:cs typeface="メイリオ"/>
              </a:rPr>
              <a:t>商業</a:t>
            </a:r>
            <a:r>
              <a:rPr kumimoji="0" sz="1000" b="0" i="0" u="none" strike="noStrike" kern="0" cap="none" spc="0" normalizeH="0" baseline="0" noProof="0" dirty="0">
                <a:ln>
                  <a:noFill/>
                </a:ln>
                <a:solidFill>
                  <a:sysClr val="windowText" lastClr="000000"/>
                </a:solidFill>
                <a:effectLst/>
                <a:uLnTx/>
                <a:uFillTx/>
                <a:latin typeface="メイリオ"/>
                <a:cs typeface="メイリオ"/>
              </a:rPr>
              <a:t>ｽﾃｰｼｮﾝ</a:t>
            </a:r>
            <a:r>
              <a:rPr kumimoji="0" sz="1000" b="0" i="0" u="none" strike="noStrike" kern="0" cap="none" spc="-25" normalizeH="0" baseline="0" noProof="0" dirty="0">
                <a:ln>
                  <a:noFill/>
                </a:ln>
                <a:solidFill>
                  <a:sysClr val="windowText" lastClr="000000"/>
                </a:solidFill>
                <a:effectLst/>
                <a:uLnTx/>
                <a:uFillTx/>
                <a:latin typeface="メイリオ"/>
                <a:cs typeface="メイリオ"/>
              </a:rPr>
              <a:t>建設と</a:t>
            </a:r>
            <a:r>
              <a:rPr kumimoji="0" sz="1000" b="0" i="0" u="none" strike="noStrike" kern="0" cap="none" spc="-20" normalizeH="0" baseline="0" noProof="0" dirty="0">
                <a:ln>
                  <a:noFill/>
                </a:ln>
                <a:solidFill>
                  <a:sysClr val="windowText" lastClr="000000"/>
                </a:solidFill>
                <a:effectLst/>
                <a:uLnTx/>
                <a:uFillTx/>
                <a:latin typeface="メイリオ"/>
                <a:cs typeface="メイリオ"/>
              </a:rPr>
              <a:t>新サービスの現出</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74" name="object 174"/>
          <p:cNvGrpSpPr/>
          <p:nvPr/>
        </p:nvGrpSpPr>
        <p:grpSpPr>
          <a:xfrm>
            <a:off x="1003487" y="635751"/>
            <a:ext cx="5988050" cy="1688464"/>
            <a:chOff x="1086611" y="802005"/>
            <a:chExt cx="5988050" cy="1688464"/>
          </a:xfrm>
        </p:grpSpPr>
        <p:sp>
          <p:nvSpPr>
            <p:cNvPr id="175" name="object 175"/>
            <p:cNvSpPr/>
            <p:nvPr/>
          </p:nvSpPr>
          <p:spPr>
            <a:xfrm>
              <a:off x="5914644" y="1952244"/>
              <a:ext cx="1019810" cy="396240"/>
            </a:xfrm>
            <a:custGeom>
              <a:avLst/>
              <a:gdLst/>
              <a:ahLst/>
              <a:cxnLst/>
              <a:rect l="l" t="t" r="r" b="b"/>
              <a:pathLst>
                <a:path w="1019809" h="396239">
                  <a:moveTo>
                    <a:pt x="1019555" y="0"/>
                  </a:moveTo>
                  <a:lnTo>
                    <a:pt x="0" y="0"/>
                  </a:lnTo>
                  <a:lnTo>
                    <a:pt x="0" y="396239"/>
                  </a:lnTo>
                  <a:lnTo>
                    <a:pt x="1019555" y="396239"/>
                  </a:lnTo>
                  <a:lnTo>
                    <a:pt x="1019555"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6" name="object 176"/>
            <p:cNvPicPr/>
            <p:nvPr/>
          </p:nvPicPr>
          <p:blipFill>
            <a:blip r:embed="rId29" cstate="print"/>
            <a:stretch>
              <a:fillRect/>
            </a:stretch>
          </p:blipFill>
          <p:spPr>
            <a:xfrm>
              <a:off x="1086611" y="802005"/>
              <a:ext cx="3267075" cy="1371219"/>
            </a:xfrm>
            <a:prstGeom prst="rect">
              <a:avLst/>
            </a:prstGeom>
          </p:spPr>
        </p:pic>
        <p:sp>
          <p:nvSpPr>
            <p:cNvPr id="177" name="object 177"/>
            <p:cNvSpPr/>
            <p:nvPr/>
          </p:nvSpPr>
          <p:spPr>
            <a:xfrm>
              <a:off x="5772912" y="1780285"/>
              <a:ext cx="1301750" cy="709930"/>
            </a:xfrm>
            <a:custGeom>
              <a:avLst/>
              <a:gdLst/>
              <a:ahLst/>
              <a:cxnLst/>
              <a:rect l="l" t="t" r="r" b="b"/>
              <a:pathLst>
                <a:path w="1301750" h="709930">
                  <a:moveTo>
                    <a:pt x="949452" y="340741"/>
                  </a:moveTo>
                  <a:lnTo>
                    <a:pt x="948055" y="337947"/>
                  </a:lnTo>
                  <a:lnTo>
                    <a:pt x="948055" y="336423"/>
                  </a:lnTo>
                  <a:lnTo>
                    <a:pt x="945134" y="335026"/>
                  </a:lnTo>
                  <a:lnTo>
                    <a:pt x="943737" y="335026"/>
                  </a:lnTo>
                  <a:lnTo>
                    <a:pt x="900925" y="348703"/>
                  </a:lnTo>
                  <a:lnTo>
                    <a:pt x="845756" y="369049"/>
                  </a:lnTo>
                  <a:lnTo>
                    <a:pt x="782840" y="393865"/>
                  </a:lnTo>
                  <a:lnTo>
                    <a:pt x="716813" y="420954"/>
                  </a:lnTo>
                  <a:lnTo>
                    <a:pt x="652259" y="448119"/>
                  </a:lnTo>
                  <a:lnTo>
                    <a:pt x="501269" y="513715"/>
                  </a:lnTo>
                  <a:lnTo>
                    <a:pt x="498348" y="516636"/>
                  </a:lnTo>
                  <a:lnTo>
                    <a:pt x="499745" y="519557"/>
                  </a:lnTo>
                  <a:lnTo>
                    <a:pt x="499745" y="520954"/>
                  </a:lnTo>
                  <a:lnTo>
                    <a:pt x="504063" y="520954"/>
                  </a:lnTo>
                  <a:lnTo>
                    <a:pt x="655027" y="455485"/>
                  </a:lnTo>
                  <a:lnTo>
                    <a:pt x="719455" y="428434"/>
                  </a:lnTo>
                  <a:lnTo>
                    <a:pt x="785304" y="401510"/>
                  </a:lnTo>
                  <a:lnTo>
                    <a:pt x="847953" y="376948"/>
                  </a:lnTo>
                  <a:lnTo>
                    <a:pt x="902766" y="356933"/>
                  </a:lnTo>
                  <a:lnTo>
                    <a:pt x="945134" y="343662"/>
                  </a:lnTo>
                  <a:lnTo>
                    <a:pt x="948055" y="342265"/>
                  </a:lnTo>
                  <a:lnTo>
                    <a:pt x="949452" y="340741"/>
                  </a:lnTo>
                  <a:close/>
                </a:path>
                <a:path w="1301750" h="709930">
                  <a:moveTo>
                    <a:pt x="1301496" y="201930"/>
                  </a:moveTo>
                  <a:lnTo>
                    <a:pt x="1300099" y="199390"/>
                  </a:lnTo>
                  <a:lnTo>
                    <a:pt x="1297178" y="198120"/>
                  </a:lnTo>
                  <a:lnTo>
                    <a:pt x="1275461" y="188379"/>
                  </a:lnTo>
                  <a:lnTo>
                    <a:pt x="1275461" y="205740"/>
                  </a:lnTo>
                  <a:lnTo>
                    <a:pt x="1256792" y="215900"/>
                  </a:lnTo>
                  <a:lnTo>
                    <a:pt x="1130388" y="217170"/>
                  </a:lnTo>
                  <a:lnTo>
                    <a:pt x="1125474" y="217170"/>
                  </a:lnTo>
                  <a:lnTo>
                    <a:pt x="1124077" y="218440"/>
                  </a:lnTo>
                  <a:lnTo>
                    <a:pt x="1122553" y="218440"/>
                  </a:lnTo>
                  <a:lnTo>
                    <a:pt x="1107147" y="231140"/>
                  </a:lnTo>
                  <a:lnTo>
                    <a:pt x="1068641" y="260350"/>
                  </a:lnTo>
                  <a:lnTo>
                    <a:pt x="1018501" y="295910"/>
                  </a:lnTo>
                  <a:lnTo>
                    <a:pt x="968248" y="323850"/>
                  </a:lnTo>
                  <a:lnTo>
                    <a:pt x="965327" y="325120"/>
                  </a:lnTo>
                  <a:lnTo>
                    <a:pt x="963803" y="327660"/>
                  </a:lnTo>
                  <a:lnTo>
                    <a:pt x="963803" y="331470"/>
                  </a:lnTo>
                  <a:lnTo>
                    <a:pt x="962406" y="334010"/>
                  </a:lnTo>
                  <a:lnTo>
                    <a:pt x="963803" y="336550"/>
                  </a:lnTo>
                  <a:lnTo>
                    <a:pt x="966724" y="337820"/>
                  </a:lnTo>
                  <a:lnTo>
                    <a:pt x="1213485" y="482600"/>
                  </a:lnTo>
                  <a:lnTo>
                    <a:pt x="1188974" y="496570"/>
                  </a:lnTo>
                  <a:lnTo>
                    <a:pt x="1179995" y="495300"/>
                  </a:lnTo>
                  <a:lnTo>
                    <a:pt x="1175232" y="494030"/>
                  </a:lnTo>
                  <a:lnTo>
                    <a:pt x="1165707" y="491490"/>
                  </a:lnTo>
                  <a:lnTo>
                    <a:pt x="1145959" y="487680"/>
                  </a:lnTo>
                  <a:lnTo>
                    <a:pt x="1120635" y="485140"/>
                  </a:lnTo>
                  <a:lnTo>
                    <a:pt x="1089609" y="481330"/>
                  </a:lnTo>
                  <a:lnTo>
                    <a:pt x="1052741" y="478790"/>
                  </a:lnTo>
                  <a:lnTo>
                    <a:pt x="1009916" y="477520"/>
                  </a:lnTo>
                  <a:lnTo>
                    <a:pt x="1007110" y="477520"/>
                  </a:lnTo>
                  <a:lnTo>
                    <a:pt x="1007110" y="494030"/>
                  </a:lnTo>
                  <a:lnTo>
                    <a:pt x="971042" y="508000"/>
                  </a:lnTo>
                  <a:lnTo>
                    <a:pt x="963803" y="508000"/>
                  </a:lnTo>
                  <a:lnTo>
                    <a:pt x="959485" y="506730"/>
                  </a:lnTo>
                  <a:lnTo>
                    <a:pt x="955167" y="502920"/>
                  </a:lnTo>
                  <a:lnTo>
                    <a:pt x="952373" y="501650"/>
                  </a:lnTo>
                  <a:lnTo>
                    <a:pt x="950849" y="496570"/>
                  </a:lnTo>
                  <a:lnTo>
                    <a:pt x="949452" y="494030"/>
                  </a:lnTo>
                  <a:lnTo>
                    <a:pt x="1007110" y="494030"/>
                  </a:lnTo>
                  <a:lnTo>
                    <a:pt x="1007110" y="477520"/>
                  </a:lnTo>
                  <a:lnTo>
                    <a:pt x="960996" y="477520"/>
                  </a:lnTo>
                  <a:lnTo>
                    <a:pt x="905865" y="480060"/>
                  </a:lnTo>
                  <a:lnTo>
                    <a:pt x="844372" y="483870"/>
                  </a:lnTo>
                  <a:lnTo>
                    <a:pt x="776414" y="490220"/>
                  </a:lnTo>
                  <a:lnTo>
                    <a:pt x="701852" y="500380"/>
                  </a:lnTo>
                  <a:lnTo>
                    <a:pt x="620547" y="513080"/>
                  </a:lnTo>
                  <a:lnTo>
                    <a:pt x="532396" y="530860"/>
                  </a:lnTo>
                  <a:lnTo>
                    <a:pt x="437261" y="551180"/>
                  </a:lnTo>
                  <a:lnTo>
                    <a:pt x="424675" y="557530"/>
                  </a:lnTo>
                  <a:lnTo>
                    <a:pt x="392188" y="571500"/>
                  </a:lnTo>
                  <a:lnTo>
                    <a:pt x="344347" y="590550"/>
                  </a:lnTo>
                  <a:lnTo>
                    <a:pt x="285724" y="614680"/>
                  </a:lnTo>
                  <a:lnTo>
                    <a:pt x="220878" y="638810"/>
                  </a:lnTo>
                  <a:lnTo>
                    <a:pt x="154381" y="660400"/>
                  </a:lnTo>
                  <a:lnTo>
                    <a:pt x="90792" y="679450"/>
                  </a:lnTo>
                  <a:lnTo>
                    <a:pt x="34671" y="692150"/>
                  </a:lnTo>
                  <a:lnTo>
                    <a:pt x="50761" y="679450"/>
                  </a:lnTo>
                  <a:lnTo>
                    <a:pt x="70688" y="664210"/>
                  </a:lnTo>
                  <a:lnTo>
                    <a:pt x="93865" y="647700"/>
                  </a:lnTo>
                  <a:lnTo>
                    <a:pt x="119761" y="628650"/>
                  </a:lnTo>
                  <a:lnTo>
                    <a:pt x="129921" y="635000"/>
                  </a:lnTo>
                  <a:lnTo>
                    <a:pt x="140652" y="638810"/>
                  </a:lnTo>
                  <a:lnTo>
                    <a:pt x="161544" y="641350"/>
                  </a:lnTo>
                  <a:lnTo>
                    <a:pt x="174879" y="640080"/>
                  </a:lnTo>
                  <a:lnTo>
                    <a:pt x="185928" y="638810"/>
                  </a:lnTo>
                  <a:lnTo>
                    <a:pt x="193433" y="637540"/>
                  </a:lnTo>
                  <a:lnTo>
                    <a:pt x="196215" y="635000"/>
                  </a:lnTo>
                  <a:lnTo>
                    <a:pt x="199136" y="635000"/>
                  </a:lnTo>
                  <a:lnTo>
                    <a:pt x="199136" y="603250"/>
                  </a:lnTo>
                  <a:lnTo>
                    <a:pt x="197739" y="601980"/>
                  </a:lnTo>
                  <a:lnTo>
                    <a:pt x="194818" y="601980"/>
                  </a:lnTo>
                  <a:lnTo>
                    <a:pt x="191897" y="603021"/>
                  </a:lnTo>
                  <a:lnTo>
                    <a:pt x="191897" y="610870"/>
                  </a:lnTo>
                  <a:lnTo>
                    <a:pt x="191897" y="629920"/>
                  </a:lnTo>
                  <a:lnTo>
                    <a:pt x="180530" y="631190"/>
                  </a:lnTo>
                  <a:lnTo>
                    <a:pt x="163588" y="632460"/>
                  </a:lnTo>
                  <a:lnTo>
                    <a:pt x="144183" y="631190"/>
                  </a:lnTo>
                  <a:lnTo>
                    <a:pt x="137947" y="628650"/>
                  </a:lnTo>
                  <a:lnTo>
                    <a:pt x="125476" y="623570"/>
                  </a:lnTo>
                  <a:lnTo>
                    <a:pt x="132715" y="619760"/>
                  </a:lnTo>
                  <a:lnTo>
                    <a:pt x="139954" y="613410"/>
                  </a:lnTo>
                  <a:lnTo>
                    <a:pt x="145796" y="609600"/>
                  </a:lnTo>
                  <a:lnTo>
                    <a:pt x="154800" y="612140"/>
                  </a:lnTo>
                  <a:lnTo>
                    <a:pt x="166128" y="613410"/>
                  </a:lnTo>
                  <a:lnTo>
                    <a:pt x="178816" y="613410"/>
                  </a:lnTo>
                  <a:lnTo>
                    <a:pt x="191897" y="610870"/>
                  </a:lnTo>
                  <a:lnTo>
                    <a:pt x="191897" y="603021"/>
                  </a:lnTo>
                  <a:lnTo>
                    <a:pt x="184023" y="605790"/>
                  </a:lnTo>
                  <a:lnTo>
                    <a:pt x="173520" y="605790"/>
                  </a:lnTo>
                  <a:lnTo>
                    <a:pt x="163576" y="604520"/>
                  </a:lnTo>
                  <a:lnTo>
                    <a:pt x="154432" y="603250"/>
                  </a:lnTo>
                  <a:lnTo>
                    <a:pt x="190538" y="579120"/>
                  </a:lnTo>
                  <a:lnTo>
                    <a:pt x="226898" y="556260"/>
                  </a:lnTo>
                  <a:lnTo>
                    <a:pt x="262712" y="535940"/>
                  </a:lnTo>
                  <a:lnTo>
                    <a:pt x="297180" y="519430"/>
                  </a:lnTo>
                  <a:lnTo>
                    <a:pt x="325170" y="508000"/>
                  </a:lnTo>
                  <a:lnTo>
                    <a:pt x="363194" y="491490"/>
                  </a:lnTo>
                  <a:lnTo>
                    <a:pt x="409600" y="472440"/>
                  </a:lnTo>
                  <a:lnTo>
                    <a:pt x="554012" y="410210"/>
                  </a:lnTo>
                  <a:lnTo>
                    <a:pt x="833247" y="292100"/>
                  </a:lnTo>
                  <a:lnTo>
                    <a:pt x="888428" y="267970"/>
                  </a:lnTo>
                  <a:lnTo>
                    <a:pt x="909853" y="259080"/>
                  </a:lnTo>
                  <a:lnTo>
                    <a:pt x="937399" y="247650"/>
                  </a:lnTo>
                  <a:lnTo>
                    <a:pt x="978547" y="229870"/>
                  </a:lnTo>
                  <a:lnTo>
                    <a:pt x="1010259" y="217170"/>
                  </a:lnTo>
                  <a:lnTo>
                    <a:pt x="1030897" y="208280"/>
                  </a:lnTo>
                  <a:lnTo>
                    <a:pt x="1038860" y="205740"/>
                  </a:lnTo>
                  <a:lnTo>
                    <a:pt x="1040384" y="204470"/>
                  </a:lnTo>
                  <a:lnTo>
                    <a:pt x="1041781" y="201930"/>
                  </a:lnTo>
                  <a:lnTo>
                    <a:pt x="1160145" y="30480"/>
                  </a:lnTo>
                  <a:lnTo>
                    <a:pt x="1168781" y="27940"/>
                  </a:lnTo>
                  <a:lnTo>
                    <a:pt x="1059053" y="186690"/>
                  </a:lnTo>
                  <a:lnTo>
                    <a:pt x="1059141" y="191770"/>
                  </a:lnTo>
                  <a:lnTo>
                    <a:pt x="1059992" y="215900"/>
                  </a:lnTo>
                  <a:lnTo>
                    <a:pt x="1060043" y="217170"/>
                  </a:lnTo>
                  <a:lnTo>
                    <a:pt x="1049362" y="237490"/>
                  </a:lnTo>
                  <a:lnTo>
                    <a:pt x="1035977" y="250190"/>
                  </a:lnTo>
                  <a:lnTo>
                    <a:pt x="1028827" y="254000"/>
                  </a:lnTo>
                  <a:lnTo>
                    <a:pt x="424180" y="509270"/>
                  </a:lnTo>
                  <a:lnTo>
                    <a:pt x="421386" y="513080"/>
                  </a:lnTo>
                  <a:lnTo>
                    <a:pt x="418465" y="516890"/>
                  </a:lnTo>
                  <a:lnTo>
                    <a:pt x="421386" y="521970"/>
                  </a:lnTo>
                  <a:lnTo>
                    <a:pt x="421386" y="524510"/>
                  </a:lnTo>
                  <a:lnTo>
                    <a:pt x="424180" y="525780"/>
                  </a:lnTo>
                  <a:lnTo>
                    <a:pt x="430022" y="525780"/>
                  </a:lnTo>
                  <a:lnTo>
                    <a:pt x="431419" y="524510"/>
                  </a:lnTo>
                  <a:lnTo>
                    <a:pt x="1035939" y="269240"/>
                  </a:lnTo>
                  <a:lnTo>
                    <a:pt x="1051598" y="257810"/>
                  </a:lnTo>
                  <a:lnTo>
                    <a:pt x="1067003" y="240030"/>
                  </a:lnTo>
                  <a:lnTo>
                    <a:pt x="1076985" y="217170"/>
                  </a:lnTo>
                  <a:lnTo>
                    <a:pt x="1076871" y="210820"/>
                  </a:lnTo>
                  <a:lnTo>
                    <a:pt x="1076744" y="204470"/>
                  </a:lnTo>
                  <a:lnTo>
                    <a:pt x="1076617" y="198120"/>
                  </a:lnTo>
                  <a:lnTo>
                    <a:pt x="1076490" y="191770"/>
                  </a:lnTo>
                  <a:lnTo>
                    <a:pt x="1076452" y="186690"/>
                  </a:lnTo>
                  <a:lnTo>
                    <a:pt x="1101039" y="175260"/>
                  </a:lnTo>
                  <a:lnTo>
                    <a:pt x="1155700" y="149860"/>
                  </a:lnTo>
                  <a:lnTo>
                    <a:pt x="1158621" y="149860"/>
                  </a:lnTo>
                  <a:lnTo>
                    <a:pt x="1158621" y="146050"/>
                  </a:lnTo>
                  <a:lnTo>
                    <a:pt x="1157224" y="143510"/>
                  </a:lnTo>
                  <a:lnTo>
                    <a:pt x="1152906" y="143510"/>
                  </a:lnTo>
                  <a:lnTo>
                    <a:pt x="1086485" y="175260"/>
                  </a:lnTo>
                  <a:lnTo>
                    <a:pt x="1188034" y="27940"/>
                  </a:lnTo>
                  <a:lnTo>
                    <a:pt x="1193292" y="20320"/>
                  </a:lnTo>
                  <a:lnTo>
                    <a:pt x="1194689" y="20320"/>
                  </a:lnTo>
                  <a:lnTo>
                    <a:pt x="1160145" y="138430"/>
                  </a:lnTo>
                  <a:lnTo>
                    <a:pt x="1158621" y="142240"/>
                  </a:lnTo>
                  <a:lnTo>
                    <a:pt x="1160145" y="144780"/>
                  </a:lnTo>
                  <a:lnTo>
                    <a:pt x="1162939" y="146050"/>
                  </a:lnTo>
                  <a:lnTo>
                    <a:pt x="1181735" y="160020"/>
                  </a:lnTo>
                  <a:lnTo>
                    <a:pt x="1183132" y="162560"/>
                  </a:lnTo>
                  <a:lnTo>
                    <a:pt x="1187450" y="162560"/>
                  </a:lnTo>
                  <a:lnTo>
                    <a:pt x="1214450" y="154940"/>
                  </a:lnTo>
                  <a:lnTo>
                    <a:pt x="1214882" y="154940"/>
                  </a:lnTo>
                  <a:lnTo>
                    <a:pt x="1207770" y="165100"/>
                  </a:lnTo>
                  <a:lnTo>
                    <a:pt x="1206246" y="166370"/>
                  </a:lnTo>
                  <a:lnTo>
                    <a:pt x="1206246" y="173990"/>
                  </a:lnTo>
                  <a:lnTo>
                    <a:pt x="1209167" y="176530"/>
                  </a:lnTo>
                  <a:lnTo>
                    <a:pt x="1210564" y="176530"/>
                  </a:lnTo>
                  <a:lnTo>
                    <a:pt x="1275461" y="205740"/>
                  </a:lnTo>
                  <a:lnTo>
                    <a:pt x="1275461" y="188379"/>
                  </a:lnTo>
                  <a:lnTo>
                    <a:pt x="1226439" y="166370"/>
                  </a:lnTo>
                  <a:lnTo>
                    <a:pt x="1235367" y="154940"/>
                  </a:lnTo>
                  <a:lnTo>
                    <a:pt x="1242314" y="146050"/>
                  </a:lnTo>
                  <a:lnTo>
                    <a:pt x="1243838" y="144780"/>
                  </a:lnTo>
                  <a:lnTo>
                    <a:pt x="1243838" y="139700"/>
                  </a:lnTo>
                  <a:lnTo>
                    <a:pt x="1242314" y="137160"/>
                  </a:lnTo>
                  <a:lnTo>
                    <a:pt x="1240917" y="134620"/>
                  </a:lnTo>
                  <a:lnTo>
                    <a:pt x="1236599" y="133350"/>
                  </a:lnTo>
                  <a:lnTo>
                    <a:pt x="1233678" y="134620"/>
                  </a:lnTo>
                  <a:lnTo>
                    <a:pt x="1187450" y="146050"/>
                  </a:lnTo>
                  <a:lnTo>
                    <a:pt x="1177417" y="137160"/>
                  </a:lnTo>
                  <a:lnTo>
                    <a:pt x="1210589" y="20320"/>
                  </a:lnTo>
                  <a:lnTo>
                    <a:pt x="1213485" y="10160"/>
                  </a:lnTo>
                  <a:lnTo>
                    <a:pt x="1214882" y="7620"/>
                  </a:lnTo>
                  <a:lnTo>
                    <a:pt x="1213485" y="5080"/>
                  </a:lnTo>
                  <a:lnTo>
                    <a:pt x="1209167" y="0"/>
                  </a:lnTo>
                  <a:lnTo>
                    <a:pt x="1203325" y="0"/>
                  </a:lnTo>
                  <a:lnTo>
                    <a:pt x="1152906" y="16510"/>
                  </a:lnTo>
                  <a:lnTo>
                    <a:pt x="1151382" y="16510"/>
                  </a:lnTo>
                  <a:lnTo>
                    <a:pt x="1148588" y="19050"/>
                  </a:lnTo>
                  <a:lnTo>
                    <a:pt x="1030224" y="190500"/>
                  </a:lnTo>
                  <a:lnTo>
                    <a:pt x="986802" y="209550"/>
                  </a:lnTo>
                  <a:lnTo>
                    <a:pt x="947254" y="226060"/>
                  </a:lnTo>
                  <a:lnTo>
                    <a:pt x="898906" y="247650"/>
                  </a:lnTo>
                  <a:lnTo>
                    <a:pt x="897509" y="240030"/>
                  </a:lnTo>
                  <a:lnTo>
                    <a:pt x="894588" y="233680"/>
                  </a:lnTo>
                  <a:lnTo>
                    <a:pt x="890270" y="229844"/>
                  </a:lnTo>
                  <a:lnTo>
                    <a:pt x="890270" y="245110"/>
                  </a:lnTo>
                  <a:lnTo>
                    <a:pt x="890270" y="250190"/>
                  </a:lnTo>
                  <a:lnTo>
                    <a:pt x="884555" y="252730"/>
                  </a:lnTo>
                  <a:lnTo>
                    <a:pt x="877316" y="255270"/>
                  </a:lnTo>
                  <a:lnTo>
                    <a:pt x="870077" y="259080"/>
                  </a:lnTo>
                  <a:lnTo>
                    <a:pt x="852805" y="248031"/>
                  </a:lnTo>
                  <a:lnTo>
                    <a:pt x="852805" y="265430"/>
                  </a:lnTo>
                  <a:lnTo>
                    <a:pt x="661352" y="346710"/>
                  </a:lnTo>
                  <a:lnTo>
                    <a:pt x="561695" y="389890"/>
                  </a:lnTo>
                  <a:lnTo>
                    <a:pt x="513715" y="410210"/>
                  </a:lnTo>
                  <a:lnTo>
                    <a:pt x="544004" y="377190"/>
                  </a:lnTo>
                  <a:lnTo>
                    <a:pt x="579399" y="336550"/>
                  </a:lnTo>
                  <a:lnTo>
                    <a:pt x="614654" y="297180"/>
                  </a:lnTo>
                  <a:lnTo>
                    <a:pt x="644499" y="261620"/>
                  </a:lnTo>
                  <a:lnTo>
                    <a:pt x="663702" y="237490"/>
                  </a:lnTo>
                  <a:lnTo>
                    <a:pt x="665226" y="236220"/>
                  </a:lnTo>
                  <a:lnTo>
                    <a:pt x="665226" y="184150"/>
                  </a:lnTo>
                  <a:lnTo>
                    <a:pt x="698373" y="170180"/>
                  </a:lnTo>
                  <a:lnTo>
                    <a:pt x="852805" y="265430"/>
                  </a:lnTo>
                  <a:lnTo>
                    <a:pt x="852805" y="248031"/>
                  </a:lnTo>
                  <a:lnTo>
                    <a:pt x="838327" y="238760"/>
                  </a:lnTo>
                  <a:lnTo>
                    <a:pt x="847293" y="234950"/>
                  </a:lnTo>
                  <a:lnTo>
                    <a:pt x="853084" y="232410"/>
                  </a:lnTo>
                  <a:lnTo>
                    <a:pt x="855980" y="231140"/>
                  </a:lnTo>
                  <a:lnTo>
                    <a:pt x="863041" y="228600"/>
                  </a:lnTo>
                  <a:lnTo>
                    <a:pt x="867156" y="227330"/>
                  </a:lnTo>
                  <a:lnTo>
                    <a:pt x="870077" y="226060"/>
                  </a:lnTo>
                  <a:lnTo>
                    <a:pt x="878713" y="228600"/>
                  </a:lnTo>
                  <a:lnTo>
                    <a:pt x="884555" y="236220"/>
                  </a:lnTo>
                  <a:lnTo>
                    <a:pt x="888873" y="240030"/>
                  </a:lnTo>
                  <a:lnTo>
                    <a:pt x="890270" y="245110"/>
                  </a:lnTo>
                  <a:lnTo>
                    <a:pt x="890270" y="229844"/>
                  </a:lnTo>
                  <a:lnTo>
                    <a:pt x="888873" y="228600"/>
                  </a:lnTo>
                  <a:lnTo>
                    <a:pt x="885939" y="226060"/>
                  </a:lnTo>
                  <a:lnTo>
                    <a:pt x="883005" y="223520"/>
                  </a:lnTo>
                  <a:lnTo>
                    <a:pt x="880910" y="222250"/>
                  </a:lnTo>
                  <a:lnTo>
                    <a:pt x="876744" y="219710"/>
                  </a:lnTo>
                  <a:lnTo>
                    <a:pt x="870762" y="218440"/>
                  </a:lnTo>
                  <a:lnTo>
                    <a:pt x="865759" y="218440"/>
                  </a:lnTo>
                  <a:lnTo>
                    <a:pt x="864235" y="219710"/>
                  </a:lnTo>
                  <a:lnTo>
                    <a:pt x="855599" y="222250"/>
                  </a:lnTo>
                  <a:lnTo>
                    <a:pt x="857123" y="215900"/>
                  </a:lnTo>
                  <a:lnTo>
                    <a:pt x="854202" y="208280"/>
                  </a:lnTo>
                  <a:lnTo>
                    <a:pt x="849884" y="203492"/>
                  </a:lnTo>
                  <a:lnTo>
                    <a:pt x="849884" y="218440"/>
                  </a:lnTo>
                  <a:lnTo>
                    <a:pt x="848487" y="222250"/>
                  </a:lnTo>
                  <a:lnTo>
                    <a:pt x="826770" y="232410"/>
                  </a:lnTo>
                  <a:lnTo>
                    <a:pt x="796544" y="212090"/>
                  </a:lnTo>
                  <a:lnTo>
                    <a:pt x="806551" y="209550"/>
                  </a:lnTo>
                  <a:lnTo>
                    <a:pt x="809752" y="208280"/>
                  </a:lnTo>
                  <a:lnTo>
                    <a:pt x="816165" y="205740"/>
                  </a:lnTo>
                  <a:lnTo>
                    <a:pt x="823861" y="201930"/>
                  </a:lnTo>
                  <a:lnTo>
                    <a:pt x="828167" y="200660"/>
                  </a:lnTo>
                  <a:lnTo>
                    <a:pt x="829691" y="199390"/>
                  </a:lnTo>
                  <a:lnTo>
                    <a:pt x="838327" y="201930"/>
                  </a:lnTo>
                  <a:lnTo>
                    <a:pt x="844042" y="209550"/>
                  </a:lnTo>
                  <a:lnTo>
                    <a:pt x="849884" y="218440"/>
                  </a:lnTo>
                  <a:lnTo>
                    <a:pt x="849884" y="203492"/>
                  </a:lnTo>
                  <a:lnTo>
                    <a:pt x="848487" y="201930"/>
                  </a:lnTo>
                  <a:lnTo>
                    <a:pt x="844575" y="199390"/>
                  </a:lnTo>
                  <a:lnTo>
                    <a:pt x="842619" y="198120"/>
                  </a:lnTo>
                  <a:lnTo>
                    <a:pt x="836358" y="194310"/>
                  </a:lnTo>
                  <a:lnTo>
                    <a:pt x="830376" y="191770"/>
                  </a:lnTo>
                  <a:lnTo>
                    <a:pt x="825373" y="191770"/>
                  </a:lnTo>
                  <a:lnTo>
                    <a:pt x="820127" y="194310"/>
                  </a:lnTo>
                  <a:lnTo>
                    <a:pt x="810577" y="199390"/>
                  </a:lnTo>
                  <a:lnTo>
                    <a:pt x="799401" y="204470"/>
                  </a:lnTo>
                  <a:lnTo>
                    <a:pt x="789305" y="208280"/>
                  </a:lnTo>
                  <a:lnTo>
                    <a:pt x="727430" y="170180"/>
                  </a:lnTo>
                  <a:lnTo>
                    <a:pt x="702691" y="154940"/>
                  </a:lnTo>
                  <a:lnTo>
                    <a:pt x="701294" y="153670"/>
                  </a:lnTo>
                  <a:lnTo>
                    <a:pt x="698373" y="153670"/>
                  </a:lnTo>
                  <a:lnTo>
                    <a:pt x="655066" y="172720"/>
                  </a:lnTo>
                  <a:lnTo>
                    <a:pt x="652145" y="172720"/>
                  </a:lnTo>
                  <a:lnTo>
                    <a:pt x="649351" y="175260"/>
                  </a:lnTo>
                  <a:lnTo>
                    <a:pt x="649351" y="229870"/>
                  </a:lnTo>
                  <a:lnTo>
                    <a:pt x="621626" y="264160"/>
                  </a:lnTo>
                  <a:lnTo>
                    <a:pt x="535635" y="361950"/>
                  </a:lnTo>
                  <a:lnTo>
                    <a:pt x="498411" y="403860"/>
                  </a:lnTo>
                  <a:lnTo>
                    <a:pt x="365772" y="473710"/>
                  </a:lnTo>
                  <a:lnTo>
                    <a:pt x="322783" y="491490"/>
                  </a:lnTo>
                  <a:lnTo>
                    <a:pt x="291465" y="505460"/>
                  </a:lnTo>
                  <a:lnTo>
                    <a:pt x="237921" y="532130"/>
                  </a:lnTo>
                  <a:lnTo>
                    <a:pt x="182397" y="566420"/>
                  </a:lnTo>
                  <a:lnTo>
                    <a:pt x="128600" y="601980"/>
                  </a:lnTo>
                  <a:lnTo>
                    <a:pt x="80200" y="637540"/>
                  </a:lnTo>
                  <a:lnTo>
                    <a:pt x="40894" y="668020"/>
                  </a:lnTo>
                  <a:lnTo>
                    <a:pt x="14376" y="689610"/>
                  </a:lnTo>
                  <a:lnTo>
                    <a:pt x="4318" y="697230"/>
                  </a:lnTo>
                  <a:lnTo>
                    <a:pt x="1397" y="698500"/>
                  </a:lnTo>
                  <a:lnTo>
                    <a:pt x="0" y="703580"/>
                  </a:lnTo>
                  <a:lnTo>
                    <a:pt x="1397" y="706120"/>
                  </a:lnTo>
                  <a:lnTo>
                    <a:pt x="2921" y="708660"/>
                  </a:lnTo>
                  <a:lnTo>
                    <a:pt x="5715" y="709930"/>
                  </a:lnTo>
                  <a:lnTo>
                    <a:pt x="8636" y="709930"/>
                  </a:lnTo>
                  <a:lnTo>
                    <a:pt x="56591" y="703580"/>
                  </a:lnTo>
                  <a:lnTo>
                    <a:pt x="103009" y="692150"/>
                  </a:lnTo>
                  <a:lnTo>
                    <a:pt x="113334" y="689610"/>
                  </a:lnTo>
                  <a:lnTo>
                    <a:pt x="175107" y="671830"/>
                  </a:lnTo>
                  <a:lnTo>
                    <a:pt x="238213" y="648970"/>
                  </a:lnTo>
                  <a:lnTo>
                    <a:pt x="298894" y="626110"/>
                  </a:lnTo>
                  <a:lnTo>
                    <a:pt x="353453" y="604520"/>
                  </a:lnTo>
                  <a:lnTo>
                    <a:pt x="398132" y="585470"/>
                  </a:lnTo>
                  <a:lnTo>
                    <a:pt x="429209" y="572770"/>
                  </a:lnTo>
                  <a:lnTo>
                    <a:pt x="505968" y="552450"/>
                  </a:lnTo>
                  <a:lnTo>
                    <a:pt x="565962" y="539750"/>
                  </a:lnTo>
                  <a:lnTo>
                    <a:pt x="622985" y="529590"/>
                  </a:lnTo>
                  <a:lnTo>
                    <a:pt x="677100" y="520700"/>
                  </a:lnTo>
                  <a:lnTo>
                    <a:pt x="728306" y="513080"/>
                  </a:lnTo>
                  <a:lnTo>
                    <a:pt x="776655" y="506730"/>
                  </a:lnTo>
                  <a:lnTo>
                    <a:pt x="822198" y="501650"/>
                  </a:lnTo>
                  <a:lnTo>
                    <a:pt x="864933" y="497840"/>
                  </a:lnTo>
                  <a:lnTo>
                    <a:pt x="904925" y="495300"/>
                  </a:lnTo>
                  <a:lnTo>
                    <a:pt x="942213" y="494030"/>
                  </a:lnTo>
                  <a:lnTo>
                    <a:pt x="943610" y="497840"/>
                  </a:lnTo>
                  <a:lnTo>
                    <a:pt x="945134" y="504190"/>
                  </a:lnTo>
                  <a:lnTo>
                    <a:pt x="955167" y="514350"/>
                  </a:lnTo>
                  <a:lnTo>
                    <a:pt x="961009" y="515620"/>
                  </a:lnTo>
                  <a:lnTo>
                    <a:pt x="973963" y="515620"/>
                  </a:lnTo>
                  <a:lnTo>
                    <a:pt x="992784" y="508000"/>
                  </a:lnTo>
                  <a:lnTo>
                    <a:pt x="1027303" y="494030"/>
                  </a:lnTo>
                  <a:lnTo>
                    <a:pt x="1097178" y="497840"/>
                  </a:lnTo>
                  <a:lnTo>
                    <a:pt x="1146898" y="504190"/>
                  </a:lnTo>
                  <a:lnTo>
                    <a:pt x="1176845" y="510540"/>
                  </a:lnTo>
                  <a:lnTo>
                    <a:pt x="1187450" y="513080"/>
                  </a:lnTo>
                  <a:lnTo>
                    <a:pt x="1191895" y="513080"/>
                  </a:lnTo>
                  <a:lnTo>
                    <a:pt x="1193292" y="511810"/>
                  </a:lnTo>
                  <a:lnTo>
                    <a:pt x="1218793" y="496570"/>
                  </a:lnTo>
                  <a:lnTo>
                    <a:pt x="1233678" y="487680"/>
                  </a:lnTo>
                  <a:lnTo>
                    <a:pt x="1235075" y="486410"/>
                  </a:lnTo>
                  <a:lnTo>
                    <a:pt x="1236599" y="485140"/>
                  </a:lnTo>
                  <a:lnTo>
                    <a:pt x="1236599" y="480060"/>
                  </a:lnTo>
                  <a:lnTo>
                    <a:pt x="1235075" y="476250"/>
                  </a:lnTo>
                  <a:lnTo>
                    <a:pt x="1233678" y="474980"/>
                  </a:lnTo>
                  <a:lnTo>
                    <a:pt x="1135507" y="417830"/>
                  </a:lnTo>
                  <a:lnTo>
                    <a:pt x="1145971" y="412750"/>
                  </a:lnTo>
                  <a:lnTo>
                    <a:pt x="1148588" y="411480"/>
                  </a:lnTo>
                  <a:lnTo>
                    <a:pt x="1149985" y="411480"/>
                  </a:lnTo>
                  <a:lnTo>
                    <a:pt x="1149985" y="410210"/>
                  </a:lnTo>
                  <a:lnTo>
                    <a:pt x="1151382" y="410210"/>
                  </a:lnTo>
                  <a:lnTo>
                    <a:pt x="1152474" y="402590"/>
                  </a:lnTo>
                  <a:lnTo>
                    <a:pt x="1151394" y="394970"/>
                  </a:lnTo>
                  <a:lnTo>
                    <a:pt x="1148143" y="388620"/>
                  </a:lnTo>
                  <a:lnTo>
                    <a:pt x="1144270" y="384073"/>
                  </a:lnTo>
                  <a:lnTo>
                    <a:pt x="1144270" y="400050"/>
                  </a:lnTo>
                  <a:lnTo>
                    <a:pt x="1144270" y="406400"/>
                  </a:lnTo>
                  <a:lnTo>
                    <a:pt x="1126871" y="412750"/>
                  </a:lnTo>
                  <a:lnTo>
                    <a:pt x="1092327" y="392430"/>
                  </a:lnTo>
                  <a:lnTo>
                    <a:pt x="1101242" y="388620"/>
                  </a:lnTo>
                  <a:lnTo>
                    <a:pt x="1107033" y="386080"/>
                  </a:lnTo>
                  <a:lnTo>
                    <a:pt x="1109929" y="384810"/>
                  </a:lnTo>
                  <a:lnTo>
                    <a:pt x="1117015" y="382270"/>
                  </a:lnTo>
                  <a:lnTo>
                    <a:pt x="1121156" y="379730"/>
                  </a:lnTo>
                  <a:lnTo>
                    <a:pt x="1122553" y="379730"/>
                  </a:lnTo>
                  <a:lnTo>
                    <a:pt x="1132713" y="382270"/>
                  </a:lnTo>
                  <a:lnTo>
                    <a:pt x="1138428" y="389890"/>
                  </a:lnTo>
                  <a:lnTo>
                    <a:pt x="1142746" y="394970"/>
                  </a:lnTo>
                  <a:lnTo>
                    <a:pt x="1144270" y="400050"/>
                  </a:lnTo>
                  <a:lnTo>
                    <a:pt x="1144270" y="384073"/>
                  </a:lnTo>
                  <a:lnTo>
                    <a:pt x="1142746" y="382270"/>
                  </a:lnTo>
                  <a:lnTo>
                    <a:pt x="1138694" y="379730"/>
                  </a:lnTo>
                  <a:lnTo>
                    <a:pt x="1136675" y="378460"/>
                  </a:lnTo>
                  <a:lnTo>
                    <a:pt x="1134440" y="377190"/>
                  </a:lnTo>
                  <a:lnTo>
                    <a:pt x="1129957" y="374650"/>
                  </a:lnTo>
                  <a:lnTo>
                    <a:pt x="1123505" y="372110"/>
                  </a:lnTo>
                  <a:lnTo>
                    <a:pt x="1116838" y="372110"/>
                  </a:lnTo>
                  <a:lnTo>
                    <a:pt x="1113917" y="374650"/>
                  </a:lnTo>
                  <a:lnTo>
                    <a:pt x="1109599" y="377190"/>
                  </a:lnTo>
                  <a:lnTo>
                    <a:pt x="1109599" y="368300"/>
                  </a:lnTo>
                  <a:lnTo>
                    <a:pt x="1108202" y="360680"/>
                  </a:lnTo>
                  <a:lnTo>
                    <a:pt x="1102360" y="356082"/>
                  </a:lnTo>
                  <a:lnTo>
                    <a:pt x="1102360" y="370840"/>
                  </a:lnTo>
                  <a:lnTo>
                    <a:pt x="1102360" y="377190"/>
                  </a:lnTo>
                  <a:lnTo>
                    <a:pt x="1080770" y="386080"/>
                  </a:lnTo>
                  <a:lnTo>
                    <a:pt x="1049020" y="367030"/>
                  </a:lnTo>
                  <a:lnTo>
                    <a:pt x="1059243" y="363220"/>
                  </a:lnTo>
                  <a:lnTo>
                    <a:pt x="1069352" y="359410"/>
                  </a:lnTo>
                  <a:lnTo>
                    <a:pt x="1077569" y="355600"/>
                  </a:lnTo>
                  <a:lnTo>
                    <a:pt x="1082167" y="354330"/>
                  </a:lnTo>
                  <a:lnTo>
                    <a:pt x="1083564" y="354330"/>
                  </a:lnTo>
                  <a:lnTo>
                    <a:pt x="1092327" y="356870"/>
                  </a:lnTo>
                  <a:lnTo>
                    <a:pt x="1096645" y="363220"/>
                  </a:lnTo>
                  <a:lnTo>
                    <a:pt x="1100963" y="367030"/>
                  </a:lnTo>
                  <a:lnTo>
                    <a:pt x="1102360" y="370840"/>
                  </a:lnTo>
                  <a:lnTo>
                    <a:pt x="1102360" y="356082"/>
                  </a:lnTo>
                  <a:lnTo>
                    <a:pt x="1100150" y="354330"/>
                  </a:lnTo>
                  <a:lnTo>
                    <a:pt x="1093724" y="349250"/>
                  </a:lnTo>
                  <a:lnTo>
                    <a:pt x="1085088" y="345440"/>
                  </a:lnTo>
                  <a:lnTo>
                    <a:pt x="1079246" y="346710"/>
                  </a:lnTo>
                  <a:lnTo>
                    <a:pt x="1050671" y="358140"/>
                  </a:lnTo>
                  <a:lnTo>
                    <a:pt x="1040384" y="363220"/>
                  </a:lnTo>
                  <a:lnTo>
                    <a:pt x="988441" y="332740"/>
                  </a:lnTo>
                  <a:lnTo>
                    <a:pt x="1033043" y="306070"/>
                  </a:lnTo>
                  <a:lnTo>
                    <a:pt x="1076045" y="275590"/>
                  </a:lnTo>
                  <a:lnTo>
                    <a:pt x="1110932" y="248920"/>
                  </a:lnTo>
                  <a:lnTo>
                    <a:pt x="1131189" y="232410"/>
                  </a:lnTo>
                  <a:lnTo>
                    <a:pt x="1256195" y="231140"/>
                  </a:lnTo>
                  <a:lnTo>
                    <a:pt x="1261110" y="231140"/>
                  </a:lnTo>
                  <a:lnTo>
                    <a:pt x="1262507" y="229870"/>
                  </a:lnTo>
                  <a:lnTo>
                    <a:pt x="1297178" y="212090"/>
                  </a:lnTo>
                  <a:lnTo>
                    <a:pt x="1300099" y="210820"/>
                  </a:lnTo>
                  <a:lnTo>
                    <a:pt x="1301496" y="208280"/>
                  </a:lnTo>
                  <a:lnTo>
                    <a:pt x="1301496" y="201930"/>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78" name="object 178"/>
          <p:cNvSpPr txBox="1"/>
          <p:nvPr/>
        </p:nvSpPr>
        <p:spPr>
          <a:xfrm>
            <a:off x="2994212" y="477977"/>
            <a:ext cx="1165860" cy="826135"/>
          </a:xfrm>
          <a:prstGeom prst="rect">
            <a:avLst/>
          </a:prstGeom>
        </p:spPr>
        <p:txBody>
          <a:bodyPr vert="horz" wrap="square" lIns="0" tIns="155575" rIns="0" bIns="0" rtlCol="0">
            <a:spAutoFit/>
          </a:bodyPr>
          <a:lstStyle/>
          <a:p>
            <a:pPr marL="1270" marR="0" lvl="0" indent="0" algn="ctr" defTabSz="914400" eaLnBrk="1" fontAlgn="auto" latinLnBrk="0" hangingPunct="1">
              <a:lnSpc>
                <a:spcPct val="100000"/>
              </a:lnSpc>
              <a:spcBef>
                <a:spcPts val="1225"/>
              </a:spcBef>
              <a:spcAft>
                <a:spcPts val="0"/>
              </a:spcAft>
              <a:buClrTx/>
              <a:buSzTx/>
              <a:buFontTx/>
              <a:buNone/>
              <a:tabLst/>
              <a:defRPr/>
            </a:pPr>
            <a:r>
              <a:rPr kumimoji="0" sz="1800" b="0" i="0" u="none" strike="noStrike" kern="0" cap="none" spc="-35" normalizeH="0" baseline="0" noProof="0" dirty="0">
                <a:ln>
                  <a:noFill/>
                </a:ln>
                <a:solidFill>
                  <a:srgbClr val="FFFFFF"/>
                </a:solidFill>
                <a:effectLst/>
                <a:uLnTx/>
                <a:uFillTx/>
                <a:latin typeface="Meiryo UI"/>
                <a:cs typeface="Meiryo UI"/>
              </a:rPr>
              <a:t>新エンタメ</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12700" marR="5080" lvl="0" indent="0" algn="ctr" defTabSz="914400" eaLnBrk="1" fontAlgn="auto" latinLnBrk="0" hangingPunct="1">
              <a:lnSpc>
                <a:spcPct val="100000"/>
              </a:lnSpc>
              <a:spcBef>
                <a:spcPts val="615"/>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メイリオ"/>
                <a:cs typeface="メイリオ"/>
              </a:rPr>
              <a:t>観光、広告・映像</a:t>
            </a:r>
            <a:r>
              <a:rPr kumimoji="0" sz="1000" b="0" i="0" u="none" strike="noStrike" kern="0" cap="none" spc="-25" normalizeH="0" baseline="0" noProof="0" dirty="0">
                <a:ln>
                  <a:noFill/>
                </a:ln>
                <a:solidFill>
                  <a:sysClr val="windowText" lastClr="000000"/>
                </a:solidFill>
                <a:effectLst/>
                <a:uLnTx/>
                <a:uFillTx/>
                <a:latin typeface="メイリオ"/>
                <a:cs typeface="メイリオ"/>
              </a:rPr>
              <a:t>ｺﾝ </a:t>
            </a:r>
            <a:r>
              <a:rPr kumimoji="0" sz="1000" b="0" i="0" u="none" strike="noStrike" kern="0" cap="none" spc="0" normalizeH="0" baseline="0" noProof="0" dirty="0">
                <a:ln>
                  <a:noFill/>
                </a:ln>
                <a:solidFill>
                  <a:sysClr val="windowText" lastClr="000000"/>
                </a:solidFill>
                <a:effectLst/>
                <a:uLnTx/>
                <a:uFillTx/>
                <a:latin typeface="メイリオ"/>
                <a:cs typeface="メイリオ"/>
              </a:rPr>
              <a:t>ﾃﾝﾂ</a:t>
            </a:r>
            <a:r>
              <a:rPr kumimoji="0" sz="1000" b="0" i="0" u="none" strike="noStrike" kern="0" cap="none" spc="-20" normalizeH="0" baseline="0" noProof="0" dirty="0">
                <a:ln>
                  <a:noFill/>
                </a:ln>
                <a:solidFill>
                  <a:sysClr val="windowText" lastClr="000000"/>
                </a:solidFill>
                <a:effectLst/>
                <a:uLnTx/>
                <a:uFillTx/>
                <a:latin typeface="メイリオ"/>
                <a:cs typeface="メイリオ"/>
              </a:rPr>
              <a:t>、人工流れ星等</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2" cstate="print"/>
          <a:stretch>
            <a:fillRect/>
          </a:stretch>
        </p:blipFill>
        <p:spPr>
          <a:xfrm>
            <a:off x="2927604" y="4228546"/>
            <a:ext cx="6332220" cy="2071116"/>
          </a:xfrm>
          <a:prstGeom prst="rect">
            <a:avLst/>
          </a:prstGeom>
        </p:spPr>
      </p:pic>
      <p:sp>
        <p:nvSpPr>
          <p:cNvPr id="10" name="object 10"/>
          <p:cNvSpPr txBox="1"/>
          <p:nvPr/>
        </p:nvSpPr>
        <p:spPr>
          <a:xfrm>
            <a:off x="5991605" y="5889807"/>
            <a:ext cx="203835" cy="239395"/>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400" b="0" i="0" u="sng" strike="noStrike" kern="0" cap="none" spc="-50" normalizeH="0" baseline="0" noProof="0" dirty="0">
                <a:ln>
                  <a:noFill/>
                </a:ln>
                <a:solidFill>
                  <a:sysClr val="windowText" lastClr="000000"/>
                </a:solidFill>
                <a:effectLst/>
                <a:uLnTx/>
                <a:uFill>
                  <a:solidFill>
                    <a:srgbClr val="000000"/>
                  </a:solidFill>
                </a:uFill>
                <a:latin typeface="Meiryo UI"/>
                <a:cs typeface="Meiryo UI"/>
              </a:rPr>
              <a:t>月</a:t>
            </a:r>
            <a:endParaRPr kumimoji="0" sz="14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1" name="object 11"/>
          <p:cNvGrpSpPr/>
          <p:nvPr/>
        </p:nvGrpSpPr>
        <p:grpSpPr>
          <a:xfrm>
            <a:off x="1336547" y="590757"/>
            <a:ext cx="7952105" cy="5737860"/>
            <a:chOff x="1336547" y="874775"/>
            <a:chExt cx="7952105" cy="5737860"/>
          </a:xfrm>
        </p:grpSpPr>
        <p:sp>
          <p:nvSpPr>
            <p:cNvPr id="12" name="object 12"/>
            <p:cNvSpPr/>
            <p:nvPr/>
          </p:nvSpPr>
          <p:spPr>
            <a:xfrm>
              <a:off x="2927603" y="4512563"/>
              <a:ext cx="6332220" cy="2071370"/>
            </a:xfrm>
            <a:custGeom>
              <a:avLst/>
              <a:gdLst/>
              <a:ahLst/>
              <a:cxnLst/>
              <a:rect l="l" t="t" r="r" b="b"/>
              <a:pathLst>
                <a:path w="6332220" h="2071370">
                  <a:moveTo>
                    <a:pt x="0" y="2071116"/>
                  </a:moveTo>
                  <a:lnTo>
                    <a:pt x="19585" y="2027092"/>
                  </a:lnTo>
                  <a:lnTo>
                    <a:pt x="39759" y="1983400"/>
                  </a:lnTo>
                  <a:lnTo>
                    <a:pt x="60519" y="1940043"/>
                  </a:lnTo>
                  <a:lnTo>
                    <a:pt x="81857" y="1897026"/>
                  </a:lnTo>
                  <a:lnTo>
                    <a:pt x="103770" y="1854356"/>
                  </a:lnTo>
                  <a:lnTo>
                    <a:pt x="126252" y="1812035"/>
                  </a:lnTo>
                  <a:lnTo>
                    <a:pt x="149298" y="1770071"/>
                  </a:lnTo>
                  <a:lnTo>
                    <a:pt x="172903" y="1728466"/>
                  </a:lnTo>
                  <a:lnTo>
                    <a:pt x="197063" y="1687228"/>
                  </a:lnTo>
                  <a:lnTo>
                    <a:pt x="221771" y="1646360"/>
                  </a:lnTo>
                  <a:lnTo>
                    <a:pt x="247022" y="1605867"/>
                  </a:lnTo>
                  <a:lnTo>
                    <a:pt x="272813" y="1565754"/>
                  </a:lnTo>
                  <a:lnTo>
                    <a:pt x="299137" y="1526027"/>
                  </a:lnTo>
                  <a:lnTo>
                    <a:pt x="325989" y="1486691"/>
                  </a:lnTo>
                  <a:lnTo>
                    <a:pt x="353365" y="1447750"/>
                  </a:lnTo>
                  <a:lnTo>
                    <a:pt x="381259" y="1409209"/>
                  </a:lnTo>
                  <a:lnTo>
                    <a:pt x="409666" y="1371073"/>
                  </a:lnTo>
                  <a:lnTo>
                    <a:pt x="438582" y="1333348"/>
                  </a:lnTo>
                  <a:lnTo>
                    <a:pt x="468000" y="1296038"/>
                  </a:lnTo>
                  <a:lnTo>
                    <a:pt x="497917" y="1259149"/>
                  </a:lnTo>
                  <a:lnTo>
                    <a:pt x="528326" y="1222685"/>
                  </a:lnTo>
                  <a:lnTo>
                    <a:pt x="559223" y="1186651"/>
                  </a:lnTo>
                  <a:lnTo>
                    <a:pt x="590603" y="1151052"/>
                  </a:lnTo>
                  <a:lnTo>
                    <a:pt x="622460" y="1115893"/>
                  </a:lnTo>
                  <a:lnTo>
                    <a:pt x="654790" y="1081180"/>
                  </a:lnTo>
                  <a:lnTo>
                    <a:pt x="687587" y="1046917"/>
                  </a:lnTo>
                  <a:lnTo>
                    <a:pt x="720847" y="1013109"/>
                  </a:lnTo>
                  <a:lnTo>
                    <a:pt x="754563" y="979761"/>
                  </a:lnTo>
                  <a:lnTo>
                    <a:pt x="788732" y="946878"/>
                  </a:lnTo>
                  <a:lnTo>
                    <a:pt x="823348" y="914465"/>
                  </a:lnTo>
                  <a:lnTo>
                    <a:pt x="858406" y="882528"/>
                  </a:lnTo>
                  <a:lnTo>
                    <a:pt x="893901" y="851070"/>
                  </a:lnTo>
                  <a:lnTo>
                    <a:pt x="929828" y="820098"/>
                  </a:lnTo>
                  <a:lnTo>
                    <a:pt x="966181" y="789615"/>
                  </a:lnTo>
                  <a:lnTo>
                    <a:pt x="1002956" y="759628"/>
                  </a:lnTo>
                  <a:lnTo>
                    <a:pt x="1040147" y="730140"/>
                  </a:lnTo>
                  <a:lnTo>
                    <a:pt x="1077750" y="701158"/>
                  </a:lnTo>
                  <a:lnTo>
                    <a:pt x="1115759" y="672685"/>
                  </a:lnTo>
                  <a:lnTo>
                    <a:pt x="1154170" y="644728"/>
                  </a:lnTo>
                  <a:lnTo>
                    <a:pt x="1192976" y="617290"/>
                  </a:lnTo>
                  <a:lnTo>
                    <a:pt x="1232174" y="590377"/>
                  </a:lnTo>
                  <a:lnTo>
                    <a:pt x="1271758" y="563994"/>
                  </a:lnTo>
                  <a:lnTo>
                    <a:pt x="1311722" y="538146"/>
                  </a:lnTo>
                  <a:lnTo>
                    <a:pt x="1352062" y="512838"/>
                  </a:lnTo>
                  <a:lnTo>
                    <a:pt x="1392773" y="488075"/>
                  </a:lnTo>
                  <a:lnTo>
                    <a:pt x="1433850" y="463861"/>
                  </a:lnTo>
                  <a:lnTo>
                    <a:pt x="1475287" y="440202"/>
                  </a:lnTo>
                  <a:lnTo>
                    <a:pt x="1517080" y="417103"/>
                  </a:lnTo>
                  <a:lnTo>
                    <a:pt x="1559223" y="394569"/>
                  </a:lnTo>
                  <a:lnTo>
                    <a:pt x="1601711" y="372605"/>
                  </a:lnTo>
                  <a:lnTo>
                    <a:pt x="1644539" y="351215"/>
                  </a:lnTo>
                  <a:lnTo>
                    <a:pt x="1687703" y="330405"/>
                  </a:lnTo>
                  <a:lnTo>
                    <a:pt x="1731196" y="310179"/>
                  </a:lnTo>
                  <a:lnTo>
                    <a:pt x="1775015" y="290544"/>
                  </a:lnTo>
                  <a:lnTo>
                    <a:pt x="1819153" y="271502"/>
                  </a:lnTo>
                  <a:lnTo>
                    <a:pt x="1863606" y="253061"/>
                  </a:lnTo>
                  <a:lnTo>
                    <a:pt x="1908369" y="235224"/>
                  </a:lnTo>
                  <a:lnTo>
                    <a:pt x="1953436" y="217997"/>
                  </a:lnTo>
                  <a:lnTo>
                    <a:pt x="1998802" y="201384"/>
                  </a:lnTo>
                  <a:lnTo>
                    <a:pt x="2044463" y="185391"/>
                  </a:lnTo>
                  <a:lnTo>
                    <a:pt x="2090413" y="170022"/>
                  </a:lnTo>
                  <a:lnTo>
                    <a:pt x="2136648" y="155283"/>
                  </a:lnTo>
                  <a:lnTo>
                    <a:pt x="2183161" y="141178"/>
                  </a:lnTo>
                  <a:lnTo>
                    <a:pt x="2229949" y="127713"/>
                  </a:lnTo>
                  <a:lnTo>
                    <a:pt x="2277005" y="114892"/>
                  </a:lnTo>
                  <a:lnTo>
                    <a:pt x="2324325" y="102721"/>
                  </a:lnTo>
                  <a:lnTo>
                    <a:pt x="2371904" y="91204"/>
                  </a:lnTo>
                  <a:lnTo>
                    <a:pt x="2419737" y="80347"/>
                  </a:lnTo>
                  <a:lnTo>
                    <a:pt x="2467818" y="70153"/>
                  </a:lnTo>
                  <a:lnTo>
                    <a:pt x="2516143" y="60630"/>
                  </a:lnTo>
                  <a:lnTo>
                    <a:pt x="2564706" y="51780"/>
                  </a:lnTo>
                  <a:lnTo>
                    <a:pt x="2613502" y="43610"/>
                  </a:lnTo>
                  <a:lnTo>
                    <a:pt x="2662527" y="36124"/>
                  </a:lnTo>
                  <a:lnTo>
                    <a:pt x="2711775" y="29328"/>
                  </a:lnTo>
                  <a:lnTo>
                    <a:pt x="2761240" y="23226"/>
                  </a:lnTo>
                  <a:lnTo>
                    <a:pt x="2810919" y="17823"/>
                  </a:lnTo>
                  <a:lnTo>
                    <a:pt x="2860806" y="13124"/>
                  </a:lnTo>
                  <a:lnTo>
                    <a:pt x="2910895" y="9135"/>
                  </a:lnTo>
                  <a:lnTo>
                    <a:pt x="2961182" y="5859"/>
                  </a:lnTo>
                  <a:lnTo>
                    <a:pt x="3011661" y="3303"/>
                  </a:lnTo>
                  <a:lnTo>
                    <a:pt x="3062328" y="1471"/>
                  </a:lnTo>
                  <a:lnTo>
                    <a:pt x="3113178" y="368"/>
                  </a:lnTo>
                  <a:lnTo>
                    <a:pt x="3164205" y="0"/>
                  </a:lnTo>
                  <a:lnTo>
                    <a:pt x="3215236" y="368"/>
                  </a:lnTo>
                  <a:lnTo>
                    <a:pt x="3266090" y="1471"/>
                  </a:lnTo>
                  <a:lnTo>
                    <a:pt x="3316761" y="3303"/>
                  </a:lnTo>
                  <a:lnTo>
                    <a:pt x="3367245" y="5859"/>
                  </a:lnTo>
                  <a:lnTo>
                    <a:pt x="3417536" y="9135"/>
                  </a:lnTo>
                  <a:lnTo>
                    <a:pt x="3467630" y="13124"/>
                  </a:lnTo>
                  <a:lnTo>
                    <a:pt x="3517522" y="17823"/>
                  </a:lnTo>
                  <a:lnTo>
                    <a:pt x="3567205" y="23226"/>
                  </a:lnTo>
                  <a:lnTo>
                    <a:pt x="3616676" y="29328"/>
                  </a:lnTo>
                  <a:lnTo>
                    <a:pt x="3665929" y="36124"/>
                  </a:lnTo>
                  <a:lnTo>
                    <a:pt x="3714959" y="43610"/>
                  </a:lnTo>
                  <a:lnTo>
                    <a:pt x="3763762" y="51780"/>
                  </a:lnTo>
                  <a:lnTo>
                    <a:pt x="3812331" y="60630"/>
                  </a:lnTo>
                  <a:lnTo>
                    <a:pt x="3860662" y="70153"/>
                  </a:lnTo>
                  <a:lnTo>
                    <a:pt x="3908751" y="80347"/>
                  </a:lnTo>
                  <a:lnTo>
                    <a:pt x="3956591" y="91204"/>
                  </a:lnTo>
                  <a:lnTo>
                    <a:pt x="4004178" y="102721"/>
                  </a:lnTo>
                  <a:lnTo>
                    <a:pt x="4051507" y="114892"/>
                  </a:lnTo>
                  <a:lnTo>
                    <a:pt x="4098573" y="127713"/>
                  </a:lnTo>
                  <a:lnTo>
                    <a:pt x="4145371" y="141178"/>
                  </a:lnTo>
                  <a:lnTo>
                    <a:pt x="4191895" y="155283"/>
                  </a:lnTo>
                  <a:lnTo>
                    <a:pt x="4238141" y="170022"/>
                  </a:lnTo>
                  <a:lnTo>
                    <a:pt x="4284103" y="185391"/>
                  </a:lnTo>
                  <a:lnTo>
                    <a:pt x="4329777" y="201384"/>
                  </a:lnTo>
                  <a:lnTo>
                    <a:pt x="4375158" y="217997"/>
                  </a:lnTo>
                  <a:lnTo>
                    <a:pt x="4420240" y="235224"/>
                  </a:lnTo>
                  <a:lnTo>
                    <a:pt x="4465018" y="253061"/>
                  </a:lnTo>
                  <a:lnTo>
                    <a:pt x="4509487" y="271502"/>
                  </a:lnTo>
                  <a:lnTo>
                    <a:pt x="4553643" y="290544"/>
                  </a:lnTo>
                  <a:lnTo>
                    <a:pt x="4597480" y="310179"/>
                  </a:lnTo>
                  <a:lnTo>
                    <a:pt x="4640994" y="330405"/>
                  </a:lnTo>
                  <a:lnTo>
                    <a:pt x="4684178" y="351215"/>
                  </a:lnTo>
                  <a:lnTo>
                    <a:pt x="4727029" y="372605"/>
                  </a:lnTo>
                  <a:lnTo>
                    <a:pt x="4769540" y="394569"/>
                  </a:lnTo>
                  <a:lnTo>
                    <a:pt x="4811708" y="417103"/>
                  </a:lnTo>
                  <a:lnTo>
                    <a:pt x="4853526" y="440202"/>
                  </a:lnTo>
                  <a:lnTo>
                    <a:pt x="4894991" y="463861"/>
                  </a:lnTo>
                  <a:lnTo>
                    <a:pt x="4936096" y="488075"/>
                  </a:lnTo>
                  <a:lnTo>
                    <a:pt x="4976837" y="512838"/>
                  </a:lnTo>
                  <a:lnTo>
                    <a:pt x="5017208" y="538146"/>
                  </a:lnTo>
                  <a:lnTo>
                    <a:pt x="5057206" y="563994"/>
                  </a:lnTo>
                  <a:lnTo>
                    <a:pt x="5096824" y="590377"/>
                  </a:lnTo>
                  <a:lnTo>
                    <a:pt x="5136058" y="617290"/>
                  </a:lnTo>
                  <a:lnTo>
                    <a:pt x="5174902" y="644728"/>
                  </a:lnTo>
                  <a:lnTo>
                    <a:pt x="5213351" y="672685"/>
                  </a:lnTo>
                  <a:lnTo>
                    <a:pt x="5251402" y="701158"/>
                  </a:lnTo>
                  <a:lnTo>
                    <a:pt x="5289047" y="730140"/>
                  </a:lnTo>
                  <a:lnTo>
                    <a:pt x="5326283" y="759628"/>
                  </a:lnTo>
                  <a:lnTo>
                    <a:pt x="5363104" y="789615"/>
                  </a:lnTo>
                  <a:lnTo>
                    <a:pt x="5399505" y="820098"/>
                  </a:lnTo>
                  <a:lnTo>
                    <a:pt x="5435482" y="851070"/>
                  </a:lnTo>
                  <a:lnTo>
                    <a:pt x="5471029" y="882528"/>
                  </a:lnTo>
                  <a:lnTo>
                    <a:pt x="5506141" y="914465"/>
                  </a:lnTo>
                  <a:lnTo>
                    <a:pt x="5540812" y="946878"/>
                  </a:lnTo>
                  <a:lnTo>
                    <a:pt x="5575039" y="979761"/>
                  </a:lnTo>
                  <a:lnTo>
                    <a:pt x="5608816" y="1013109"/>
                  </a:lnTo>
                  <a:lnTo>
                    <a:pt x="5642138" y="1046917"/>
                  </a:lnTo>
                  <a:lnTo>
                    <a:pt x="5674999" y="1081180"/>
                  </a:lnTo>
                  <a:lnTo>
                    <a:pt x="5707396" y="1115893"/>
                  </a:lnTo>
                  <a:lnTo>
                    <a:pt x="5739322" y="1151052"/>
                  </a:lnTo>
                  <a:lnTo>
                    <a:pt x="5770773" y="1186651"/>
                  </a:lnTo>
                  <a:lnTo>
                    <a:pt x="5801743" y="1222685"/>
                  </a:lnTo>
                  <a:lnTo>
                    <a:pt x="5832228" y="1259149"/>
                  </a:lnTo>
                  <a:lnTo>
                    <a:pt x="5862223" y="1296038"/>
                  </a:lnTo>
                  <a:lnTo>
                    <a:pt x="5891722" y="1333348"/>
                  </a:lnTo>
                  <a:lnTo>
                    <a:pt x="5920721" y="1371073"/>
                  </a:lnTo>
                  <a:lnTo>
                    <a:pt x="5949213" y="1409209"/>
                  </a:lnTo>
                  <a:lnTo>
                    <a:pt x="5977196" y="1447750"/>
                  </a:lnTo>
                  <a:lnTo>
                    <a:pt x="6004662" y="1486691"/>
                  </a:lnTo>
                  <a:lnTo>
                    <a:pt x="6031608" y="1526027"/>
                  </a:lnTo>
                  <a:lnTo>
                    <a:pt x="6058028" y="1565754"/>
                  </a:lnTo>
                  <a:lnTo>
                    <a:pt x="6083918" y="1605867"/>
                  </a:lnTo>
                  <a:lnTo>
                    <a:pt x="6109271" y="1646360"/>
                  </a:lnTo>
                  <a:lnTo>
                    <a:pt x="6134083" y="1687228"/>
                  </a:lnTo>
                  <a:lnTo>
                    <a:pt x="6158350" y="1728466"/>
                  </a:lnTo>
                  <a:lnTo>
                    <a:pt x="6182065" y="1770071"/>
                  </a:lnTo>
                  <a:lnTo>
                    <a:pt x="6205224" y="1812035"/>
                  </a:lnTo>
                  <a:lnTo>
                    <a:pt x="6227823" y="1854356"/>
                  </a:lnTo>
                  <a:lnTo>
                    <a:pt x="6249855" y="1897026"/>
                  </a:lnTo>
                  <a:lnTo>
                    <a:pt x="6271315" y="1940043"/>
                  </a:lnTo>
                  <a:lnTo>
                    <a:pt x="6292200" y="1983400"/>
                  </a:lnTo>
                  <a:lnTo>
                    <a:pt x="6312503" y="2027092"/>
                  </a:lnTo>
                  <a:lnTo>
                    <a:pt x="6332220" y="2071116"/>
                  </a:lnTo>
                </a:path>
              </a:pathLst>
            </a:custGeom>
            <a:ln w="57150">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3"/>
            <p:cNvSpPr/>
            <p:nvPr/>
          </p:nvSpPr>
          <p:spPr>
            <a:xfrm>
              <a:off x="3635083" y="4670755"/>
              <a:ext cx="4890135" cy="1459230"/>
            </a:xfrm>
            <a:custGeom>
              <a:avLst/>
              <a:gdLst/>
              <a:ahLst/>
              <a:cxnLst/>
              <a:rect l="l" t="t" r="r" b="b"/>
              <a:pathLst>
                <a:path w="4890134" h="1459229">
                  <a:moveTo>
                    <a:pt x="780796" y="838174"/>
                  </a:moveTo>
                  <a:lnTo>
                    <a:pt x="762203" y="814425"/>
                  </a:lnTo>
                  <a:lnTo>
                    <a:pt x="754062" y="815428"/>
                  </a:lnTo>
                  <a:lnTo>
                    <a:pt x="747306" y="819581"/>
                  </a:lnTo>
                  <a:lnTo>
                    <a:pt x="711009" y="830643"/>
                  </a:lnTo>
                  <a:lnTo>
                    <a:pt x="674370" y="818680"/>
                  </a:lnTo>
                  <a:lnTo>
                    <a:pt x="668185" y="814641"/>
                  </a:lnTo>
                  <a:lnTo>
                    <a:pt x="645388" y="799744"/>
                  </a:lnTo>
                  <a:lnTo>
                    <a:pt x="632117" y="789863"/>
                  </a:lnTo>
                  <a:lnTo>
                    <a:pt x="632117" y="786180"/>
                  </a:lnTo>
                  <a:lnTo>
                    <a:pt x="610489" y="774420"/>
                  </a:lnTo>
                  <a:lnTo>
                    <a:pt x="602399" y="774090"/>
                  </a:lnTo>
                  <a:lnTo>
                    <a:pt x="602399" y="815898"/>
                  </a:lnTo>
                  <a:lnTo>
                    <a:pt x="600583" y="830033"/>
                  </a:lnTo>
                  <a:lnTo>
                    <a:pt x="565391" y="888695"/>
                  </a:lnTo>
                  <a:lnTo>
                    <a:pt x="531520" y="929665"/>
                  </a:lnTo>
                  <a:lnTo>
                    <a:pt x="486333" y="977138"/>
                  </a:lnTo>
                  <a:lnTo>
                    <a:pt x="429514" y="1029995"/>
                  </a:lnTo>
                  <a:lnTo>
                    <a:pt x="360718" y="1087145"/>
                  </a:lnTo>
                  <a:lnTo>
                    <a:pt x="288950" y="1140498"/>
                  </a:lnTo>
                  <a:lnTo>
                    <a:pt x="224155" y="1183119"/>
                  </a:lnTo>
                  <a:lnTo>
                    <a:pt x="167373" y="1215669"/>
                  </a:lnTo>
                  <a:lnTo>
                    <a:pt x="119621" y="1238796"/>
                  </a:lnTo>
                  <a:lnTo>
                    <a:pt x="81965" y="1253134"/>
                  </a:lnTo>
                  <a:lnTo>
                    <a:pt x="55422" y="1259357"/>
                  </a:lnTo>
                  <a:lnTo>
                    <a:pt x="41059" y="1258087"/>
                  </a:lnTo>
                  <a:lnTo>
                    <a:pt x="55118" y="1218615"/>
                  </a:lnTo>
                  <a:lnTo>
                    <a:pt x="77990" y="1185252"/>
                  </a:lnTo>
                  <a:lnTo>
                    <a:pt x="111861" y="1144295"/>
                  </a:lnTo>
                  <a:lnTo>
                    <a:pt x="157035" y="1096822"/>
                  </a:lnTo>
                  <a:lnTo>
                    <a:pt x="213855" y="1043965"/>
                  </a:lnTo>
                  <a:lnTo>
                    <a:pt x="282613" y="986802"/>
                  </a:lnTo>
                  <a:lnTo>
                    <a:pt x="354368" y="933462"/>
                  </a:lnTo>
                  <a:lnTo>
                    <a:pt x="419163" y="890841"/>
                  </a:lnTo>
                  <a:lnTo>
                    <a:pt x="475957" y="858291"/>
                  </a:lnTo>
                  <a:lnTo>
                    <a:pt x="523709" y="835177"/>
                  </a:lnTo>
                  <a:lnTo>
                    <a:pt x="561403" y="820851"/>
                  </a:lnTo>
                  <a:lnTo>
                    <a:pt x="587971" y="814641"/>
                  </a:lnTo>
                  <a:lnTo>
                    <a:pt x="602399" y="815898"/>
                  </a:lnTo>
                  <a:lnTo>
                    <a:pt x="602399" y="774090"/>
                  </a:lnTo>
                  <a:lnTo>
                    <a:pt x="537997" y="782993"/>
                  </a:lnTo>
                  <a:lnTo>
                    <a:pt x="487083" y="804722"/>
                  </a:lnTo>
                  <a:lnTo>
                    <a:pt x="445262" y="826947"/>
                  </a:lnTo>
                  <a:lnTo>
                    <a:pt x="400583" y="853287"/>
                  </a:lnTo>
                  <a:lnTo>
                    <a:pt x="353796" y="883373"/>
                  </a:lnTo>
                  <a:lnTo>
                    <a:pt x="305587" y="916863"/>
                  </a:lnTo>
                  <a:lnTo>
                    <a:pt x="256705" y="953363"/>
                  </a:lnTo>
                  <a:lnTo>
                    <a:pt x="209435" y="991628"/>
                  </a:lnTo>
                  <a:lnTo>
                    <a:pt x="165925" y="1030249"/>
                  </a:lnTo>
                  <a:lnTo>
                    <a:pt x="126326" y="1068679"/>
                  </a:lnTo>
                  <a:lnTo>
                    <a:pt x="90817" y="1106411"/>
                  </a:lnTo>
                  <a:lnTo>
                    <a:pt x="59601" y="1142885"/>
                  </a:lnTo>
                  <a:lnTo>
                    <a:pt x="25336" y="1188999"/>
                  </a:lnTo>
                  <a:lnTo>
                    <a:pt x="5702" y="1227442"/>
                  </a:lnTo>
                  <a:lnTo>
                    <a:pt x="0" y="1258912"/>
                  </a:lnTo>
                  <a:lnTo>
                    <a:pt x="7531" y="1284109"/>
                  </a:lnTo>
                  <a:lnTo>
                    <a:pt x="11341" y="1284109"/>
                  </a:lnTo>
                  <a:lnTo>
                    <a:pt x="21666" y="1297813"/>
                  </a:lnTo>
                  <a:lnTo>
                    <a:pt x="41071" y="1332420"/>
                  </a:lnTo>
                  <a:lnTo>
                    <a:pt x="52108" y="1378178"/>
                  </a:lnTo>
                  <a:lnTo>
                    <a:pt x="37376" y="1425321"/>
                  </a:lnTo>
                  <a:lnTo>
                    <a:pt x="33210" y="1432064"/>
                  </a:lnTo>
                  <a:lnTo>
                    <a:pt x="32207" y="1440192"/>
                  </a:lnTo>
                  <a:lnTo>
                    <a:pt x="34709" y="1448320"/>
                  </a:lnTo>
                  <a:lnTo>
                    <a:pt x="41059" y="1455051"/>
                  </a:lnTo>
                  <a:lnTo>
                    <a:pt x="44742" y="1455051"/>
                  </a:lnTo>
                  <a:lnTo>
                    <a:pt x="48425" y="1458772"/>
                  </a:lnTo>
                  <a:lnTo>
                    <a:pt x="59601" y="1458772"/>
                  </a:lnTo>
                  <a:lnTo>
                    <a:pt x="67094" y="1455051"/>
                  </a:lnTo>
                  <a:lnTo>
                    <a:pt x="70777" y="1451343"/>
                  </a:lnTo>
                  <a:lnTo>
                    <a:pt x="89611" y="1409242"/>
                  </a:lnTo>
                  <a:lnTo>
                    <a:pt x="93103" y="1368196"/>
                  </a:lnTo>
                  <a:lnTo>
                    <a:pt x="85432" y="1330629"/>
                  </a:lnTo>
                  <a:lnTo>
                    <a:pt x="70777" y="1298968"/>
                  </a:lnTo>
                  <a:lnTo>
                    <a:pt x="88912" y="1294853"/>
                  </a:lnTo>
                  <a:lnTo>
                    <a:pt x="133489" y="1279639"/>
                  </a:lnTo>
                  <a:lnTo>
                    <a:pt x="178523" y="1259357"/>
                  </a:lnTo>
                  <a:lnTo>
                    <a:pt x="246189" y="1220673"/>
                  </a:lnTo>
                  <a:lnTo>
                    <a:pt x="292442" y="1190586"/>
                  </a:lnTo>
                  <a:lnTo>
                    <a:pt x="339585" y="1157109"/>
                  </a:lnTo>
                  <a:lnTo>
                    <a:pt x="386753" y="1120597"/>
                  </a:lnTo>
                  <a:lnTo>
                    <a:pt x="434365" y="1082332"/>
                  </a:lnTo>
                  <a:lnTo>
                    <a:pt x="478574" y="1043711"/>
                  </a:lnTo>
                  <a:lnTo>
                    <a:pt x="518680" y="1005281"/>
                  </a:lnTo>
                  <a:lnTo>
                    <a:pt x="553974" y="967549"/>
                  </a:lnTo>
                  <a:lnTo>
                    <a:pt x="603478" y="906703"/>
                  </a:lnTo>
                  <a:lnTo>
                    <a:pt x="630301" y="863638"/>
                  </a:lnTo>
                  <a:lnTo>
                    <a:pt x="639483" y="845616"/>
                  </a:lnTo>
                  <a:lnTo>
                    <a:pt x="655320" y="855954"/>
                  </a:lnTo>
                  <a:lnTo>
                    <a:pt x="673925" y="864209"/>
                  </a:lnTo>
                  <a:lnTo>
                    <a:pt x="693915" y="869683"/>
                  </a:lnTo>
                  <a:lnTo>
                    <a:pt x="713905" y="871651"/>
                  </a:lnTo>
                  <a:lnTo>
                    <a:pt x="729957" y="870826"/>
                  </a:lnTo>
                  <a:lnTo>
                    <a:pt x="773341" y="852982"/>
                  </a:lnTo>
                  <a:lnTo>
                    <a:pt x="778344" y="845616"/>
                  </a:lnTo>
                  <a:lnTo>
                    <a:pt x="780796" y="838174"/>
                  </a:lnTo>
                  <a:close/>
                </a:path>
                <a:path w="4890134" h="1459229">
                  <a:moveTo>
                    <a:pt x="2547924" y="145148"/>
                  </a:moveTo>
                  <a:lnTo>
                    <a:pt x="2524798" y="118414"/>
                  </a:lnTo>
                  <a:lnTo>
                    <a:pt x="2499347" y="110705"/>
                  </a:lnTo>
                  <a:lnTo>
                    <a:pt x="2493657" y="103555"/>
                  </a:lnTo>
                  <a:lnTo>
                    <a:pt x="2482964" y="90144"/>
                  </a:lnTo>
                  <a:lnTo>
                    <a:pt x="2473553" y="68897"/>
                  </a:lnTo>
                  <a:lnTo>
                    <a:pt x="2469070" y="59194"/>
                  </a:lnTo>
                  <a:lnTo>
                    <a:pt x="2469045" y="55295"/>
                  </a:lnTo>
                  <a:lnTo>
                    <a:pt x="2459469" y="42468"/>
                  </a:lnTo>
                  <a:lnTo>
                    <a:pt x="2448623" y="27927"/>
                  </a:lnTo>
                  <a:lnTo>
                    <a:pt x="2428151" y="19862"/>
                  </a:lnTo>
                  <a:lnTo>
                    <a:pt x="2428151" y="62788"/>
                  </a:lnTo>
                  <a:lnTo>
                    <a:pt x="2410041" y="75819"/>
                  </a:lnTo>
                  <a:lnTo>
                    <a:pt x="2374252" y="91338"/>
                  </a:lnTo>
                  <a:lnTo>
                    <a:pt x="2321852" y="107391"/>
                  </a:lnTo>
                  <a:lnTo>
                    <a:pt x="2253526" y="122097"/>
                  </a:lnTo>
                  <a:lnTo>
                    <a:pt x="2253310" y="122097"/>
                  </a:lnTo>
                  <a:lnTo>
                    <a:pt x="2171484" y="133273"/>
                  </a:lnTo>
                  <a:lnTo>
                    <a:pt x="2086902" y="138861"/>
                  </a:lnTo>
                  <a:lnTo>
                    <a:pt x="2018258" y="138861"/>
                  </a:lnTo>
                  <a:lnTo>
                    <a:pt x="1962175" y="134353"/>
                  </a:lnTo>
                  <a:lnTo>
                    <a:pt x="1924138" y="127101"/>
                  </a:lnTo>
                  <a:lnTo>
                    <a:pt x="1903768" y="118414"/>
                  </a:lnTo>
                  <a:lnTo>
                    <a:pt x="1921522" y="105397"/>
                  </a:lnTo>
                  <a:lnTo>
                    <a:pt x="1956600" y="89877"/>
                  </a:lnTo>
                  <a:lnTo>
                    <a:pt x="2008466" y="73825"/>
                  </a:lnTo>
                  <a:lnTo>
                    <a:pt x="2076589" y="59194"/>
                  </a:lnTo>
                  <a:lnTo>
                    <a:pt x="2160435" y="47929"/>
                  </a:lnTo>
                  <a:lnTo>
                    <a:pt x="2243201" y="42468"/>
                  </a:lnTo>
                  <a:lnTo>
                    <a:pt x="2315121" y="42468"/>
                  </a:lnTo>
                  <a:lnTo>
                    <a:pt x="2369731" y="46863"/>
                  </a:lnTo>
                  <a:lnTo>
                    <a:pt x="2407767" y="54114"/>
                  </a:lnTo>
                  <a:lnTo>
                    <a:pt x="2428151" y="62788"/>
                  </a:lnTo>
                  <a:lnTo>
                    <a:pt x="2428151" y="19862"/>
                  </a:lnTo>
                  <a:lnTo>
                    <a:pt x="2405824" y="11049"/>
                  </a:lnTo>
                  <a:lnTo>
                    <a:pt x="2349233" y="2476"/>
                  </a:lnTo>
                  <a:lnTo>
                    <a:pt x="2287435" y="0"/>
                  </a:lnTo>
                  <a:lnTo>
                    <a:pt x="2229015" y="1422"/>
                  </a:lnTo>
                  <a:lnTo>
                    <a:pt x="2182545" y="4546"/>
                  </a:lnTo>
                  <a:lnTo>
                    <a:pt x="2099564" y="14033"/>
                  </a:lnTo>
                  <a:lnTo>
                    <a:pt x="2046008" y="23355"/>
                  </a:lnTo>
                  <a:lnTo>
                    <a:pt x="1996630" y="34785"/>
                  </a:lnTo>
                  <a:lnTo>
                    <a:pt x="1952155" y="47929"/>
                  </a:lnTo>
                  <a:lnTo>
                    <a:pt x="1913013" y="62598"/>
                  </a:lnTo>
                  <a:lnTo>
                    <a:pt x="1866887" y="97472"/>
                  </a:lnTo>
                  <a:lnTo>
                    <a:pt x="1859191" y="118414"/>
                  </a:lnTo>
                  <a:lnTo>
                    <a:pt x="1859292" y="123494"/>
                  </a:lnTo>
                  <a:lnTo>
                    <a:pt x="1860067" y="133273"/>
                  </a:lnTo>
                  <a:lnTo>
                    <a:pt x="1859953" y="138861"/>
                  </a:lnTo>
                  <a:lnTo>
                    <a:pt x="1848205" y="195719"/>
                  </a:lnTo>
                  <a:lnTo>
                    <a:pt x="1814995" y="222669"/>
                  </a:lnTo>
                  <a:lnTo>
                    <a:pt x="1810816" y="228815"/>
                  </a:lnTo>
                  <a:lnTo>
                    <a:pt x="1809419" y="236334"/>
                  </a:lnTo>
                  <a:lnTo>
                    <a:pt x="1810804" y="244525"/>
                  </a:lnTo>
                  <a:lnTo>
                    <a:pt x="1814614" y="252018"/>
                  </a:lnTo>
                  <a:lnTo>
                    <a:pt x="1821980" y="259384"/>
                  </a:lnTo>
                  <a:lnTo>
                    <a:pt x="1836839" y="259384"/>
                  </a:lnTo>
                  <a:lnTo>
                    <a:pt x="1836839" y="255701"/>
                  </a:lnTo>
                  <a:lnTo>
                    <a:pt x="1867192" y="239636"/>
                  </a:lnTo>
                  <a:lnTo>
                    <a:pt x="1887067" y="216255"/>
                  </a:lnTo>
                  <a:lnTo>
                    <a:pt x="1898561" y="189433"/>
                  </a:lnTo>
                  <a:lnTo>
                    <a:pt x="1903679" y="163410"/>
                  </a:lnTo>
                  <a:lnTo>
                    <a:pt x="1903768" y="162991"/>
                  </a:lnTo>
                  <a:lnTo>
                    <a:pt x="1948230" y="174904"/>
                  </a:lnTo>
                  <a:lnTo>
                    <a:pt x="1987169" y="179933"/>
                  </a:lnTo>
                  <a:lnTo>
                    <a:pt x="2033371" y="181533"/>
                  </a:lnTo>
                  <a:lnTo>
                    <a:pt x="2052485" y="181533"/>
                  </a:lnTo>
                  <a:lnTo>
                    <a:pt x="2111070" y="179171"/>
                  </a:lnTo>
                  <a:lnTo>
                    <a:pt x="2198192" y="172173"/>
                  </a:lnTo>
                  <a:lnTo>
                    <a:pt x="2239695" y="166497"/>
                  </a:lnTo>
                  <a:lnTo>
                    <a:pt x="2258911" y="162991"/>
                  </a:lnTo>
                  <a:lnTo>
                    <a:pt x="2292388" y="156895"/>
                  </a:lnTo>
                  <a:lnTo>
                    <a:pt x="2348788" y="143281"/>
                  </a:lnTo>
                  <a:lnTo>
                    <a:pt x="2361908" y="138861"/>
                  </a:lnTo>
                  <a:lnTo>
                    <a:pt x="2401481" y="125539"/>
                  </a:lnTo>
                  <a:lnTo>
                    <a:pt x="2443010" y="103555"/>
                  </a:lnTo>
                  <a:lnTo>
                    <a:pt x="2456243" y="125387"/>
                  </a:lnTo>
                  <a:lnTo>
                    <a:pt x="2473680" y="144424"/>
                  </a:lnTo>
                  <a:lnTo>
                    <a:pt x="2495296" y="157886"/>
                  </a:lnTo>
                  <a:lnTo>
                    <a:pt x="2521115" y="162991"/>
                  </a:lnTo>
                  <a:lnTo>
                    <a:pt x="2528481" y="162991"/>
                  </a:lnTo>
                  <a:lnTo>
                    <a:pt x="2532291" y="159181"/>
                  </a:lnTo>
                  <a:lnTo>
                    <a:pt x="2539784" y="157289"/>
                  </a:lnTo>
                  <a:lnTo>
                    <a:pt x="2545245" y="152260"/>
                  </a:lnTo>
                  <a:lnTo>
                    <a:pt x="2547924" y="145148"/>
                  </a:lnTo>
                  <a:close/>
                </a:path>
                <a:path w="4890134" h="1459229">
                  <a:moveTo>
                    <a:pt x="4889792" y="1196949"/>
                  </a:moveTo>
                  <a:lnTo>
                    <a:pt x="4888852" y="1190955"/>
                  </a:lnTo>
                  <a:lnTo>
                    <a:pt x="4883899" y="1159052"/>
                  </a:lnTo>
                  <a:lnTo>
                    <a:pt x="4865484" y="1115237"/>
                  </a:lnTo>
                  <a:lnTo>
                    <a:pt x="4848517" y="1085672"/>
                  </a:lnTo>
                  <a:lnTo>
                    <a:pt x="4848517" y="1190955"/>
                  </a:lnTo>
                  <a:lnTo>
                    <a:pt x="4830534" y="1181900"/>
                  </a:lnTo>
                  <a:lnTo>
                    <a:pt x="4769561" y="1133462"/>
                  </a:lnTo>
                  <a:lnTo>
                    <a:pt x="4728718" y="1092301"/>
                  </a:lnTo>
                  <a:lnTo>
                    <a:pt x="4682401" y="1038669"/>
                  </a:lnTo>
                  <a:lnTo>
                    <a:pt x="4632337" y="970902"/>
                  </a:lnTo>
                  <a:lnTo>
                    <a:pt x="4597857" y="914260"/>
                  </a:lnTo>
                  <a:lnTo>
                    <a:pt x="4577931" y="871537"/>
                  </a:lnTo>
                  <a:lnTo>
                    <a:pt x="4577029" y="867841"/>
                  </a:lnTo>
                  <a:lnTo>
                    <a:pt x="4571530" y="845489"/>
                  </a:lnTo>
                  <a:lnTo>
                    <a:pt x="4616234" y="873480"/>
                  </a:lnTo>
                  <a:lnTo>
                    <a:pt x="4650537" y="903046"/>
                  </a:lnTo>
                  <a:lnTo>
                    <a:pt x="4691405" y="944194"/>
                  </a:lnTo>
                  <a:lnTo>
                    <a:pt x="4737773" y="997813"/>
                  </a:lnTo>
                  <a:lnTo>
                    <a:pt x="4787811" y="1067168"/>
                  </a:lnTo>
                  <a:lnTo>
                    <a:pt x="4822241" y="1123645"/>
                  </a:lnTo>
                  <a:lnTo>
                    <a:pt x="4842116" y="1165479"/>
                  </a:lnTo>
                  <a:lnTo>
                    <a:pt x="4848517" y="1190955"/>
                  </a:lnTo>
                  <a:lnTo>
                    <a:pt x="4848517" y="1085672"/>
                  </a:lnTo>
                  <a:lnTo>
                    <a:pt x="4839563" y="1070063"/>
                  </a:lnTo>
                  <a:lnTo>
                    <a:pt x="4811192" y="1028065"/>
                  </a:lnTo>
                  <a:lnTo>
                    <a:pt x="4785398" y="993800"/>
                  </a:lnTo>
                  <a:lnTo>
                    <a:pt x="4767237" y="971816"/>
                  </a:lnTo>
                  <a:lnTo>
                    <a:pt x="4749546" y="948753"/>
                  </a:lnTo>
                  <a:lnTo>
                    <a:pt x="4720996" y="915479"/>
                  </a:lnTo>
                  <a:lnTo>
                    <a:pt x="4685360" y="878319"/>
                  </a:lnTo>
                  <a:lnTo>
                    <a:pt x="4648606" y="845489"/>
                  </a:lnTo>
                  <a:lnTo>
                    <a:pt x="4606404" y="816165"/>
                  </a:lnTo>
                  <a:lnTo>
                    <a:pt x="4570615" y="803795"/>
                  </a:lnTo>
                  <a:lnTo>
                    <a:pt x="4542066" y="812088"/>
                  </a:lnTo>
                  <a:lnTo>
                    <a:pt x="4534039" y="818134"/>
                  </a:lnTo>
                  <a:lnTo>
                    <a:pt x="4513897" y="829741"/>
                  </a:lnTo>
                  <a:lnTo>
                    <a:pt x="4487519" y="837171"/>
                  </a:lnTo>
                  <a:lnTo>
                    <a:pt x="4460786" y="830630"/>
                  </a:lnTo>
                  <a:lnTo>
                    <a:pt x="4452531" y="826554"/>
                  </a:lnTo>
                  <a:lnTo>
                    <a:pt x="4444606" y="825588"/>
                  </a:lnTo>
                  <a:lnTo>
                    <a:pt x="4437367" y="828103"/>
                  </a:lnTo>
                  <a:lnTo>
                    <a:pt x="4431195" y="834440"/>
                  </a:lnTo>
                  <a:lnTo>
                    <a:pt x="4427626" y="841146"/>
                  </a:lnTo>
                  <a:lnTo>
                    <a:pt x="4427512" y="849261"/>
                  </a:lnTo>
                  <a:lnTo>
                    <a:pt x="4430153" y="857402"/>
                  </a:lnTo>
                  <a:lnTo>
                    <a:pt x="4434878" y="864158"/>
                  </a:lnTo>
                  <a:lnTo>
                    <a:pt x="4446575" y="871143"/>
                  </a:lnTo>
                  <a:lnTo>
                    <a:pt x="4458919" y="875741"/>
                  </a:lnTo>
                  <a:lnTo>
                    <a:pt x="4471530" y="878319"/>
                  </a:lnTo>
                  <a:lnTo>
                    <a:pt x="4472127" y="878319"/>
                  </a:lnTo>
                  <a:lnTo>
                    <a:pt x="4482884" y="879017"/>
                  </a:lnTo>
                  <a:lnTo>
                    <a:pt x="4496701" y="878319"/>
                  </a:lnTo>
                  <a:lnTo>
                    <a:pt x="4510151" y="876198"/>
                  </a:lnTo>
                  <a:lnTo>
                    <a:pt x="4522889" y="872705"/>
                  </a:lnTo>
                  <a:lnTo>
                    <a:pt x="4534573" y="867841"/>
                  </a:lnTo>
                  <a:lnTo>
                    <a:pt x="4551159" y="915479"/>
                  </a:lnTo>
                  <a:lnTo>
                    <a:pt x="4578121" y="964933"/>
                  </a:lnTo>
                  <a:lnTo>
                    <a:pt x="4608309" y="1010361"/>
                  </a:lnTo>
                  <a:lnTo>
                    <a:pt x="4634395" y="1045629"/>
                  </a:lnTo>
                  <a:lnTo>
                    <a:pt x="4669650" y="1090231"/>
                  </a:lnTo>
                  <a:lnTo>
                    <a:pt x="4701908" y="1126477"/>
                  </a:lnTo>
                  <a:lnTo>
                    <a:pt x="4741621" y="1166291"/>
                  </a:lnTo>
                  <a:lnTo>
                    <a:pt x="4784547" y="1202550"/>
                  </a:lnTo>
                  <a:lnTo>
                    <a:pt x="4826419" y="1228090"/>
                  </a:lnTo>
                  <a:lnTo>
                    <a:pt x="4817021" y="1248816"/>
                  </a:lnTo>
                  <a:lnTo>
                    <a:pt x="4812512" y="1271270"/>
                  </a:lnTo>
                  <a:lnTo>
                    <a:pt x="4814951" y="1294422"/>
                  </a:lnTo>
                  <a:lnTo>
                    <a:pt x="4826419" y="1317231"/>
                  </a:lnTo>
                  <a:lnTo>
                    <a:pt x="4833785" y="1320952"/>
                  </a:lnTo>
                  <a:lnTo>
                    <a:pt x="4837468" y="1324660"/>
                  </a:lnTo>
                  <a:lnTo>
                    <a:pt x="4848517" y="1324660"/>
                  </a:lnTo>
                  <a:lnTo>
                    <a:pt x="4855883" y="1317231"/>
                  </a:lnTo>
                  <a:lnTo>
                    <a:pt x="4862220" y="1311084"/>
                  </a:lnTo>
                  <a:lnTo>
                    <a:pt x="4864722" y="1304239"/>
                  </a:lnTo>
                  <a:lnTo>
                    <a:pt x="4863719" y="1297393"/>
                  </a:lnTo>
                  <a:lnTo>
                    <a:pt x="4859566" y="1291234"/>
                  </a:lnTo>
                  <a:lnTo>
                    <a:pt x="4854689" y="1269822"/>
                  </a:lnTo>
                  <a:lnTo>
                    <a:pt x="4861928" y="1248067"/>
                  </a:lnTo>
                  <a:lnTo>
                    <a:pt x="4872609" y="1231176"/>
                  </a:lnTo>
                  <a:lnTo>
                    <a:pt x="4878108" y="1224381"/>
                  </a:lnTo>
                  <a:lnTo>
                    <a:pt x="4889792" y="1196949"/>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4" name="object 14"/>
            <p:cNvPicPr/>
            <p:nvPr/>
          </p:nvPicPr>
          <p:blipFill>
            <a:blip r:embed="rId3" cstate="print"/>
            <a:stretch>
              <a:fillRect/>
            </a:stretch>
          </p:blipFill>
          <p:spPr>
            <a:xfrm>
              <a:off x="1336547" y="874775"/>
              <a:ext cx="1254252" cy="1237488"/>
            </a:xfrm>
            <a:prstGeom prst="rect">
              <a:avLst/>
            </a:prstGeom>
          </p:spPr>
        </p:pic>
      </p:grpSp>
      <p:sp>
        <p:nvSpPr>
          <p:cNvPr id="15" name="object 15"/>
          <p:cNvSpPr txBox="1"/>
          <p:nvPr/>
        </p:nvSpPr>
        <p:spPr>
          <a:xfrm>
            <a:off x="1721357" y="1055959"/>
            <a:ext cx="4826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25" normalizeH="0" baseline="0" noProof="0" dirty="0">
                <a:ln>
                  <a:noFill/>
                </a:ln>
                <a:solidFill>
                  <a:sysClr val="windowText" lastClr="000000"/>
                </a:solidFill>
                <a:effectLst/>
                <a:uLnTx/>
                <a:uFillTx/>
                <a:latin typeface="Meiryo UI"/>
                <a:cs typeface="Meiryo UI"/>
              </a:rPr>
              <a:t>地球</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pic>
        <p:nvPicPr>
          <p:cNvPr id="16" name="object 16"/>
          <p:cNvPicPr/>
          <p:nvPr/>
        </p:nvPicPr>
        <p:blipFill>
          <a:blip r:embed="rId4" cstate="print"/>
          <a:stretch>
            <a:fillRect/>
          </a:stretch>
        </p:blipFill>
        <p:spPr>
          <a:xfrm>
            <a:off x="2350007" y="6116782"/>
            <a:ext cx="216407" cy="216408"/>
          </a:xfrm>
          <a:prstGeom prst="rect">
            <a:avLst/>
          </a:prstGeom>
        </p:spPr>
      </p:pic>
      <p:pic>
        <p:nvPicPr>
          <p:cNvPr id="17" name="object 17"/>
          <p:cNvPicPr/>
          <p:nvPr/>
        </p:nvPicPr>
        <p:blipFill>
          <a:blip r:embed="rId5" cstate="print"/>
          <a:stretch>
            <a:fillRect/>
          </a:stretch>
        </p:blipFill>
        <p:spPr>
          <a:xfrm>
            <a:off x="10094976" y="2550621"/>
            <a:ext cx="214884" cy="214884"/>
          </a:xfrm>
          <a:prstGeom prst="rect">
            <a:avLst/>
          </a:prstGeom>
        </p:spPr>
      </p:pic>
      <p:pic>
        <p:nvPicPr>
          <p:cNvPr id="18" name="object 18"/>
          <p:cNvPicPr/>
          <p:nvPr/>
        </p:nvPicPr>
        <p:blipFill>
          <a:blip r:embed="rId6" cstate="print"/>
          <a:stretch>
            <a:fillRect/>
          </a:stretch>
        </p:blipFill>
        <p:spPr>
          <a:xfrm>
            <a:off x="10151364" y="5048458"/>
            <a:ext cx="216407" cy="216407"/>
          </a:xfrm>
          <a:prstGeom prst="rect">
            <a:avLst/>
          </a:prstGeom>
        </p:spPr>
      </p:pic>
      <p:pic>
        <p:nvPicPr>
          <p:cNvPr id="19" name="object 19"/>
          <p:cNvPicPr/>
          <p:nvPr/>
        </p:nvPicPr>
        <p:blipFill>
          <a:blip r:embed="rId7" cstate="print"/>
          <a:stretch>
            <a:fillRect/>
          </a:stretch>
        </p:blipFill>
        <p:spPr>
          <a:xfrm>
            <a:off x="8968740" y="2219914"/>
            <a:ext cx="143255" cy="144779"/>
          </a:xfrm>
          <a:prstGeom prst="rect">
            <a:avLst/>
          </a:prstGeom>
        </p:spPr>
      </p:pic>
      <p:pic>
        <p:nvPicPr>
          <p:cNvPr id="20" name="object 20"/>
          <p:cNvPicPr/>
          <p:nvPr/>
        </p:nvPicPr>
        <p:blipFill>
          <a:blip r:embed="rId8" cstate="print"/>
          <a:stretch>
            <a:fillRect/>
          </a:stretch>
        </p:blipFill>
        <p:spPr>
          <a:xfrm>
            <a:off x="1900427" y="5086558"/>
            <a:ext cx="144780" cy="144780"/>
          </a:xfrm>
          <a:prstGeom prst="rect">
            <a:avLst/>
          </a:prstGeom>
        </p:spPr>
      </p:pic>
      <p:grpSp>
        <p:nvGrpSpPr>
          <p:cNvPr id="21" name="object 21"/>
          <p:cNvGrpSpPr/>
          <p:nvPr/>
        </p:nvGrpSpPr>
        <p:grpSpPr>
          <a:xfrm>
            <a:off x="1336547" y="596854"/>
            <a:ext cx="9095105" cy="5753100"/>
            <a:chOff x="1336547" y="880872"/>
            <a:chExt cx="9095105" cy="5753100"/>
          </a:xfrm>
        </p:grpSpPr>
        <p:pic>
          <p:nvPicPr>
            <p:cNvPr id="22" name="object 22"/>
            <p:cNvPicPr/>
            <p:nvPr/>
          </p:nvPicPr>
          <p:blipFill>
            <a:blip r:embed="rId9" cstate="print"/>
            <a:stretch>
              <a:fillRect/>
            </a:stretch>
          </p:blipFill>
          <p:spPr>
            <a:xfrm>
              <a:off x="1336547" y="880872"/>
              <a:ext cx="1686433" cy="1581022"/>
            </a:xfrm>
            <a:prstGeom prst="rect">
              <a:avLst/>
            </a:prstGeom>
          </p:spPr>
        </p:pic>
        <p:pic>
          <p:nvPicPr>
            <p:cNvPr id="23" name="object 23"/>
            <p:cNvPicPr/>
            <p:nvPr/>
          </p:nvPicPr>
          <p:blipFill>
            <a:blip r:embed="rId7" cstate="print"/>
            <a:stretch>
              <a:fillRect/>
            </a:stretch>
          </p:blipFill>
          <p:spPr>
            <a:xfrm>
              <a:off x="8968740" y="3355848"/>
              <a:ext cx="143255" cy="144779"/>
            </a:xfrm>
            <a:prstGeom prst="rect">
              <a:avLst/>
            </a:prstGeom>
          </p:spPr>
        </p:pic>
        <p:pic>
          <p:nvPicPr>
            <p:cNvPr id="24" name="object 24"/>
            <p:cNvPicPr/>
            <p:nvPr/>
          </p:nvPicPr>
          <p:blipFill>
            <a:blip r:embed="rId10" cstate="print"/>
            <a:stretch>
              <a:fillRect/>
            </a:stretch>
          </p:blipFill>
          <p:spPr>
            <a:xfrm>
              <a:off x="7897367" y="2534411"/>
              <a:ext cx="143255" cy="144779"/>
            </a:xfrm>
            <a:prstGeom prst="rect">
              <a:avLst/>
            </a:prstGeom>
          </p:spPr>
        </p:pic>
        <p:pic>
          <p:nvPicPr>
            <p:cNvPr id="25" name="object 25"/>
            <p:cNvPicPr/>
            <p:nvPr/>
          </p:nvPicPr>
          <p:blipFill>
            <a:blip r:embed="rId11" cstate="print"/>
            <a:stretch>
              <a:fillRect/>
            </a:stretch>
          </p:blipFill>
          <p:spPr>
            <a:xfrm>
              <a:off x="8601455" y="1647444"/>
              <a:ext cx="216407" cy="216408"/>
            </a:xfrm>
            <a:prstGeom prst="rect">
              <a:avLst/>
            </a:prstGeom>
          </p:spPr>
        </p:pic>
        <p:pic>
          <p:nvPicPr>
            <p:cNvPr id="26" name="object 26"/>
            <p:cNvPicPr/>
            <p:nvPr/>
          </p:nvPicPr>
          <p:blipFill>
            <a:blip r:embed="rId12" cstate="print"/>
            <a:stretch>
              <a:fillRect/>
            </a:stretch>
          </p:blipFill>
          <p:spPr>
            <a:xfrm>
              <a:off x="2852927" y="3915155"/>
              <a:ext cx="216408" cy="216407"/>
            </a:xfrm>
            <a:prstGeom prst="rect">
              <a:avLst/>
            </a:prstGeom>
          </p:spPr>
        </p:pic>
        <p:pic>
          <p:nvPicPr>
            <p:cNvPr id="27" name="object 27"/>
            <p:cNvPicPr/>
            <p:nvPr/>
          </p:nvPicPr>
          <p:blipFill>
            <a:blip r:embed="rId13" cstate="print"/>
            <a:stretch>
              <a:fillRect/>
            </a:stretch>
          </p:blipFill>
          <p:spPr>
            <a:xfrm>
              <a:off x="6743700" y="1947672"/>
              <a:ext cx="179832" cy="181355"/>
            </a:xfrm>
            <a:prstGeom prst="rect">
              <a:avLst/>
            </a:prstGeom>
          </p:spPr>
        </p:pic>
        <p:pic>
          <p:nvPicPr>
            <p:cNvPr id="28" name="object 28"/>
            <p:cNvPicPr/>
            <p:nvPr/>
          </p:nvPicPr>
          <p:blipFill>
            <a:blip r:embed="rId14" cstate="print"/>
            <a:stretch>
              <a:fillRect/>
            </a:stretch>
          </p:blipFill>
          <p:spPr>
            <a:xfrm>
              <a:off x="5559551" y="1694688"/>
              <a:ext cx="143256" cy="143255"/>
            </a:xfrm>
            <a:prstGeom prst="rect">
              <a:avLst/>
            </a:prstGeom>
          </p:spPr>
        </p:pic>
        <p:pic>
          <p:nvPicPr>
            <p:cNvPr id="29" name="object 29"/>
            <p:cNvPicPr/>
            <p:nvPr/>
          </p:nvPicPr>
          <p:blipFill>
            <a:blip r:embed="rId11" cstate="print"/>
            <a:stretch>
              <a:fillRect/>
            </a:stretch>
          </p:blipFill>
          <p:spPr>
            <a:xfrm>
              <a:off x="6960107" y="3957827"/>
              <a:ext cx="216407" cy="216407"/>
            </a:xfrm>
            <a:prstGeom prst="rect">
              <a:avLst/>
            </a:prstGeom>
          </p:spPr>
        </p:pic>
        <p:pic>
          <p:nvPicPr>
            <p:cNvPr id="30" name="object 30"/>
            <p:cNvPicPr/>
            <p:nvPr/>
          </p:nvPicPr>
          <p:blipFill>
            <a:blip r:embed="rId15" cstate="print"/>
            <a:stretch>
              <a:fillRect/>
            </a:stretch>
          </p:blipFill>
          <p:spPr>
            <a:xfrm>
              <a:off x="9753600" y="4069079"/>
              <a:ext cx="144779" cy="144780"/>
            </a:xfrm>
            <a:prstGeom prst="rect">
              <a:avLst/>
            </a:prstGeom>
          </p:spPr>
        </p:pic>
        <p:sp>
          <p:nvSpPr>
            <p:cNvPr id="31" name="object 31"/>
            <p:cNvSpPr/>
            <p:nvPr/>
          </p:nvSpPr>
          <p:spPr>
            <a:xfrm>
              <a:off x="9147047" y="5066437"/>
              <a:ext cx="635635" cy="491490"/>
            </a:xfrm>
            <a:custGeom>
              <a:avLst/>
              <a:gdLst/>
              <a:ahLst/>
              <a:cxnLst/>
              <a:rect l="l" t="t" r="r" b="b"/>
              <a:pathLst>
                <a:path w="635634" h="491489">
                  <a:moveTo>
                    <a:pt x="187321" y="487272"/>
                  </a:moveTo>
                  <a:lnTo>
                    <a:pt x="172211" y="487272"/>
                  </a:lnTo>
                  <a:lnTo>
                    <a:pt x="173100" y="489177"/>
                  </a:lnTo>
                  <a:lnTo>
                    <a:pt x="173862" y="490955"/>
                  </a:lnTo>
                  <a:lnTo>
                    <a:pt x="178434" y="491209"/>
                  </a:lnTo>
                  <a:lnTo>
                    <a:pt x="180212" y="490320"/>
                  </a:lnTo>
                  <a:lnTo>
                    <a:pt x="187321" y="487272"/>
                  </a:lnTo>
                  <a:close/>
                </a:path>
                <a:path w="635634" h="491489">
                  <a:moveTo>
                    <a:pt x="163956" y="22452"/>
                  </a:moveTo>
                  <a:lnTo>
                    <a:pt x="160273" y="24103"/>
                  </a:lnTo>
                  <a:lnTo>
                    <a:pt x="158368" y="24865"/>
                  </a:lnTo>
                  <a:lnTo>
                    <a:pt x="4825" y="95223"/>
                  </a:lnTo>
                  <a:lnTo>
                    <a:pt x="3047" y="95985"/>
                  </a:lnTo>
                  <a:lnTo>
                    <a:pt x="126" y="99541"/>
                  </a:lnTo>
                  <a:lnTo>
                    <a:pt x="1015" y="101446"/>
                  </a:lnTo>
                  <a:lnTo>
                    <a:pt x="1777" y="103224"/>
                  </a:lnTo>
                  <a:lnTo>
                    <a:pt x="0" y="104113"/>
                  </a:lnTo>
                  <a:lnTo>
                    <a:pt x="761" y="105891"/>
                  </a:lnTo>
                  <a:lnTo>
                    <a:pt x="1650" y="107796"/>
                  </a:lnTo>
                  <a:lnTo>
                    <a:pt x="4317" y="108812"/>
                  </a:lnTo>
                  <a:lnTo>
                    <a:pt x="79374" y="144245"/>
                  </a:lnTo>
                  <a:lnTo>
                    <a:pt x="80390" y="194077"/>
                  </a:lnTo>
                  <a:lnTo>
                    <a:pt x="87980" y="236308"/>
                  </a:lnTo>
                  <a:lnTo>
                    <a:pt x="105790" y="288009"/>
                  </a:lnTo>
                  <a:lnTo>
                    <a:pt x="129601" y="332019"/>
                  </a:lnTo>
                  <a:lnTo>
                    <a:pt x="154924" y="366432"/>
                  </a:lnTo>
                  <a:lnTo>
                    <a:pt x="192912" y="404849"/>
                  </a:lnTo>
                  <a:lnTo>
                    <a:pt x="169036" y="479779"/>
                  </a:lnTo>
                  <a:lnTo>
                    <a:pt x="169798" y="481684"/>
                  </a:lnTo>
                  <a:lnTo>
                    <a:pt x="168782" y="484351"/>
                  </a:lnTo>
                  <a:lnTo>
                    <a:pt x="169671" y="486256"/>
                  </a:lnTo>
                  <a:lnTo>
                    <a:pt x="170433" y="488034"/>
                  </a:lnTo>
                  <a:lnTo>
                    <a:pt x="172211" y="487272"/>
                  </a:lnTo>
                  <a:lnTo>
                    <a:pt x="187321" y="487272"/>
                  </a:lnTo>
                  <a:lnTo>
                    <a:pt x="335406" y="423772"/>
                  </a:lnTo>
                  <a:lnTo>
                    <a:pt x="337311" y="422883"/>
                  </a:lnTo>
                  <a:lnTo>
                    <a:pt x="340105" y="419454"/>
                  </a:lnTo>
                  <a:lnTo>
                    <a:pt x="349368" y="390879"/>
                  </a:lnTo>
                  <a:lnTo>
                    <a:pt x="204342" y="390879"/>
                  </a:lnTo>
                  <a:lnTo>
                    <a:pt x="189620" y="378580"/>
                  </a:lnTo>
                  <a:lnTo>
                    <a:pt x="143603" y="323835"/>
                  </a:lnTo>
                  <a:lnTo>
                    <a:pt x="120522" y="281532"/>
                  </a:lnTo>
                  <a:lnTo>
                    <a:pt x="104723" y="236308"/>
                  </a:lnTo>
                  <a:lnTo>
                    <a:pt x="97186" y="197204"/>
                  </a:lnTo>
                  <a:lnTo>
                    <a:pt x="94641" y="150802"/>
                  </a:lnTo>
                  <a:lnTo>
                    <a:pt x="94614" y="148690"/>
                  </a:lnTo>
                  <a:lnTo>
                    <a:pt x="289700" y="62076"/>
                  </a:lnTo>
                  <a:lnTo>
                    <a:pt x="249681" y="62076"/>
                  </a:lnTo>
                  <a:lnTo>
                    <a:pt x="249275" y="61060"/>
                  </a:lnTo>
                  <a:lnTo>
                    <a:pt x="247014" y="61060"/>
                  </a:lnTo>
                  <a:lnTo>
                    <a:pt x="164718" y="24230"/>
                  </a:lnTo>
                  <a:lnTo>
                    <a:pt x="163956" y="22452"/>
                  </a:lnTo>
                  <a:close/>
                </a:path>
                <a:path w="635634" h="491489">
                  <a:moveTo>
                    <a:pt x="515718" y="17420"/>
                  </a:moveTo>
                  <a:lnTo>
                    <a:pt x="500370" y="17420"/>
                  </a:lnTo>
                  <a:lnTo>
                    <a:pt x="496786" y="34960"/>
                  </a:lnTo>
                  <a:lnTo>
                    <a:pt x="495354" y="57504"/>
                  </a:lnTo>
                  <a:lnTo>
                    <a:pt x="495438" y="61060"/>
                  </a:lnTo>
                  <a:lnTo>
                    <a:pt x="506983" y="116559"/>
                  </a:lnTo>
                  <a:lnTo>
                    <a:pt x="531304" y="150802"/>
                  </a:lnTo>
                  <a:lnTo>
                    <a:pt x="574674" y="179805"/>
                  </a:lnTo>
                  <a:lnTo>
                    <a:pt x="543448" y="213188"/>
                  </a:lnTo>
                  <a:lnTo>
                    <a:pt x="509746" y="242845"/>
                  </a:lnTo>
                  <a:lnTo>
                    <a:pt x="476091" y="267048"/>
                  </a:lnTo>
                  <a:lnTo>
                    <a:pt x="445007" y="284072"/>
                  </a:lnTo>
                  <a:lnTo>
                    <a:pt x="204342" y="390879"/>
                  </a:lnTo>
                  <a:lnTo>
                    <a:pt x="349368" y="390879"/>
                  </a:lnTo>
                  <a:lnTo>
                    <a:pt x="367029" y="336396"/>
                  </a:lnTo>
                  <a:lnTo>
                    <a:pt x="451611" y="298931"/>
                  </a:lnTo>
                  <a:lnTo>
                    <a:pt x="485883" y="279606"/>
                  </a:lnTo>
                  <a:lnTo>
                    <a:pt x="524426" y="250746"/>
                  </a:lnTo>
                  <a:lnTo>
                    <a:pt x="562929" y="215039"/>
                  </a:lnTo>
                  <a:lnTo>
                    <a:pt x="597080" y="175173"/>
                  </a:lnTo>
                  <a:lnTo>
                    <a:pt x="602290" y="166724"/>
                  </a:lnTo>
                  <a:lnTo>
                    <a:pt x="584326" y="166724"/>
                  </a:lnTo>
                  <a:lnTo>
                    <a:pt x="534320" y="130831"/>
                  </a:lnTo>
                  <a:lnTo>
                    <a:pt x="513746" y="86460"/>
                  </a:lnTo>
                  <a:lnTo>
                    <a:pt x="511366" y="45677"/>
                  </a:lnTo>
                  <a:lnTo>
                    <a:pt x="511317" y="44852"/>
                  </a:lnTo>
                  <a:lnTo>
                    <a:pt x="515718" y="17420"/>
                  </a:lnTo>
                  <a:close/>
                </a:path>
                <a:path w="635634" h="491489">
                  <a:moveTo>
                    <a:pt x="581971" y="17420"/>
                  </a:moveTo>
                  <a:lnTo>
                    <a:pt x="516819" y="17420"/>
                  </a:lnTo>
                  <a:lnTo>
                    <a:pt x="550080" y="22833"/>
                  </a:lnTo>
                  <a:lnTo>
                    <a:pt x="579246" y="32136"/>
                  </a:lnTo>
                  <a:lnTo>
                    <a:pt x="601650" y="45677"/>
                  </a:lnTo>
                  <a:lnTo>
                    <a:pt x="615695" y="63981"/>
                  </a:lnTo>
                  <a:lnTo>
                    <a:pt x="619384" y="85535"/>
                  </a:lnTo>
                  <a:lnTo>
                    <a:pt x="614346" y="110590"/>
                  </a:lnTo>
                  <a:lnTo>
                    <a:pt x="602140" y="138026"/>
                  </a:lnTo>
                  <a:lnTo>
                    <a:pt x="584326" y="166724"/>
                  </a:lnTo>
                  <a:lnTo>
                    <a:pt x="602290" y="166724"/>
                  </a:lnTo>
                  <a:lnTo>
                    <a:pt x="622567" y="133837"/>
                  </a:lnTo>
                  <a:lnTo>
                    <a:pt x="635078" y="93718"/>
                  </a:lnTo>
                  <a:lnTo>
                    <a:pt x="630300" y="57504"/>
                  </a:lnTo>
                  <a:lnTo>
                    <a:pt x="606340" y="28948"/>
                  </a:lnTo>
                  <a:lnTo>
                    <a:pt x="581971" y="17420"/>
                  </a:lnTo>
                  <a:close/>
                </a:path>
                <a:path w="635634" h="491489">
                  <a:moveTo>
                    <a:pt x="467501" y="0"/>
                  </a:moveTo>
                  <a:lnTo>
                    <a:pt x="415148" y="4496"/>
                  </a:lnTo>
                  <a:lnTo>
                    <a:pt x="367884" y="13684"/>
                  </a:lnTo>
                  <a:lnTo>
                    <a:pt x="330580" y="26135"/>
                  </a:lnTo>
                  <a:lnTo>
                    <a:pt x="249681" y="62076"/>
                  </a:lnTo>
                  <a:lnTo>
                    <a:pt x="289700" y="62076"/>
                  </a:lnTo>
                  <a:lnTo>
                    <a:pt x="337184" y="40994"/>
                  </a:lnTo>
                  <a:lnTo>
                    <a:pt x="370703" y="29659"/>
                  </a:lnTo>
                  <a:lnTo>
                    <a:pt x="411305" y="21658"/>
                  </a:lnTo>
                  <a:lnTo>
                    <a:pt x="455646" y="17420"/>
                  </a:lnTo>
                  <a:lnTo>
                    <a:pt x="581971" y="17420"/>
                  </a:lnTo>
                  <a:lnTo>
                    <a:pt x="567971" y="10797"/>
                  </a:lnTo>
                  <a:lnTo>
                    <a:pt x="520066" y="1624"/>
                  </a:lnTo>
                  <a:lnTo>
                    <a:pt x="467501" y="0"/>
                  </a:lnTo>
                  <a:close/>
                </a:path>
                <a:path w="635634" h="491489">
                  <a:moveTo>
                    <a:pt x="248919" y="60171"/>
                  </a:moveTo>
                  <a:lnTo>
                    <a:pt x="247014" y="61060"/>
                  </a:lnTo>
                  <a:lnTo>
                    <a:pt x="249275" y="61060"/>
                  </a:lnTo>
                  <a:lnTo>
                    <a:pt x="248919" y="60171"/>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2" name="object 32"/>
            <p:cNvPicPr/>
            <p:nvPr/>
          </p:nvPicPr>
          <p:blipFill>
            <a:blip r:embed="rId16" cstate="print"/>
            <a:stretch>
              <a:fillRect/>
            </a:stretch>
          </p:blipFill>
          <p:spPr>
            <a:xfrm>
              <a:off x="9454515" y="5134119"/>
              <a:ext cx="174480" cy="208008"/>
            </a:xfrm>
            <a:prstGeom prst="rect">
              <a:avLst/>
            </a:prstGeom>
          </p:spPr>
        </p:pic>
        <p:pic>
          <p:nvPicPr>
            <p:cNvPr id="33" name="object 33"/>
            <p:cNvPicPr/>
            <p:nvPr/>
          </p:nvPicPr>
          <p:blipFill>
            <a:blip r:embed="rId17" cstate="print"/>
            <a:stretch>
              <a:fillRect/>
            </a:stretch>
          </p:blipFill>
          <p:spPr>
            <a:xfrm>
              <a:off x="9105900" y="5286905"/>
              <a:ext cx="169291" cy="199114"/>
            </a:xfrm>
            <a:prstGeom prst="rect">
              <a:avLst/>
            </a:prstGeom>
          </p:spPr>
        </p:pic>
        <p:sp>
          <p:nvSpPr>
            <p:cNvPr id="34" name="object 34"/>
            <p:cNvSpPr/>
            <p:nvPr/>
          </p:nvSpPr>
          <p:spPr>
            <a:xfrm>
              <a:off x="2785872" y="2815463"/>
              <a:ext cx="724535" cy="445134"/>
            </a:xfrm>
            <a:custGeom>
              <a:avLst/>
              <a:gdLst/>
              <a:ahLst/>
              <a:cxnLst/>
              <a:rect l="l" t="t" r="r" b="b"/>
              <a:pathLst>
                <a:path w="724535" h="445135">
                  <a:moveTo>
                    <a:pt x="252094" y="195452"/>
                  </a:moveTo>
                  <a:lnTo>
                    <a:pt x="0" y="315848"/>
                  </a:lnTo>
                  <a:lnTo>
                    <a:pt x="0" y="320039"/>
                  </a:lnTo>
                  <a:lnTo>
                    <a:pt x="1827" y="323976"/>
                  </a:lnTo>
                  <a:lnTo>
                    <a:pt x="58292" y="442086"/>
                  </a:lnTo>
                  <a:lnTo>
                    <a:pt x="61467" y="444627"/>
                  </a:lnTo>
                  <a:lnTo>
                    <a:pt x="101372" y="425577"/>
                  </a:lnTo>
                  <a:lnTo>
                    <a:pt x="66801" y="425577"/>
                  </a:lnTo>
                  <a:lnTo>
                    <a:pt x="44830" y="379729"/>
                  </a:lnTo>
                  <a:lnTo>
                    <a:pt x="73268" y="366140"/>
                  </a:lnTo>
                  <a:lnTo>
                    <a:pt x="38353" y="366140"/>
                  </a:lnTo>
                  <a:lnTo>
                    <a:pt x="18342" y="324230"/>
                  </a:lnTo>
                  <a:lnTo>
                    <a:pt x="18221" y="323976"/>
                  </a:lnTo>
                  <a:lnTo>
                    <a:pt x="17896" y="323976"/>
                  </a:lnTo>
                  <a:lnTo>
                    <a:pt x="58165" y="304672"/>
                  </a:lnTo>
                  <a:lnTo>
                    <a:pt x="74659" y="304672"/>
                  </a:lnTo>
                  <a:lnTo>
                    <a:pt x="71627" y="298322"/>
                  </a:lnTo>
                  <a:lnTo>
                    <a:pt x="121665" y="274319"/>
                  </a:lnTo>
                  <a:lnTo>
                    <a:pt x="138042" y="274319"/>
                  </a:lnTo>
                  <a:lnTo>
                    <a:pt x="135000" y="267969"/>
                  </a:lnTo>
                  <a:lnTo>
                    <a:pt x="185038" y="244093"/>
                  </a:lnTo>
                  <a:lnTo>
                    <a:pt x="201584" y="244093"/>
                  </a:lnTo>
                  <a:lnTo>
                    <a:pt x="198500" y="237616"/>
                  </a:lnTo>
                  <a:lnTo>
                    <a:pt x="246887" y="214502"/>
                  </a:lnTo>
                  <a:lnTo>
                    <a:pt x="263196" y="214502"/>
                  </a:lnTo>
                  <a:lnTo>
                    <a:pt x="256920" y="201421"/>
                  </a:lnTo>
                  <a:lnTo>
                    <a:pt x="255396" y="197992"/>
                  </a:lnTo>
                  <a:lnTo>
                    <a:pt x="252094" y="195452"/>
                  </a:lnTo>
                  <a:close/>
                </a:path>
                <a:path w="724535" h="445135">
                  <a:moveTo>
                    <a:pt x="101323" y="360552"/>
                  </a:moveTo>
                  <a:lnTo>
                    <a:pt x="84962" y="360552"/>
                  </a:lnTo>
                  <a:lnTo>
                    <a:pt x="106806" y="406399"/>
                  </a:lnTo>
                  <a:lnTo>
                    <a:pt x="66801" y="425577"/>
                  </a:lnTo>
                  <a:lnTo>
                    <a:pt x="101372" y="425577"/>
                  </a:lnTo>
                  <a:lnTo>
                    <a:pt x="154844" y="400049"/>
                  </a:lnTo>
                  <a:lnTo>
                    <a:pt x="120141" y="400049"/>
                  </a:lnTo>
                  <a:lnTo>
                    <a:pt x="101323" y="360552"/>
                  </a:lnTo>
                  <a:close/>
                </a:path>
                <a:path w="724535" h="445135">
                  <a:moveTo>
                    <a:pt x="164831" y="330326"/>
                  </a:moveTo>
                  <a:lnTo>
                    <a:pt x="148335" y="330326"/>
                  </a:lnTo>
                  <a:lnTo>
                    <a:pt x="170306" y="376046"/>
                  </a:lnTo>
                  <a:lnTo>
                    <a:pt x="120141" y="400049"/>
                  </a:lnTo>
                  <a:lnTo>
                    <a:pt x="154844" y="400049"/>
                  </a:lnTo>
                  <a:lnTo>
                    <a:pt x="218425" y="369696"/>
                  </a:lnTo>
                  <a:lnTo>
                    <a:pt x="183641" y="369696"/>
                  </a:lnTo>
                  <a:lnTo>
                    <a:pt x="164831" y="330326"/>
                  </a:lnTo>
                  <a:close/>
                </a:path>
                <a:path w="724535" h="445135">
                  <a:moveTo>
                    <a:pt x="377712" y="290067"/>
                  </a:moveTo>
                  <a:lnTo>
                    <a:pt x="354710" y="290067"/>
                  </a:lnTo>
                  <a:lnTo>
                    <a:pt x="344797" y="308274"/>
                  </a:lnTo>
                  <a:lnTo>
                    <a:pt x="339502" y="328564"/>
                  </a:lnTo>
                  <a:lnTo>
                    <a:pt x="339494" y="349450"/>
                  </a:lnTo>
                  <a:lnTo>
                    <a:pt x="345439" y="369442"/>
                  </a:lnTo>
                  <a:lnTo>
                    <a:pt x="347852" y="374522"/>
                  </a:lnTo>
                  <a:lnTo>
                    <a:pt x="352043" y="374649"/>
                  </a:lnTo>
                  <a:lnTo>
                    <a:pt x="355345" y="372998"/>
                  </a:lnTo>
                  <a:lnTo>
                    <a:pt x="392081" y="355472"/>
                  </a:lnTo>
                  <a:lnTo>
                    <a:pt x="357250" y="355472"/>
                  </a:lnTo>
                  <a:lnTo>
                    <a:pt x="354373" y="334561"/>
                  </a:lnTo>
                  <a:lnTo>
                    <a:pt x="358711" y="313912"/>
                  </a:lnTo>
                  <a:lnTo>
                    <a:pt x="370002" y="295786"/>
                  </a:lnTo>
                  <a:lnTo>
                    <a:pt x="377712" y="290067"/>
                  </a:lnTo>
                  <a:close/>
                </a:path>
                <a:path w="724535" h="445135">
                  <a:moveTo>
                    <a:pt x="228204" y="299973"/>
                  </a:moveTo>
                  <a:lnTo>
                    <a:pt x="211835" y="299973"/>
                  </a:lnTo>
                  <a:lnTo>
                    <a:pt x="233679" y="345820"/>
                  </a:lnTo>
                  <a:lnTo>
                    <a:pt x="183641" y="369696"/>
                  </a:lnTo>
                  <a:lnTo>
                    <a:pt x="218425" y="369696"/>
                  </a:lnTo>
                  <a:lnTo>
                    <a:pt x="282006" y="339343"/>
                  </a:lnTo>
                  <a:lnTo>
                    <a:pt x="247014" y="339343"/>
                  </a:lnTo>
                  <a:lnTo>
                    <a:pt x="228204" y="299973"/>
                  </a:lnTo>
                  <a:close/>
                </a:path>
                <a:path w="724535" h="445135">
                  <a:moveTo>
                    <a:pt x="74659" y="304672"/>
                  </a:moveTo>
                  <a:lnTo>
                    <a:pt x="58165" y="304672"/>
                  </a:lnTo>
                  <a:lnTo>
                    <a:pt x="78485" y="347090"/>
                  </a:lnTo>
                  <a:lnTo>
                    <a:pt x="38353" y="366140"/>
                  </a:lnTo>
                  <a:lnTo>
                    <a:pt x="73268" y="366140"/>
                  </a:lnTo>
                  <a:lnTo>
                    <a:pt x="84962" y="360552"/>
                  </a:lnTo>
                  <a:lnTo>
                    <a:pt x="101323" y="360552"/>
                  </a:lnTo>
                  <a:lnTo>
                    <a:pt x="98297" y="354202"/>
                  </a:lnTo>
                  <a:lnTo>
                    <a:pt x="126777" y="340613"/>
                  </a:lnTo>
                  <a:lnTo>
                    <a:pt x="91820" y="340613"/>
                  </a:lnTo>
                  <a:lnTo>
                    <a:pt x="74720" y="304799"/>
                  </a:lnTo>
                  <a:lnTo>
                    <a:pt x="74659" y="304672"/>
                  </a:lnTo>
                  <a:close/>
                </a:path>
                <a:path w="724535" h="445135">
                  <a:moveTo>
                    <a:pt x="456039" y="277302"/>
                  </a:moveTo>
                  <a:lnTo>
                    <a:pt x="408685" y="277302"/>
                  </a:lnTo>
                  <a:lnTo>
                    <a:pt x="429386" y="280146"/>
                  </a:lnTo>
                  <a:lnTo>
                    <a:pt x="447992" y="289823"/>
                  </a:lnTo>
                  <a:lnTo>
                    <a:pt x="462406" y="305180"/>
                  </a:lnTo>
                  <a:lnTo>
                    <a:pt x="357250" y="355472"/>
                  </a:lnTo>
                  <a:lnTo>
                    <a:pt x="392081" y="355472"/>
                  </a:lnTo>
                  <a:lnTo>
                    <a:pt x="477265" y="314832"/>
                  </a:lnTo>
                  <a:lnTo>
                    <a:pt x="480567" y="313181"/>
                  </a:lnTo>
                  <a:lnTo>
                    <a:pt x="483107" y="309879"/>
                  </a:lnTo>
                  <a:lnTo>
                    <a:pt x="480694" y="304799"/>
                  </a:lnTo>
                  <a:lnTo>
                    <a:pt x="468834" y="287631"/>
                  </a:lnTo>
                  <a:lnTo>
                    <a:pt x="456039" y="277302"/>
                  </a:lnTo>
                  <a:close/>
                </a:path>
                <a:path w="724535" h="445135">
                  <a:moveTo>
                    <a:pt x="138042" y="274319"/>
                  </a:moveTo>
                  <a:lnTo>
                    <a:pt x="121665" y="274319"/>
                  </a:lnTo>
                  <a:lnTo>
                    <a:pt x="141858" y="316737"/>
                  </a:lnTo>
                  <a:lnTo>
                    <a:pt x="91820" y="340613"/>
                  </a:lnTo>
                  <a:lnTo>
                    <a:pt x="126777" y="340613"/>
                  </a:lnTo>
                  <a:lnTo>
                    <a:pt x="148335" y="330326"/>
                  </a:lnTo>
                  <a:lnTo>
                    <a:pt x="164831" y="330326"/>
                  </a:lnTo>
                  <a:lnTo>
                    <a:pt x="161919" y="324230"/>
                  </a:lnTo>
                  <a:lnTo>
                    <a:pt x="161797" y="323976"/>
                  </a:lnTo>
                  <a:lnTo>
                    <a:pt x="190126" y="310387"/>
                  </a:lnTo>
                  <a:lnTo>
                    <a:pt x="155320" y="310387"/>
                  </a:lnTo>
                  <a:lnTo>
                    <a:pt x="138134" y="274510"/>
                  </a:lnTo>
                  <a:lnTo>
                    <a:pt x="138042" y="274319"/>
                  </a:lnTo>
                  <a:close/>
                </a:path>
                <a:path w="724535" h="445135">
                  <a:moveTo>
                    <a:pt x="302884" y="270509"/>
                  </a:moveTo>
                  <a:lnTo>
                    <a:pt x="273557" y="270509"/>
                  </a:lnTo>
                  <a:lnTo>
                    <a:pt x="295401" y="316229"/>
                  </a:lnTo>
                  <a:lnTo>
                    <a:pt x="247014" y="339343"/>
                  </a:lnTo>
                  <a:lnTo>
                    <a:pt x="282006" y="339343"/>
                  </a:lnTo>
                  <a:lnTo>
                    <a:pt x="313562" y="324230"/>
                  </a:lnTo>
                  <a:lnTo>
                    <a:pt x="313589" y="323341"/>
                  </a:lnTo>
                  <a:lnTo>
                    <a:pt x="313689" y="320039"/>
                  </a:lnTo>
                  <a:lnTo>
                    <a:pt x="312038" y="316737"/>
                  </a:lnTo>
                  <a:lnTo>
                    <a:pt x="297555" y="286384"/>
                  </a:lnTo>
                  <a:lnTo>
                    <a:pt x="297433" y="286130"/>
                  </a:lnTo>
                  <a:lnTo>
                    <a:pt x="302884" y="270509"/>
                  </a:lnTo>
                  <a:close/>
                </a:path>
                <a:path w="724535" h="445135">
                  <a:moveTo>
                    <a:pt x="201584" y="244093"/>
                  </a:moveTo>
                  <a:lnTo>
                    <a:pt x="185038" y="244093"/>
                  </a:lnTo>
                  <a:lnTo>
                    <a:pt x="205236" y="286130"/>
                  </a:lnTo>
                  <a:lnTo>
                    <a:pt x="205358" y="286384"/>
                  </a:lnTo>
                  <a:lnTo>
                    <a:pt x="155320" y="310387"/>
                  </a:lnTo>
                  <a:lnTo>
                    <a:pt x="190126" y="310387"/>
                  </a:lnTo>
                  <a:lnTo>
                    <a:pt x="211835" y="299973"/>
                  </a:lnTo>
                  <a:lnTo>
                    <a:pt x="228204" y="299973"/>
                  </a:lnTo>
                  <a:lnTo>
                    <a:pt x="225170" y="293623"/>
                  </a:lnTo>
                  <a:lnTo>
                    <a:pt x="253385" y="280146"/>
                  </a:lnTo>
                  <a:lnTo>
                    <a:pt x="218746" y="280146"/>
                  </a:lnTo>
                  <a:lnTo>
                    <a:pt x="201584" y="244093"/>
                  </a:lnTo>
                  <a:close/>
                </a:path>
                <a:path w="724535" h="445135">
                  <a:moveTo>
                    <a:pt x="324242" y="256285"/>
                  </a:moveTo>
                  <a:lnTo>
                    <a:pt x="307847" y="256285"/>
                  </a:lnTo>
                  <a:lnTo>
                    <a:pt x="328802" y="300354"/>
                  </a:lnTo>
                  <a:lnTo>
                    <a:pt x="332993" y="300481"/>
                  </a:lnTo>
                  <a:lnTo>
                    <a:pt x="336295" y="298830"/>
                  </a:lnTo>
                  <a:lnTo>
                    <a:pt x="354710" y="290067"/>
                  </a:lnTo>
                  <a:lnTo>
                    <a:pt x="377712" y="290067"/>
                  </a:lnTo>
                  <a:lnTo>
                    <a:pt x="387984" y="282447"/>
                  </a:lnTo>
                  <a:lnTo>
                    <a:pt x="389517" y="282066"/>
                  </a:lnTo>
                  <a:lnTo>
                    <a:pt x="336549" y="282066"/>
                  </a:lnTo>
                  <a:lnTo>
                    <a:pt x="324242" y="256285"/>
                  </a:lnTo>
                  <a:close/>
                </a:path>
                <a:path w="724535" h="445135">
                  <a:moveTo>
                    <a:pt x="395909" y="161670"/>
                  </a:moveTo>
                  <a:lnTo>
                    <a:pt x="379475" y="161670"/>
                  </a:lnTo>
                  <a:lnTo>
                    <a:pt x="418337" y="242950"/>
                  </a:lnTo>
                  <a:lnTo>
                    <a:pt x="336549" y="282066"/>
                  </a:lnTo>
                  <a:lnTo>
                    <a:pt x="389517" y="282066"/>
                  </a:lnTo>
                  <a:lnTo>
                    <a:pt x="408685" y="277302"/>
                  </a:lnTo>
                  <a:lnTo>
                    <a:pt x="456039" y="277302"/>
                  </a:lnTo>
                  <a:lnTo>
                    <a:pt x="452580" y="274510"/>
                  </a:lnTo>
                  <a:lnTo>
                    <a:pt x="433492" y="265866"/>
                  </a:lnTo>
                  <a:lnTo>
                    <a:pt x="413130" y="262127"/>
                  </a:lnTo>
                  <a:lnTo>
                    <a:pt x="431545" y="253364"/>
                  </a:lnTo>
                  <a:lnTo>
                    <a:pt x="434847" y="251840"/>
                  </a:lnTo>
                  <a:lnTo>
                    <a:pt x="437387" y="248538"/>
                  </a:lnTo>
                  <a:lnTo>
                    <a:pt x="415543" y="202691"/>
                  </a:lnTo>
                  <a:lnTo>
                    <a:pt x="462635" y="202691"/>
                  </a:lnTo>
                  <a:lnTo>
                    <a:pt x="460147" y="197484"/>
                  </a:lnTo>
                  <a:lnTo>
                    <a:pt x="443737" y="197484"/>
                  </a:lnTo>
                  <a:lnTo>
                    <a:pt x="420156" y="190372"/>
                  </a:lnTo>
                  <a:lnTo>
                    <a:pt x="419690" y="190372"/>
                  </a:lnTo>
                  <a:lnTo>
                    <a:pt x="421894" y="184022"/>
                  </a:lnTo>
                  <a:lnTo>
                    <a:pt x="406526" y="184022"/>
                  </a:lnTo>
                  <a:lnTo>
                    <a:pt x="395909" y="161670"/>
                  </a:lnTo>
                  <a:close/>
                </a:path>
                <a:path w="724535" h="445135">
                  <a:moveTo>
                    <a:pt x="263196" y="214502"/>
                  </a:moveTo>
                  <a:lnTo>
                    <a:pt x="246887" y="214502"/>
                  </a:lnTo>
                  <a:lnTo>
                    <a:pt x="267080" y="256920"/>
                  </a:lnTo>
                  <a:lnTo>
                    <a:pt x="218461" y="280146"/>
                  </a:lnTo>
                  <a:lnTo>
                    <a:pt x="253385" y="280146"/>
                  </a:lnTo>
                  <a:lnTo>
                    <a:pt x="273557" y="270509"/>
                  </a:lnTo>
                  <a:lnTo>
                    <a:pt x="302884" y="270509"/>
                  </a:lnTo>
                  <a:lnTo>
                    <a:pt x="303948" y="267461"/>
                  </a:lnTo>
                  <a:lnTo>
                    <a:pt x="288543" y="267461"/>
                  </a:lnTo>
                  <a:lnTo>
                    <a:pt x="276478" y="242061"/>
                  </a:lnTo>
                  <a:lnTo>
                    <a:pt x="317452" y="242061"/>
                  </a:lnTo>
                  <a:lnTo>
                    <a:pt x="312905" y="232536"/>
                  </a:lnTo>
                  <a:lnTo>
                    <a:pt x="296417" y="232536"/>
                  </a:lnTo>
                  <a:lnTo>
                    <a:pt x="267461" y="223392"/>
                  </a:lnTo>
                  <a:lnTo>
                    <a:pt x="263196" y="214502"/>
                  </a:lnTo>
                  <a:close/>
                </a:path>
                <a:path w="724535" h="445135">
                  <a:moveTo>
                    <a:pt x="317452" y="242061"/>
                  </a:moveTo>
                  <a:lnTo>
                    <a:pt x="276478" y="242061"/>
                  </a:lnTo>
                  <a:lnTo>
                    <a:pt x="295401" y="247522"/>
                  </a:lnTo>
                  <a:lnTo>
                    <a:pt x="288543" y="267461"/>
                  </a:lnTo>
                  <a:lnTo>
                    <a:pt x="303948" y="267461"/>
                  </a:lnTo>
                  <a:lnTo>
                    <a:pt x="307847" y="256285"/>
                  </a:lnTo>
                  <a:lnTo>
                    <a:pt x="324242" y="256285"/>
                  </a:lnTo>
                  <a:lnTo>
                    <a:pt x="317452" y="242061"/>
                  </a:lnTo>
                  <a:close/>
                </a:path>
                <a:path w="724535" h="445135">
                  <a:moveTo>
                    <a:pt x="468278" y="214502"/>
                  </a:moveTo>
                  <a:lnTo>
                    <a:pt x="451865" y="214502"/>
                  </a:lnTo>
                  <a:lnTo>
                    <a:pt x="465581" y="243331"/>
                  </a:lnTo>
                  <a:lnTo>
                    <a:pt x="467232" y="246760"/>
                  </a:lnTo>
                  <a:lnTo>
                    <a:pt x="472185" y="248538"/>
                  </a:lnTo>
                  <a:lnTo>
                    <a:pt x="510760" y="230123"/>
                  </a:lnTo>
                  <a:lnTo>
                    <a:pt x="475741" y="230123"/>
                  </a:lnTo>
                  <a:lnTo>
                    <a:pt x="468278" y="214502"/>
                  </a:lnTo>
                  <a:close/>
                </a:path>
                <a:path w="724535" h="445135">
                  <a:moveTo>
                    <a:pt x="383031" y="143255"/>
                  </a:moveTo>
                  <a:lnTo>
                    <a:pt x="284479" y="190372"/>
                  </a:lnTo>
                  <a:lnTo>
                    <a:pt x="281177" y="191896"/>
                  </a:lnTo>
                  <a:lnTo>
                    <a:pt x="279399" y="196849"/>
                  </a:lnTo>
                  <a:lnTo>
                    <a:pt x="281050" y="200278"/>
                  </a:lnTo>
                  <a:lnTo>
                    <a:pt x="296417" y="232536"/>
                  </a:lnTo>
                  <a:lnTo>
                    <a:pt x="312905" y="232536"/>
                  </a:lnTo>
                  <a:lnTo>
                    <a:pt x="297687" y="200659"/>
                  </a:lnTo>
                  <a:lnTo>
                    <a:pt x="379475" y="161670"/>
                  </a:lnTo>
                  <a:lnTo>
                    <a:pt x="395909" y="161670"/>
                  </a:lnTo>
                  <a:lnTo>
                    <a:pt x="389635" y="148462"/>
                  </a:lnTo>
                  <a:lnTo>
                    <a:pt x="387984" y="145033"/>
                  </a:lnTo>
                  <a:lnTo>
                    <a:pt x="383031" y="143255"/>
                  </a:lnTo>
                  <a:close/>
                </a:path>
                <a:path w="724535" h="445135">
                  <a:moveTo>
                    <a:pt x="512049" y="164464"/>
                  </a:moveTo>
                  <a:lnTo>
                    <a:pt x="495680" y="164464"/>
                  </a:lnTo>
                  <a:lnTo>
                    <a:pt x="517524" y="210184"/>
                  </a:lnTo>
                  <a:lnTo>
                    <a:pt x="475741" y="230123"/>
                  </a:lnTo>
                  <a:lnTo>
                    <a:pt x="510760" y="230123"/>
                  </a:lnTo>
                  <a:lnTo>
                    <a:pt x="565828" y="203834"/>
                  </a:lnTo>
                  <a:lnTo>
                    <a:pt x="530859" y="203834"/>
                  </a:lnTo>
                  <a:lnTo>
                    <a:pt x="512049" y="164464"/>
                  </a:lnTo>
                  <a:close/>
                </a:path>
                <a:path w="724535" h="445135">
                  <a:moveTo>
                    <a:pt x="462635" y="202691"/>
                  </a:moveTo>
                  <a:lnTo>
                    <a:pt x="415543" y="202691"/>
                  </a:lnTo>
                  <a:lnTo>
                    <a:pt x="449452" y="213613"/>
                  </a:lnTo>
                  <a:lnTo>
                    <a:pt x="450214" y="215264"/>
                  </a:lnTo>
                  <a:lnTo>
                    <a:pt x="451865" y="214502"/>
                  </a:lnTo>
                  <a:lnTo>
                    <a:pt x="468278" y="214502"/>
                  </a:lnTo>
                  <a:lnTo>
                    <a:pt x="462635" y="202691"/>
                  </a:lnTo>
                  <a:close/>
                </a:path>
                <a:path w="724535" h="445135">
                  <a:moveTo>
                    <a:pt x="575422" y="134111"/>
                  </a:moveTo>
                  <a:lnTo>
                    <a:pt x="559054" y="134111"/>
                  </a:lnTo>
                  <a:lnTo>
                    <a:pt x="580897" y="179958"/>
                  </a:lnTo>
                  <a:lnTo>
                    <a:pt x="530859" y="203834"/>
                  </a:lnTo>
                  <a:lnTo>
                    <a:pt x="565828" y="203834"/>
                  </a:lnTo>
                  <a:lnTo>
                    <a:pt x="629409" y="173481"/>
                  </a:lnTo>
                  <a:lnTo>
                    <a:pt x="594232" y="173481"/>
                  </a:lnTo>
                  <a:lnTo>
                    <a:pt x="575422" y="134111"/>
                  </a:lnTo>
                  <a:close/>
                </a:path>
                <a:path w="724535" h="445135">
                  <a:moveTo>
                    <a:pt x="444821" y="165353"/>
                  </a:moveTo>
                  <a:lnTo>
                    <a:pt x="428370" y="165353"/>
                  </a:lnTo>
                  <a:lnTo>
                    <a:pt x="443737" y="197484"/>
                  </a:lnTo>
                  <a:lnTo>
                    <a:pt x="460147" y="197484"/>
                  </a:lnTo>
                  <a:lnTo>
                    <a:pt x="453897" y="184403"/>
                  </a:lnTo>
                  <a:lnTo>
                    <a:pt x="482374" y="170814"/>
                  </a:lnTo>
                  <a:lnTo>
                    <a:pt x="447420" y="170814"/>
                  </a:lnTo>
                  <a:lnTo>
                    <a:pt x="444821" y="165353"/>
                  </a:lnTo>
                  <a:close/>
                </a:path>
                <a:path w="724535" h="445135">
                  <a:moveTo>
                    <a:pt x="661034" y="0"/>
                  </a:moveTo>
                  <a:lnTo>
                    <a:pt x="657732" y="1650"/>
                  </a:lnTo>
                  <a:lnTo>
                    <a:pt x="414019" y="118109"/>
                  </a:lnTo>
                  <a:lnTo>
                    <a:pt x="410717" y="119633"/>
                  </a:lnTo>
                  <a:lnTo>
                    <a:pt x="408939" y="124586"/>
                  </a:lnTo>
                  <a:lnTo>
                    <a:pt x="410468" y="127761"/>
                  </a:lnTo>
                  <a:lnTo>
                    <a:pt x="420303" y="148462"/>
                  </a:lnTo>
                  <a:lnTo>
                    <a:pt x="420007" y="148462"/>
                  </a:lnTo>
                  <a:lnTo>
                    <a:pt x="418591" y="149224"/>
                  </a:lnTo>
                  <a:lnTo>
                    <a:pt x="419480" y="150875"/>
                  </a:lnTo>
                  <a:lnTo>
                    <a:pt x="406526" y="184022"/>
                  </a:lnTo>
                  <a:lnTo>
                    <a:pt x="421894" y="184022"/>
                  </a:lnTo>
                  <a:lnTo>
                    <a:pt x="428370" y="165353"/>
                  </a:lnTo>
                  <a:lnTo>
                    <a:pt x="444821" y="165353"/>
                  </a:lnTo>
                  <a:lnTo>
                    <a:pt x="427227" y="128396"/>
                  </a:lnTo>
                  <a:lnTo>
                    <a:pt x="468883" y="108457"/>
                  </a:lnTo>
                  <a:lnTo>
                    <a:pt x="485260" y="108457"/>
                  </a:lnTo>
                  <a:lnTo>
                    <a:pt x="482218" y="102107"/>
                  </a:lnTo>
                  <a:lnTo>
                    <a:pt x="532383" y="78231"/>
                  </a:lnTo>
                  <a:lnTo>
                    <a:pt x="548750" y="78231"/>
                  </a:lnTo>
                  <a:lnTo>
                    <a:pt x="545718" y="71881"/>
                  </a:lnTo>
                  <a:lnTo>
                    <a:pt x="595756" y="47878"/>
                  </a:lnTo>
                  <a:lnTo>
                    <a:pt x="612133" y="47878"/>
                  </a:lnTo>
                  <a:lnTo>
                    <a:pt x="609091" y="41528"/>
                  </a:lnTo>
                  <a:lnTo>
                    <a:pt x="657605" y="18414"/>
                  </a:lnTo>
                  <a:lnTo>
                    <a:pt x="673953" y="18414"/>
                  </a:lnTo>
                  <a:lnTo>
                    <a:pt x="667638" y="5206"/>
                  </a:lnTo>
                  <a:lnTo>
                    <a:pt x="665987" y="1904"/>
                  </a:lnTo>
                  <a:lnTo>
                    <a:pt x="661034" y="0"/>
                  </a:lnTo>
                  <a:close/>
                </a:path>
                <a:path w="724535" h="445135">
                  <a:moveTo>
                    <a:pt x="638974" y="103885"/>
                  </a:moveTo>
                  <a:lnTo>
                    <a:pt x="622553" y="103885"/>
                  </a:lnTo>
                  <a:lnTo>
                    <a:pt x="644397" y="149605"/>
                  </a:lnTo>
                  <a:lnTo>
                    <a:pt x="594232" y="173481"/>
                  </a:lnTo>
                  <a:lnTo>
                    <a:pt x="629409" y="173481"/>
                  </a:lnTo>
                  <a:lnTo>
                    <a:pt x="692724" y="143255"/>
                  </a:lnTo>
                  <a:lnTo>
                    <a:pt x="657732" y="143255"/>
                  </a:lnTo>
                  <a:lnTo>
                    <a:pt x="638974" y="103885"/>
                  </a:lnTo>
                  <a:close/>
                </a:path>
                <a:path w="724535" h="445135">
                  <a:moveTo>
                    <a:pt x="485260" y="108457"/>
                  </a:moveTo>
                  <a:lnTo>
                    <a:pt x="468883" y="108457"/>
                  </a:lnTo>
                  <a:lnTo>
                    <a:pt x="489203" y="150875"/>
                  </a:lnTo>
                  <a:lnTo>
                    <a:pt x="447420" y="170814"/>
                  </a:lnTo>
                  <a:lnTo>
                    <a:pt x="482374" y="170814"/>
                  </a:lnTo>
                  <a:lnTo>
                    <a:pt x="495680" y="164464"/>
                  </a:lnTo>
                  <a:lnTo>
                    <a:pt x="512049" y="164464"/>
                  </a:lnTo>
                  <a:lnTo>
                    <a:pt x="509015" y="158114"/>
                  </a:lnTo>
                  <a:lnTo>
                    <a:pt x="537344" y="144525"/>
                  </a:lnTo>
                  <a:lnTo>
                    <a:pt x="502538" y="144525"/>
                  </a:lnTo>
                  <a:lnTo>
                    <a:pt x="485260" y="108457"/>
                  </a:lnTo>
                  <a:close/>
                </a:path>
                <a:path w="724535" h="445135">
                  <a:moveTo>
                    <a:pt x="548750" y="78231"/>
                  </a:moveTo>
                  <a:lnTo>
                    <a:pt x="532383" y="78231"/>
                  </a:lnTo>
                  <a:lnTo>
                    <a:pt x="552576" y="120649"/>
                  </a:lnTo>
                  <a:lnTo>
                    <a:pt x="502538" y="144525"/>
                  </a:lnTo>
                  <a:lnTo>
                    <a:pt x="537344" y="144525"/>
                  </a:lnTo>
                  <a:lnTo>
                    <a:pt x="559054" y="134111"/>
                  </a:lnTo>
                  <a:lnTo>
                    <a:pt x="575422" y="134111"/>
                  </a:lnTo>
                  <a:lnTo>
                    <a:pt x="572510" y="128015"/>
                  </a:lnTo>
                  <a:lnTo>
                    <a:pt x="572388" y="127761"/>
                  </a:lnTo>
                  <a:lnTo>
                    <a:pt x="600940" y="114172"/>
                  </a:lnTo>
                  <a:lnTo>
                    <a:pt x="565911" y="114172"/>
                  </a:lnTo>
                  <a:lnTo>
                    <a:pt x="548750" y="78231"/>
                  </a:lnTo>
                  <a:close/>
                </a:path>
                <a:path w="724535" h="445135">
                  <a:moveTo>
                    <a:pt x="700668" y="74294"/>
                  </a:moveTo>
                  <a:lnTo>
                    <a:pt x="684276" y="74294"/>
                  </a:lnTo>
                  <a:lnTo>
                    <a:pt x="706119" y="120141"/>
                  </a:lnTo>
                  <a:lnTo>
                    <a:pt x="657732" y="143255"/>
                  </a:lnTo>
                  <a:lnTo>
                    <a:pt x="692724" y="143255"/>
                  </a:lnTo>
                  <a:lnTo>
                    <a:pt x="719327" y="130555"/>
                  </a:lnTo>
                  <a:lnTo>
                    <a:pt x="722629" y="128904"/>
                  </a:lnTo>
                  <a:lnTo>
                    <a:pt x="724407" y="123951"/>
                  </a:lnTo>
                  <a:lnTo>
                    <a:pt x="700668" y="74294"/>
                  </a:lnTo>
                  <a:close/>
                </a:path>
                <a:path w="724535" h="445135">
                  <a:moveTo>
                    <a:pt x="612133" y="47878"/>
                  </a:moveTo>
                  <a:lnTo>
                    <a:pt x="595756" y="47878"/>
                  </a:lnTo>
                  <a:lnTo>
                    <a:pt x="616076" y="90296"/>
                  </a:lnTo>
                  <a:lnTo>
                    <a:pt x="565911" y="114172"/>
                  </a:lnTo>
                  <a:lnTo>
                    <a:pt x="600940" y="114172"/>
                  </a:lnTo>
                  <a:lnTo>
                    <a:pt x="622553" y="103885"/>
                  </a:lnTo>
                  <a:lnTo>
                    <a:pt x="638974" y="103885"/>
                  </a:lnTo>
                  <a:lnTo>
                    <a:pt x="635888" y="97408"/>
                  </a:lnTo>
                  <a:lnTo>
                    <a:pt x="664070" y="83946"/>
                  </a:lnTo>
                  <a:lnTo>
                    <a:pt x="629411" y="83946"/>
                  </a:lnTo>
                  <a:lnTo>
                    <a:pt x="612133" y="47878"/>
                  </a:lnTo>
                  <a:close/>
                </a:path>
                <a:path w="724535" h="445135">
                  <a:moveTo>
                    <a:pt x="673953" y="18414"/>
                  </a:moveTo>
                  <a:lnTo>
                    <a:pt x="657605" y="18414"/>
                  </a:lnTo>
                  <a:lnTo>
                    <a:pt x="677798" y="60832"/>
                  </a:lnTo>
                  <a:lnTo>
                    <a:pt x="629411" y="83946"/>
                  </a:lnTo>
                  <a:lnTo>
                    <a:pt x="664070" y="83946"/>
                  </a:lnTo>
                  <a:lnTo>
                    <a:pt x="684276" y="74294"/>
                  </a:lnTo>
                  <a:lnTo>
                    <a:pt x="700668" y="74294"/>
                  </a:lnTo>
                  <a:lnTo>
                    <a:pt x="673953" y="18414"/>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5" name="object 35"/>
            <p:cNvPicPr/>
            <p:nvPr/>
          </p:nvPicPr>
          <p:blipFill>
            <a:blip r:embed="rId18" cstate="print"/>
            <a:stretch>
              <a:fillRect/>
            </a:stretch>
          </p:blipFill>
          <p:spPr>
            <a:xfrm>
              <a:off x="9611614" y="2015744"/>
              <a:ext cx="167004" cy="169037"/>
            </a:xfrm>
            <a:prstGeom prst="rect">
              <a:avLst/>
            </a:prstGeom>
          </p:spPr>
        </p:pic>
        <p:sp>
          <p:nvSpPr>
            <p:cNvPr id="36" name="object 36"/>
            <p:cNvSpPr/>
            <p:nvPr/>
          </p:nvSpPr>
          <p:spPr>
            <a:xfrm>
              <a:off x="9802368" y="1842515"/>
              <a:ext cx="629285" cy="491490"/>
            </a:xfrm>
            <a:custGeom>
              <a:avLst/>
              <a:gdLst/>
              <a:ahLst/>
              <a:cxnLst/>
              <a:rect l="l" t="t" r="r" b="b"/>
              <a:pathLst>
                <a:path w="629284" h="491489">
                  <a:moveTo>
                    <a:pt x="248412" y="106045"/>
                  </a:moveTo>
                  <a:lnTo>
                    <a:pt x="231267" y="69088"/>
                  </a:lnTo>
                  <a:lnTo>
                    <a:pt x="0" y="173101"/>
                  </a:lnTo>
                  <a:lnTo>
                    <a:pt x="26416" y="226314"/>
                  </a:lnTo>
                  <a:lnTo>
                    <a:pt x="248412" y="106045"/>
                  </a:lnTo>
                  <a:close/>
                </a:path>
                <a:path w="629284" h="491489">
                  <a:moveTo>
                    <a:pt x="350647" y="50546"/>
                  </a:moveTo>
                  <a:lnTo>
                    <a:pt x="337185" y="21463"/>
                  </a:lnTo>
                  <a:lnTo>
                    <a:pt x="258064" y="57150"/>
                  </a:lnTo>
                  <a:lnTo>
                    <a:pt x="274193" y="91948"/>
                  </a:lnTo>
                  <a:lnTo>
                    <a:pt x="350647" y="50546"/>
                  </a:lnTo>
                  <a:close/>
                </a:path>
                <a:path w="629284" h="491489">
                  <a:moveTo>
                    <a:pt x="397637" y="25146"/>
                  </a:moveTo>
                  <a:lnTo>
                    <a:pt x="385064" y="0"/>
                  </a:lnTo>
                  <a:lnTo>
                    <a:pt x="363982" y="9525"/>
                  </a:lnTo>
                  <a:lnTo>
                    <a:pt x="376428" y="36576"/>
                  </a:lnTo>
                  <a:lnTo>
                    <a:pt x="397637" y="25146"/>
                  </a:lnTo>
                  <a:close/>
                </a:path>
                <a:path w="629284" h="491489">
                  <a:moveTo>
                    <a:pt x="480060" y="371221"/>
                  </a:moveTo>
                  <a:lnTo>
                    <a:pt x="462915" y="334264"/>
                  </a:lnTo>
                  <a:lnTo>
                    <a:pt x="231648" y="438277"/>
                  </a:lnTo>
                  <a:lnTo>
                    <a:pt x="258064" y="491490"/>
                  </a:lnTo>
                  <a:lnTo>
                    <a:pt x="480060" y="371221"/>
                  </a:lnTo>
                  <a:close/>
                </a:path>
                <a:path w="629284" h="491489">
                  <a:moveTo>
                    <a:pt x="582295" y="315722"/>
                  </a:moveTo>
                  <a:lnTo>
                    <a:pt x="568833" y="286639"/>
                  </a:lnTo>
                  <a:lnTo>
                    <a:pt x="489712" y="322326"/>
                  </a:lnTo>
                  <a:lnTo>
                    <a:pt x="505841" y="357124"/>
                  </a:lnTo>
                  <a:lnTo>
                    <a:pt x="582295" y="315722"/>
                  </a:lnTo>
                  <a:close/>
                </a:path>
                <a:path w="629284" h="491489">
                  <a:moveTo>
                    <a:pt x="629285" y="290322"/>
                  </a:moveTo>
                  <a:lnTo>
                    <a:pt x="616712" y="265176"/>
                  </a:lnTo>
                  <a:lnTo>
                    <a:pt x="595630" y="274701"/>
                  </a:lnTo>
                  <a:lnTo>
                    <a:pt x="608076" y="301752"/>
                  </a:lnTo>
                  <a:lnTo>
                    <a:pt x="629285" y="290322"/>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 name="object 37"/>
            <p:cNvPicPr/>
            <p:nvPr/>
          </p:nvPicPr>
          <p:blipFill>
            <a:blip r:embed="rId19" cstate="print"/>
            <a:stretch>
              <a:fillRect/>
            </a:stretch>
          </p:blipFill>
          <p:spPr>
            <a:xfrm>
              <a:off x="9492615" y="2250186"/>
              <a:ext cx="230124" cy="241045"/>
            </a:xfrm>
            <a:prstGeom prst="rect">
              <a:avLst/>
            </a:prstGeom>
          </p:spPr>
        </p:pic>
        <p:sp>
          <p:nvSpPr>
            <p:cNvPr id="38" name="object 38"/>
            <p:cNvSpPr/>
            <p:nvPr/>
          </p:nvSpPr>
          <p:spPr>
            <a:xfrm>
              <a:off x="9756647" y="2004060"/>
              <a:ext cx="546100" cy="321945"/>
            </a:xfrm>
            <a:custGeom>
              <a:avLst/>
              <a:gdLst/>
              <a:ahLst/>
              <a:cxnLst/>
              <a:rect l="l" t="t" r="r" b="b"/>
              <a:pathLst>
                <a:path w="546100" h="321944">
                  <a:moveTo>
                    <a:pt x="317626" y="98298"/>
                  </a:moveTo>
                  <a:lnTo>
                    <a:pt x="0" y="246126"/>
                  </a:lnTo>
                  <a:lnTo>
                    <a:pt x="36321" y="321945"/>
                  </a:lnTo>
                  <a:lnTo>
                    <a:pt x="341121" y="150749"/>
                  </a:lnTo>
                  <a:lnTo>
                    <a:pt x="317626" y="98298"/>
                  </a:lnTo>
                  <a:close/>
                </a:path>
                <a:path w="546100" h="321944">
                  <a:moveTo>
                    <a:pt x="463168" y="30607"/>
                  </a:moveTo>
                  <a:lnTo>
                    <a:pt x="354329" y="81280"/>
                  </a:lnTo>
                  <a:lnTo>
                    <a:pt x="376554" y="130937"/>
                  </a:lnTo>
                  <a:lnTo>
                    <a:pt x="481583" y="71882"/>
                  </a:lnTo>
                  <a:lnTo>
                    <a:pt x="463168" y="30607"/>
                  </a:lnTo>
                  <a:close/>
                </a:path>
                <a:path w="546100" h="321944">
                  <a:moveTo>
                    <a:pt x="528954" y="0"/>
                  </a:moveTo>
                  <a:lnTo>
                    <a:pt x="499871" y="13462"/>
                  </a:lnTo>
                  <a:lnTo>
                    <a:pt x="517016" y="52070"/>
                  </a:lnTo>
                  <a:lnTo>
                    <a:pt x="546099" y="35687"/>
                  </a:lnTo>
                  <a:lnTo>
                    <a:pt x="528954" y="0"/>
                  </a:lnTo>
                  <a:close/>
                </a:path>
              </a:pathLst>
            </a:custGeom>
            <a:solidFill>
              <a:srgbClr val="BEBEB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9" name="object 39"/>
            <p:cNvPicPr/>
            <p:nvPr/>
          </p:nvPicPr>
          <p:blipFill>
            <a:blip r:embed="rId20" cstate="print"/>
            <a:stretch>
              <a:fillRect/>
            </a:stretch>
          </p:blipFill>
          <p:spPr>
            <a:xfrm>
              <a:off x="4378578" y="5495670"/>
              <a:ext cx="1197610" cy="1138174"/>
            </a:xfrm>
            <a:prstGeom prst="rect">
              <a:avLst/>
            </a:prstGeom>
          </p:spPr>
        </p:pic>
        <p:sp>
          <p:nvSpPr>
            <p:cNvPr id="40" name="object 40"/>
            <p:cNvSpPr/>
            <p:nvPr/>
          </p:nvSpPr>
          <p:spPr>
            <a:xfrm>
              <a:off x="2387345" y="3810761"/>
              <a:ext cx="1297305" cy="1297305"/>
            </a:xfrm>
            <a:custGeom>
              <a:avLst/>
              <a:gdLst/>
              <a:ahLst/>
              <a:cxnLst/>
              <a:rect l="l" t="t" r="r" b="b"/>
              <a:pathLst>
                <a:path w="1297304" h="1297304">
                  <a:moveTo>
                    <a:pt x="648462" y="0"/>
                  </a:moveTo>
                  <a:lnTo>
                    <a:pt x="600065" y="1778"/>
                  </a:lnTo>
                  <a:lnTo>
                    <a:pt x="552636" y="7030"/>
                  </a:lnTo>
                  <a:lnTo>
                    <a:pt x="506297" y="15631"/>
                  </a:lnTo>
                  <a:lnTo>
                    <a:pt x="461176" y="27454"/>
                  </a:lnTo>
                  <a:lnTo>
                    <a:pt x="417396" y="42375"/>
                  </a:lnTo>
                  <a:lnTo>
                    <a:pt x="375084" y="60268"/>
                  </a:lnTo>
                  <a:lnTo>
                    <a:pt x="334366" y="81008"/>
                  </a:lnTo>
                  <a:lnTo>
                    <a:pt x="295365" y="104470"/>
                  </a:lnTo>
                  <a:lnTo>
                    <a:pt x="258209" y="130527"/>
                  </a:lnTo>
                  <a:lnTo>
                    <a:pt x="223021" y="159055"/>
                  </a:lnTo>
                  <a:lnTo>
                    <a:pt x="189928" y="189928"/>
                  </a:lnTo>
                  <a:lnTo>
                    <a:pt x="159055" y="223021"/>
                  </a:lnTo>
                  <a:lnTo>
                    <a:pt x="130527" y="258209"/>
                  </a:lnTo>
                  <a:lnTo>
                    <a:pt x="104470" y="295365"/>
                  </a:lnTo>
                  <a:lnTo>
                    <a:pt x="81008" y="334366"/>
                  </a:lnTo>
                  <a:lnTo>
                    <a:pt x="60268" y="375084"/>
                  </a:lnTo>
                  <a:lnTo>
                    <a:pt x="42375" y="417396"/>
                  </a:lnTo>
                  <a:lnTo>
                    <a:pt x="27454" y="461176"/>
                  </a:lnTo>
                  <a:lnTo>
                    <a:pt x="15631" y="506297"/>
                  </a:lnTo>
                  <a:lnTo>
                    <a:pt x="7030" y="552636"/>
                  </a:lnTo>
                  <a:lnTo>
                    <a:pt x="1778" y="600065"/>
                  </a:lnTo>
                  <a:lnTo>
                    <a:pt x="0" y="648462"/>
                  </a:lnTo>
                  <a:lnTo>
                    <a:pt x="1778" y="696858"/>
                  </a:lnTo>
                  <a:lnTo>
                    <a:pt x="7030" y="744287"/>
                  </a:lnTo>
                  <a:lnTo>
                    <a:pt x="15631" y="790626"/>
                  </a:lnTo>
                  <a:lnTo>
                    <a:pt x="27454" y="835747"/>
                  </a:lnTo>
                  <a:lnTo>
                    <a:pt x="42375" y="879527"/>
                  </a:lnTo>
                  <a:lnTo>
                    <a:pt x="60268" y="921839"/>
                  </a:lnTo>
                  <a:lnTo>
                    <a:pt x="81008" y="962557"/>
                  </a:lnTo>
                  <a:lnTo>
                    <a:pt x="104470" y="1001558"/>
                  </a:lnTo>
                  <a:lnTo>
                    <a:pt x="130527" y="1038714"/>
                  </a:lnTo>
                  <a:lnTo>
                    <a:pt x="159055" y="1073902"/>
                  </a:lnTo>
                  <a:lnTo>
                    <a:pt x="189928" y="1106995"/>
                  </a:lnTo>
                  <a:lnTo>
                    <a:pt x="223021" y="1137868"/>
                  </a:lnTo>
                  <a:lnTo>
                    <a:pt x="258209" y="1166396"/>
                  </a:lnTo>
                  <a:lnTo>
                    <a:pt x="295365" y="1192453"/>
                  </a:lnTo>
                  <a:lnTo>
                    <a:pt x="334366" y="1215915"/>
                  </a:lnTo>
                  <a:lnTo>
                    <a:pt x="375084" y="1236655"/>
                  </a:lnTo>
                  <a:lnTo>
                    <a:pt x="417396" y="1254548"/>
                  </a:lnTo>
                  <a:lnTo>
                    <a:pt x="461176" y="1269469"/>
                  </a:lnTo>
                  <a:lnTo>
                    <a:pt x="506297" y="1281292"/>
                  </a:lnTo>
                  <a:lnTo>
                    <a:pt x="552636" y="1289893"/>
                  </a:lnTo>
                  <a:lnTo>
                    <a:pt x="600065" y="1295145"/>
                  </a:lnTo>
                  <a:lnTo>
                    <a:pt x="648462" y="1296924"/>
                  </a:lnTo>
                  <a:lnTo>
                    <a:pt x="696858" y="1295145"/>
                  </a:lnTo>
                  <a:lnTo>
                    <a:pt x="744287" y="1289893"/>
                  </a:lnTo>
                  <a:lnTo>
                    <a:pt x="790626" y="1281292"/>
                  </a:lnTo>
                  <a:lnTo>
                    <a:pt x="835747" y="1269469"/>
                  </a:lnTo>
                  <a:lnTo>
                    <a:pt x="879527" y="1254548"/>
                  </a:lnTo>
                  <a:lnTo>
                    <a:pt x="921839" y="1236655"/>
                  </a:lnTo>
                  <a:lnTo>
                    <a:pt x="962557" y="1215915"/>
                  </a:lnTo>
                  <a:lnTo>
                    <a:pt x="1001558" y="1192453"/>
                  </a:lnTo>
                  <a:lnTo>
                    <a:pt x="1038714" y="1166396"/>
                  </a:lnTo>
                  <a:lnTo>
                    <a:pt x="1073902" y="1137868"/>
                  </a:lnTo>
                  <a:lnTo>
                    <a:pt x="1106995" y="1106995"/>
                  </a:lnTo>
                  <a:lnTo>
                    <a:pt x="1137868" y="1073902"/>
                  </a:lnTo>
                  <a:lnTo>
                    <a:pt x="1166396" y="1038714"/>
                  </a:lnTo>
                  <a:lnTo>
                    <a:pt x="1192453" y="1001558"/>
                  </a:lnTo>
                  <a:lnTo>
                    <a:pt x="1215915" y="962557"/>
                  </a:lnTo>
                  <a:lnTo>
                    <a:pt x="1236655" y="921839"/>
                  </a:lnTo>
                  <a:lnTo>
                    <a:pt x="1254548" y="879527"/>
                  </a:lnTo>
                  <a:lnTo>
                    <a:pt x="1269469" y="835747"/>
                  </a:lnTo>
                  <a:lnTo>
                    <a:pt x="1281292" y="790626"/>
                  </a:lnTo>
                  <a:lnTo>
                    <a:pt x="1289893" y="744287"/>
                  </a:lnTo>
                  <a:lnTo>
                    <a:pt x="1295145" y="696858"/>
                  </a:lnTo>
                  <a:lnTo>
                    <a:pt x="1296924" y="648462"/>
                  </a:lnTo>
                  <a:lnTo>
                    <a:pt x="1295145" y="600065"/>
                  </a:lnTo>
                  <a:lnTo>
                    <a:pt x="1289893" y="552636"/>
                  </a:lnTo>
                  <a:lnTo>
                    <a:pt x="1281292" y="506297"/>
                  </a:lnTo>
                  <a:lnTo>
                    <a:pt x="1269469" y="461176"/>
                  </a:lnTo>
                  <a:lnTo>
                    <a:pt x="1254548" y="417396"/>
                  </a:lnTo>
                  <a:lnTo>
                    <a:pt x="1236655" y="375084"/>
                  </a:lnTo>
                  <a:lnTo>
                    <a:pt x="1215915" y="334366"/>
                  </a:lnTo>
                  <a:lnTo>
                    <a:pt x="1192453" y="295365"/>
                  </a:lnTo>
                  <a:lnTo>
                    <a:pt x="1166396" y="258209"/>
                  </a:lnTo>
                  <a:lnTo>
                    <a:pt x="1137868" y="223021"/>
                  </a:lnTo>
                  <a:lnTo>
                    <a:pt x="1106995" y="189928"/>
                  </a:lnTo>
                  <a:lnTo>
                    <a:pt x="1073902" y="159055"/>
                  </a:lnTo>
                  <a:lnTo>
                    <a:pt x="1038714" y="130527"/>
                  </a:lnTo>
                  <a:lnTo>
                    <a:pt x="1001558" y="104470"/>
                  </a:lnTo>
                  <a:lnTo>
                    <a:pt x="962557" y="81008"/>
                  </a:lnTo>
                  <a:lnTo>
                    <a:pt x="921839" y="60268"/>
                  </a:lnTo>
                  <a:lnTo>
                    <a:pt x="879527" y="42375"/>
                  </a:lnTo>
                  <a:lnTo>
                    <a:pt x="835747" y="27454"/>
                  </a:lnTo>
                  <a:lnTo>
                    <a:pt x="790626" y="15631"/>
                  </a:lnTo>
                  <a:lnTo>
                    <a:pt x="744287" y="7030"/>
                  </a:lnTo>
                  <a:lnTo>
                    <a:pt x="696858" y="1778"/>
                  </a:lnTo>
                  <a:lnTo>
                    <a:pt x="648462"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41"/>
            <p:cNvSpPr/>
            <p:nvPr/>
          </p:nvSpPr>
          <p:spPr>
            <a:xfrm>
              <a:off x="2387345" y="3810761"/>
              <a:ext cx="1297305" cy="1297305"/>
            </a:xfrm>
            <a:custGeom>
              <a:avLst/>
              <a:gdLst/>
              <a:ahLst/>
              <a:cxnLst/>
              <a:rect l="l" t="t" r="r" b="b"/>
              <a:pathLst>
                <a:path w="1297304" h="1297304">
                  <a:moveTo>
                    <a:pt x="0" y="648462"/>
                  </a:moveTo>
                  <a:lnTo>
                    <a:pt x="1778" y="600065"/>
                  </a:lnTo>
                  <a:lnTo>
                    <a:pt x="7030" y="552636"/>
                  </a:lnTo>
                  <a:lnTo>
                    <a:pt x="15631" y="506297"/>
                  </a:lnTo>
                  <a:lnTo>
                    <a:pt x="27454" y="461176"/>
                  </a:lnTo>
                  <a:lnTo>
                    <a:pt x="42375" y="417396"/>
                  </a:lnTo>
                  <a:lnTo>
                    <a:pt x="60268" y="375084"/>
                  </a:lnTo>
                  <a:lnTo>
                    <a:pt x="81008" y="334366"/>
                  </a:lnTo>
                  <a:lnTo>
                    <a:pt x="104470" y="295365"/>
                  </a:lnTo>
                  <a:lnTo>
                    <a:pt x="130527" y="258209"/>
                  </a:lnTo>
                  <a:lnTo>
                    <a:pt x="159055" y="223021"/>
                  </a:lnTo>
                  <a:lnTo>
                    <a:pt x="189928" y="189928"/>
                  </a:lnTo>
                  <a:lnTo>
                    <a:pt x="223021" y="159055"/>
                  </a:lnTo>
                  <a:lnTo>
                    <a:pt x="258209" y="130527"/>
                  </a:lnTo>
                  <a:lnTo>
                    <a:pt x="295365" y="104470"/>
                  </a:lnTo>
                  <a:lnTo>
                    <a:pt x="334366" y="81008"/>
                  </a:lnTo>
                  <a:lnTo>
                    <a:pt x="375084" y="60268"/>
                  </a:lnTo>
                  <a:lnTo>
                    <a:pt x="417396" y="42375"/>
                  </a:lnTo>
                  <a:lnTo>
                    <a:pt x="461176" y="27454"/>
                  </a:lnTo>
                  <a:lnTo>
                    <a:pt x="506297" y="15631"/>
                  </a:lnTo>
                  <a:lnTo>
                    <a:pt x="552636" y="7030"/>
                  </a:lnTo>
                  <a:lnTo>
                    <a:pt x="600065" y="1778"/>
                  </a:lnTo>
                  <a:lnTo>
                    <a:pt x="648462" y="0"/>
                  </a:lnTo>
                  <a:lnTo>
                    <a:pt x="696858" y="1778"/>
                  </a:lnTo>
                  <a:lnTo>
                    <a:pt x="744287" y="7030"/>
                  </a:lnTo>
                  <a:lnTo>
                    <a:pt x="790626" y="15631"/>
                  </a:lnTo>
                  <a:lnTo>
                    <a:pt x="835747" y="27454"/>
                  </a:lnTo>
                  <a:lnTo>
                    <a:pt x="879527" y="42375"/>
                  </a:lnTo>
                  <a:lnTo>
                    <a:pt x="921839" y="60268"/>
                  </a:lnTo>
                  <a:lnTo>
                    <a:pt x="962557" y="81008"/>
                  </a:lnTo>
                  <a:lnTo>
                    <a:pt x="1001558" y="104470"/>
                  </a:lnTo>
                  <a:lnTo>
                    <a:pt x="1038714" y="130527"/>
                  </a:lnTo>
                  <a:lnTo>
                    <a:pt x="1073902" y="159055"/>
                  </a:lnTo>
                  <a:lnTo>
                    <a:pt x="1106995" y="189928"/>
                  </a:lnTo>
                  <a:lnTo>
                    <a:pt x="1137868" y="223021"/>
                  </a:lnTo>
                  <a:lnTo>
                    <a:pt x="1166396" y="258209"/>
                  </a:lnTo>
                  <a:lnTo>
                    <a:pt x="1192453" y="295365"/>
                  </a:lnTo>
                  <a:lnTo>
                    <a:pt x="1215915" y="334366"/>
                  </a:lnTo>
                  <a:lnTo>
                    <a:pt x="1236655" y="375084"/>
                  </a:lnTo>
                  <a:lnTo>
                    <a:pt x="1254548" y="417396"/>
                  </a:lnTo>
                  <a:lnTo>
                    <a:pt x="1269469" y="461176"/>
                  </a:lnTo>
                  <a:lnTo>
                    <a:pt x="1281292" y="506297"/>
                  </a:lnTo>
                  <a:lnTo>
                    <a:pt x="1289893" y="552636"/>
                  </a:lnTo>
                  <a:lnTo>
                    <a:pt x="1295145" y="600065"/>
                  </a:lnTo>
                  <a:lnTo>
                    <a:pt x="1296924" y="648462"/>
                  </a:lnTo>
                  <a:lnTo>
                    <a:pt x="1295145" y="696858"/>
                  </a:lnTo>
                  <a:lnTo>
                    <a:pt x="1289893" y="744287"/>
                  </a:lnTo>
                  <a:lnTo>
                    <a:pt x="1281292" y="790626"/>
                  </a:lnTo>
                  <a:lnTo>
                    <a:pt x="1269469" y="835747"/>
                  </a:lnTo>
                  <a:lnTo>
                    <a:pt x="1254548" y="879527"/>
                  </a:lnTo>
                  <a:lnTo>
                    <a:pt x="1236655" y="921839"/>
                  </a:lnTo>
                  <a:lnTo>
                    <a:pt x="1215915" y="962557"/>
                  </a:lnTo>
                  <a:lnTo>
                    <a:pt x="1192453" y="1001558"/>
                  </a:lnTo>
                  <a:lnTo>
                    <a:pt x="1166396" y="1038714"/>
                  </a:lnTo>
                  <a:lnTo>
                    <a:pt x="1137868" y="1073902"/>
                  </a:lnTo>
                  <a:lnTo>
                    <a:pt x="1106995" y="1106995"/>
                  </a:lnTo>
                  <a:lnTo>
                    <a:pt x="1073902" y="1137868"/>
                  </a:lnTo>
                  <a:lnTo>
                    <a:pt x="1038714" y="1166396"/>
                  </a:lnTo>
                  <a:lnTo>
                    <a:pt x="1001558" y="1192453"/>
                  </a:lnTo>
                  <a:lnTo>
                    <a:pt x="962557" y="1215915"/>
                  </a:lnTo>
                  <a:lnTo>
                    <a:pt x="921839" y="1236655"/>
                  </a:lnTo>
                  <a:lnTo>
                    <a:pt x="879527" y="1254548"/>
                  </a:lnTo>
                  <a:lnTo>
                    <a:pt x="835747" y="1269469"/>
                  </a:lnTo>
                  <a:lnTo>
                    <a:pt x="790626" y="1281292"/>
                  </a:lnTo>
                  <a:lnTo>
                    <a:pt x="744287" y="1289893"/>
                  </a:lnTo>
                  <a:lnTo>
                    <a:pt x="696858" y="1295145"/>
                  </a:lnTo>
                  <a:lnTo>
                    <a:pt x="648462" y="1296924"/>
                  </a:lnTo>
                  <a:lnTo>
                    <a:pt x="600065" y="1295145"/>
                  </a:lnTo>
                  <a:lnTo>
                    <a:pt x="552636" y="1289893"/>
                  </a:lnTo>
                  <a:lnTo>
                    <a:pt x="506297" y="1281292"/>
                  </a:lnTo>
                  <a:lnTo>
                    <a:pt x="461176" y="1269469"/>
                  </a:lnTo>
                  <a:lnTo>
                    <a:pt x="417396" y="1254548"/>
                  </a:lnTo>
                  <a:lnTo>
                    <a:pt x="375084" y="1236655"/>
                  </a:lnTo>
                  <a:lnTo>
                    <a:pt x="334366" y="1215915"/>
                  </a:lnTo>
                  <a:lnTo>
                    <a:pt x="295365" y="1192453"/>
                  </a:lnTo>
                  <a:lnTo>
                    <a:pt x="258209" y="1166396"/>
                  </a:lnTo>
                  <a:lnTo>
                    <a:pt x="223021" y="1137868"/>
                  </a:lnTo>
                  <a:lnTo>
                    <a:pt x="189928" y="1106995"/>
                  </a:lnTo>
                  <a:lnTo>
                    <a:pt x="159055" y="1073902"/>
                  </a:lnTo>
                  <a:lnTo>
                    <a:pt x="130527" y="1038714"/>
                  </a:lnTo>
                  <a:lnTo>
                    <a:pt x="104470" y="1001558"/>
                  </a:lnTo>
                  <a:lnTo>
                    <a:pt x="81008" y="962557"/>
                  </a:lnTo>
                  <a:lnTo>
                    <a:pt x="60268" y="921839"/>
                  </a:lnTo>
                  <a:lnTo>
                    <a:pt x="42375" y="879527"/>
                  </a:lnTo>
                  <a:lnTo>
                    <a:pt x="27454" y="835747"/>
                  </a:lnTo>
                  <a:lnTo>
                    <a:pt x="15631" y="790626"/>
                  </a:lnTo>
                  <a:lnTo>
                    <a:pt x="7030" y="744287"/>
                  </a:lnTo>
                  <a:lnTo>
                    <a:pt x="1778" y="696858"/>
                  </a:lnTo>
                  <a:lnTo>
                    <a:pt x="0" y="648462"/>
                  </a:lnTo>
                  <a:close/>
                </a:path>
              </a:pathLst>
            </a:custGeom>
            <a:ln w="3175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42"/>
            <p:cNvSpPr/>
            <p:nvPr/>
          </p:nvSpPr>
          <p:spPr>
            <a:xfrm>
              <a:off x="2488691" y="4244339"/>
              <a:ext cx="1092835" cy="428625"/>
            </a:xfrm>
            <a:custGeom>
              <a:avLst/>
              <a:gdLst/>
              <a:ahLst/>
              <a:cxnLst/>
              <a:rect l="l" t="t" r="r" b="b"/>
              <a:pathLst>
                <a:path w="1092835" h="428625">
                  <a:moveTo>
                    <a:pt x="444880" y="229362"/>
                  </a:moveTo>
                  <a:lnTo>
                    <a:pt x="431926" y="229362"/>
                  </a:lnTo>
                  <a:lnTo>
                    <a:pt x="431926" y="425831"/>
                  </a:lnTo>
                  <a:lnTo>
                    <a:pt x="434212" y="428244"/>
                  </a:lnTo>
                  <a:lnTo>
                    <a:pt x="658494" y="428244"/>
                  </a:lnTo>
                  <a:lnTo>
                    <a:pt x="660780" y="425831"/>
                  </a:lnTo>
                  <a:lnTo>
                    <a:pt x="660780" y="415290"/>
                  </a:lnTo>
                  <a:lnTo>
                    <a:pt x="444880" y="415290"/>
                  </a:lnTo>
                  <a:lnTo>
                    <a:pt x="444880" y="229362"/>
                  </a:lnTo>
                  <a:close/>
                </a:path>
                <a:path w="1092835" h="428625">
                  <a:moveTo>
                    <a:pt x="660780" y="12954"/>
                  </a:moveTo>
                  <a:lnTo>
                    <a:pt x="647826" y="12954"/>
                  </a:lnTo>
                  <a:lnTo>
                    <a:pt x="647826" y="415290"/>
                  </a:lnTo>
                  <a:lnTo>
                    <a:pt x="660780" y="415290"/>
                  </a:lnTo>
                  <a:lnTo>
                    <a:pt x="660780" y="229362"/>
                  </a:lnTo>
                  <a:lnTo>
                    <a:pt x="721867" y="229362"/>
                  </a:lnTo>
                  <a:lnTo>
                    <a:pt x="721867" y="221234"/>
                  </a:lnTo>
                  <a:lnTo>
                    <a:pt x="1092707" y="221234"/>
                  </a:lnTo>
                  <a:lnTo>
                    <a:pt x="1092707" y="216535"/>
                  </a:lnTo>
                  <a:lnTo>
                    <a:pt x="660780" y="216535"/>
                  </a:lnTo>
                  <a:lnTo>
                    <a:pt x="660780" y="211709"/>
                  </a:lnTo>
                  <a:lnTo>
                    <a:pt x="1092707" y="211709"/>
                  </a:lnTo>
                  <a:lnTo>
                    <a:pt x="1092707" y="208280"/>
                  </a:lnTo>
                  <a:lnTo>
                    <a:pt x="721867" y="208280"/>
                  </a:lnTo>
                  <a:lnTo>
                    <a:pt x="721867" y="200025"/>
                  </a:lnTo>
                  <a:lnTo>
                    <a:pt x="660780" y="200025"/>
                  </a:lnTo>
                  <a:lnTo>
                    <a:pt x="660780" y="12954"/>
                  </a:lnTo>
                  <a:close/>
                </a:path>
                <a:path w="1092835" h="428625">
                  <a:moveTo>
                    <a:pt x="380237" y="102362"/>
                  </a:moveTo>
                  <a:lnTo>
                    <a:pt x="2285" y="102362"/>
                  </a:lnTo>
                  <a:lnTo>
                    <a:pt x="0" y="105918"/>
                  </a:lnTo>
                  <a:lnTo>
                    <a:pt x="0" y="323596"/>
                  </a:lnTo>
                  <a:lnTo>
                    <a:pt x="2285" y="325882"/>
                  </a:lnTo>
                  <a:lnTo>
                    <a:pt x="380237" y="325882"/>
                  </a:lnTo>
                  <a:lnTo>
                    <a:pt x="383793" y="323596"/>
                  </a:lnTo>
                  <a:lnTo>
                    <a:pt x="383793" y="312928"/>
                  </a:lnTo>
                  <a:lnTo>
                    <a:pt x="12953" y="312928"/>
                  </a:lnTo>
                  <a:lnTo>
                    <a:pt x="12953" y="272923"/>
                  </a:lnTo>
                  <a:lnTo>
                    <a:pt x="383793" y="272923"/>
                  </a:lnTo>
                  <a:lnTo>
                    <a:pt x="383793" y="261239"/>
                  </a:lnTo>
                  <a:lnTo>
                    <a:pt x="12953" y="261239"/>
                  </a:lnTo>
                  <a:lnTo>
                    <a:pt x="12953" y="221234"/>
                  </a:lnTo>
                  <a:lnTo>
                    <a:pt x="444880" y="221234"/>
                  </a:lnTo>
                  <a:lnTo>
                    <a:pt x="444880" y="216535"/>
                  </a:lnTo>
                  <a:lnTo>
                    <a:pt x="383793" y="216535"/>
                  </a:lnTo>
                  <a:lnTo>
                    <a:pt x="383793" y="211709"/>
                  </a:lnTo>
                  <a:lnTo>
                    <a:pt x="444880" y="211709"/>
                  </a:lnTo>
                  <a:lnTo>
                    <a:pt x="444880" y="208280"/>
                  </a:lnTo>
                  <a:lnTo>
                    <a:pt x="12953" y="208280"/>
                  </a:lnTo>
                  <a:lnTo>
                    <a:pt x="12953" y="168275"/>
                  </a:lnTo>
                  <a:lnTo>
                    <a:pt x="383793" y="168275"/>
                  </a:lnTo>
                  <a:lnTo>
                    <a:pt x="383793" y="155321"/>
                  </a:lnTo>
                  <a:lnTo>
                    <a:pt x="12953" y="155321"/>
                  </a:lnTo>
                  <a:lnTo>
                    <a:pt x="12953" y="115316"/>
                  </a:lnTo>
                  <a:lnTo>
                    <a:pt x="383793" y="115316"/>
                  </a:lnTo>
                  <a:lnTo>
                    <a:pt x="383793" y="105918"/>
                  </a:lnTo>
                  <a:lnTo>
                    <a:pt x="380237" y="102362"/>
                  </a:lnTo>
                  <a:close/>
                </a:path>
                <a:path w="1092835" h="428625">
                  <a:moveTo>
                    <a:pt x="721867" y="229362"/>
                  </a:moveTo>
                  <a:lnTo>
                    <a:pt x="708913" y="229362"/>
                  </a:lnTo>
                  <a:lnTo>
                    <a:pt x="708913" y="323596"/>
                  </a:lnTo>
                  <a:lnTo>
                    <a:pt x="712469" y="325882"/>
                  </a:lnTo>
                  <a:lnTo>
                    <a:pt x="1090421" y="325882"/>
                  </a:lnTo>
                  <a:lnTo>
                    <a:pt x="1092707" y="323596"/>
                  </a:lnTo>
                  <a:lnTo>
                    <a:pt x="1092707" y="312928"/>
                  </a:lnTo>
                  <a:lnTo>
                    <a:pt x="721867" y="312928"/>
                  </a:lnTo>
                  <a:lnTo>
                    <a:pt x="721867" y="272923"/>
                  </a:lnTo>
                  <a:lnTo>
                    <a:pt x="1092707" y="272923"/>
                  </a:lnTo>
                  <a:lnTo>
                    <a:pt x="1092707" y="261239"/>
                  </a:lnTo>
                  <a:lnTo>
                    <a:pt x="721867" y="261239"/>
                  </a:lnTo>
                  <a:lnTo>
                    <a:pt x="721867" y="229362"/>
                  </a:lnTo>
                  <a:close/>
                </a:path>
                <a:path w="1092835" h="428625">
                  <a:moveTo>
                    <a:pt x="105663" y="272923"/>
                  </a:moveTo>
                  <a:lnTo>
                    <a:pt x="92709" y="272923"/>
                  </a:lnTo>
                  <a:lnTo>
                    <a:pt x="92709" y="312928"/>
                  </a:lnTo>
                  <a:lnTo>
                    <a:pt x="105663" y="312928"/>
                  </a:lnTo>
                  <a:lnTo>
                    <a:pt x="105663" y="272923"/>
                  </a:lnTo>
                  <a:close/>
                </a:path>
                <a:path w="1092835" h="428625">
                  <a:moveTo>
                    <a:pt x="198373" y="272923"/>
                  </a:moveTo>
                  <a:lnTo>
                    <a:pt x="185419" y="272923"/>
                  </a:lnTo>
                  <a:lnTo>
                    <a:pt x="185419" y="312928"/>
                  </a:lnTo>
                  <a:lnTo>
                    <a:pt x="198373" y="312928"/>
                  </a:lnTo>
                  <a:lnTo>
                    <a:pt x="198373" y="272923"/>
                  </a:lnTo>
                  <a:close/>
                </a:path>
                <a:path w="1092835" h="428625">
                  <a:moveTo>
                    <a:pt x="291083" y="272923"/>
                  </a:moveTo>
                  <a:lnTo>
                    <a:pt x="278129" y="272923"/>
                  </a:lnTo>
                  <a:lnTo>
                    <a:pt x="278129" y="312928"/>
                  </a:lnTo>
                  <a:lnTo>
                    <a:pt x="291083" y="312928"/>
                  </a:lnTo>
                  <a:lnTo>
                    <a:pt x="291083" y="272923"/>
                  </a:lnTo>
                  <a:close/>
                </a:path>
                <a:path w="1092835" h="428625">
                  <a:moveTo>
                    <a:pt x="383793" y="272923"/>
                  </a:moveTo>
                  <a:lnTo>
                    <a:pt x="370839" y="272923"/>
                  </a:lnTo>
                  <a:lnTo>
                    <a:pt x="370839" y="312928"/>
                  </a:lnTo>
                  <a:lnTo>
                    <a:pt x="383793" y="312928"/>
                  </a:lnTo>
                  <a:lnTo>
                    <a:pt x="383793" y="272923"/>
                  </a:lnTo>
                  <a:close/>
                </a:path>
                <a:path w="1092835" h="428625">
                  <a:moveTo>
                    <a:pt x="814577" y="272923"/>
                  </a:moveTo>
                  <a:lnTo>
                    <a:pt x="801623" y="272923"/>
                  </a:lnTo>
                  <a:lnTo>
                    <a:pt x="801623" y="312928"/>
                  </a:lnTo>
                  <a:lnTo>
                    <a:pt x="814577" y="312928"/>
                  </a:lnTo>
                  <a:lnTo>
                    <a:pt x="814577" y="272923"/>
                  </a:lnTo>
                  <a:close/>
                </a:path>
                <a:path w="1092835" h="428625">
                  <a:moveTo>
                    <a:pt x="907287" y="272923"/>
                  </a:moveTo>
                  <a:lnTo>
                    <a:pt x="894333" y="272923"/>
                  </a:lnTo>
                  <a:lnTo>
                    <a:pt x="894333" y="312928"/>
                  </a:lnTo>
                  <a:lnTo>
                    <a:pt x="907287" y="312928"/>
                  </a:lnTo>
                  <a:lnTo>
                    <a:pt x="907287" y="272923"/>
                  </a:lnTo>
                  <a:close/>
                </a:path>
                <a:path w="1092835" h="428625">
                  <a:moveTo>
                    <a:pt x="999997" y="272923"/>
                  </a:moveTo>
                  <a:lnTo>
                    <a:pt x="987043" y="272923"/>
                  </a:lnTo>
                  <a:lnTo>
                    <a:pt x="987043" y="312928"/>
                  </a:lnTo>
                  <a:lnTo>
                    <a:pt x="999997" y="312928"/>
                  </a:lnTo>
                  <a:lnTo>
                    <a:pt x="999997" y="272923"/>
                  </a:lnTo>
                  <a:close/>
                </a:path>
                <a:path w="1092835" h="428625">
                  <a:moveTo>
                    <a:pt x="1092707" y="272923"/>
                  </a:moveTo>
                  <a:lnTo>
                    <a:pt x="1079753" y="272923"/>
                  </a:lnTo>
                  <a:lnTo>
                    <a:pt x="1079753" y="312928"/>
                  </a:lnTo>
                  <a:lnTo>
                    <a:pt x="1092707" y="312928"/>
                  </a:lnTo>
                  <a:lnTo>
                    <a:pt x="1092707" y="272923"/>
                  </a:lnTo>
                  <a:close/>
                </a:path>
                <a:path w="1092835" h="428625">
                  <a:moveTo>
                    <a:pt x="105663" y="221234"/>
                  </a:moveTo>
                  <a:lnTo>
                    <a:pt x="92709" y="221234"/>
                  </a:lnTo>
                  <a:lnTo>
                    <a:pt x="92709" y="261239"/>
                  </a:lnTo>
                  <a:lnTo>
                    <a:pt x="105663" y="261239"/>
                  </a:lnTo>
                  <a:lnTo>
                    <a:pt x="105663" y="221234"/>
                  </a:lnTo>
                  <a:close/>
                </a:path>
                <a:path w="1092835" h="428625">
                  <a:moveTo>
                    <a:pt x="198373" y="221234"/>
                  </a:moveTo>
                  <a:lnTo>
                    <a:pt x="185419" y="221234"/>
                  </a:lnTo>
                  <a:lnTo>
                    <a:pt x="185419" y="261239"/>
                  </a:lnTo>
                  <a:lnTo>
                    <a:pt x="198373" y="261239"/>
                  </a:lnTo>
                  <a:lnTo>
                    <a:pt x="198373" y="221234"/>
                  </a:lnTo>
                  <a:close/>
                </a:path>
                <a:path w="1092835" h="428625">
                  <a:moveTo>
                    <a:pt x="291083" y="221234"/>
                  </a:moveTo>
                  <a:lnTo>
                    <a:pt x="278129" y="221234"/>
                  </a:lnTo>
                  <a:lnTo>
                    <a:pt x="278129" y="261239"/>
                  </a:lnTo>
                  <a:lnTo>
                    <a:pt x="291083" y="261239"/>
                  </a:lnTo>
                  <a:lnTo>
                    <a:pt x="291083" y="221234"/>
                  </a:lnTo>
                  <a:close/>
                </a:path>
                <a:path w="1092835" h="428625">
                  <a:moveTo>
                    <a:pt x="444880" y="221234"/>
                  </a:moveTo>
                  <a:lnTo>
                    <a:pt x="370839" y="221234"/>
                  </a:lnTo>
                  <a:lnTo>
                    <a:pt x="370839" y="261239"/>
                  </a:lnTo>
                  <a:lnTo>
                    <a:pt x="383793" y="261239"/>
                  </a:lnTo>
                  <a:lnTo>
                    <a:pt x="383793" y="229362"/>
                  </a:lnTo>
                  <a:lnTo>
                    <a:pt x="444880" y="229362"/>
                  </a:lnTo>
                  <a:lnTo>
                    <a:pt x="444880" y="221234"/>
                  </a:lnTo>
                  <a:close/>
                </a:path>
                <a:path w="1092835" h="428625">
                  <a:moveTo>
                    <a:pt x="814577" y="221234"/>
                  </a:moveTo>
                  <a:lnTo>
                    <a:pt x="801623" y="221234"/>
                  </a:lnTo>
                  <a:lnTo>
                    <a:pt x="801623" y="261239"/>
                  </a:lnTo>
                  <a:lnTo>
                    <a:pt x="814577" y="261239"/>
                  </a:lnTo>
                  <a:lnTo>
                    <a:pt x="814577" y="221234"/>
                  </a:lnTo>
                  <a:close/>
                </a:path>
                <a:path w="1092835" h="428625">
                  <a:moveTo>
                    <a:pt x="907287" y="221234"/>
                  </a:moveTo>
                  <a:lnTo>
                    <a:pt x="894333" y="221234"/>
                  </a:lnTo>
                  <a:lnTo>
                    <a:pt x="894333" y="261239"/>
                  </a:lnTo>
                  <a:lnTo>
                    <a:pt x="907287" y="261239"/>
                  </a:lnTo>
                  <a:lnTo>
                    <a:pt x="907287" y="221234"/>
                  </a:lnTo>
                  <a:close/>
                </a:path>
                <a:path w="1092835" h="428625">
                  <a:moveTo>
                    <a:pt x="999997" y="221234"/>
                  </a:moveTo>
                  <a:lnTo>
                    <a:pt x="987043" y="221234"/>
                  </a:lnTo>
                  <a:lnTo>
                    <a:pt x="987043" y="261239"/>
                  </a:lnTo>
                  <a:lnTo>
                    <a:pt x="999997" y="261239"/>
                  </a:lnTo>
                  <a:lnTo>
                    <a:pt x="999997" y="221234"/>
                  </a:lnTo>
                  <a:close/>
                </a:path>
                <a:path w="1092835" h="428625">
                  <a:moveTo>
                    <a:pt x="1092707" y="221234"/>
                  </a:moveTo>
                  <a:lnTo>
                    <a:pt x="1079753" y="221234"/>
                  </a:lnTo>
                  <a:lnTo>
                    <a:pt x="1079753" y="261239"/>
                  </a:lnTo>
                  <a:lnTo>
                    <a:pt x="1092707" y="261239"/>
                  </a:lnTo>
                  <a:lnTo>
                    <a:pt x="1092707" y="221234"/>
                  </a:lnTo>
                  <a:close/>
                </a:path>
                <a:path w="1092835" h="428625">
                  <a:moveTo>
                    <a:pt x="444880" y="211709"/>
                  </a:moveTo>
                  <a:lnTo>
                    <a:pt x="431926" y="211709"/>
                  </a:lnTo>
                  <a:lnTo>
                    <a:pt x="431926" y="216535"/>
                  </a:lnTo>
                  <a:lnTo>
                    <a:pt x="444880" y="216535"/>
                  </a:lnTo>
                  <a:lnTo>
                    <a:pt x="444880" y="211709"/>
                  </a:lnTo>
                  <a:close/>
                </a:path>
                <a:path w="1092835" h="428625">
                  <a:moveTo>
                    <a:pt x="1092707" y="211709"/>
                  </a:moveTo>
                  <a:lnTo>
                    <a:pt x="708913" y="211709"/>
                  </a:lnTo>
                  <a:lnTo>
                    <a:pt x="708913" y="216535"/>
                  </a:lnTo>
                  <a:lnTo>
                    <a:pt x="1092707" y="216535"/>
                  </a:lnTo>
                  <a:lnTo>
                    <a:pt x="1092707" y="211709"/>
                  </a:lnTo>
                  <a:close/>
                </a:path>
                <a:path w="1092835" h="428625">
                  <a:moveTo>
                    <a:pt x="105663" y="168275"/>
                  </a:moveTo>
                  <a:lnTo>
                    <a:pt x="92709" y="168275"/>
                  </a:lnTo>
                  <a:lnTo>
                    <a:pt x="92709" y="208280"/>
                  </a:lnTo>
                  <a:lnTo>
                    <a:pt x="105663" y="208280"/>
                  </a:lnTo>
                  <a:lnTo>
                    <a:pt x="105663" y="168275"/>
                  </a:lnTo>
                  <a:close/>
                </a:path>
                <a:path w="1092835" h="428625">
                  <a:moveTo>
                    <a:pt x="198373" y="168275"/>
                  </a:moveTo>
                  <a:lnTo>
                    <a:pt x="185419" y="168275"/>
                  </a:lnTo>
                  <a:lnTo>
                    <a:pt x="185419" y="208280"/>
                  </a:lnTo>
                  <a:lnTo>
                    <a:pt x="198373" y="208280"/>
                  </a:lnTo>
                  <a:lnTo>
                    <a:pt x="198373" y="168275"/>
                  </a:lnTo>
                  <a:close/>
                </a:path>
                <a:path w="1092835" h="428625">
                  <a:moveTo>
                    <a:pt x="291083" y="168275"/>
                  </a:moveTo>
                  <a:lnTo>
                    <a:pt x="278129" y="168275"/>
                  </a:lnTo>
                  <a:lnTo>
                    <a:pt x="278129" y="208280"/>
                  </a:lnTo>
                  <a:lnTo>
                    <a:pt x="291083" y="208280"/>
                  </a:lnTo>
                  <a:lnTo>
                    <a:pt x="291083" y="168275"/>
                  </a:lnTo>
                  <a:close/>
                </a:path>
                <a:path w="1092835" h="428625">
                  <a:moveTo>
                    <a:pt x="383793" y="168275"/>
                  </a:moveTo>
                  <a:lnTo>
                    <a:pt x="370839" y="168275"/>
                  </a:lnTo>
                  <a:lnTo>
                    <a:pt x="370839" y="208280"/>
                  </a:lnTo>
                  <a:lnTo>
                    <a:pt x="444880" y="208280"/>
                  </a:lnTo>
                  <a:lnTo>
                    <a:pt x="444880" y="200025"/>
                  </a:lnTo>
                  <a:lnTo>
                    <a:pt x="383793" y="200025"/>
                  </a:lnTo>
                  <a:lnTo>
                    <a:pt x="383793" y="168275"/>
                  </a:lnTo>
                  <a:close/>
                </a:path>
                <a:path w="1092835" h="428625">
                  <a:moveTo>
                    <a:pt x="814577" y="168275"/>
                  </a:moveTo>
                  <a:lnTo>
                    <a:pt x="801623" y="168275"/>
                  </a:lnTo>
                  <a:lnTo>
                    <a:pt x="801623" y="208280"/>
                  </a:lnTo>
                  <a:lnTo>
                    <a:pt x="814577" y="208280"/>
                  </a:lnTo>
                  <a:lnTo>
                    <a:pt x="814577" y="168275"/>
                  </a:lnTo>
                  <a:close/>
                </a:path>
                <a:path w="1092835" h="428625">
                  <a:moveTo>
                    <a:pt x="907287" y="168275"/>
                  </a:moveTo>
                  <a:lnTo>
                    <a:pt x="894333" y="168275"/>
                  </a:lnTo>
                  <a:lnTo>
                    <a:pt x="894333" y="208280"/>
                  </a:lnTo>
                  <a:lnTo>
                    <a:pt x="907287" y="208280"/>
                  </a:lnTo>
                  <a:lnTo>
                    <a:pt x="907287" y="168275"/>
                  </a:lnTo>
                  <a:close/>
                </a:path>
                <a:path w="1092835" h="428625">
                  <a:moveTo>
                    <a:pt x="999997" y="168275"/>
                  </a:moveTo>
                  <a:lnTo>
                    <a:pt x="987043" y="168275"/>
                  </a:lnTo>
                  <a:lnTo>
                    <a:pt x="987043" y="208280"/>
                  </a:lnTo>
                  <a:lnTo>
                    <a:pt x="999997" y="208280"/>
                  </a:lnTo>
                  <a:lnTo>
                    <a:pt x="999997" y="168275"/>
                  </a:lnTo>
                  <a:close/>
                </a:path>
                <a:path w="1092835" h="428625">
                  <a:moveTo>
                    <a:pt x="1092707" y="168275"/>
                  </a:moveTo>
                  <a:lnTo>
                    <a:pt x="1079753" y="168275"/>
                  </a:lnTo>
                  <a:lnTo>
                    <a:pt x="1079753" y="208280"/>
                  </a:lnTo>
                  <a:lnTo>
                    <a:pt x="1092707" y="208280"/>
                  </a:lnTo>
                  <a:lnTo>
                    <a:pt x="1092707" y="168275"/>
                  </a:lnTo>
                  <a:close/>
                </a:path>
                <a:path w="1092835" h="428625">
                  <a:moveTo>
                    <a:pt x="658494" y="0"/>
                  </a:moveTo>
                  <a:lnTo>
                    <a:pt x="434212" y="0"/>
                  </a:lnTo>
                  <a:lnTo>
                    <a:pt x="431926" y="3556"/>
                  </a:lnTo>
                  <a:lnTo>
                    <a:pt x="431926" y="200025"/>
                  </a:lnTo>
                  <a:lnTo>
                    <a:pt x="444880" y="200025"/>
                  </a:lnTo>
                  <a:lnTo>
                    <a:pt x="444880" y="12954"/>
                  </a:lnTo>
                  <a:lnTo>
                    <a:pt x="660780" y="12954"/>
                  </a:lnTo>
                  <a:lnTo>
                    <a:pt x="660780" y="3556"/>
                  </a:lnTo>
                  <a:lnTo>
                    <a:pt x="658494" y="0"/>
                  </a:lnTo>
                  <a:close/>
                </a:path>
                <a:path w="1092835" h="428625">
                  <a:moveTo>
                    <a:pt x="1090421" y="102362"/>
                  </a:moveTo>
                  <a:lnTo>
                    <a:pt x="712469" y="102362"/>
                  </a:lnTo>
                  <a:lnTo>
                    <a:pt x="708913" y="105918"/>
                  </a:lnTo>
                  <a:lnTo>
                    <a:pt x="708913" y="200025"/>
                  </a:lnTo>
                  <a:lnTo>
                    <a:pt x="721867" y="200025"/>
                  </a:lnTo>
                  <a:lnTo>
                    <a:pt x="721867" y="168275"/>
                  </a:lnTo>
                  <a:lnTo>
                    <a:pt x="1092707" y="168275"/>
                  </a:lnTo>
                  <a:lnTo>
                    <a:pt x="1092707" y="155320"/>
                  </a:lnTo>
                  <a:lnTo>
                    <a:pt x="721867" y="155321"/>
                  </a:lnTo>
                  <a:lnTo>
                    <a:pt x="721867" y="115316"/>
                  </a:lnTo>
                  <a:lnTo>
                    <a:pt x="1092707" y="115316"/>
                  </a:lnTo>
                  <a:lnTo>
                    <a:pt x="1092707" y="105918"/>
                  </a:lnTo>
                  <a:lnTo>
                    <a:pt x="1090421" y="102362"/>
                  </a:lnTo>
                  <a:close/>
                </a:path>
                <a:path w="1092835" h="428625">
                  <a:moveTo>
                    <a:pt x="105663" y="115316"/>
                  </a:moveTo>
                  <a:lnTo>
                    <a:pt x="92709" y="115316"/>
                  </a:lnTo>
                  <a:lnTo>
                    <a:pt x="92709" y="155321"/>
                  </a:lnTo>
                  <a:lnTo>
                    <a:pt x="105663" y="155321"/>
                  </a:lnTo>
                  <a:lnTo>
                    <a:pt x="105663" y="115316"/>
                  </a:lnTo>
                  <a:close/>
                </a:path>
                <a:path w="1092835" h="428625">
                  <a:moveTo>
                    <a:pt x="198373" y="115316"/>
                  </a:moveTo>
                  <a:lnTo>
                    <a:pt x="185419" y="115316"/>
                  </a:lnTo>
                  <a:lnTo>
                    <a:pt x="185419" y="155321"/>
                  </a:lnTo>
                  <a:lnTo>
                    <a:pt x="198373" y="155321"/>
                  </a:lnTo>
                  <a:lnTo>
                    <a:pt x="198373" y="115316"/>
                  </a:lnTo>
                  <a:close/>
                </a:path>
                <a:path w="1092835" h="428625">
                  <a:moveTo>
                    <a:pt x="291083" y="115316"/>
                  </a:moveTo>
                  <a:lnTo>
                    <a:pt x="278129" y="115316"/>
                  </a:lnTo>
                  <a:lnTo>
                    <a:pt x="278129" y="155321"/>
                  </a:lnTo>
                  <a:lnTo>
                    <a:pt x="291083" y="155321"/>
                  </a:lnTo>
                  <a:lnTo>
                    <a:pt x="291083" y="115316"/>
                  </a:lnTo>
                  <a:close/>
                </a:path>
                <a:path w="1092835" h="428625">
                  <a:moveTo>
                    <a:pt x="383793" y="115316"/>
                  </a:moveTo>
                  <a:lnTo>
                    <a:pt x="370839" y="115316"/>
                  </a:lnTo>
                  <a:lnTo>
                    <a:pt x="370839" y="155321"/>
                  </a:lnTo>
                  <a:lnTo>
                    <a:pt x="383793" y="155321"/>
                  </a:lnTo>
                  <a:lnTo>
                    <a:pt x="383793" y="115316"/>
                  </a:lnTo>
                  <a:close/>
                </a:path>
                <a:path w="1092835" h="428625">
                  <a:moveTo>
                    <a:pt x="814577" y="115316"/>
                  </a:moveTo>
                  <a:lnTo>
                    <a:pt x="801623" y="115316"/>
                  </a:lnTo>
                  <a:lnTo>
                    <a:pt x="801623" y="155321"/>
                  </a:lnTo>
                  <a:lnTo>
                    <a:pt x="814577" y="155321"/>
                  </a:lnTo>
                  <a:lnTo>
                    <a:pt x="814577" y="115316"/>
                  </a:lnTo>
                  <a:close/>
                </a:path>
                <a:path w="1092835" h="428625">
                  <a:moveTo>
                    <a:pt x="907287" y="115316"/>
                  </a:moveTo>
                  <a:lnTo>
                    <a:pt x="894333" y="115316"/>
                  </a:lnTo>
                  <a:lnTo>
                    <a:pt x="894333" y="155321"/>
                  </a:lnTo>
                  <a:lnTo>
                    <a:pt x="907287" y="155321"/>
                  </a:lnTo>
                  <a:lnTo>
                    <a:pt x="907287" y="115316"/>
                  </a:lnTo>
                  <a:close/>
                </a:path>
                <a:path w="1092835" h="428625">
                  <a:moveTo>
                    <a:pt x="999997" y="115316"/>
                  </a:moveTo>
                  <a:lnTo>
                    <a:pt x="987043" y="115316"/>
                  </a:lnTo>
                  <a:lnTo>
                    <a:pt x="987043" y="155321"/>
                  </a:lnTo>
                  <a:lnTo>
                    <a:pt x="999997" y="155321"/>
                  </a:lnTo>
                  <a:lnTo>
                    <a:pt x="999997" y="115316"/>
                  </a:lnTo>
                  <a:close/>
                </a:path>
                <a:path w="1092835" h="428625">
                  <a:moveTo>
                    <a:pt x="1092707" y="115316"/>
                  </a:moveTo>
                  <a:lnTo>
                    <a:pt x="1079753" y="115316"/>
                  </a:lnTo>
                  <a:lnTo>
                    <a:pt x="1079753" y="155321"/>
                  </a:lnTo>
                  <a:lnTo>
                    <a:pt x="1092707" y="155320"/>
                  </a:lnTo>
                  <a:lnTo>
                    <a:pt x="1092707" y="115316"/>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3" name="object 43"/>
            <p:cNvPicPr/>
            <p:nvPr/>
          </p:nvPicPr>
          <p:blipFill>
            <a:blip r:embed="rId21" cstate="print"/>
            <a:stretch>
              <a:fillRect/>
            </a:stretch>
          </p:blipFill>
          <p:spPr>
            <a:xfrm>
              <a:off x="2955036" y="4421124"/>
              <a:ext cx="160019" cy="76200"/>
            </a:xfrm>
            <a:prstGeom prst="rect">
              <a:avLst/>
            </a:prstGeom>
          </p:spPr>
        </p:pic>
        <p:pic>
          <p:nvPicPr>
            <p:cNvPr id="44" name="object 44"/>
            <p:cNvPicPr/>
            <p:nvPr/>
          </p:nvPicPr>
          <p:blipFill>
            <a:blip r:embed="rId22" cstate="print"/>
            <a:stretch>
              <a:fillRect/>
            </a:stretch>
          </p:blipFill>
          <p:spPr>
            <a:xfrm>
              <a:off x="2980943" y="4524756"/>
              <a:ext cx="106680" cy="105156"/>
            </a:xfrm>
            <a:prstGeom prst="rect">
              <a:avLst/>
            </a:prstGeom>
          </p:spPr>
        </p:pic>
        <p:sp>
          <p:nvSpPr>
            <p:cNvPr id="45" name="object 45"/>
            <p:cNvSpPr/>
            <p:nvPr/>
          </p:nvSpPr>
          <p:spPr>
            <a:xfrm>
              <a:off x="3831336" y="1661159"/>
              <a:ext cx="1080770" cy="288290"/>
            </a:xfrm>
            <a:custGeom>
              <a:avLst/>
              <a:gdLst/>
              <a:ahLst/>
              <a:cxnLst/>
              <a:rect l="l" t="t" r="r" b="b"/>
              <a:pathLst>
                <a:path w="1080770" h="288289">
                  <a:moveTo>
                    <a:pt x="0" y="288036"/>
                  </a:moveTo>
                  <a:lnTo>
                    <a:pt x="1080515" y="288036"/>
                  </a:lnTo>
                  <a:lnTo>
                    <a:pt x="1080515" y="0"/>
                  </a:lnTo>
                  <a:lnTo>
                    <a:pt x="0" y="0"/>
                  </a:lnTo>
                  <a:lnTo>
                    <a:pt x="0" y="288036"/>
                  </a:lnTo>
                  <a:close/>
                </a:path>
              </a:pathLst>
            </a:custGeom>
            <a:ln w="63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 name="object 46"/>
          <p:cNvSpPr txBox="1"/>
          <p:nvPr/>
        </p:nvSpPr>
        <p:spPr>
          <a:xfrm>
            <a:off x="4106417" y="1432463"/>
            <a:ext cx="531495" cy="17780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メイリオ"/>
                <a:cs typeface="メイリオ"/>
              </a:rPr>
              <a:t>中継衛星</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47" name="object 47"/>
          <p:cNvGrpSpPr/>
          <p:nvPr/>
        </p:nvGrpSpPr>
        <p:grpSpPr>
          <a:xfrm>
            <a:off x="3968622" y="755159"/>
            <a:ext cx="6541134" cy="4907915"/>
            <a:chOff x="3968622" y="1039177"/>
            <a:chExt cx="6541134" cy="4907915"/>
          </a:xfrm>
        </p:grpSpPr>
        <p:pic>
          <p:nvPicPr>
            <p:cNvPr id="48" name="object 48"/>
            <p:cNvPicPr/>
            <p:nvPr/>
          </p:nvPicPr>
          <p:blipFill>
            <a:blip r:embed="rId23" cstate="print"/>
            <a:stretch>
              <a:fillRect/>
            </a:stretch>
          </p:blipFill>
          <p:spPr>
            <a:xfrm>
              <a:off x="3968622" y="2046858"/>
              <a:ext cx="4259326" cy="1650238"/>
            </a:xfrm>
            <a:prstGeom prst="rect">
              <a:avLst/>
            </a:prstGeom>
          </p:spPr>
        </p:pic>
        <p:sp>
          <p:nvSpPr>
            <p:cNvPr id="49" name="object 49"/>
            <p:cNvSpPr/>
            <p:nvPr/>
          </p:nvSpPr>
          <p:spPr>
            <a:xfrm>
              <a:off x="4950485" y="3338093"/>
              <a:ext cx="855344" cy="2199005"/>
            </a:xfrm>
            <a:custGeom>
              <a:avLst/>
              <a:gdLst/>
              <a:ahLst/>
              <a:cxnLst/>
              <a:rect l="l" t="t" r="r" b="b"/>
              <a:pathLst>
                <a:path w="855345" h="2199004">
                  <a:moveTo>
                    <a:pt x="24324" y="2147643"/>
                  </a:moveTo>
                  <a:lnTo>
                    <a:pt x="14849" y="2149925"/>
                  </a:lnTo>
                  <a:lnTo>
                    <a:pt x="6921" y="2155588"/>
                  </a:lnTo>
                  <a:lnTo>
                    <a:pt x="1625" y="2164181"/>
                  </a:lnTo>
                  <a:lnTo>
                    <a:pt x="0" y="2174103"/>
                  </a:lnTo>
                  <a:lnTo>
                    <a:pt x="2244" y="2183548"/>
                  </a:lnTo>
                  <a:lnTo>
                    <a:pt x="7893" y="2191470"/>
                  </a:lnTo>
                  <a:lnTo>
                    <a:pt x="16484" y="2196820"/>
                  </a:lnTo>
                  <a:lnTo>
                    <a:pt x="26423" y="2198427"/>
                  </a:lnTo>
                  <a:lnTo>
                    <a:pt x="35899" y="2196153"/>
                  </a:lnTo>
                  <a:lnTo>
                    <a:pt x="43826" y="2190497"/>
                  </a:lnTo>
                  <a:lnTo>
                    <a:pt x="49123" y="2181961"/>
                  </a:lnTo>
                  <a:lnTo>
                    <a:pt x="50217" y="2175230"/>
                  </a:lnTo>
                  <a:lnTo>
                    <a:pt x="31343" y="2175230"/>
                  </a:lnTo>
                  <a:lnTo>
                    <a:pt x="19405" y="2170785"/>
                  </a:lnTo>
                  <a:lnTo>
                    <a:pt x="27863" y="2148195"/>
                  </a:lnTo>
                  <a:lnTo>
                    <a:pt x="24324" y="2147643"/>
                  </a:lnTo>
                  <a:close/>
                </a:path>
                <a:path w="855345" h="2199004">
                  <a:moveTo>
                    <a:pt x="27863" y="2148195"/>
                  </a:moveTo>
                  <a:lnTo>
                    <a:pt x="19405" y="2170785"/>
                  </a:lnTo>
                  <a:lnTo>
                    <a:pt x="31343" y="2175230"/>
                  </a:lnTo>
                  <a:lnTo>
                    <a:pt x="39800" y="2152644"/>
                  </a:lnTo>
                  <a:lnTo>
                    <a:pt x="34264" y="2149195"/>
                  </a:lnTo>
                  <a:lnTo>
                    <a:pt x="27863" y="2148195"/>
                  </a:lnTo>
                  <a:close/>
                </a:path>
                <a:path w="855345" h="2199004">
                  <a:moveTo>
                    <a:pt x="39800" y="2152644"/>
                  </a:moveTo>
                  <a:lnTo>
                    <a:pt x="31343" y="2175230"/>
                  </a:lnTo>
                  <a:lnTo>
                    <a:pt x="50217" y="2175230"/>
                  </a:lnTo>
                  <a:lnTo>
                    <a:pt x="50748" y="2171965"/>
                  </a:lnTo>
                  <a:lnTo>
                    <a:pt x="48504" y="2162482"/>
                  </a:lnTo>
                  <a:lnTo>
                    <a:pt x="42854" y="2154547"/>
                  </a:lnTo>
                  <a:lnTo>
                    <a:pt x="39800" y="2152644"/>
                  </a:lnTo>
                  <a:close/>
                </a:path>
                <a:path w="855345" h="2199004">
                  <a:moveTo>
                    <a:pt x="815101" y="45703"/>
                  </a:moveTo>
                  <a:lnTo>
                    <a:pt x="27863" y="2148195"/>
                  </a:lnTo>
                  <a:lnTo>
                    <a:pt x="34264" y="2149195"/>
                  </a:lnTo>
                  <a:lnTo>
                    <a:pt x="39800" y="2152644"/>
                  </a:lnTo>
                  <a:lnTo>
                    <a:pt x="827076" y="50176"/>
                  </a:lnTo>
                  <a:lnTo>
                    <a:pt x="820648" y="49123"/>
                  </a:lnTo>
                  <a:lnTo>
                    <a:pt x="815101" y="45703"/>
                  </a:lnTo>
                  <a:close/>
                </a:path>
                <a:path w="855345" h="2199004">
                  <a:moveTo>
                    <a:pt x="854597" y="23088"/>
                  </a:moveTo>
                  <a:lnTo>
                    <a:pt x="823569" y="23088"/>
                  </a:lnTo>
                  <a:lnTo>
                    <a:pt x="835507" y="27660"/>
                  </a:lnTo>
                  <a:lnTo>
                    <a:pt x="827076" y="50176"/>
                  </a:lnTo>
                  <a:lnTo>
                    <a:pt x="854894" y="24324"/>
                  </a:lnTo>
                  <a:lnTo>
                    <a:pt x="854597" y="23088"/>
                  </a:lnTo>
                  <a:close/>
                </a:path>
                <a:path w="855345" h="2199004">
                  <a:moveTo>
                    <a:pt x="823569" y="23088"/>
                  </a:moveTo>
                  <a:lnTo>
                    <a:pt x="815101" y="45703"/>
                  </a:lnTo>
                  <a:lnTo>
                    <a:pt x="820648" y="49123"/>
                  </a:lnTo>
                  <a:lnTo>
                    <a:pt x="827076" y="50176"/>
                  </a:lnTo>
                  <a:lnTo>
                    <a:pt x="835507" y="27660"/>
                  </a:lnTo>
                  <a:lnTo>
                    <a:pt x="823569" y="23088"/>
                  </a:lnTo>
                  <a:close/>
                </a:path>
                <a:path w="855345" h="2199004">
                  <a:moveTo>
                    <a:pt x="828488" y="0"/>
                  </a:moveTo>
                  <a:lnTo>
                    <a:pt x="819013" y="2244"/>
                  </a:lnTo>
                  <a:lnTo>
                    <a:pt x="811085" y="7893"/>
                  </a:lnTo>
                  <a:lnTo>
                    <a:pt x="805789" y="16484"/>
                  </a:lnTo>
                  <a:lnTo>
                    <a:pt x="804164" y="26423"/>
                  </a:lnTo>
                  <a:lnTo>
                    <a:pt x="806408" y="35899"/>
                  </a:lnTo>
                  <a:lnTo>
                    <a:pt x="812057" y="43826"/>
                  </a:lnTo>
                  <a:lnTo>
                    <a:pt x="815101" y="45703"/>
                  </a:lnTo>
                  <a:lnTo>
                    <a:pt x="823569" y="23088"/>
                  </a:lnTo>
                  <a:lnTo>
                    <a:pt x="854597" y="23088"/>
                  </a:lnTo>
                  <a:lnTo>
                    <a:pt x="852620" y="14849"/>
                  </a:lnTo>
                  <a:lnTo>
                    <a:pt x="846964" y="6921"/>
                  </a:lnTo>
                  <a:lnTo>
                    <a:pt x="838428" y="1625"/>
                  </a:lnTo>
                  <a:lnTo>
                    <a:pt x="828488"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50"/>
            <p:cNvSpPr/>
            <p:nvPr/>
          </p:nvSpPr>
          <p:spPr>
            <a:xfrm>
              <a:off x="5359416" y="3504183"/>
              <a:ext cx="815975" cy="1598295"/>
            </a:xfrm>
            <a:custGeom>
              <a:avLst/>
              <a:gdLst/>
              <a:ahLst/>
              <a:cxnLst/>
              <a:rect l="l" t="t" r="r" b="b"/>
              <a:pathLst>
                <a:path w="815975" h="1598295">
                  <a:moveTo>
                    <a:pt x="725153" y="0"/>
                  </a:moveTo>
                  <a:lnTo>
                    <a:pt x="36178" y="1163066"/>
                  </a:lnTo>
                  <a:lnTo>
                    <a:pt x="25383" y="1176274"/>
                  </a:lnTo>
                  <a:lnTo>
                    <a:pt x="18271" y="1193292"/>
                  </a:lnTo>
                  <a:lnTo>
                    <a:pt x="8746" y="1209548"/>
                  </a:lnTo>
                  <a:lnTo>
                    <a:pt x="11286" y="1210183"/>
                  </a:lnTo>
                  <a:lnTo>
                    <a:pt x="4682" y="1226312"/>
                  </a:lnTo>
                  <a:lnTo>
                    <a:pt x="0" y="1262113"/>
                  </a:lnTo>
                  <a:lnTo>
                    <a:pt x="2700" y="1298181"/>
                  </a:lnTo>
                  <a:lnTo>
                    <a:pt x="12377" y="1334091"/>
                  </a:lnTo>
                  <a:lnTo>
                    <a:pt x="28623" y="1369422"/>
                  </a:lnTo>
                  <a:lnTo>
                    <a:pt x="51033" y="1403751"/>
                  </a:lnTo>
                  <a:lnTo>
                    <a:pt x="79199" y="1436655"/>
                  </a:lnTo>
                  <a:lnTo>
                    <a:pt x="112715" y="1467713"/>
                  </a:lnTo>
                  <a:lnTo>
                    <a:pt x="151174" y="1496502"/>
                  </a:lnTo>
                  <a:lnTo>
                    <a:pt x="194170" y="1522599"/>
                  </a:lnTo>
                  <a:lnTo>
                    <a:pt x="241296" y="1545581"/>
                  </a:lnTo>
                  <a:lnTo>
                    <a:pt x="292145" y="1565027"/>
                  </a:lnTo>
                  <a:lnTo>
                    <a:pt x="346312" y="1580515"/>
                  </a:lnTo>
                  <a:lnTo>
                    <a:pt x="401607" y="1591270"/>
                  </a:lnTo>
                  <a:lnTo>
                    <a:pt x="455744" y="1596994"/>
                  </a:lnTo>
                  <a:lnTo>
                    <a:pt x="508169" y="1597878"/>
                  </a:lnTo>
                  <a:lnTo>
                    <a:pt x="558326" y="1594113"/>
                  </a:lnTo>
                  <a:lnTo>
                    <a:pt x="605661" y="1585891"/>
                  </a:lnTo>
                  <a:lnTo>
                    <a:pt x="649619" y="1573403"/>
                  </a:lnTo>
                  <a:lnTo>
                    <a:pt x="689646" y="1556840"/>
                  </a:lnTo>
                  <a:lnTo>
                    <a:pt x="725186" y="1536394"/>
                  </a:lnTo>
                  <a:lnTo>
                    <a:pt x="755684" y="1512256"/>
                  </a:lnTo>
                  <a:lnTo>
                    <a:pt x="799339" y="1453670"/>
                  </a:lnTo>
                  <a:lnTo>
                    <a:pt x="812783" y="1402334"/>
                  </a:lnTo>
                  <a:lnTo>
                    <a:pt x="815450" y="1402969"/>
                  </a:lnTo>
                  <a:lnTo>
                    <a:pt x="814180" y="1384046"/>
                  </a:lnTo>
                  <a:lnTo>
                    <a:pt x="815704" y="1365758"/>
                  </a:lnTo>
                  <a:lnTo>
                    <a:pt x="812021" y="1349121"/>
                  </a:lnTo>
                  <a:lnTo>
                    <a:pt x="725153"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1"/>
            <p:cNvSpPr/>
            <p:nvPr/>
          </p:nvSpPr>
          <p:spPr>
            <a:xfrm>
              <a:off x="6702551" y="4897627"/>
              <a:ext cx="887094" cy="1049020"/>
            </a:xfrm>
            <a:custGeom>
              <a:avLst/>
              <a:gdLst/>
              <a:ahLst/>
              <a:cxnLst/>
              <a:rect l="l" t="t" r="r" b="b"/>
              <a:pathLst>
                <a:path w="887095" h="1049020">
                  <a:moveTo>
                    <a:pt x="883666" y="980440"/>
                  </a:moveTo>
                  <a:lnTo>
                    <a:pt x="3302" y="980440"/>
                  </a:lnTo>
                  <a:lnTo>
                    <a:pt x="0" y="982980"/>
                  </a:lnTo>
                  <a:lnTo>
                    <a:pt x="0" y="1046480"/>
                  </a:lnTo>
                  <a:lnTo>
                    <a:pt x="3302" y="1049020"/>
                  </a:lnTo>
                  <a:lnTo>
                    <a:pt x="883666" y="1049020"/>
                  </a:lnTo>
                  <a:lnTo>
                    <a:pt x="886968" y="1046480"/>
                  </a:lnTo>
                  <a:lnTo>
                    <a:pt x="886968" y="1035050"/>
                  </a:lnTo>
                  <a:lnTo>
                    <a:pt x="14224" y="1035050"/>
                  </a:lnTo>
                  <a:lnTo>
                    <a:pt x="14224" y="994410"/>
                  </a:lnTo>
                  <a:lnTo>
                    <a:pt x="886968" y="994410"/>
                  </a:lnTo>
                  <a:lnTo>
                    <a:pt x="886968" y="982980"/>
                  </a:lnTo>
                  <a:lnTo>
                    <a:pt x="883666" y="980440"/>
                  </a:lnTo>
                  <a:close/>
                </a:path>
                <a:path w="887095" h="1049020">
                  <a:moveTo>
                    <a:pt x="886968" y="994410"/>
                  </a:moveTo>
                  <a:lnTo>
                    <a:pt x="872744" y="994410"/>
                  </a:lnTo>
                  <a:lnTo>
                    <a:pt x="872744" y="1035050"/>
                  </a:lnTo>
                  <a:lnTo>
                    <a:pt x="886968" y="1035050"/>
                  </a:lnTo>
                  <a:lnTo>
                    <a:pt x="886968" y="994410"/>
                  </a:lnTo>
                  <a:close/>
                </a:path>
                <a:path w="887095" h="1049020">
                  <a:moveTo>
                    <a:pt x="176784" y="570230"/>
                  </a:moveTo>
                  <a:lnTo>
                    <a:pt x="162559" y="570230"/>
                  </a:lnTo>
                  <a:lnTo>
                    <a:pt x="162559" y="720090"/>
                  </a:lnTo>
                  <a:lnTo>
                    <a:pt x="143619" y="727710"/>
                  </a:lnTo>
                  <a:lnTo>
                    <a:pt x="128762" y="741680"/>
                  </a:lnTo>
                  <a:lnTo>
                    <a:pt x="118929" y="754380"/>
                  </a:lnTo>
                  <a:lnTo>
                    <a:pt x="115062" y="760730"/>
                  </a:lnTo>
                  <a:lnTo>
                    <a:pt x="114173" y="760730"/>
                  </a:lnTo>
                  <a:lnTo>
                    <a:pt x="114173" y="980440"/>
                  </a:lnTo>
                  <a:lnTo>
                    <a:pt x="128397" y="980440"/>
                  </a:lnTo>
                  <a:lnTo>
                    <a:pt x="128397" y="910590"/>
                  </a:lnTo>
                  <a:lnTo>
                    <a:pt x="417703" y="910590"/>
                  </a:lnTo>
                  <a:lnTo>
                    <a:pt x="417703" y="895350"/>
                  </a:lnTo>
                  <a:lnTo>
                    <a:pt x="128397" y="895350"/>
                  </a:lnTo>
                  <a:lnTo>
                    <a:pt x="128397" y="770890"/>
                  </a:lnTo>
                  <a:lnTo>
                    <a:pt x="417703" y="770890"/>
                  </a:lnTo>
                  <a:lnTo>
                    <a:pt x="417703" y="762000"/>
                  </a:lnTo>
                  <a:lnTo>
                    <a:pt x="416814" y="760730"/>
                  </a:lnTo>
                  <a:lnTo>
                    <a:pt x="414386" y="756920"/>
                  </a:lnTo>
                  <a:lnTo>
                    <a:pt x="135001" y="756920"/>
                  </a:lnTo>
                  <a:lnTo>
                    <a:pt x="142138" y="749300"/>
                  </a:lnTo>
                  <a:lnTo>
                    <a:pt x="150669" y="741680"/>
                  </a:lnTo>
                  <a:lnTo>
                    <a:pt x="160129" y="735330"/>
                  </a:lnTo>
                  <a:lnTo>
                    <a:pt x="170053" y="734060"/>
                  </a:lnTo>
                  <a:lnTo>
                    <a:pt x="394622" y="734060"/>
                  </a:lnTo>
                  <a:lnTo>
                    <a:pt x="387863" y="727710"/>
                  </a:lnTo>
                  <a:lnTo>
                    <a:pt x="369316" y="720090"/>
                  </a:lnTo>
                  <a:lnTo>
                    <a:pt x="369316" y="718820"/>
                  </a:lnTo>
                  <a:lnTo>
                    <a:pt x="176784" y="718820"/>
                  </a:lnTo>
                  <a:lnTo>
                    <a:pt x="176784" y="570230"/>
                  </a:lnTo>
                  <a:close/>
                </a:path>
                <a:path w="887095" h="1049020">
                  <a:moveTo>
                    <a:pt x="417703" y="910590"/>
                  </a:moveTo>
                  <a:lnTo>
                    <a:pt x="403479" y="910590"/>
                  </a:lnTo>
                  <a:lnTo>
                    <a:pt x="403479" y="980440"/>
                  </a:lnTo>
                  <a:lnTo>
                    <a:pt x="417703" y="980440"/>
                  </a:lnTo>
                  <a:lnTo>
                    <a:pt x="417703" y="910590"/>
                  </a:lnTo>
                  <a:close/>
                </a:path>
                <a:path w="887095" h="1049020">
                  <a:moveTo>
                    <a:pt x="544322" y="474980"/>
                  </a:moveTo>
                  <a:lnTo>
                    <a:pt x="529336" y="474980"/>
                  </a:lnTo>
                  <a:lnTo>
                    <a:pt x="529336" y="693420"/>
                  </a:lnTo>
                  <a:lnTo>
                    <a:pt x="466852" y="980440"/>
                  </a:lnTo>
                  <a:lnTo>
                    <a:pt x="481838" y="980440"/>
                  </a:lnTo>
                  <a:lnTo>
                    <a:pt x="542671" y="702310"/>
                  </a:lnTo>
                  <a:lnTo>
                    <a:pt x="714390" y="702310"/>
                  </a:lnTo>
                  <a:lnTo>
                    <a:pt x="712724" y="694690"/>
                  </a:lnTo>
                  <a:lnTo>
                    <a:pt x="712724" y="687070"/>
                  </a:lnTo>
                  <a:lnTo>
                    <a:pt x="544322" y="687070"/>
                  </a:lnTo>
                  <a:lnTo>
                    <a:pt x="544322" y="645160"/>
                  </a:lnTo>
                  <a:lnTo>
                    <a:pt x="712724" y="645160"/>
                  </a:lnTo>
                  <a:lnTo>
                    <a:pt x="712724" y="631190"/>
                  </a:lnTo>
                  <a:lnTo>
                    <a:pt x="544322" y="631190"/>
                  </a:lnTo>
                  <a:lnTo>
                    <a:pt x="544322" y="589280"/>
                  </a:lnTo>
                  <a:lnTo>
                    <a:pt x="712724" y="589280"/>
                  </a:lnTo>
                  <a:lnTo>
                    <a:pt x="712724" y="575310"/>
                  </a:lnTo>
                  <a:lnTo>
                    <a:pt x="544322" y="575310"/>
                  </a:lnTo>
                  <a:lnTo>
                    <a:pt x="544322" y="532130"/>
                  </a:lnTo>
                  <a:lnTo>
                    <a:pt x="712724" y="532130"/>
                  </a:lnTo>
                  <a:lnTo>
                    <a:pt x="712724" y="516890"/>
                  </a:lnTo>
                  <a:lnTo>
                    <a:pt x="544322" y="516890"/>
                  </a:lnTo>
                  <a:lnTo>
                    <a:pt x="544322" y="474980"/>
                  </a:lnTo>
                  <a:close/>
                </a:path>
                <a:path w="887095" h="1049020">
                  <a:moveTo>
                    <a:pt x="675259" y="857250"/>
                  </a:moveTo>
                  <a:lnTo>
                    <a:pt x="566039" y="857250"/>
                  </a:lnTo>
                  <a:lnTo>
                    <a:pt x="562737" y="859790"/>
                  </a:lnTo>
                  <a:lnTo>
                    <a:pt x="562737" y="980440"/>
                  </a:lnTo>
                  <a:lnTo>
                    <a:pt x="577722" y="980440"/>
                  </a:lnTo>
                  <a:lnTo>
                    <a:pt x="577722" y="871220"/>
                  </a:lnTo>
                  <a:lnTo>
                    <a:pt x="678561" y="871220"/>
                  </a:lnTo>
                  <a:lnTo>
                    <a:pt x="678561" y="859790"/>
                  </a:lnTo>
                  <a:lnTo>
                    <a:pt x="675259" y="857250"/>
                  </a:lnTo>
                  <a:close/>
                </a:path>
                <a:path w="887095" h="1049020">
                  <a:moveTo>
                    <a:pt x="678561" y="871220"/>
                  </a:moveTo>
                  <a:lnTo>
                    <a:pt x="664337" y="871220"/>
                  </a:lnTo>
                  <a:lnTo>
                    <a:pt x="664337" y="980440"/>
                  </a:lnTo>
                  <a:lnTo>
                    <a:pt x="678561" y="980440"/>
                  </a:lnTo>
                  <a:lnTo>
                    <a:pt x="678561" y="871220"/>
                  </a:lnTo>
                  <a:close/>
                </a:path>
                <a:path w="887095" h="1049020">
                  <a:moveTo>
                    <a:pt x="714390" y="702310"/>
                  </a:moveTo>
                  <a:lnTo>
                    <a:pt x="699389" y="702310"/>
                  </a:lnTo>
                  <a:lnTo>
                    <a:pt x="760222" y="980440"/>
                  </a:lnTo>
                  <a:lnTo>
                    <a:pt x="775208" y="980440"/>
                  </a:lnTo>
                  <a:lnTo>
                    <a:pt x="714390" y="702310"/>
                  </a:lnTo>
                  <a:close/>
                </a:path>
                <a:path w="887095" h="1049020">
                  <a:moveTo>
                    <a:pt x="217551" y="770890"/>
                  </a:moveTo>
                  <a:lnTo>
                    <a:pt x="203454" y="770890"/>
                  </a:lnTo>
                  <a:lnTo>
                    <a:pt x="203454" y="895350"/>
                  </a:lnTo>
                  <a:lnTo>
                    <a:pt x="217551" y="895350"/>
                  </a:lnTo>
                  <a:lnTo>
                    <a:pt x="217551" y="770890"/>
                  </a:lnTo>
                  <a:close/>
                </a:path>
                <a:path w="887095" h="1049020">
                  <a:moveTo>
                    <a:pt x="328422" y="770890"/>
                  </a:moveTo>
                  <a:lnTo>
                    <a:pt x="314325" y="770890"/>
                  </a:lnTo>
                  <a:lnTo>
                    <a:pt x="314325" y="895350"/>
                  </a:lnTo>
                  <a:lnTo>
                    <a:pt x="328422" y="895350"/>
                  </a:lnTo>
                  <a:lnTo>
                    <a:pt x="328422" y="770890"/>
                  </a:lnTo>
                  <a:close/>
                </a:path>
                <a:path w="887095" h="1049020">
                  <a:moveTo>
                    <a:pt x="417703" y="770890"/>
                  </a:moveTo>
                  <a:lnTo>
                    <a:pt x="403479" y="770890"/>
                  </a:lnTo>
                  <a:lnTo>
                    <a:pt x="403479" y="895350"/>
                  </a:lnTo>
                  <a:lnTo>
                    <a:pt x="417703" y="895350"/>
                  </a:lnTo>
                  <a:lnTo>
                    <a:pt x="417703" y="770890"/>
                  </a:lnTo>
                  <a:close/>
                </a:path>
                <a:path w="887095" h="1049020">
                  <a:moveTo>
                    <a:pt x="394622" y="734060"/>
                  </a:moveTo>
                  <a:lnTo>
                    <a:pt x="361823" y="734060"/>
                  </a:lnTo>
                  <a:lnTo>
                    <a:pt x="371744" y="735330"/>
                  </a:lnTo>
                  <a:lnTo>
                    <a:pt x="381190" y="741680"/>
                  </a:lnTo>
                  <a:lnTo>
                    <a:pt x="389683" y="749300"/>
                  </a:lnTo>
                  <a:lnTo>
                    <a:pt x="396748" y="756920"/>
                  </a:lnTo>
                  <a:lnTo>
                    <a:pt x="414386" y="756920"/>
                  </a:lnTo>
                  <a:lnTo>
                    <a:pt x="412767" y="754380"/>
                  </a:lnTo>
                  <a:lnTo>
                    <a:pt x="402732" y="741680"/>
                  </a:lnTo>
                  <a:lnTo>
                    <a:pt x="394622" y="734060"/>
                  </a:lnTo>
                  <a:close/>
                </a:path>
                <a:path w="887095" h="1049020">
                  <a:moveTo>
                    <a:pt x="369316" y="570230"/>
                  </a:moveTo>
                  <a:lnTo>
                    <a:pt x="354330" y="570230"/>
                  </a:lnTo>
                  <a:lnTo>
                    <a:pt x="354330" y="718820"/>
                  </a:lnTo>
                  <a:lnTo>
                    <a:pt x="369316" y="718820"/>
                  </a:lnTo>
                  <a:lnTo>
                    <a:pt x="369316" y="570230"/>
                  </a:lnTo>
                  <a:close/>
                </a:path>
                <a:path w="887095" h="1049020">
                  <a:moveTo>
                    <a:pt x="628522" y="645160"/>
                  </a:moveTo>
                  <a:lnTo>
                    <a:pt x="613537" y="645160"/>
                  </a:lnTo>
                  <a:lnTo>
                    <a:pt x="613537" y="687070"/>
                  </a:lnTo>
                  <a:lnTo>
                    <a:pt x="628522" y="687070"/>
                  </a:lnTo>
                  <a:lnTo>
                    <a:pt x="628522" y="645160"/>
                  </a:lnTo>
                  <a:close/>
                </a:path>
                <a:path w="887095" h="1049020">
                  <a:moveTo>
                    <a:pt x="712724" y="645160"/>
                  </a:moveTo>
                  <a:lnTo>
                    <a:pt x="697738" y="645160"/>
                  </a:lnTo>
                  <a:lnTo>
                    <a:pt x="697738" y="687070"/>
                  </a:lnTo>
                  <a:lnTo>
                    <a:pt x="712724" y="687070"/>
                  </a:lnTo>
                  <a:lnTo>
                    <a:pt x="712724" y="645160"/>
                  </a:lnTo>
                  <a:close/>
                </a:path>
                <a:path w="887095" h="1049020">
                  <a:moveTo>
                    <a:pt x="628522" y="589280"/>
                  </a:moveTo>
                  <a:lnTo>
                    <a:pt x="613537" y="589280"/>
                  </a:lnTo>
                  <a:lnTo>
                    <a:pt x="613537" y="631190"/>
                  </a:lnTo>
                  <a:lnTo>
                    <a:pt x="628522" y="631190"/>
                  </a:lnTo>
                  <a:lnTo>
                    <a:pt x="628522" y="589280"/>
                  </a:lnTo>
                  <a:close/>
                </a:path>
                <a:path w="887095" h="1049020">
                  <a:moveTo>
                    <a:pt x="712724" y="589280"/>
                  </a:moveTo>
                  <a:lnTo>
                    <a:pt x="697738" y="589280"/>
                  </a:lnTo>
                  <a:lnTo>
                    <a:pt x="697738" y="631190"/>
                  </a:lnTo>
                  <a:lnTo>
                    <a:pt x="712724" y="631190"/>
                  </a:lnTo>
                  <a:lnTo>
                    <a:pt x="712724" y="589280"/>
                  </a:lnTo>
                  <a:close/>
                </a:path>
                <a:path w="887095" h="1049020">
                  <a:moveTo>
                    <a:pt x="628522" y="532130"/>
                  </a:moveTo>
                  <a:lnTo>
                    <a:pt x="613537" y="532130"/>
                  </a:lnTo>
                  <a:lnTo>
                    <a:pt x="613537" y="575310"/>
                  </a:lnTo>
                  <a:lnTo>
                    <a:pt x="628522" y="575310"/>
                  </a:lnTo>
                  <a:lnTo>
                    <a:pt x="628522" y="532130"/>
                  </a:lnTo>
                  <a:close/>
                </a:path>
                <a:path w="887095" h="1049020">
                  <a:moveTo>
                    <a:pt x="712724" y="532130"/>
                  </a:moveTo>
                  <a:lnTo>
                    <a:pt x="697738" y="532130"/>
                  </a:lnTo>
                  <a:lnTo>
                    <a:pt x="697738" y="575310"/>
                  </a:lnTo>
                  <a:lnTo>
                    <a:pt x="712724" y="575310"/>
                  </a:lnTo>
                  <a:lnTo>
                    <a:pt x="712724" y="532130"/>
                  </a:lnTo>
                  <a:close/>
                </a:path>
                <a:path w="887095" h="1049020">
                  <a:moveTo>
                    <a:pt x="381000" y="495300"/>
                  </a:moveTo>
                  <a:lnTo>
                    <a:pt x="150876" y="495300"/>
                  </a:lnTo>
                  <a:lnTo>
                    <a:pt x="136729" y="499110"/>
                  </a:lnTo>
                  <a:lnTo>
                    <a:pt x="125047" y="506730"/>
                  </a:lnTo>
                  <a:lnTo>
                    <a:pt x="117103" y="518160"/>
                  </a:lnTo>
                  <a:lnTo>
                    <a:pt x="114173" y="533400"/>
                  </a:lnTo>
                  <a:lnTo>
                    <a:pt x="117103" y="547370"/>
                  </a:lnTo>
                  <a:lnTo>
                    <a:pt x="125047" y="558800"/>
                  </a:lnTo>
                  <a:lnTo>
                    <a:pt x="136729" y="567690"/>
                  </a:lnTo>
                  <a:lnTo>
                    <a:pt x="150876" y="570230"/>
                  </a:lnTo>
                  <a:lnTo>
                    <a:pt x="381000" y="570230"/>
                  </a:lnTo>
                  <a:lnTo>
                    <a:pt x="395146" y="567690"/>
                  </a:lnTo>
                  <a:lnTo>
                    <a:pt x="406828" y="558800"/>
                  </a:lnTo>
                  <a:lnTo>
                    <a:pt x="408593" y="556260"/>
                  </a:lnTo>
                  <a:lnTo>
                    <a:pt x="150876" y="556260"/>
                  </a:lnTo>
                  <a:lnTo>
                    <a:pt x="142112" y="553720"/>
                  </a:lnTo>
                  <a:lnTo>
                    <a:pt x="134969" y="548640"/>
                  </a:lnTo>
                  <a:lnTo>
                    <a:pt x="130159" y="542290"/>
                  </a:lnTo>
                  <a:lnTo>
                    <a:pt x="128397" y="533400"/>
                  </a:lnTo>
                  <a:lnTo>
                    <a:pt x="130159" y="524510"/>
                  </a:lnTo>
                  <a:lnTo>
                    <a:pt x="134969" y="516890"/>
                  </a:lnTo>
                  <a:lnTo>
                    <a:pt x="142112" y="513080"/>
                  </a:lnTo>
                  <a:lnTo>
                    <a:pt x="150876" y="510540"/>
                  </a:lnTo>
                  <a:lnTo>
                    <a:pt x="409476" y="510540"/>
                  </a:lnTo>
                  <a:lnTo>
                    <a:pt x="406828" y="506730"/>
                  </a:lnTo>
                  <a:lnTo>
                    <a:pt x="395146" y="499110"/>
                  </a:lnTo>
                  <a:lnTo>
                    <a:pt x="381000" y="495300"/>
                  </a:lnTo>
                  <a:close/>
                </a:path>
                <a:path w="887095" h="1049020">
                  <a:moveTo>
                    <a:pt x="409476" y="510540"/>
                  </a:moveTo>
                  <a:lnTo>
                    <a:pt x="381000" y="510540"/>
                  </a:lnTo>
                  <a:lnTo>
                    <a:pt x="389763" y="513080"/>
                  </a:lnTo>
                  <a:lnTo>
                    <a:pt x="396906" y="516890"/>
                  </a:lnTo>
                  <a:lnTo>
                    <a:pt x="401716" y="524510"/>
                  </a:lnTo>
                  <a:lnTo>
                    <a:pt x="403479" y="533400"/>
                  </a:lnTo>
                  <a:lnTo>
                    <a:pt x="401716" y="542290"/>
                  </a:lnTo>
                  <a:lnTo>
                    <a:pt x="396906" y="548640"/>
                  </a:lnTo>
                  <a:lnTo>
                    <a:pt x="389763" y="553720"/>
                  </a:lnTo>
                  <a:lnTo>
                    <a:pt x="381000" y="556260"/>
                  </a:lnTo>
                  <a:lnTo>
                    <a:pt x="408593" y="556260"/>
                  </a:lnTo>
                  <a:lnTo>
                    <a:pt x="414772" y="547370"/>
                  </a:lnTo>
                  <a:lnTo>
                    <a:pt x="417703" y="533400"/>
                  </a:lnTo>
                  <a:lnTo>
                    <a:pt x="414772" y="518160"/>
                  </a:lnTo>
                  <a:lnTo>
                    <a:pt x="409476" y="510540"/>
                  </a:lnTo>
                  <a:close/>
                </a:path>
                <a:path w="887095" h="1049020">
                  <a:moveTo>
                    <a:pt x="628522" y="474980"/>
                  </a:moveTo>
                  <a:lnTo>
                    <a:pt x="613537" y="474980"/>
                  </a:lnTo>
                  <a:lnTo>
                    <a:pt x="613537" y="516890"/>
                  </a:lnTo>
                  <a:lnTo>
                    <a:pt x="628522" y="516890"/>
                  </a:lnTo>
                  <a:lnTo>
                    <a:pt x="628522" y="474980"/>
                  </a:lnTo>
                  <a:close/>
                </a:path>
                <a:path w="887095" h="1049020">
                  <a:moveTo>
                    <a:pt x="712724" y="474980"/>
                  </a:moveTo>
                  <a:lnTo>
                    <a:pt x="697738" y="474980"/>
                  </a:lnTo>
                  <a:lnTo>
                    <a:pt x="697738" y="516890"/>
                  </a:lnTo>
                  <a:lnTo>
                    <a:pt x="712724" y="516890"/>
                  </a:lnTo>
                  <a:lnTo>
                    <a:pt x="712724" y="474980"/>
                  </a:lnTo>
                  <a:close/>
                </a:path>
                <a:path w="887095" h="1049020">
                  <a:moveTo>
                    <a:pt x="265938" y="331470"/>
                  </a:moveTo>
                  <a:lnTo>
                    <a:pt x="227282" y="336550"/>
                  </a:lnTo>
                  <a:lnTo>
                    <a:pt x="194480" y="363220"/>
                  </a:lnTo>
                  <a:lnTo>
                    <a:pt x="189229" y="495300"/>
                  </a:lnTo>
                  <a:lnTo>
                    <a:pt x="203454" y="495300"/>
                  </a:lnTo>
                  <a:lnTo>
                    <a:pt x="203454" y="392430"/>
                  </a:lnTo>
                  <a:lnTo>
                    <a:pt x="342645" y="392430"/>
                  </a:lnTo>
                  <a:lnTo>
                    <a:pt x="342547" y="382270"/>
                  </a:lnTo>
                  <a:lnTo>
                    <a:pt x="342449" y="379730"/>
                  </a:lnTo>
                  <a:lnTo>
                    <a:pt x="341991" y="377190"/>
                  </a:lnTo>
                  <a:lnTo>
                    <a:pt x="204215" y="377190"/>
                  </a:lnTo>
                  <a:lnTo>
                    <a:pt x="205104" y="373380"/>
                  </a:lnTo>
                  <a:lnTo>
                    <a:pt x="248459" y="346710"/>
                  </a:lnTo>
                  <a:lnTo>
                    <a:pt x="265938" y="345440"/>
                  </a:lnTo>
                  <a:lnTo>
                    <a:pt x="321830" y="345440"/>
                  </a:lnTo>
                  <a:lnTo>
                    <a:pt x="318533" y="342900"/>
                  </a:lnTo>
                  <a:lnTo>
                    <a:pt x="303958" y="336550"/>
                  </a:lnTo>
                  <a:lnTo>
                    <a:pt x="286406" y="332740"/>
                  </a:lnTo>
                  <a:lnTo>
                    <a:pt x="265938" y="331470"/>
                  </a:lnTo>
                  <a:close/>
                </a:path>
                <a:path w="887095" h="1049020">
                  <a:moveTo>
                    <a:pt x="342645" y="392430"/>
                  </a:moveTo>
                  <a:lnTo>
                    <a:pt x="328422" y="392430"/>
                  </a:lnTo>
                  <a:lnTo>
                    <a:pt x="328422" y="495300"/>
                  </a:lnTo>
                  <a:lnTo>
                    <a:pt x="342645" y="495300"/>
                  </a:lnTo>
                  <a:lnTo>
                    <a:pt x="342645" y="392430"/>
                  </a:lnTo>
                  <a:close/>
                </a:path>
                <a:path w="887095" h="1049020">
                  <a:moveTo>
                    <a:pt x="750316" y="379730"/>
                  </a:moveTo>
                  <a:lnTo>
                    <a:pt x="491871" y="379730"/>
                  </a:lnTo>
                  <a:lnTo>
                    <a:pt x="488442" y="382270"/>
                  </a:lnTo>
                  <a:lnTo>
                    <a:pt x="488442" y="471170"/>
                  </a:lnTo>
                  <a:lnTo>
                    <a:pt x="491871" y="474980"/>
                  </a:lnTo>
                  <a:lnTo>
                    <a:pt x="750316" y="474980"/>
                  </a:lnTo>
                  <a:lnTo>
                    <a:pt x="753618" y="471170"/>
                  </a:lnTo>
                  <a:lnTo>
                    <a:pt x="753618" y="459740"/>
                  </a:lnTo>
                  <a:lnTo>
                    <a:pt x="503555" y="459740"/>
                  </a:lnTo>
                  <a:lnTo>
                    <a:pt x="503555" y="393700"/>
                  </a:lnTo>
                  <a:lnTo>
                    <a:pt x="753618" y="393700"/>
                  </a:lnTo>
                  <a:lnTo>
                    <a:pt x="753618" y="382270"/>
                  </a:lnTo>
                  <a:lnTo>
                    <a:pt x="750316" y="379730"/>
                  </a:lnTo>
                  <a:close/>
                </a:path>
                <a:path w="887095" h="1049020">
                  <a:moveTo>
                    <a:pt x="753618" y="393700"/>
                  </a:moveTo>
                  <a:lnTo>
                    <a:pt x="738632" y="393700"/>
                  </a:lnTo>
                  <a:lnTo>
                    <a:pt x="738632" y="459740"/>
                  </a:lnTo>
                  <a:lnTo>
                    <a:pt x="753618" y="459740"/>
                  </a:lnTo>
                  <a:lnTo>
                    <a:pt x="753618" y="393700"/>
                  </a:lnTo>
                  <a:close/>
                </a:path>
                <a:path w="887095" h="1049020">
                  <a:moveTo>
                    <a:pt x="709422" y="152400"/>
                  </a:moveTo>
                  <a:lnTo>
                    <a:pt x="532638" y="152400"/>
                  </a:lnTo>
                  <a:lnTo>
                    <a:pt x="529336" y="156210"/>
                  </a:lnTo>
                  <a:lnTo>
                    <a:pt x="529336" y="379730"/>
                  </a:lnTo>
                  <a:lnTo>
                    <a:pt x="544322" y="379730"/>
                  </a:lnTo>
                  <a:lnTo>
                    <a:pt x="544322" y="336550"/>
                  </a:lnTo>
                  <a:lnTo>
                    <a:pt x="712724" y="336550"/>
                  </a:lnTo>
                  <a:lnTo>
                    <a:pt x="712724" y="322580"/>
                  </a:lnTo>
                  <a:lnTo>
                    <a:pt x="544322" y="322580"/>
                  </a:lnTo>
                  <a:lnTo>
                    <a:pt x="544322" y="280670"/>
                  </a:lnTo>
                  <a:lnTo>
                    <a:pt x="712724" y="280670"/>
                  </a:lnTo>
                  <a:lnTo>
                    <a:pt x="712724" y="266700"/>
                  </a:lnTo>
                  <a:lnTo>
                    <a:pt x="544322" y="266700"/>
                  </a:lnTo>
                  <a:lnTo>
                    <a:pt x="544322" y="223520"/>
                  </a:lnTo>
                  <a:lnTo>
                    <a:pt x="712724" y="223520"/>
                  </a:lnTo>
                  <a:lnTo>
                    <a:pt x="712724" y="209550"/>
                  </a:lnTo>
                  <a:lnTo>
                    <a:pt x="544322" y="209550"/>
                  </a:lnTo>
                  <a:lnTo>
                    <a:pt x="544322" y="166370"/>
                  </a:lnTo>
                  <a:lnTo>
                    <a:pt x="712724" y="166370"/>
                  </a:lnTo>
                  <a:lnTo>
                    <a:pt x="712724" y="156210"/>
                  </a:lnTo>
                  <a:lnTo>
                    <a:pt x="709422" y="152400"/>
                  </a:lnTo>
                  <a:close/>
                </a:path>
                <a:path w="887095" h="1049020">
                  <a:moveTo>
                    <a:pt x="628522" y="336550"/>
                  </a:moveTo>
                  <a:lnTo>
                    <a:pt x="613537" y="336550"/>
                  </a:lnTo>
                  <a:lnTo>
                    <a:pt x="613537" y="379730"/>
                  </a:lnTo>
                  <a:lnTo>
                    <a:pt x="628522" y="379730"/>
                  </a:lnTo>
                  <a:lnTo>
                    <a:pt x="628522" y="336550"/>
                  </a:lnTo>
                  <a:close/>
                </a:path>
                <a:path w="887095" h="1049020">
                  <a:moveTo>
                    <a:pt x="712724" y="336550"/>
                  </a:moveTo>
                  <a:lnTo>
                    <a:pt x="697738" y="336550"/>
                  </a:lnTo>
                  <a:lnTo>
                    <a:pt x="697738" y="379730"/>
                  </a:lnTo>
                  <a:lnTo>
                    <a:pt x="712724" y="379730"/>
                  </a:lnTo>
                  <a:lnTo>
                    <a:pt x="712724" y="336550"/>
                  </a:lnTo>
                  <a:close/>
                </a:path>
                <a:path w="887095" h="1049020">
                  <a:moveTo>
                    <a:pt x="321830" y="345440"/>
                  </a:moveTo>
                  <a:lnTo>
                    <a:pt x="265938" y="345440"/>
                  </a:lnTo>
                  <a:lnTo>
                    <a:pt x="283416" y="346710"/>
                  </a:lnTo>
                  <a:lnTo>
                    <a:pt x="298227" y="349250"/>
                  </a:lnTo>
                  <a:lnTo>
                    <a:pt x="327659" y="377190"/>
                  </a:lnTo>
                  <a:lnTo>
                    <a:pt x="341991" y="377190"/>
                  </a:lnTo>
                  <a:lnTo>
                    <a:pt x="341074" y="372110"/>
                  </a:lnTo>
                  <a:lnTo>
                    <a:pt x="337341" y="363220"/>
                  </a:lnTo>
                  <a:lnTo>
                    <a:pt x="330073" y="351790"/>
                  </a:lnTo>
                  <a:lnTo>
                    <a:pt x="321830" y="345440"/>
                  </a:lnTo>
                  <a:close/>
                </a:path>
                <a:path w="887095" h="1049020">
                  <a:moveTo>
                    <a:pt x="628522" y="280670"/>
                  </a:moveTo>
                  <a:lnTo>
                    <a:pt x="613537" y="280670"/>
                  </a:lnTo>
                  <a:lnTo>
                    <a:pt x="613537" y="322580"/>
                  </a:lnTo>
                  <a:lnTo>
                    <a:pt x="628522" y="322580"/>
                  </a:lnTo>
                  <a:lnTo>
                    <a:pt x="628522" y="280670"/>
                  </a:lnTo>
                  <a:close/>
                </a:path>
                <a:path w="887095" h="1049020">
                  <a:moveTo>
                    <a:pt x="712724" y="280670"/>
                  </a:moveTo>
                  <a:lnTo>
                    <a:pt x="697738" y="280670"/>
                  </a:lnTo>
                  <a:lnTo>
                    <a:pt x="697738" y="322580"/>
                  </a:lnTo>
                  <a:lnTo>
                    <a:pt x="712724" y="322580"/>
                  </a:lnTo>
                  <a:lnTo>
                    <a:pt x="712724" y="280670"/>
                  </a:lnTo>
                  <a:close/>
                </a:path>
                <a:path w="887095" h="1049020">
                  <a:moveTo>
                    <a:pt x="628522" y="223520"/>
                  </a:moveTo>
                  <a:lnTo>
                    <a:pt x="613537" y="223520"/>
                  </a:lnTo>
                  <a:lnTo>
                    <a:pt x="613537" y="266700"/>
                  </a:lnTo>
                  <a:lnTo>
                    <a:pt x="628522" y="266700"/>
                  </a:lnTo>
                  <a:lnTo>
                    <a:pt x="628522" y="223520"/>
                  </a:lnTo>
                  <a:close/>
                </a:path>
                <a:path w="887095" h="1049020">
                  <a:moveTo>
                    <a:pt x="712724" y="223520"/>
                  </a:moveTo>
                  <a:lnTo>
                    <a:pt x="697738" y="223520"/>
                  </a:lnTo>
                  <a:lnTo>
                    <a:pt x="697738" y="266700"/>
                  </a:lnTo>
                  <a:lnTo>
                    <a:pt x="712724" y="266700"/>
                  </a:lnTo>
                  <a:lnTo>
                    <a:pt x="712724" y="223520"/>
                  </a:lnTo>
                  <a:close/>
                </a:path>
                <a:path w="887095" h="1049020">
                  <a:moveTo>
                    <a:pt x="628522" y="166370"/>
                  </a:moveTo>
                  <a:lnTo>
                    <a:pt x="613537" y="166370"/>
                  </a:lnTo>
                  <a:lnTo>
                    <a:pt x="613537" y="209550"/>
                  </a:lnTo>
                  <a:lnTo>
                    <a:pt x="628522" y="209550"/>
                  </a:lnTo>
                  <a:lnTo>
                    <a:pt x="628522" y="166370"/>
                  </a:lnTo>
                  <a:close/>
                </a:path>
                <a:path w="887095" h="1049020">
                  <a:moveTo>
                    <a:pt x="712724" y="166370"/>
                  </a:moveTo>
                  <a:lnTo>
                    <a:pt x="697738" y="166370"/>
                  </a:lnTo>
                  <a:lnTo>
                    <a:pt x="697738" y="209550"/>
                  </a:lnTo>
                  <a:lnTo>
                    <a:pt x="712724" y="209550"/>
                  </a:lnTo>
                  <a:lnTo>
                    <a:pt x="712724" y="166370"/>
                  </a:lnTo>
                  <a:close/>
                </a:path>
                <a:path w="887095" h="1049020">
                  <a:moveTo>
                    <a:pt x="644397" y="0"/>
                  </a:moveTo>
                  <a:lnTo>
                    <a:pt x="597662" y="0"/>
                  </a:lnTo>
                  <a:lnTo>
                    <a:pt x="594360" y="2540"/>
                  </a:lnTo>
                  <a:lnTo>
                    <a:pt x="594360" y="152400"/>
                  </a:lnTo>
                  <a:lnTo>
                    <a:pt x="608584" y="152400"/>
                  </a:lnTo>
                  <a:lnTo>
                    <a:pt x="608584" y="13970"/>
                  </a:lnTo>
                  <a:lnTo>
                    <a:pt x="647700" y="13970"/>
                  </a:lnTo>
                  <a:lnTo>
                    <a:pt x="647700" y="2540"/>
                  </a:lnTo>
                  <a:lnTo>
                    <a:pt x="644397" y="0"/>
                  </a:lnTo>
                  <a:close/>
                </a:path>
                <a:path w="887095" h="1049020">
                  <a:moveTo>
                    <a:pt x="647700" y="13970"/>
                  </a:moveTo>
                  <a:lnTo>
                    <a:pt x="632714" y="13970"/>
                  </a:lnTo>
                  <a:lnTo>
                    <a:pt x="632714" y="152400"/>
                  </a:lnTo>
                  <a:lnTo>
                    <a:pt x="647700" y="152400"/>
                  </a:lnTo>
                  <a:lnTo>
                    <a:pt x="647700" y="1397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2" name="object 52"/>
            <p:cNvPicPr/>
            <p:nvPr/>
          </p:nvPicPr>
          <p:blipFill>
            <a:blip r:embed="rId24" cstate="print"/>
            <a:stretch>
              <a:fillRect/>
            </a:stretch>
          </p:blipFill>
          <p:spPr>
            <a:xfrm>
              <a:off x="6923531" y="5494019"/>
              <a:ext cx="88392" cy="86868"/>
            </a:xfrm>
            <a:prstGeom prst="rect">
              <a:avLst/>
            </a:prstGeom>
          </p:spPr>
        </p:pic>
        <p:sp>
          <p:nvSpPr>
            <p:cNvPr id="53" name="object 53"/>
            <p:cNvSpPr/>
            <p:nvPr/>
          </p:nvSpPr>
          <p:spPr>
            <a:xfrm>
              <a:off x="8948165" y="3943350"/>
              <a:ext cx="887094" cy="889000"/>
            </a:xfrm>
            <a:custGeom>
              <a:avLst/>
              <a:gdLst/>
              <a:ahLst/>
              <a:cxnLst/>
              <a:rect l="l" t="t" r="r" b="b"/>
              <a:pathLst>
                <a:path w="887095" h="889000">
                  <a:moveTo>
                    <a:pt x="443484" y="0"/>
                  </a:moveTo>
                  <a:lnTo>
                    <a:pt x="395152" y="2606"/>
                  </a:lnTo>
                  <a:lnTo>
                    <a:pt x="348330" y="10245"/>
                  </a:lnTo>
                  <a:lnTo>
                    <a:pt x="303288" y="22646"/>
                  </a:lnTo>
                  <a:lnTo>
                    <a:pt x="260296" y="39538"/>
                  </a:lnTo>
                  <a:lnTo>
                    <a:pt x="219625" y="60649"/>
                  </a:lnTo>
                  <a:lnTo>
                    <a:pt x="181544" y="85709"/>
                  </a:lnTo>
                  <a:lnTo>
                    <a:pt x="146325" y="114447"/>
                  </a:lnTo>
                  <a:lnTo>
                    <a:pt x="114237" y="146592"/>
                  </a:lnTo>
                  <a:lnTo>
                    <a:pt x="85551" y="181874"/>
                  </a:lnTo>
                  <a:lnTo>
                    <a:pt x="60536" y="220020"/>
                  </a:lnTo>
                  <a:lnTo>
                    <a:pt x="39464" y="260760"/>
                  </a:lnTo>
                  <a:lnTo>
                    <a:pt x="22603" y="303824"/>
                  </a:lnTo>
                  <a:lnTo>
                    <a:pt x="10226" y="348940"/>
                  </a:lnTo>
                  <a:lnTo>
                    <a:pt x="2601" y="395838"/>
                  </a:lnTo>
                  <a:lnTo>
                    <a:pt x="0" y="444245"/>
                  </a:lnTo>
                  <a:lnTo>
                    <a:pt x="2601" y="492653"/>
                  </a:lnTo>
                  <a:lnTo>
                    <a:pt x="10226" y="539551"/>
                  </a:lnTo>
                  <a:lnTo>
                    <a:pt x="22603" y="584667"/>
                  </a:lnTo>
                  <a:lnTo>
                    <a:pt x="39464" y="627731"/>
                  </a:lnTo>
                  <a:lnTo>
                    <a:pt x="60536" y="668471"/>
                  </a:lnTo>
                  <a:lnTo>
                    <a:pt x="85551" y="706617"/>
                  </a:lnTo>
                  <a:lnTo>
                    <a:pt x="114237" y="741899"/>
                  </a:lnTo>
                  <a:lnTo>
                    <a:pt x="146325" y="774044"/>
                  </a:lnTo>
                  <a:lnTo>
                    <a:pt x="181544" y="802782"/>
                  </a:lnTo>
                  <a:lnTo>
                    <a:pt x="219625" y="827842"/>
                  </a:lnTo>
                  <a:lnTo>
                    <a:pt x="260296" y="848953"/>
                  </a:lnTo>
                  <a:lnTo>
                    <a:pt x="303288" y="865845"/>
                  </a:lnTo>
                  <a:lnTo>
                    <a:pt x="348330" y="878246"/>
                  </a:lnTo>
                  <a:lnTo>
                    <a:pt x="395152" y="885885"/>
                  </a:lnTo>
                  <a:lnTo>
                    <a:pt x="443484" y="888491"/>
                  </a:lnTo>
                  <a:lnTo>
                    <a:pt x="491815" y="885885"/>
                  </a:lnTo>
                  <a:lnTo>
                    <a:pt x="538637" y="878246"/>
                  </a:lnTo>
                  <a:lnTo>
                    <a:pt x="583679" y="865845"/>
                  </a:lnTo>
                  <a:lnTo>
                    <a:pt x="626671" y="848953"/>
                  </a:lnTo>
                  <a:lnTo>
                    <a:pt x="667342" y="827842"/>
                  </a:lnTo>
                  <a:lnTo>
                    <a:pt x="705423" y="802782"/>
                  </a:lnTo>
                  <a:lnTo>
                    <a:pt x="740642" y="774044"/>
                  </a:lnTo>
                  <a:lnTo>
                    <a:pt x="772730" y="741899"/>
                  </a:lnTo>
                  <a:lnTo>
                    <a:pt x="801416" y="706617"/>
                  </a:lnTo>
                  <a:lnTo>
                    <a:pt x="826431" y="668471"/>
                  </a:lnTo>
                  <a:lnTo>
                    <a:pt x="847503" y="627731"/>
                  </a:lnTo>
                  <a:lnTo>
                    <a:pt x="864364" y="584667"/>
                  </a:lnTo>
                  <a:lnTo>
                    <a:pt x="876741" y="539551"/>
                  </a:lnTo>
                  <a:lnTo>
                    <a:pt x="884366" y="492653"/>
                  </a:lnTo>
                  <a:lnTo>
                    <a:pt x="886968" y="444245"/>
                  </a:lnTo>
                  <a:lnTo>
                    <a:pt x="884366" y="395838"/>
                  </a:lnTo>
                  <a:lnTo>
                    <a:pt x="876741" y="348940"/>
                  </a:lnTo>
                  <a:lnTo>
                    <a:pt x="864364" y="303824"/>
                  </a:lnTo>
                  <a:lnTo>
                    <a:pt x="847503" y="260760"/>
                  </a:lnTo>
                  <a:lnTo>
                    <a:pt x="826431" y="220020"/>
                  </a:lnTo>
                  <a:lnTo>
                    <a:pt x="801416" y="181874"/>
                  </a:lnTo>
                  <a:lnTo>
                    <a:pt x="772730" y="146592"/>
                  </a:lnTo>
                  <a:lnTo>
                    <a:pt x="740642" y="114447"/>
                  </a:lnTo>
                  <a:lnTo>
                    <a:pt x="705423" y="85709"/>
                  </a:lnTo>
                  <a:lnTo>
                    <a:pt x="667342" y="60649"/>
                  </a:lnTo>
                  <a:lnTo>
                    <a:pt x="626671" y="39538"/>
                  </a:lnTo>
                  <a:lnTo>
                    <a:pt x="583679" y="22646"/>
                  </a:lnTo>
                  <a:lnTo>
                    <a:pt x="538637" y="10245"/>
                  </a:lnTo>
                  <a:lnTo>
                    <a:pt x="491815" y="2606"/>
                  </a:lnTo>
                  <a:lnTo>
                    <a:pt x="443484"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4"/>
            <p:cNvSpPr/>
            <p:nvPr/>
          </p:nvSpPr>
          <p:spPr>
            <a:xfrm>
              <a:off x="8948165" y="3943350"/>
              <a:ext cx="887094" cy="889000"/>
            </a:xfrm>
            <a:custGeom>
              <a:avLst/>
              <a:gdLst/>
              <a:ahLst/>
              <a:cxnLst/>
              <a:rect l="l" t="t" r="r" b="b"/>
              <a:pathLst>
                <a:path w="887095" h="889000">
                  <a:moveTo>
                    <a:pt x="0" y="444245"/>
                  </a:moveTo>
                  <a:lnTo>
                    <a:pt x="2601" y="395838"/>
                  </a:lnTo>
                  <a:lnTo>
                    <a:pt x="10226" y="348940"/>
                  </a:lnTo>
                  <a:lnTo>
                    <a:pt x="22603" y="303824"/>
                  </a:lnTo>
                  <a:lnTo>
                    <a:pt x="39464" y="260760"/>
                  </a:lnTo>
                  <a:lnTo>
                    <a:pt x="60536" y="220020"/>
                  </a:lnTo>
                  <a:lnTo>
                    <a:pt x="85551" y="181874"/>
                  </a:lnTo>
                  <a:lnTo>
                    <a:pt x="114237" y="146592"/>
                  </a:lnTo>
                  <a:lnTo>
                    <a:pt x="146325" y="114447"/>
                  </a:lnTo>
                  <a:lnTo>
                    <a:pt x="181544" y="85709"/>
                  </a:lnTo>
                  <a:lnTo>
                    <a:pt x="219625" y="60649"/>
                  </a:lnTo>
                  <a:lnTo>
                    <a:pt x="260296" y="39538"/>
                  </a:lnTo>
                  <a:lnTo>
                    <a:pt x="303288" y="22646"/>
                  </a:lnTo>
                  <a:lnTo>
                    <a:pt x="348330" y="10245"/>
                  </a:lnTo>
                  <a:lnTo>
                    <a:pt x="395152" y="2606"/>
                  </a:lnTo>
                  <a:lnTo>
                    <a:pt x="443484" y="0"/>
                  </a:lnTo>
                  <a:lnTo>
                    <a:pt x="491815" y="2606"/>
                  </a:lnTo>
                  <a:lnTo>
                    <a:pt x="538637" y="10245"/>
                  </a:lnTo>
                  <a:lnTo>
                    <a:pt x="583679" y="22646"/>
                  </a:lnTo>
                  <a:lnTo>
                    <a:pt x="626671" y="39538"/>
                  </a:lnTo>
                  <a:lnTo>
                    <a:pt x="667342" y="60649"/>
                  </a:lnTo>
                  <a:lnTo>
                    <a:pt x="705423" y="85709"/>
                  </a:lnTo>
                  <a:lnTo>
                    <a:pt x="740642" y="114447"/>
                  </a:lnTo>
                  <a:lnTo>
                    <a:pt x="772730" y="146592"/>
                  </a:lnTo>
                  <a:lnTo>
                    <a:pt x="801416" y="181874"/>
                  </a:lnTo>
                  <a:lnTo>
                    <a:pt x="826431" y="220020"/>
                  </a:lnTo>
                  <a:lnTo>
                    <a:pt x="847503" y="260760"/>
                  </a:lnTo>
                  <a:lnTo>
                    <a:pt x="864364" y="303824"/>
                  </a:lnTo>
                  <a:lnTo>
                    <a:pt x="876741" y="348940"/>
                  </a:lnTo>
                  <a:lnTo>
                    <a:pt x="884366" y="395838"/>
                  </a:lnTo>
                  <a:lnTo>
                    <a:pt x="886968" y="444245"/>
                  </a:lnTo>
                  <a:lnTo>
                    <a:pt x="884366" y="492653"/>
                  </a:lnTo>
                  <a:lnTo>
                    <a:pt x="876741" y="539551"/>
                  </a:lnTo>
                  <a:lnTo>
                    <a:pt x="864364" y="584667"/>
                  </a:lnTo>
                  <a:lnTo>
                    <a:pt x="847503" y="627731"/>
                  </a:lnTo>
                  <a:lnTo>
                    <a:pt x="826431" y="668471"/>
                  </a:lnTo>
                  <a:lnTo>
                    <a:pt x="801416" y="706617"/>
                  </a:lnTo>
                  <a:lnTo>
                    <a:pt x="772730" y="741899"/>
                  </a:lnTo>
                  <a:lnTo>
                    <a:pt x="740642" y="774044"/>
                  </a:lnTo>
                  <a:lnTo>
                    <a:pt x="705423" y="802782"/>
                  </a:lnTo>
                  <a:lnTo>
                    <a:pt x="667342" y="827842"/>
                  </a:lnTo>
                  <a:lnTo>
                    <a:pt x="626671" y="848953"/>
                  </a:lnTo>
                  <a:lnTo>
                    <a:pt x="583679" y="865845"/>
                  </a:lnTo>
                  <a:lnTo>
                    <a:pt x="538637" y="878246"/>
                  </a:lnTo>
                  <a:lnTo>
                    <a:pt x="491815" y="885885"/>
                  </a:lnTo>
                  <a:lnTo>
                    <a:pt x="443484" y="888491"/>
                  </a:lnTo>
                  <a:lnTo>
                    <a:pt x="395152" y="885885"/>
                  </a:lnTo>
                  <a:lnTo>
                    <a:pt x="348330" y="878246"/>
                  </a:lnTo>
                  <a:lnTo>
                    <a:pt x="303288" y="865845"/>
                  </a:lnTo>
                  <a:lnTo>
                    <a:pt x="260296" y="848953"/>
                  </a:lnTo>
                  <a:lnTo>
                    <a:pt x="219625" y="827842"/>
                  </a:lnTo>
                  <a:lnTo>
                    <a:pt x="181544" y="802782"/>
                  </a:lnTo>
                  <a:lnTo>
                    <a:pt x="146325" y="774044"/>
                  </a:lnTo>
                  <a:lnTo>
                    <a:pt x="114237" y="741899"/>
                  </a:lnTo>
                  <a:lnTo>
                    <a:pt x="85551" y="706617"/>
                  </a:lnTo>
                  <a:lnTo>
                    <a:pt x="60536" y="668471"/>
                  </a:lnTo>
                  <a:lnTo>
                    <a:pt x="39464" y="627731"/>
                  </a:lnTo>
                  <a:lnTo>
                    <a:pt x="22603" y="584667"/>
                  </a:lnTo>
                  <a:lnTo>
                    <a:pt x="10226" y="539551"/>
                  </a:lnTo>
                  <a:lnTo>
                    <a:pt x="2601" y="492653"/>
                  </a:lnTo>
                  <a:lnTo>
                    <a:pt x="0" y="444245"/>
                  </a:lnTo>
                  <a:close/>
                </a:path>
              </a:pathLst>
            </a:custGeom>
            <a:ln w="3175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5"/>
            <p:cNvSpPr/>
            <p:nvPr/>
          </p:nvSpPr>
          <p:spPr>
            <a:xfrm>
              <a:off x="9183623" y="4090416"/>
              <a:ext cx="414655" cy="641985"/>
            </a:xfrm>
            <a:custGeom>
              <a:avLst/>
              <a:gdLst/>
              <a:ahLst/>
              <a:cxnLst/>
              <a:rect l="l" t="t" r="r" b="b"/>
              <a:pathLst>
                <a:path w="414654" h="641985">
                  <a:moveTo>
                    <a:pt x="118490" y="585850"/>
                  </a:moveTo>
                  <a:lnTo>
                    <a:pt x="106679" y="585850"/>
                  </a:lnTo>
                  <a:lnTo>
                    <a:pt x="116877" y="607903"/>
                  </a:lnTo>
                  <a:lnTo>
                    <a:pt x="138636" y="625586"/>
                  </a:lnTo>
                  <a:lnTo>
                    <a:pt x="169562" y="637339"/>
                  </a:lnTo>
                  <a:lnTo>
                    <a:pt x="207263" y="641603"/>
                  </a:lnTo>
                  <a:lnTo>
                    <a:pt x="244965" y="637339"/>
                  </a:lnTo>
                  <a:lnTo>
                    <a:pt x="264488" y="629919"/>
                  </a:lnTo>
                  <a:lnTo>
                    <a:pt x="207263" y="629919"/>
                  </a:lnTo>
                  <a:lnTo>
                    <a:pt x="175301" y="626516"/>
                  </a:lnTo>
                  <a:lnTo>
                    <a:pt x="148161" y="617172"/>
                  </a:lnTo>
                  <a:lnTo>
                    <a:pt x="128379" y="603184"/>
                  </a:lnTo>
                  <a:lnTo>
                    <a:pt x="118490" y="585850"/>
                  </a:lnTo>
                  <a:close/>
                </a:path>
                <a:path w="414654" h="641985">
                  <a:moveTo>
                    <a:pt x="307847" y="585850"/>
                  </a:moveTo>
                  <a:lnTo>
                    <a:pt x="296036" y="585850"/>
                  </a:lnTo>
                  <a:lnTo>
                    <a:pt x="286256" y="603184"/>
                  </a:lnTo>
                  <a:lnTo>
                    <a:pt x="266652" y="617172"/>
                  </a:lnTo>
                  <a:lnTo>
                    <a:pt x="239547" y="626516"/>
                  </a:lnTo>
                  <a:lnTo>
                    <a:pt x="207263" y="629919"/>
                  </a:lnTo>
                  <a:lnTo>
                    <a:pt x="264488" y="629919"/>
                  </a:lnTo>
                  <a:lnTo>
                    <a:pt x="275891" y="625586"/>
                  </a:lnTo>
                  <a:lnTo>
                    <a:pt x="297650" y="607903"/>
                  </a:lnTo>
                  <a:lnTo>
                    <a:pt x="307847" y="585850"/>
                  </a:lnTo>
                  <a:close/>
                </a:path>
                <a:path w="414654" h="641985">
                  <a:moveTo>
                    <a:pt x="361568" y="249173"/>
                  </a:moveTo>
                  <a:lnTo>
                    <a:pt x="53720" y="249173"/>
                  </a:lnTo>
                  <a:lnTo>
                    <a:pt x="50926" y="251967"/>
                  </a:lnTo>
                  <a:lnTo>
                    <a:pt x="50926" y="583818"/>
                  </a:lnTo>
                  <a:lnTo>
                    <a:pt x="53720" y="585850"/>
                  </a:lnTo>
                  <a:lnTo>
                    <a:pt x="361568" y="585850"/>
                  </a:lnTo>
                  <a:lnTo>
                    <a:pt x="363600" y="583818"/>
                  </a:lnTo>
                  <a:lnTo>
                    <a:pt x="363600" y="574166"/>
                  </a:lnTo>
                  <a:lnTo>
                    <a:pt x="62610" y="574166"/>
                  </a:lnTo>
                  <a:lnTo>
                    <a:pt x="62610" y="261619"/>
                  </a:lnTo>
                  <a:lnTo>
                    <a:pt x="363600" y="261619"/>
                  </a:lnTo>
                  <a:lnTo>
                    <a:pt x="363600" y="251967"/>
                  </a:lnTo>
                  <a:lnTo>
                    <a:pt x="361568" y="249173"/>
                  </a:lnTo>
                  <a:close/>
                </a:path>
                <a:path w="414654" h="641985">
                  <a:moveTo>
                    <a:pt x="363600" y="261619"/>
                  </a:moveTo>
                  <a:lnTo>
                    <a:pt x="351916" y="261619"/>
                  </a:lnTo>
                  <a:lnTo>
                    <a:pt x="351916" y="574166"/>
                  </a:lnTo>
                  <a:lnTo>
                    <a:pt x="363600" y="574166"/>
                  </a:lnTo>
                  <a:lnTo>
                    <a:pt x="363600" y="261619"/>
                  </a:lnTo>
                  <a:close/>
                </a:path>
                <a:path w="414654" h="641985">
                  <a:moveTo>
                    <a:pt x="93598" y="209295"/>
                  </a:moveTo>
                  <a:lnTo>
                    <a:pt x="81914" y="209295"/>
                  </a:lnTo>
                  <a:lnTo>
                    <a:pt x="81914" y="249173"/>
                  </a:lnTo>
                  <a:lnTo>
                    <a:pt x="93598" y="249173"/>
                  </a:lnTo>
                  <a:lnTo>
                    <a:pt x="93598" y="209295"/>
                  </a:lnTo>
                  <a:close/>
                </a:path>
                <a:path w="414654" h="641985">
                  <a:moveTo>
                    <a:pt x="117093" y="209295"/>
                  </a:moveTo>
                  <a:lnTo>
                    <a:pt x="105409" y="209295"/>
                  </a:lnTo>
                  <a:lnTo>
                    <a:pt x="105409" y="249173"/>
                  </a:lnTo>
                  <a:lnTo>
                    <a:pt x="117093" y="249173"/>
                  </a:lnTo>
                  <a:lnTo>
                    <a:pt x="117093" y="209295"/>
                  </a:lnTo>
                  <a:close/>
                </a:path>
                <a:path w="414654" h="641985">
                  <a:moveTo>
                    <a:pt x="309117" y="209295"/>
                  </a:moveTo>
                  <a:lnTo>
                    <a:pt x="297433" y="209295"/>
                  </a:lnTo>
                  <a:lnTo>
                    <a:pt x="297433" y="249173"/>
                  </a:lnTo>
                  <a:lnTo>
                    <a:pt x="309117" y="249173"/>
                  </a:lnTo>
                  <a:lnTo>
                    <a:pt x="309117" y="209295"/>
                  </a:lnTo>
                  <a:close/>
                </a:path>
                <a:path w="414654" h="641985">
                  <a:moveTo>
                    <a:pt x="332612" y="209295"/>
                  </a:moveTo>
                  <a:lnTo>
                    <a:pt x="320928" y="209295"/>
                  </a:lnTo>
                  <a:lnTo>
                    <a:pt x="320928" y="249173"/>
                  </a:lnTo>
                  <a:lnTo>
                    <a:pt x="332612" y="249173"/>
                  </a:lnTo>
                  <a:lnTo>
                    <a:pt x="332612" y="209295"/>
                  </a:lnTo>
                  <a:close/>
                </a:path>
                <a:path w="414654" h="641985">
                  <a:moveTo>
                    <a:pt x="196214" y="0"/>
                  </a:moveTo>
                  <a:lnTo>
                    <a:pt x="2793" y="0"/>
                  </a:lnTo>
                  <a:lnTo>
                    <a:pt x="0" y="2793"/>
                  </a:lnTo>
                  <a:lnTo>
                    <a:pt x="0" y="207263"/>
                  </a:lnTo>
                  <a:lnTo>
                    <a:pt x="2793" y="209295"/>
                  </a:lnTo>
                  <a:lnTo>
                    <a:pt x="196214" y="209295"/>
                  </a:lnTo>
                  <a:lnTo>
                    <a:pt x="199008" y="207263"/>
                  </a:lnTo>
                  <a:lnTo>
                    <a:pt x="199008" y="197611"/>
                  </a:lnTo>
                  <a:lnTo>
                    <a:pt x="12445" y="197611"/>
                  </a:lnTo>
                  <a:lnTo>
                    <a:pt x="12445" y="143890"/>
                  </a:lnTo>
                  <a:lnTo>
                    <a:pt x="199008" y="143890"/>
                  </a:lnTo>
                  <a:lnTo>
                    <a:pt x="199008" y="131444"/>
                  </a:lnTo>
                  <a:lnTo>
                    <a:pt x="12445" y="131444"/>
                  </a:lnTo>
                  <a:lnTo>
                    <a:pt x="12445" y="77850"/>
                  </a:lnTo>
                  <a:lnTo>
                    <a:pt x="199008" y="77850"/>
                  </a:lnTo>
                  <a:lnTo>
                    <a:pt x="199008" y="66039"/>
                  </a:lnTo>
                  <a:lnTo>
                    <a:pt x="12445" y="66039"/>
                  </a:lnTo>
                  <a:lnTo>
                    <a:pt x="12445" y="11683"/>
                  </a:lnTo>
                  <a:lnTo>
                    <a:pt x="199008" y="11683"/>
                  </a:lnTo>
                  <a:lnTo>
                    <a:pt x="199008" y="2793"/>
                  </a:lnTo>
                  <a:lnTo>
                    <a:pt x="196214" y="0"/>
                  </a:lnTo>
                  <a:close/>
                </a:path>
                <a:path w="414654" h="641985">
                  <a:moveTo>
                    <a:pt x="411733" y="0"/>
                  </a:moveTo>
                  <a:lnTo>
                    <a:pt x="218312" y="0"/>
                  </a:lnTo>
                  <a:lnTo>
                    <a:pt x="215518" y="2793"/>
                  </a:lnTo>
                  <a:lnTo>
                    <a:pt x="215518" y="207263"/>
                  </a:lnTo>
                  <a:lnTo>
                    <a:pt x="218312" y="209295"/>
                  </a:lnTo>
                  <a:lnTo>
                    <a:pt x="411733" y="209295"/>
                  </a:lnTo>
                  <a:lnTo>
                    <a:pt x="414527" y="207263"/>
                  </a:lnTo>
                  <a:lnTo>
                    <a:pt x="414527" y="197611"/>
                  </a:lnTo>
                  <a:lnTo>
                    <a:pt x="227964" y="197611"/>
                  </a:lnTo>
                  <a:lnTo>
                    <a:pt x="227964" y="143890"/>
                  </a:lnTo>
                  <a:lnTo>
                    <a:pt x="414527" y="143890"/>
                  </a:lnTo>
                  <a:lnTo>
                    <a:pt x="414527" y="131444"/>
                  </a:lnTo>
                  <a:lnTo>
                    <a:pt x="227964" y="131444"/>
                  </a:lnTo>
                  <a:lnTo>
                    <a:pt x="227964" y="77850"/>
                  </a:lnTo>
                  <a:lnTo>
                    <a:pt x="414527" y="77850"/>
                  </a:lnTo>
                  <a:lnTo>
                    <a:pt x="414527" y="66039"/>
                  </a:lnTo>
                  <a:lnTo>
                    <a:pt x="227964" y="66039"/>
                  </a:lnTo>
                  <a:lnTo>
                    <a:pt x="227964" y="11683"/>
                  </a:lnTo>
                  <a:lnTo>
                    <a:pt x="414527" y="11683"/>
                  </a:lnTo>
                  <a:lnTo>
                    <a:pt x="414527" y="2793"/>
                  </a:lnTo>
                  <a:lnTo>
                    <a:pt x="411733" y="0"/>
                  </a:lnTo>
                  <a:close/>
                </a:path>
                <a:path w="414654" h="641985">
                  <a:moveTo>
                    <a:pt x="74421" y="143890"/>
                  </a:moveTo>
                  <a:lnTo>
                    <a:pt x="62610" y="143890"/>
                  </a:lnTo>
                  <a:lnTo>
                    <a:pt x="62610" y="197611"/>
                  </a:lnTo>
                  <a:lnTo>
                    <a:pt x="74421" y="197611"/>
                  </a:lnTo>
                  <a:lnTo>
                    <a:pt x="74421" y="143890"/>
                  </a:lnTo>
                  <a:close/>
                </a:path>
                <a:path w="414654" h="641985">
                  <a:moveTo>
                    <a:pt x="137032" y="143890"/>
                  </a:moveTo>
                  <a:lnTo>
                    <a:pt x="124586" y="143890"/>
                  </a:lnTo>
                  <a:lnTo>
                    <a:pt x="124586" y="197611"/>
                  </a:lnTo>
                  <a:lnTo>
                    <a:pt x="137032" y="197611"/>
                  </a:lnTo>
                  <a:lnTo>
                    <a:pt x="137032" y="143890"/>
                  </a:lnTo>
                  <a:close/>
                </a:path>
                <a:path w="414654" h="641985">
                  <a:moveTo>
                    <a:pt x="199008" y="143890"/>
                  </a:moveTo>
                  <a:lnTo>
                    <a:pt x="187324" y="143890"/>
                  </a:lnTo>
                  <a:lnTo>
                    <a:pt x="187324" y="197611"/>
                  </a:lnTo>
                  <a:lnTo>
                    <a:pt x="199008" y="197611"/>
                  </a:lnTo>
                  <a:lnTo>
                    <a:pt x="199008" y="143890"/>
                  </a:lnTo>
                  <a:close/>
                </a:path>
                <a:path w="414654" h="641985">
                  <a:moveTo>
                    <a:pt x="289940" y="143890"/>
                  </a:moveTo>
                  <a:lnTo>
                    <a:pt x="278129" y="143890"/>
                  </a:lnTo>
                  <a:lnTo>
                    <a:pt x="278129" y="197611"/>
                  </a:lnTo>
                  <a:lnTo>
                    <a:pt x="289940" y="197611"/>
                  </a:lnTo>
                  <a:lnTo>
                    <a:pt x="289940" y="143890"/>
                  </a:lnTo>
                  <a:close/>
                </a:path>
                <a:path w="414654" h="641985">
                  <a:moveTo>
                    <a:pt x="351916" y="143890"/>
                  </a:moveTo>
                  <a:lnTo>
                    <a:pt x="340105" y="143890"/>
                  </a:lnTo>
                  <a:lnTo>
                    <a:pt x="340105" y="197611"/>
                  </a:lnTo>
                  <a:lnTo>
                    <a:pt x="351916" y="197611"/>
                  </a:lnTo>
                  <a:lnTo>
                    <a:pt x="351916" y="143890"/>
                  </a:lnTo>
                  <a:close/>
                </a:path>
                <a:path w="414654" h="641985">
                  <a:moveTo>
                    <a:pt x="414527" y="143890"/>
                  </a:moveTo>
                  <a:lnTo>
                    <a:pt x="402843" y="143890"/>
                  </a:lnTo>
                  <a:lnTo>
                    <a:pt x="402843" y="197611"/>
                  </a:lnTo>
                  <a:lnTo>
                    <a:pt x="414527" y="197611"/>
                  </a:lnTo>
                  <a:lnTo>
                    <a:pt x="414527" y="143890"/>
                  </a:lnTo>
                  <a:close/>
                </a:path>
                <a:path w="414654" h="641985">
                  <a:moveTo>
                    <a:pt x="74421" y="77850"/>
                  </a:moveTo>
                  <a:lnTo>
                    <a:pt x="62610" y="77850"/>
                  </a:lnTo>
                  <a:lnTo>
                    <a:pt x="62610" y="131444"/>
                  </a:lnTo>
                  <a:lnTo>
                    <a:pt x="74421" y="131444"/>
                  </a:lnTo>
                  <a:lnTo>
                    <a:pt x="74421" y="77850"/>
                  </a:lnTo>
                  <a:close/>
                </a:path>
                <a:path w="414654" h="641985">
                  <a:moveTo>
                    <a:pt x="137032" y="77850"/>
                  </a:moveTo>
                  <a:lnTo>
                    <a:pt x="124586" y="77850"/>
                  </a:lnTo>
                  <a:lnTo>
                    <a:pt x="124586" y="131444"/>
                  </a:lnTo>
                  <a:lnTo>
                    <a:pt x="137032" y="131444"/>
                  </a:lnTo>
                  <a:lnTo>
                    <a:pt x="137032" y="77850"/>
                  </a:lnTo>
                  <a:close/>
                </a:path>
                <a:path w="414654" h="641985">
                  <a:moveTo>
                    <a:pt x="199008" y="77850"/>
                  </a:moveTo>
                  <a:lnTo>
                    <a:pt x="187324" y="77850"/>
                  </a:lnTo>
                  <a:lnTo>
                    <a:pt x="187324" y="131444"/>
                  </a:lnTo>
                  <a:lnTo>
                    <a:pt x="199008" y="131444"/>
                  </a:lnTo>
                  <a:lnTo>
                    <a:pt x="199008" y="77850"/>
                  </a:lnTo>
                  <a:close/>
                </a:path>
                <a:path w="414654" h="641985">
                  <a:moveTo>
                    <a:pt x="289940" y="77850"/>
                  </a:moveTo>
                  <a:lnTo>
                    <a:pt x="278129" y="77850"/>
                  </a:lnTo>
                  <a:lnTo>
                    <a:pt x="278129" y="131444"/>
                  </a:lnTo>
                  <a:lnTo>
                    <a:pt x="289940" y="131444"/>
                  </a:lnTo>
                  <a:lnTo>
                    <a:pt x="289940" y="77850"/>
                  </a:lnTo>
                  <a:close/>
                </a:path>
                <a:path w="414654" h="641985">
                  <a:moveTo>
                    <a:pt x="351916" y="77850"/>
                  </a:moveTo>
                  <a:lnTo>
                    <a:pt x="340105" y="77850"/>
                  </a:lnTo>
                  <a:lnTo>
                    <a:pt x="340105" y="131444"/>
                  </a:lnTo>
                  <a:lnTo>
                    <a:pt x="351916" y="131444"/>
                  </a:lnTo>
                  <a:lnTo>
                    <a:pt x="351916" y="77850"/>
                  </a:lnTo>
                  <a:close/>
                </a:path>
                <a:path w="414654" h="641985">
                  <a:moveTo>
                    <a:pt x="414527" y="77850"/>
                  </a:moveTo>
                  <a:lnTo>
                    <a:pt x="402843" y="77850"/>
                  </a:lnTo>
                  <a:lnTo>
                    <a:pt x="402843" y="131444"/>
                  </a:lnTo>
                  <a:lnTo>
                    <a:pt x="414527" y="131444"/>
                  </a:lnTo>
                  <a:lnTo>
                    <a:pt x="414527" y="77850"/>
                  </a:lnTo>
                  <a:close/>
                </a:path>
                <a:path w="414654" h="641985">
                  <a:moveTo>
                    <a:pt x="74421" y="11683"/>
                  </a:moveTo>
                  <a:lnTo>
                    <a:pt x="62610" y="11683"/>
                  </a:lnTo>
                  <a:lnTo>
                    <a:pt x="62610" y="66039"/>
                  </a:lnTo>
                  <a:lnTo>
                    <a:pt x="74421" y="66039"/>
                  </a:lnTo>
                  <a:lnTo>
                    <a:pt x="74421" y="11683"/>
                  </a:lnTo>
                  <a:close/>
                </a:path>
                <a:path w="414654" h="641985">
                  <a:moveTo>
                    <a:pt x="137032" y="11683"/>
                  </a:moveTo>
                  <a:lnTo>
                    <a:pt x="124586" y="11683"/>
                  </a:lnTo>
                  <a:lnTo>
                    <a:pt x="124586" y="66039"/>
                  </a:lnTo>
                  <a:lnTo>
                    <a:pt x="137032" y="66039"/>
                  </a:lnTo>
                  <a:lnTo>
                    <a:pt x="137032" y="11683"/>
                  </a:lnTo>
                  <a:close/>
                </a:path>
                <a:path w="414654" h="641985">
                  <a:moveTo>
                    <a:pt x="199008" y="11683"/>
                  </a:moveTo>
                  <a:lnTo>
                    <a:pt x="187324" y="11683"/>
                  </a:lnTo>
                  <a:lnTo>
                    <a:pt x="187324" y="66039"/>
                  </a:lnTo>
                  <a:lnTo>
                    <a:pt x="199008" y="66039"/>
                  </a:lnTo>
                  <a:lnTo>
                    <a:pt x="199008" y="11683"/>
                  </a:lnTo>
                  <a:close/>
                </a:path>
                <a:path w="414654" h="641985">
                  <a:moveTo>
                    <a:pt x="289940" y="11683"/>
                  </a:moveTo>
                  <a:lnTo>
                    <a:pt x="278129" y="11683"/>
                  </a:lnTo>
                  <a:lnTo>
                    <a:pt x="278129" y="66039"/>
                  </a:lnTo>
                  <a:lnTo>
                    <a:pt x="289940" y="66039"/>
                  </a:lnTo>
                  <a:lnTo>
                    <a:pt x="289940" y="11683"/>
                  </a:lnTo>
                  <a:close/>
                </a:path>
                <a:path w="414654" h="641985">
                  <a:moveTo>
                    <a:pt x="351916" y="11683"/>
                  </a:moveTo>
                  <a:lnTo>
                    <a:pt x="340105" y="11683"/>
                  </a:lnTo>
                  <a:lnTo>
                    <a:pt x="340105" y="66039"/>
                  </a:lnTo>
                  <a:lnTo>
                    <a:pt x="351916" y="66039"/>
                  </a:lnTo>
                  <a:lnTo>
                    <a:pt x="351916" y="11683"/>
                  </a:lnTo>
                  <a:close/>
                </a:path>
                <a:path w="414654" h="641985">
                  <a:moveTo>
                    <a:pt x="414527" y="11683"/>
                  </a:moveTo>
                  <a:lnTo>
                    <a:pt x="402843" y="11683"/>
                  </a:lnTo>
                  <a:lnTo>
                    <a:pt x="402843" y="66039"/>
                  </a:lnTo>
                  <a:lnTo>
                    <a:pt x="414527" y="66039"/>
                  </a:lnTo>
                  <a:lnTo>
                    <a:pt x="414527" y="11683"/>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6" name="object 56"/>
            <p:cNvPicPr/>
            <p:nvPr/>
          </p:nvPicPr>
          <p:blipFill>
            <a:blip r:embed="rId25" cstate="print"/>
            <a:stretch>
              <a:fillRect/>
            </a:stretch>
          </p:blipFill>
          <p:spPr>
            <a:xfrm>
              <a:off x="9282683" y="4398263"/>
              <a:ext cx="216407" cy="198119"/>
            </a:xfrm>
            <a:prstGeom prst="rect">
              <a:avLst/>
            </a:prstGeom>
          </p:spPr>
        </p:pic>
        <p:sp>
          <p:nvSpPr>
            <p:cNvPr id="57" name="object 57"/>
            <p:cNvSpPr/>
            <p:nvPr/>
          </p:nvSpPr>
          <p:spPr>
            <a:xfrm>
              <a:off x="9747503" y="1043939"/>
              <a:ext cx="757555" cy="757555"/>
            </a:xfrm>
            <a:custGeom>
              <a:avLst/>
              <a:gdLst/>
              <a:ahLst/>
              <a:cxnLst/>
              <a:rect l="l" t="t" r="r" b="b"/>
              <a:pathLst>
                <a:path w="757554" h="757555">
                  <a:moveTo>
                    <a:pt x="378714" y="0"/>
                  </a:moveTo>
                  <a:lnTo>
                    <a:pt x="331206" y="2950"/>
                  </a:lnTo>
                  <a:lnTo>
                    <a:pt x="285461" y="11565"/>
                  </a:lnTo>
                  <a:lnTo>
                    <a:pt x="241831" y="25490"/>
                  </a:lnTo>
                  <a:lnTo>
                    <a:pt x="200673" y="44370"/>
                  </a:lnTo>
                  <a:lnTo>
                    <a:pt x="162341" y="67849"/>
                  </a:lnTo>
                  <a:lnTo>
                    <a:pt x="127190" y="95574"/>
                  </a:lnTo>
                  <a:lnTo>
                    <a:pt x="95574" y="127190"/>
                  </a:lnTo>
                  <a:lnTo>
                    <a:pt x="67849" y="162341"/>
                  </a:lnTo>
                  <a:lnTo>
                    <a:pt x="44370" y="200673"/>
                  </a:lnTo>
                  <a:lnTo>
                    <a:pt x="25490" y="241831"/>
                  </a:lnTo>
                  <a:lnTo>
                    <a:pt x="11565" y="285461"/>
                  </a:lnTo>
                  <a:lnTo>
                    <a:pt x="2950" y="331206"/>
                  </a:lnTo>
                  <a:lnTo>
                    <a:pt x="0" y="378713"/>
                  </a:lnTo>
                  <a:lnTo>
                    <a:pt x="2950" y="426221"/>
                  </a:lnTo>
                  <a:lnTo>
                    <a:pt x="11565" y="471966"/>
                  </a:lnTo>
                  <a:lnTo>
                    <a:pt x="25490" y="515596"/>
                  </a:lnTo>
                  <a:lnTo>
                    <a:pt x="44370" y="556754"/>
                  </a:lnTo>
                  <a:lnTo>
                    <a:pt x="67849" y="595086"/>
                  </a:lnTo>
                  <a:lnTo>
                    <a:pt x="95574" y="630237"/>
                  </a:lnTo>
                  <a:lnTo>
                    <a:pt x="127190" y="661853"/>
                  </a:lnTo>
                  <a:lnTo>
                    <a:pt x="162341" y="689578"/>
                  </a:lnTo>
                  <a:lnTo>
                    <a:pt x="200673" y="713057"/>
                  </a:lnTo>
                  <a:lnTo>
                    <a:pt x="241831" y="731937"/>
                  </a:lnTo>
                  <a:lnTo>
                    <a:pt x="285461" y="745862"/>
                  </a:lnTo>
                  <a:lnTo>
                    <a:pt x="331206" y="754477"/>
                  </a:lnTo>
                  <a:lnTo>
                    <a:pt x="378714" y="757427"/>
                  </a:lnTo>
                  <a:lnTo>
                    <a:pt x="426221" y="754477"/>
                  </a:lnTo>
                  <a:lnTo>
                    <a:pt x="471966" y="745862"/>
                  </a:lnTo>
                  <a:lnTo>
                    <a:pt x="515596" y="731937"/>
                  </a:lnTo>
                  <a:lnTo>
                    <a:pt x="556754" y="713057"/>
                  </a:lnTo>
                  <a:lnTo>
                    <a:pt x="595086" y="689578"/>
                  </a:lnTo>
                  <a:lnTo>
                    <a:pt x="630237" y="661853"/>
                  </a:lnTo>
                  <a:lnTo>
                    <a:pt x="661853" y="630237"/>
                  </a:lnTo>
                  <a:lnTo>
                    <a:pt x="689578" y="595086"/>
                  </a:lnTo>
                  <a:lnTo>
                    <a:pt x="713057" y="556754"/>
                  </a:lnTo>
                  <a:lnTo>
                    <a:pt x="731937" y="515596"/>
                  </a:lnTo>
                  <a:lnTo>
                    <a:pt x="745862" y="471966"/>
                  </a:lnTo>
                  <a:lnTo>
                    <a:pt x="754477" y="426221"/>
                  </a:lnTo>
                  <a:lnTo>
                    <a:pt x="757428" y="378713"/>
                  </a:lnTo>
                  <a:lnTo>
                    <a:pt x="754477" y="331206"/>
                  </a:lnTo>
                  <a:lnTo>
                    <a:pt x="745862" y="285461"/>
                  </a:lnTo>
                  <a:lnTo>
                    <a:pt x="731937" y="241831"/>
                  </a:lnTo>
                  <a:lnTo>
                    <a:pt x="713057" y="200673"/>
                  </a:lnTo>
                  <a:lnTo>
                    <a:pt x="689578" y="162341"/>
                  </a:lnTo>
                  <a:lnTo>
                    <a:pt x="661853" y="127190"/>
                  </a:lnTo>
                  <a:lnTo>
                    <a:pt x="630237" y="95574"/>
                  </a:lnTo>
                  <a:lnTo>
                    <a:pt x="595086" y="67849"/>
                  </a:lnTo>
                  <a:lnTo>
                    <a:pt x="556754" y="44370"/>
                  </a:lnTo>
                  <a:lnTo>
                    <a:pt x="515596" y="25490"/>
                  </a:lnTo>
                  <a:lnTo>
                    <a:pt x="471966" y="11565"/>
                  </a:lnTo>
                  <a:lnTo>
                    <a:pt x="426221" y="2950"/>
                  </a:lnTo>
                  <a:lnTo>
                    <a:pt x="378714" y="0"/>
                  </a:lnTo>
                  <a:close/>
                </a:path>
              </a:pathLst>
            </a:custGeom>
            <a:solidFill>
              <a:srgbClr val="4471C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8"/>
            <p:cNvSpPr/>
            <p:nvPr/>
          </p:nvSpPr>
          <p:spPr>
            <a:xfrm>
              <a:off x="9747503" y="1043939"/>
              <a:ext cx="757555" cy="757555"/>
            </a:xfrm>
            <a:custGeom>
              <a:avLst/>
              <a:gdLst/>
              <a:ahLst/>
              <a:cxnLst/>
              <a:rect l="l" t="t" r="r" b="b"/>
              <a:pathLst>
                <a:path w="757554" h="757555">
                  <a:moveTo>
                    <a:pt x="0" y="378713"/>
                  </a:moveTo>
                  <a:lnTo>
                    <a:pt x="2950" y="331206"/>
                  </a:lnTo>
                  <a:lnTo>
                    <a:pt x="11565" y="285461"/>
                  </a:lnTo>
                  <a:lnTo>
                    <a:pt x="25490" y="241831"/>
                  </a:lnTo>
                  <a:lnTo>
                    <a:pt x="44370" y="200673"/>
                  </a:lnTo>
                  <a:lnTo>
                    <a:pt x="67849" y="162341"/>
                  </a:lnTo>
                  <a:lnTo>
                    <a:pt x="95574" y="127190"/>
                  </a:lnTo>
                  <a:lnTo>
                    <a:pt x="127190" y="95574"/>
                  </a:lnTo>
                  <a:lnTo>
                    <a:pt x="162341" y="67849"/>
                  </a:lnTo>
                  <a:lnTo>
                    <a:pt x="200673" y="44370"/>
                  </a:lnTo>
                  <a:lnTo>
                    <a:pt x="241831" y="25490"/>
                  </a:lnTo>
                  <a:lnTo>
                    <a:pt x="285461" y="11565"/>
                  </a:lnTo>
                  <a:lnTo>
                    <a:pt x="331206" y="2950"/>
                  </a:lnTo>
                  <a:lnTo>
                    <a:pt x="378714" y="0"/>
                  </a:lnTo>
                  <a:lnTo>
                    <a:pt x="426221" y="2950"/>
                  </a:lnTo>
                  <a:lnTo>
                    <a:pt x="471966" y="11565"/>
                  </a:lnTo>
                  <a:lnTo>
                    <a:pt x="515596" y="25490"/>
                  </a:lnTo>
                  <a:lnTo>
                    <a:pt x="556754" y="44370"/>
                  </a:lnTo>
                  <a:lnTo>
                    <a:pt x="595086" y="67849"/>
                  </a:lnTo>
                  <a:lnTo>
                    <a:pt x="630237" y="95574"/>
                  </a:lnTo>
                  <a:lnTo>
                    <a:pt x="661853" y="127190"/>
                  </a:lnTo>
                  <a:lnTo>
                    <a:pt x="689578" y="162341"/>
                  </a:lnTo>
                  <a:lnTo>
                    <a:pt x="713057" y="200673"/>
                  </a:lnTo>
                  <a:lnTo>
                    <a:pt x="731937" y="241831"/>
                  </a:lnTo>
                  <a:lnTo>
                    <a:pt x="745862" y="285461"/>
                  </a:lnTo>
                  <a:lnTo>
                    <a:pt x="754477" y="331206"/>
                  </a:lnTo>
                  <a:lnTo>
                    <a:pt x="757428" y="378713"/>
                  </a:lnTo>
                  <a:lnTo>
                    <a:pt x="754477" y="426221"/>
                  </a:lnTo>
                  <a:lnTo>
                    <a:pt x="745862" y="471966"/>
                  </a:lnTo>
                  <a:lnTo>
                    <a:pt x="731937" y="515596"/>
                  </a:lnTo>
                  <a:lnTo>
                    <a:pt x="713057" y="556754"/>
                  </a:lnTo>
                  <a:lnTo>
                    <a:pt x="689578" y="595086"/>
                  </a:lnTo>
                  <a:lnTo>
                    <a:pt x="661853" y="630237"/>
                  </a:lnTo>
                  <a:lnTo>
                    <a:pt x="630237" y="661853"/>
                  </a:lnTo>
                  <a:lnTo>
                    <a:pt x="595086" y="689578"/>
                  </a:lnTo>
                  <a:lnTo>
                    <a:pt x="556754" y="713057"/>
                  </a:lnTo>
                  <a:lnTo>
                    <a:pt x="515596" y="731937"/>
                  </a:lnTo>
                  <a:lnTo>
                    <a:pt x="471966" y="745862"/>
                  </a:lnTo>
                  <a:lnTo>
                    <a:pt x="426221" y="754477"/>
                  </a:lnTo>
                  <a:lnTo>
                    <a:pt x="378714" y="757427"/>
                  </a:lnTo>
                  <a:lnTo>
                    <a:pt x="331206" y="754477"/>
                  </a:lnTo>
                  <a:lnTo>
                    <a:pt x="285461" y="745862"/>
                  </a:lnTo>
                  <a:lnTo>
                    <a:pt x="241831" y="731937"/>
                  </a:lnTo>
                  <a:lnTo>
                    <a:pt x="200673" y="713057"/>
                  </a:lnTo>
                  <a:lnTo>
                    <a:pt x="162341" y="689578"/>
                  </a:lnTo>
                  <a:lnTo>
                    <a:pt x="127190" y="661853"/>
                  </a:lnTo>
                  <a:lnTo>
                    <a:pt x="95574" y="630237"/>
                  </a:lnTo>
                  <a:lnTo>
                    <a:pt x="67849" y="595086"/>
                  </a:lnTo>
                  <a:lnTo>
                    <a:pt x="44370" y="556754"/>
                  </a:lnTo>
                  <a:lnTo>
                    <a:pt x="25490" y="515596"/>
                  </a:lnTo>
                  <a:lnTo>
                    <a:pt x="11565" y="471966"/>
                  </a:lnTo>
                  <a:lnTo>
                    <a:pt x="2950" y="426221"/>
                  </a:lnTo>
                  <a:lnTo>
                    <a:pt x="0" y="378713"/>
                  </a:lnTo>
                  <a:close/>
                </a:path>
              </a:pathLst>
            </a:custGeom>
            <a:ln w="9525">
              <a:solidFill>
                <a:srgbClr val="FFC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9" name="object 59"/>
          <p:cNvSpPr txBox="1"/>
          <p:nvPr/>
        </p:nvSpPr>
        <p:spPr>
          <a:xfrm>
            <a:off x="10661200" y="1027303"/>
            <a:ext cx="382905" cy="23939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400" b="0" i="0" u="none" strike="noStrike" kern="0" cap="none" spc="-25" normalizeH="0" baseline="0" noProof="0" dirty="0">
                <a:ln>
                  <a:noFill/>
                </a:ln>
                <a:solidFill>
                  <a:sysClr val="windowText" lastClr="000000"/>
                </a:solidFill>
                <a:effectLst/>
                <a:uLnTx/>
                <a:uFillTx/>
                <a:latin typeface="Meiryo UI"/>
                <a:cs typeface="Meiryo UI"/>
              </a:rPr>
              <a:t>火星</a:t>
            </a:r>
            <a:endParaRPr kumimoji="0" sz="1400" b="0" i="0" u="none" strike="noStrike" kern="0" cap="none" spc="0" normalizeH="0" baseline="0" noProof="0" dirty="0">
              <a:ln>
                <a:noFill/>
              </a:ln>
              <a:solidFill>
                <a:sysClr val="windowText" lastClr="000000"/>
              </a:solidFill>
              <a:effectLst/>
              <a:uLnTx/>
              <a:uFillTx/>
              <a:latin typeface="Meiryo UI"/>
              <a:cs typeface="Meiryo UI"/>
            </a:endParaRPr>
          </a:p>
        </p:txBody>
      </p:sp>
      <p:grpSp>
        <p:nvGrpSpPr>
          <p:cNvPr id="60" name="object 60"/>
          <p:cNvGrpSpPr/>
          <p:nvPr/>
        </p:nvGrpSpPr>
        <p:grpSpPr>
          <a:xfrm>
            <a:off x="914780" y="762970"/>
            <a:ext cx="9590405" cy="1816735"/>
            <a:chOff x="914780" y="1046988"/>
            <a:chExt cx="9590405" cy="1816735"/>
          </a:xfrm>
        </p:grpSpPr>
        <p:sp>
          <p:nvSpPr>
            <p:cNvPr id="61" name="object 61"/>
            <p:cNvSpPr/>
            <p:nvPr/>
          </p:nvSpPr>
          <p:spPr>
            <a:xfrm>
              <a:off x="9947021" y="1508125"/>
              <a:ext cx="356870" cy="9525"/>
            </a:xfrm>
            <a:custGeom>
              <a:avLst/>
              <a:gdLst/>
              <a:ahLst/>
              <a:cxnLst/>
              <a:rect l="l" t="t" r="r" b="b"/>
              <a:pathLst>
                <a:path w="356870" h="9525">
                  <a:moveTo>
                    <a:pt x="356616" y="0"/>
                  </a:moveTo>
                  <a:lnTo>
                    <a:pt x="0" y="0"/>
                  </a:lnTo>
                  <a:lnTo>
                    <a:pt x="0" y="9144"/>
                  </a:lnTo>
                  <a:lnTo>
                    <a:pt x="356616" y="9144"/>
                  </a:lnTo>
                  <a:lnTo>
                    <a:pt x="3566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2"/>
            <p:cNvSpPr/>
            <p:nvPr/>
          </p:nvSpPr>
          <p:spPr>
            <a:xfrm>
              <a:off x="9758553" y="1069847"/>
              <a:ext cx="724535" cy="437515"/>
            </a:xfrm>
            <a:custGeom>
              <a:avLst/>
              <a:gdLst/>
              <a:ahLst/>
              <a:cxnLst/>
              <a:rect l="l" t="t" r="r" b="b"/>
              <a:pathLst>
                <a:path w="724534" h="437515">
                  <a:moveTo>
                    <a:pt x="360807" y="38608"/>
                  </a:moveTo>
                  <a:lnTo>
                    <a:pt x="352082" y="29184"/>
                  </a:lnTo>
                  <a:lnTo>
                    <a:pt x="332066" y="28498"/>
                  </a:lnTo>
                  <a:lnTo>
                    <a:pt x="306578" y="31127"/>
                  </a:lnTo>
                  <a:lnTo>
                    <a:pt x="281432" y="31623"/>
                  </a:lnTo>
                  <a:lnTo>
                    <a:pt x="266103" y="25082"/>
                  </a:lnTo>
                  <a:lnTo>
                    <a:pt x="262483" y="14389"/>
                  </a:lnTo>
                  <a:lnTo>
                    <a:pt x="264655" y="4406"/>
                  </a:lnTo>
                  <a:lnTo>
                    <a:pt x="266700" y="0"/>
                  </a:lnTo>
                  <a:lnTo>
                    <a:pt x="219824" y="17475"/>
                  </a:lnTo>
                  <a:lnTo>
                    <a:pt x="119481" y="81838"/>
                  </a:lnTo>
                  <a:lnTo>
                    <a:pt x="26073" y="211048"/>
                  </a:lnTo>
                  <a:lnTo>
                    <a:pt x="0" y="423037"/>
                  </a:lnTo>
                  <a:lnTo>
                    <a:pt x="9944" y="436918"/>
                  </a:lnTo>
                  <a:lnTo>
                    <a:pt x="30861" y="424434"/>
                  </a:lnTo>
                  <a:lnTo>
                    <a:pt x="61569" y="405295"/>
                  </a:lnTo>
                  <a:lnTo>
                    <a:pt x="100965" y="399161"/>
                  </a:lnTo>
                  <a:lnTo>
                    <a:pt x="130098" y="396290"/>
                  </a:lnTo>
                  <a:lnTo>
                    <a:pt x="136588" y="376770"/>
                  </a:lnTo>
                  <a:lnTo>
                    <a:pt x="124206" y="305689"/>
                  </a:lnTo>
                  <a:lnTo>
                    <a:pt x="124409" y="273989"/>
                  </a:lnTo>
                  <a:lnTo>
                    <a:pt x="133604" y="257873"/>
                  </a:lnTo>
                  <a:lnTo>
                    <a:pt x="150596" y="249301"/>
                  </a:lnTo>
                  <a:lnTo>
                    <a:pt x="174244" y="240157"/>
                  </a:lnTo>
                  <a:lnTo>
                    <a:pt x="189814" y="229666"/>
                  </a:lnTo>
                  <a:lnTo>
                    <a:pt x="190792" y="218973"/>
                  </a:lnTo>
                  <a:lnTo>
                    <a:pt x="188328" y="204393"/>
                  </a:lnTo>
                  <a:lnTo>
                    <a:pt x="193548" y="182245"/>
                  </a:lnTo>
                  <a:lnTo>
                    <a:pt x="203682" y="163106"/>
                  </a:lnTo>
                  <a:lnTo>
                    <a:pt x="209524" y="154305"/>
                  </a:lnTo>
                  <a:lnTo>
                    <a:pt x="212204" y="147142"/>
                  </a:lnTo>
                  <a:lnTo>
                    <a:pt x="225056" y="108292"/>
                  </a:lnTo>
                  <a:lnTo>
                    <a:pt x="262128" y="91821"/>
                  </a:lnTo>
                  <a:lnTo>
                    <a:pt x="324751" y="66979"/>
                  </a:lnTo>
                  <a:lnTo>
                    <a:pt x="350799" y="53238"/>
                  </a:lnTo>
                  <a:lnTo>
                    <a:pt x="360807" y="38608"/>
                  </a:lnTo>
                  <a:close/>
                </a:path>
                <a:path w="724534" h="437515">
                  <a:moveTo>
                    <a:pt x="724281" y="314325"/>
                  </a:moveTo>
                  <a:lnTo>
                    <a:pt x="688301" y="185420"/>
                  </a:lnTo>
                  <a:lnTo>
                    <a:pt x="619709" y="95592"/>
                  </a:lnTo>
                  <a:lnTo>
                    <a:pt x="553123" y="43027"/>
                  </a:lnTo>
                  <a:lnTo>
                    <a:pt x="523240" y="25908"/>
                  </a:lnTo>
                  <a:lnTo>
                    <a:pt x="480695" y="39687"/>
                  </a:lnTo>
                  <a:lnTo>
                    <a:pt x="454799" y="51206"/>
                  </a:lnTo>
                  <a:lnTo>
                    <a:pt x="441579" y="64516"/>
                  </a:lnTo>
                  <a:lnTo>
                    <a:pt x="442328" y="76212"/>
                  </a:lnTo>
                  <a:lnTo>
                    <a:pt x="449783" y="85013"/>
                  </a:lnTo>
                  <a:lnTo>
                    <a:pt x="464883" y="91503"/>
                  </a:lnTo>
                  <a:lnTo>
                    <a:pt x="488569" y="96266"/>
                  </a:lnTo>
                  <a:lnTo>
                    <a:pt x="514070" y="99809"/>
                  </a:lnTo>
                  <a:lnTo>
                    <a:pt x="532739" y="104190"/>
                  </a:lnTo>
                  <a:lnTo>
                    <a:pt x="542620" y="114084"/>
                  </a:lnTo>
                  <a:lnTo>
                    <a:pt x="541782" y="134112"/>
                  </a:lnTo>
                  <a:lnTo>
                    <a:pt x="533438" y="157264"/>
                  </a:lnTo>
                  <a:lnTo>
                    <a:pt x="523722" y="176822"/>
                  </a:lnTo>
                  <a:lnTo>
                    <a:pt x="516470" y="198234"/>
                  </a:lnTo>
                  <a:lnTo>
                    <a:pt x="515493" y="226949"/>
                  </a:lnTo>
                  <a:lnTo>
                    <a:pt x="517804" y="259334"/>
                  </a:lnTo>
                  <a:lnTo>
                    <a:pt x="520534" y="284264"/>
                  </a:lnTo>
                  <a:lnTo>
                    <a:pt x="527875" y="295998"/>
                  </a:lnTo>
                  <a:lnTo>
                    <a:pt x="544068" y="288798"/>
                  </a:lnTo>
                  <a:lnTo>
                    <a:pt x="562635" y="269062"/>
                  </a:lnTo>
                  <a:lnTo>
                    <a:pt x="577342" y="252158"/>
                  </a:lnTo>
                  <a:lnTo>
                    <a:pt x="590600" y="244119"/>
                  </a:lnTo>
                  <a:lnTo>
                    <a:pt x="604901" y="250952"/>
                  </a:lnTo>
                  <a:lnTo>
                    <a:pt x="611136" y="269659"/>
                  </a:lnTo>
                  <a:lnTo>
                    <a:pt x="607961" y="292354"/>
                  </a:lnTo>
                  <a:lnTo>
                    <a:pt x="607656" y="317538"/>
                  </a:lnTo>
                  <a:lnTo>
                    <a:pt x="622554" y="343662"/>
                  </a:lnTo>
                  <a:lnTo>
                    <a:pt x="645033" y="365086"/>
                  </a:lnTo>
                  <a:lnTo>
                    <a:pt x="660298" y="376859"/>
                  </a:lnTo>
                  <a:lnTo>
                    <a:pt x="669798" y="376910"/>
                  </a:lnTo>
                  <a:lnTo>
                    <a:pt x="675005" y="363093"/>
                  </a:lnTo>
                  <a:lnTo>
                    <a:pt x="684733" y="344462"/>
                  </a:lnTo>
                  <a:lnTo>
                    <a:pt x="701636" y="330860"/>
                  </a:lnTo>
                  <a:lnTo>
                    <a:pt x="717537" y="321183"/>
                  </a:lnTo>
                  <a:lnTo>
                    <a:pt x="724281" y="314325"/>
                  </a:lnTo>
                  <a:close/>
                </a:path>
              </a:pathLst>
            </a:custGeom>
            <a:solidFill>
              <a:srgbClr val="C5E7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 name="object 63"/>
            <p:cNvPicPr/>
            <p:nvPr/>
          </p:nvPicPr>
          <p:blipFill>
            <a:blip r:embed="rId26" cstate="print"/>
            <a:stretch>
              <a:fillRect/>
            </a:stretch>
          </p:blipFill>
          <p:spPr>
            <a:xfrm>
              <a:off x="9995153" y="1534253"/>
              <a:ext cx="159257" cy="111670"/>
            </a:xfrm>
            <a:prstGeom prst="rect">
              <a:avLst/>
            </a:prstGeom>
          </p:spPr>
        </p:pic>
        <p:sp>
          <p:nvSpPr>
            <p:cNvPr id="64" name="object 64"/>
            <p:cNvSpPr/>
            <p:nvPr/>
          </p:nvSpPr>
          <p:spPr>
            <a:xfrm>
              <a:off x="9838182" y="1484070"/>
              <a:ext cx="642620" cy="309245"/>
            </a:xfrm>
            <a:custGeom>
              <a:avLst/>
              <a:gdLst/>
              <a:ahLst/>
              <a:cxnLst/>
              <a:rect l="l" t="t" r="r" b="b"/>
              <a:pathLst>
                <a:path w="642620" h="309244">
                  <a:moveTo>
                    <a:pt x="81178" y="113842"/>
                  </a:moveTo>
                  <a:lnTo>
                    <a:pt x="43980" y="78130"/>
                  </a:lnTo>
                  <a:lnTo>
                    <a:pt x="8026" y="64795"/>
                  </a:lnTo>
                  <a:lnTo>
                    <a:pt x="0" y="80568"/>
                  </a:lnTo>
                  <a:lnTo>
                    <a:pt x="3924" y="101307"/>
                  </a:lnTo>
                  <a:lnTo>
                    <a:pt x="16916" y="117309"/>
                  </a:lnTo>
                  <a:lnTo>
                    <a:pt x="35674" y="126682"/>
                  </a:lnTo>
                  <a:lnTo>
                    <a:pt x="56896" y="127558"/>
                  </a:lnTo>
                  <a:lnTo>
                    <a:pt x="73761" y="121780"/>
                  </a:lnTo>
                  <a:lnTo>
                    <a:pt x="81178" y="113842"/>
                  </a:lnTo>
                  <a:close/>
                </a:path>
                <a:path w="642620" h="309244">
                  <a:moveTo>
                    <a:pt x="433260" y="203936"/>
                  </a:moveTo>
                  <a:lnTo>
                    <a:pt x="426669" y="187566"/>
                  </a:lnTo>
                  <a:lnTo>
                    <a:pt x="406527" y="179501"/>
                  </a:lnTo>
                  <a:lnTo>
                    <a:pt x="380263" y="181406"/>
                  </a:lnTo>
                  <a:lnTo>
                    <a:pt x="355815" y="188480"/>
                  </a:lnTo>
                  <a:lnTo>
                    <a:pt x="331508" y="193954"/>
                  </a:lnTo>
                  <a:lnTo>
                    <a:pt x="305689" y="191058"/>
                  </a:lnTo>
                  <a:lnTo>
                    <a:pt x="277164" y="185381"/>
                  </a:lnTo>
                  <a:lnTo>
                    <a:pt x="246710" y="186321"/>
                  </a:lnTo>
                  <a:lnTo>
                    <a:pt x="215506" y="191185"/>
                  </a:lnTo>
                  <a:lnTo>
                    <a:pt x="184785" y="197281"/>
                  </a:lnTo>
                  <a:lnTo>
                    <a:pt x="166357" y="206324"/>
                  </a:lnTo>
                  <a:lnTo>
                    <a:pt x="164820" y="219608"/>
                  </a:lnTo>
                  <a:lnTo>
                    <a:pt x="170789" y="235508"/>
                  </a:lnTo>
                  <a:lnTo>
                    <a:pt x="174879" y="252399"/>
                  </a:lnTo>
                  <a:lnTo>
                    <a:pt x="169811" y="266623"/>
                  </a:lnTo>
                  <a:lnTo>
                    <a:pt x="158686" y="275132"/>
                  </a:lnTo>
                  <a:lnTo>
                    <a:pt x="147548" y="279260"/>
                  </a:lnTo>
                  <a:lnTo>
                    <a:pt x="142494" y="280339"/>
                  </a:lnTo>
                  <a:lnTo>
                    <a:pt x="163156" y="288874"/>
                  </a:lnTo>
                  <a:lnTo>
                    <a:pt x="218960" y="303745"/>
                  </a:lnTo>
                  <a:lnTo>
                    <a:pt x="300596" y="308851"/>
                  </a:lnTo>
                  <a:lnTo>
                    <a:pt x="398780" y="288086"/>
                  </a:lnTo>
                  <a:lnTo>
                    <a:pt x="405142" y="273380"/>
                  </a:lnTo>
                  <a:lnTo>
                    <a:pt x="412432" y="258673"/>
                  </a:lnTo>
                  <a:lnTo>
                    <a:pt x="421894" y="242366"/>
                  </a:lnTo>
                  <a:lnTo>
                    <a:pt x="430314" y="223812"/>
                  </a:lnTo>
                  <a:lnTo>
                    <a:pt x="433260" y="203936"/>
                  </a:lnTo>
                  <a:close/>
                </a:path>
                <a:path w="642620" h="309244">
                  <a:moveTo>
                    <a:pt x="642366" y="431"/>
                  </a:moveTo>
                  <a:lnTo>
                    <a:pt x="590423" y="15036"/>
                  </a:lnTo>
                  <a:lnTo>
                    <a:pt x="552132" y="55664"/>
                  </a:lnTo>
                  <a:lnTo>
                    <a:pt x="520700" y="128193"/>
                  </a:lnTo>
                  <a:lnTo>
                    <a:pt x="510616" y="170802"/>
                  </a:lnTo>
                  <a:lnTo>
                    <a:pt x="502653" y="225742"/>
                  </a:lnTo>
                  <a:lnTo>
                    <a:pt x="502158" y="233476"/>
                  </a:lnTo>
                  <a:lnTo>
                    <a:pt x="579615" y="152006"/>
                  </a:lnTo>
                  <a:lnTo>
                    <a:pt x="621639" y="76911"/>
                  </a:lnTo>
                  <a:lnTo>
                    <a:pt x="638975" y="21831"/>
                  </a:lnTo>
                  <a:lnTo>
                    <a:pt x="642366" y="431"/>
                  </a:lnTo>
                  <a:close/>
                </a:path>
              </a:pathLst>
            </a:custGeom>
            <a:solidFill>
              <a:srgbClr val="C5E7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5" name="object 65"/>
            <p:cNvPicPr/>
            <p:nvPr/>
          </p:nvPicPr>
          <p:blipFill>
            <a:blip r:embed="rId27" cstate="print"/>
            <a:stretch>
              <a:fillRect/>
            </a:stretch>
          </p:blipFill>
          <p:spPr>
            <a:xfrm>
              <a:off x="9997773" y="1178022"/>
              <a:ext cx="92328" cy="107062"/>
            </a:xfrm>
            <a:prstGeom prst="rect">
              <a:avLst/>
            </a:prstGeom>
          </p:spPr>
        </p:pic>
        <p:sp>
          <p:nvSpPr>
            <p:cNvPr id="66" name="object 66"/>
            <p:cNvSpPr/>
            <p:nvPr/>
          </p:nvSpPr>
          <p:spPr>
            <a:xfrm>
              <a:off x="10276820" y="1455420"/>
              <a:ext cx="48895" cy="81280"/>
            </a:xfrm>
            <a:custGeom>
              <a:avLst/>
              <a:gdLst/>
              <a:ahLst/>
              <a:cxnLst/>
              <a:rect l="l" t="t" r="r" b="b"/>
              <a:pathLst>
                <a:path w="48895" h="81280">
                  <a:moveTo>
                    <a:pt x="42945" y="0"/>
                  </a:moveTo>
                  <a:lnTo>
                    <a:pt x="4083" y="37338"/>
                  </a:lnTo>
                  <a:lnTo>
                    <a:pt x="0" y="60900"/>
                  </a:lnTo>
                  <a:lnTo>
                    <a:pt x="1702" y="76676"/>
                  </a:lnTo>
                  <a:lnTo>
                    <a:pt x="9548" y="81164"/>
                  </a:lnTo>
                  <a:lnTo>
                    <a:pt x="23895" y="70866"/>
                  </a:lnTo>
                  <a:lnTo>
                    <a:pt x="38338" y="50792"/>
                  </a:lnTo>
                  <a:lnTo>
                    <a:pt x="46851" y="29717"/>
                  </a:lnTo>
                  <a:lnTo>
                    <a:pt x="48648" y="11501"/>
                  </a:lnTo>
                  <a:lnTo>
                    <a:pt x="42945" y="0"/>
                  </a:lnTo>
                  <a:close/>
                </a:path>
              </a:pathLst>
            </a:custGeom>
            <a:solidFill>
              <a:srgbClr val="C5E7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7"/>
            <p:cNvSpPr/>
            <p:nvPr/>
          </p:nvSpPr>
          <p:spPr>
            <a:xfrm>
              <a:off x="9747503" y="1046988"/>
              <a:ext cx="757555" cy="757555"/>
            </a:xfrm>
            <a:custGeom>
              <a:avLst/>
              <a:gdLst/>
              <a:ahLst/>
              <a:cxnLst/>
              <a:rect l="l" t="t" r="r" b="b"/>
              <a:pathLst>
                <a:path w="757554" h="757555">
                  <a:moveTo>
                    <a:pt x="378714" y="0"/>
                  </a:moveTo>
                  <a:lnTo>
                    <a:pt x="331231" y="2960"/>
                  </a:lnTo>
                  <a:lnTo>
                    <a:pt x="285503" y="11602"/>
                  </a:lnTo>
                  <a:lnTo>
                    <a:pt x="241883" y="25563"/>
                  </a:lnTo>
                  <a:lnTo>
                    <a:pt x="200729" y="44483"/>
                  </a:lnTo>
                  <a:lnTo>
                    <a:pt x="162397" y="68001"/>
                  </a:lnTo>
                  <a:lnTo>
                    <a:pt x="127241" y="95756"/>
                  </a:lnTo>
                  <a:lnTo>
                    <a:pt x="95618" y="127385"/>
                  </a:lnTo>
                  <a:lnTo>
                    <a:pt x="67884" y="162530"/>
                  </a:lnTo>
                  <a:lnTo>
                    <a:pt x="44395" y="200828"/>
                  </a:lnTo>
                  <a:lnTo>
                    <a:pt x="25506" y="241918"/>
                  </a:lnTo>
                  <a:lnTo>
                    <a:pt x="11573" y="285440"/>
                  </a:lnTo>
                  <a:lnTo>
                    <a:pt x="2952" y="331031"/>
                  </a:lnTo>
                  <a:lnTo>
                    <a:pt x="0" y="378332"/>
                  </a:lnTo>
                  <a:lnTo>
                    <a:pt x="2952" y="425796"/>
                  </a:lnTo>
                  <a:lnTo>
                    <a:pt x="11573" y="471526"/>
                  </a:lnTo>
                  <a:lnTo>
                    <a:pt x="25506" y="515162"/>
                  </a:lnTo>
                  <a:lnTo>
                    <a:pt x="44395" y="556346"/>
                  </a:lnTo>
                  <a:lnTo>
                    <a:pt x="67884" y="594720"/>
                  </a:lnTo>
                  <a:lnTo>
                    <a:pt x="95618" y="629923"/>
                  </a:lnTo>
                  <a:lnTo>
                    <a:pt x="127241" y="661597"/>
                  </a:lnTo>
                  <a:lnTo>
                    <a:pt x="162397" y="689382"/>
                  </a:lnTo>
                  <a:lnTo>
                    <a:pt x="200729" y="712921"/>
                  </a:lnTo>
                  <a:lnTo>
                    <a:pt x="241883" y="731854"/>
                  </a:lnTo>
                  <a:lnTo>
                    <a:pt x="285503" y="745822"/>
                  </a:lnTo>
                  <a:lnTo>
                    <a:pt x="331231" y="754466"/>
                  </a:lnTo>
                  <a:lnTo>
                    <a:pt x="378714" y="757427"/>
                  </a:lnTo>
                  <a:lnTo>
                    <a:pt x="426046" y="754466"/>
                  </a:lnTo>
                  <a:lnTo>
                    <a:pt x="471673" y="745822"/>
                  </a:lnTo>
                  <a:lnTo>
                    <a:pt x="510335" y="733424"/>
                  </a:lnTo>
                  <a:lnTo>
                    <a:pt x="378714" y="733424"/>
                  </a:lnTo>
                  <a:lnTo>
                    <a:pt x="330551" y="730175"/>
                  </a:lnTo>
                  <a:lnTo>
                    <a:pt x="284331" y="720712"/>
                  </a:lnTo>
                  <a:lnTo>
                    <a:pt x="240480" y="705463"/>
                  </a:lnTo>
                  <a:lnTo>
                    <a:pt x="199427" y="684854"/>
                  </a:lnTo>
                  <a:lnTo>
                    <a:pt x="161600" y="659314"/>
                  </a:lnTo>
                  <a:lnTo>
                    <a:pt x="127428" y="629269"/>
                  </a:lnTo>
                  <a:lnTo>
                    <a:pt x="97338" y="595146"/>
                  </a:lnTo>
                  <a:lnTo>
                    <a:pt x="71759" y="557374"/>
                  </a:lnTo>
                  <a:lnTo>
                    <a:pt x="51119" y="516380"/>
                  </a:lnTo>
                  <a:lnTo>
                    <a:pt x="35846" y="472589"/>
                  </a:lnTo>
                  <a:lnTo>
                    <a:pt x="26368" y="426431"/>
                  </a:lnTo>
                  <a:lnTo>
                    <a:pt x="23114" y="378332"/>
                  </a:lnTo>
                  <a:lnTo>
                    <a:pt x="26315" y="331031"/>
                  </a:lnTo>
                  <a:lnTo>
                    <a:pt x="35846" y="284132"/>
                  </a:lnTo>
                  <a:lnTo>
                    <a:pt x="51119" y="240405"/>
                  </a:lnTo>
                  <a:lnTo>
                    <a:pt x="71759" y="199488"/>
                  </a:lnTo>
                  <a:lnTo>
                    <a:pt x="97338" y="161805"/>
                  </a:lnTo>
                  <a:lnTo>
                    <a:pt x="127428" y="127777"/>
                  </a:lnTo>
                  <a:lnTo>
                    <a:pt x="161600" y="97827"/>
                  </a:lnTo>
                  <a:lnTo>
                    <a:pt x="199427" y="72375"/>
                  </a:lnTo>
                  <a:lnTo>
                    <a:pt x="240480" y="51845"/>
                  </a:lnTo>
                  <a:lnTo>
                    <a:pt x="284331" y="36658"/>
                  </a:lnTo>
                  <a:lnTo>
                    <a:pt x="330551" y="27237"/>
                  </a:lnTo>
                  <a:lnTo>
                    <a:pt x="378714" y="24002"/>
                  </a:lnTo>
                  <a:lnTo>
                    <a:pt x="510362" y="24002"/>
                  </a:lnTo>
                  <a:lnTo>
                    <a:pt x="471673" y="11602"/>
                  </a:lnTo>
                  <a:lnTo>
                    <a:pt x="426046" y="2960"/>
                  </a:lnTo>
                  <a:lnTo>
                    <a:pt x="378714" y="0"/>
                  </a:lnTo>
                  <a:close/>
                </a:path>
                <a:path w="757554" h="757555">
                  <a:moveTo>
                    <a:pt x="510362" y="24002"/>
                  </a:moveTo>
                  <a:lnTo>
                    <a:pt x="378714" y="24002"/>
                  </a:lnTo>
                  <a:lnTo>
                    <a:pt x="426701" y="27237"/>
                  </a:lnTo>
                  <a:lnTo>
                    <a:pt x="472775" y="36658"/>
                  </a:lnTo>
                  <a:lnTo>
                    <a:pt x="516507" y="51845"/>
                  </a:lnTo>
                  <a:lnTo>
                    <a:pt x="557464" y="72375"/>
                  </a:lnTo>
                  <a:lnTo>
                    <a:pt x="595216" y="97827"/>
                  </a:lnTo>
                  <a:lnTo>
                    <a:pt x="629332" y="127777"/>
                  </a:lnTo>
                  <a:lnTo>
                    <a:pt x="659382" y="161805"/>
                  </a:lnTo>
                  <a:lnTo>
                    <a:pt x="684934" y="199488"/>
                  </a:lnTo>
                  <a:lnTo>
                    <a:pt x="705558" y="240405"/>
                  </a:lnTo>
                  <a:lnTo>
                    <a:pt x="720823" y="284132"/>
                  </a:lnTo>
                  <a:lnTo>
                    <a:pt x="730297" y="330249"/>
                  </a:lnTo>
                  <a:lnTo>
                    <a:pt x="733552" y="378332"/>
                  </a:lnTo>
                  <a:lnTo>
                    <a:pt x="730340" y="425796"/>
                  </a:lnTo>
                  <a:lnTo>
                    <a:pt x="720823" y="472589"/>
                  </a:lnTo>
                  <a:lnTo>
                    <a:pt x="705558" y="516380"/>
                  </a:lnTo>
                  <a:lnTo>
                    <a:pt x="684934" y="557374"/>
                  </a:lnTo>
                  <a:lnTo>
                    <a:pt x="659382" y="595146"/>
                  </a:lnTo>
                  <a:lnTo>
                    <a:pt x="629332" y="629269"/>
                  </a:lnTo>
                  <a:lnTo>
                    <a:pt x="595216" y="659314"/>
                  </a:lnTo>
                  <a:lnTo>
                    <a:pt x="557464" y="684854"/>
                  </a:lnTo>
                  <a:lnTo>
                    <a:pt x="516507" y="705463"/>
                  </a:lnTo>
                  <a:lnTo>
                    <a:pt x="472775" y="720712"/>
                  </a:lnTo>
                  <a:lnTo>
                    <a:pt x="426701" y="730175"/>
                  </a:lnTo>
                  <a:lnTo>
                    <a:pt x="378714" y="733424"/>
                  </a:lnTo>
                  <a:lnTo>
                    <a:pt x="510335" y="733424"/>
                  </a:lnTo>
                  <a:lnTo>
                    <a:pt x="556360" y="712921"/>
                  </a:lnTo>
                  <a:lnTo>
                    <a:pt x="594697" y="689382"/>
                  </a:lnTo>
                  <a:lnTo>
                    <a:pt x="629880" y="661597"/>
                  </a:lnTo>
                  <a:lnTo>
                    <a:pt x="661547" y="629923"/>
                  </a:lnTo>
                  <a:lnTo>
                    <a:pt x="689335" y="594720"/>
                  </a:lnTo>
                  <a:lnTo>
                    <a:pt x="712883" y="556346"/>
                  </a:lnTo>
                  <a:lnTo>
                    <a:pt x="731828" y="515162"/>
                  </a:lnTo>
                  <a:lnTo>
                    <a:pt x="745808" y="471526"/>
                  </a:lnTo>
                  <a:lnTo>
                    <a:pt x="754342" y="426431"/>
                  </a:lnTo>
                  <a:lnTo>
                    <a:pt x="754462" y="425796"/>
                  </a:lnTo>
                  <a:lnTo>
                    <a:pt x="757428" y="378332"/>
                  </a:lnTo>
                  <a:lnTo>
                    <a:pt x="754462" y="331031"/>
                  </a:lnTo>
                  <a:lnTo>
                    <a:pt x="745808" y="285440"/>
                  </a:lnTo>
                  <a:lnTo>
                    <a:pt x="731828" y="241918"/>
                  </a:lnTo>
                  <a:lnTo>
                    <a:pt x="712883" y="200828"/>
                  </a:lnTo>
                  <a:lnTo>
                    <a:pt x="689335" y="162530"/>
                  </a:lnTo>
                  <a:lnTo>
                    <a:pt x="661547" y="127385"/>
                  </a:lnTo>
                  <a:lnTo>
                    <a:pt x="629880" y="95756"/>
                  </a:lnTo>
                  <a:lnTo>
                    <a:pt x="594697" y="68001"/>
                  </a:lnTo>
                  <a:lnTo>
                    <a:pt x="556360" y="44483"/>
                  </a:lnTo>
                  <a:lnTo>
                    <a:pt x="515232" y="25563"/>
                  </a:lnTo>
                  <a:lnTo>
                    <a:pt x="510362" y="24002"/>
                  </a:lnTo>
                  <a:close/>
                </a:path>
              </a:pathLst>
            </a:custGeom>
            <a:solidFill>
              <a:srgbClr val="A9DB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8"/>
            <p:cNvSpPr/>
            <p:nvPr/>
          </p:nvSpPr>
          <p:spPr>
            <a:xfrm>
              <a:off x="924305" y="2600705"/>
              <a:ext cx="1408430" cy="253365"/>
            </a:xfrm>
            <a:custGeom>
              <a:avLst/>
              <a:gdLst/>
              <a:ahLst/>
              <a:cxnLst/>
              <a:rect l="l" t="t" r="r" b="b"/>
              <a:pathLst>
                <a:path w="1408430" h="253364">
                  <a:moveTo>
                    <a:pt x="0" y="252984"/>
                  </a:moveTo>
                  <a:lnTo>
                    <a:pt x="1408176" y="252984"/>
                  </a:lnTo>
                  <a:lnTo>
                    <a:pt x="1408176" y="0"/>
                  </a:lnTo>
                  <a:lnTo>
                    <a:pt x="0" y="0"/>
                  </a:lnTo>
                  <a:lnTo>
                    <a:pt x="0" y="252984"/>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9" name="object 69"/>
          <p:cNvSpPr txBox="1"/>
          <p:nvPr/>
        </p:nvSpPr>
        <p:spPr>
          <a:xfrm>
            <a:off x="914780" y="2307162"/>
            <a:ext cx="1427480" cy="272415"/>
          </a:xfrm>
          <a:prstGeom prst="rect">
            <a:avLst/>
          </a:prstGeom>
          <a:solidFill>
            <a:srgbClr val="5571AA"/>
          </a:solidFill>
        </p:spPr>
        <p:txBody>
          <a:bodyPr vert="horz" wrap="square" lIns="0" tIns="0" rIns="0" bIns="0" rtlCol="0">
            <a:spAutoFit/>
          </a:bodyPr>
          <a:lstStyle/>
          <a:p>
            <a:pPr marL="255904"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15" normalizeH="0" baseline="0" noProof="0" dirty="0">
                <a:ln>
                  <a:noFill/>
                </a:ln>
                <a:solidFill>
                  <a:srgbClr val="FFFFFF"/>
                </a:solidFill>
                <a:effectLst/>
                <a:uLnTx/>
                <a:uFillTx/>
                <a:latin typeface="Meiryo UI"/>
                <a:cs typeface="Meiryo UI"/>
              </a:rPr>
              <a:t>月面輸送</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70" name="object 70"/>
          <p:cNvGrpSpPr/>
          <p:nvPr/>
        </p:nvGrpSpPr>
        <p:grpSpPr>
          <a:xfrm>
            <a:off x="914780" y="2560146"/>
            <a:ext cx="1427480" cy="775335"/>
            <a:chOff x="914780" y="2844164"/>
            <a:chExt cx="1427480" cy="775335"/>
          </a:xfrm>
        </p:grpSpPr>
        <p:sp>
          <p:nvSpPr>
            <p:cNvPr id="71" name="object 71"/>
            <p:cNvSpPr/>
            <p:nvPr/>
          </p:nvSpPr>
          <p:spPr>
            <a:xfrm>
              <a:off x="924305" y="2853689"/>
              <a:ext cx="1408430" cy="756285"/>
            </a:xfrm>
            <a:custGeom>
              <a:avLst/>
              <a:gdLst/>
              <a:ahLst/>
              <a:cxnLst/>
              <a:rect l="l" t="t" r="r" b="b"/>
              <a:pathLst>
                <a:path w="1408430" h="756285">
                  <a:moveTo>
                    <a:pt x="1408176" y="0"/>
                  </a:moveTo>
                  <a:lnTo>
                    <a:pt x="0" y="0"/>
                  </a:lnTo>
                  <a:lnTo>
                    <a:pt x="0" y="755904"/>
                  </a:lnTo>
                  <a:lnTo>
                    <a:pt x="1408176" y="755904"/>
                  </a:lnTo>
                  <a:lnTo>
                    <a:pt x="140817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2"/>
            <p:cNvSpPr/>
            <p:nvPr/>
          </p:nvSpPr>
          <p:spPr>
            <a:xfrm>
              <a:off x="924305" y="2853689"/>
              <a:ext cx="1408430" cy="756285"/>
            </a:xfrm>
            <a:custGeom>
              <a:avLst/>
              <a:gdLst/>
              <a:ahLst/>
              <a:cxnLst/>
              <a:rect l="l" t="t" r="r" b="b"/>
              <a:pathLst>
                <a:path w="1408430" h="756285">
                  <a:moveTo>
                    <a:pt x="0" y="755904"/>
                  </a:moveTo>
                  <a:lnTo>
                    <a:pt x="1408176" y="755904"/>
                  </a:lnTo>
                  <a:lnTo>
                    <a:pt x="1408176" y="0"/>
                  </a:lnTo>
                  <a:lnTo>
                    <a:pt x="0" y="0"/>
                  </a:lnTo>
                  <a:lnTo>
                    <a:pt x="0" y="755904"/>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3" name="object 73"/>
          <p:cNvSpPr txBox="1"/>
          <p:nvPr/>
        </p:nvSpPr>
        <p:spPr>
          <a:xfrm>
            <a:off x="933830" y="2646125"/>
            <a:ext cx="1389380" cy="635000"/>
          </a:xfrm>
          <a:prstGeom prst="rect">
            <a:avLst/>
          </a:prstGeom>
        </p:spPr>
        <p:txBody>
          <a:bodyPr vert="horz" wrap="square" lIns="0" tIns="12065" rIns="0" bIns="0" rtlCol="0">
            <a:spAutoFit/>
          </a:bodyPr>
          <a:lstStyle/>
          <a:p>
            <a:pPr marL="123825" marR="11811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月軌道や月面への輸</a:t>
            </a:r>
            <a:r>
              <a:rPr kumimoji="0" sz="1000" b="0" i="0" u="none" strike="noStrike" kern="0" cap="none" spc="-20" normalizeH="0" baseline="0" noProof="0" dirty="0">
                <a:ln>
                  <a:noFill/>
                </a:ln>
                <a:solidFill>
                  <a:sysClr val="windowText" lastClr="000000"/>
                </a:solidFill>
                <a:effectLst/>
                <a:uLnTx/>
                <a:uFillTx/>
                <a:latin typeface="メイリオ"/>
                <a:cs typeface="メイリオ"/>
              </a:rPr>
              <a:t>送サービスが確立。</a:t>
            </a:r>
            <a:r>
              <a:rPr kumimoji="0" sz="1000" b="0" i="0" u="none" strike="noStrike" kern="0" cap="none" spc="-15" normalizeH="0" baseline="0" noProof="0" dirty="0">
                <a:ln>
                  <a:noFill/>
                </a:ln>
                <a:solidFill>
                  <a:sysClr val="windowText" lastClr="000000"/>
                </a:solidFill>
                <a:effectLst/>
                <a:uLnTx/>
                <a:uFillTx/>
                <a:latin typeface="メイリオ"/>
                <a:cs typeface="メイリオ"/>
              </a:rPr>
              <a:t>月面着陸機は小型か</a:t>
            </a:r>
            <a:r>
              <a:rPr kumimoji="0" sz="1000" b="0" i="0" u="none" strike="noStrike" kern="0" cap="none" spc="-20" normalizeH="0" baseline="0" noProof="0" dirty="0">
                <a:ln>
                  <a:noFill/>
                </a:ln>
                <a:solidFill>
                  <a:sysClr val="windowText" lastClr="000000"/>
                </a:solidFill>
                <a:effectLst/>
                <a:uLnTx/>
                <a:uFillTx/>
                <a:latin typeface="メイリオ"/>
                <a:cs typeface="メイリオ"/>
              </a:rPr>
              <a:t>ら大型へ。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74" name="object 74"/>
          <p:cNvGrpSpPr/>
          <p:nvPr/>
        </p:nvGrpSpPr>
        <p:grpSpPr>
          <a:xfrm>
            <a:off x="5270372" y="1438483"/>
            <a:ext cx="1837689" cy="272415"/>
            <a:chOff x="5270372" y="1722501"/>
            <a:chExt cx="1837689" cy="272415"/>
          </a:xfrm>
        </p:grpSpPr>
        <p:sp>
          <p:nvSpPr>
            <p:cNvPr id="75" name="object 75"/>
            <p:cNvSpPr/>
            <p:nvPr/>
          </p:nvSpPr>
          <p:spPr>
            <a:xfrm>
              <a:off x="5279897" y="1732026"/>
              <a:ext cx="1818639" cy="253365"/>
            </a:xfrm>
            <a:custGeom>
              <a:avLst/>
              <a:gdLst/>
              <a:ahLst/>
              <a:cxnLst/>
              <a:rect l="l" t="t" r="r" b="b"/>
              <a:pathLst>
                <a:path w="1818640" h="253364">
                  <a:moveTo>
                    <a:pt x="1818131" y="0"/>
                  </a:moveTo>
                  <a:lnTo>
                    <a:pt x="0" y="0"/>
                  </a:lnTo>
                  <a:lnTo>
                    <a:pt x="0" y="252984"/>
                  </a:lnTo>
                  <a:lnTo>
                    <a:pt x="1818131" y="252984"/>
                  </a:lnTo>
                  <a:lnTo>
                    <a:pt x="1818131" y="0"/>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6"/>
            <p:cNvSpPr/>
            <p:nvPr/>
          </p:nvSpPr>
          <p:spPr>
            <a:xfrm>
              <a:off x="5279897" y="1732026"/>
              <a:ext cx="1818639" cy="253365"/>
            </a:xfrm>
            <a:custGeom>
              <a:avLst/>
              <a:gdLst/>
              <a:ahLst/>
              <a:cxnLst/>
              <a:rect l="l" t="t" r="r" b="b"/>
              <a:pathLst>
                <a:path w="1818640" h="253364">
                  <a:moveTo>
                    <a:pt x="0" y="252984"/>
                  </a:moveTo>
                  <a:lnTo>
                    <a:pt x="1818131" y="252984"/>
                  </a:lnTo>
                  <a:lnTo>
                    <a:pt x="1818131" y="0"/>
                  </a:lnTo>
                  <a:lnTo>
                    <a:pt x="0" y="0"/>
                  </a:lnTo>
                  <a:lnTo>
                    <a:pt x="0" y="252984"/>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7" name="object 77"/>
          <p:cNvSpPr txBox="1"/>
          <p:nvPr/>
        </p:nvSpPr>
        <p:spPr>
          <a:xfrm>
            <a:off x="5289422" y="1423573"/>
            <a:ext cx="1799589" cy="300355"/>
          </a:xfrm>
          <a:prstGeom prst="rect">
            <a:avLst/>
          </a:prstGeom>
        </p:spPr>
        <p:txBody>
          <a:bodyPr vert="horz" wrap="square" lIns="0" tIns="12700" rIns="0" bIns="0" rtlCol="0">
            <a:spAutoFit/>
          </a:bodyPr>
          <a:lstStyle/>
          <a:p>
            <a:pPr marL="16256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20" normalizeH="0" baseline="0" noProof="0" dirty="0">
                <a:ln>
                  <a:noFill/>
                </a:ln>
                <a:solidFill>
                  <a:srgbClr val="FFFFFF"/>
                </a:solidFill>
                <a:effectLst/>
                <a:uLnTx/>
                <a:uFillTx/>
                <a:latin typeface="Meiryo UI"/>
                <a:cs typeface="Meiryo UI"/>
              </a:rPr>
              <a:t>月-地球間通信</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78" name="object 78"/>
          <p:cNvGrpSpPr/>
          <p:nvPr/>
        </p:nvGrpSpPr>
        <p:grpSpPr>
          <a:xfrm>
            <a:off x="5270372" y="1691467"/>
            <a:ext cx="1837689" cy="473709"/>
            <a:chOff x="5270372" y="1975485"/>
            <a:chExt cx="1837689" cy="473709"/>
          </a:xfrm>
        </p:grpSpPr>
        <p:sp>
          <p:nvSpPr>
            <p:cNvPr id="79" name="object 79"/>
            <p:cNvSpPr/>
            <p:nvPr/>
          </p:nvSpPr>
          <p:spPr>
            <a:xfrm>
              <a:off x="5279897" y="1985010"/>
              <a:ext cx="1818639" cy="454659"/>
            </a:xfrm>
            <a:custGeom>
              <a:avLst/>
              <a:gdLst/>
              <a:ahLst/>
              <a:cxnLst/>
              <a:rect l="l" t="t" r="r" b="b"/>
              <a:pathLst>
                <a:path w="1818640" h="454660">
                  <a:moveTo>
                    <a:pt x="1818131" y="0"/>
                  </a:moveTo>
                  <a:lnTo>
                    <a:pt x="0" y="0"/>
                  </a:lnTo>
                  <a:lnTo>
                    <a:pt x="0" y="454151"/>
                  </a:lnTo>
                  <a:lnTo>
                    <a:pt x="1818131" y="454151"/>
                  </a:lnTo>
                  <a:lnTo>
                    <a:pt x="1818131"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80"/>
            <p:cNvSpPr/>
            <p:nvPr/>
          </p:nvSpPr>
          <p:spPr>
            <a:xfrm>
              <a:off x="5279897" y="1985010"/>
              <a:ext cx="1818639" cy="454659"/>
            </a:xfrm>
            <a:custGeom>
              <a:avLst/>
              <a:gdLst/>
              <a:ahLst/>
              <a:cxnLst/>
              <a:rect l="l" t="t" r="r" b="b"/>
              <a:pathLst>
                <a:path w="1818640" h="454660">
                  <a:moveTo>
                    <a:pt x="0" y="454151"/>
                  </a:moveTo>
                  <a:lnTo>
                    <a:pt x="1818131" y="454151"/>
                  </a:lnTo>
                  <a:lnTo>
                    <a:pt x="1818131"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1" name="object 81"/>
          <p:cNvSpPr txBox="1"/>
          <p:nvPr/>
        </p:nvSpPr>
        <p:spPr>
          <a:xfrm>
            <a:off x="5289422" y="1777192"/>
            <a:ext cx="1799589" cy="177800"/>
          </a:xfrm>
          <a:prstGeom prst="rect">
            <a:avLst/>
          </a:prstGeom>
        </p:spPr>
        <p:txBody>
          <a:bodyPr vert="horz" wrap="square" lIns="0" tIns="12065" rIns="0" bIns="0" rtlCol="0">
            <a:spAutoFit/>
          </a:bodyPr>
          <a:lstStyle/>
          <a:p>
            <a:pPr marL="139065" marR="0" lvl="0" indent="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「通信」と「測位」の確立</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82" name="object 82"/>
          <p:cNvGrpSpPr/>
          <p:nvPr/>
        </p:nvGrpSpPr>
        <p:grpSpPr>
          <a:xfrm>
            <a:off x="2051557" y="551515"/>
            <a:ext cx="7546340" cy="4100829"/>
            <a:chOff x="2051557" y="835533"/>
            <a:chExt cx="7546340" cy="4100829"/>
          </a:xfrm>
        </p:grpSpPr>
        <p:sp>
          <p:nvSpPr>
            <p:cNvPr id="83" name="object 83"/>
            <p:cNvSpPr/>
            <p:nvPr/>
          </p:nvSpPr>
          <p:spPr>
            <a:xfrm>
              <a:off x="2064257" y="919734"/>
              <a:ext cx="594360" cy="594360"/>
            </a:xfrm>
            <a:custGeom>
              <a:avLst/>
              <a:gdLst/>
              <a:ahLst/>
              <a:cxnLst/>
              <a:rect l="l" t="t" r="r" b="b"/>
              <a:pathLst>
                <a:path w="594360" h="594360">
                  <a:moveTo>
                    <a:pt x="297180" y="0"/>
                  </a:moveTo>
                  <a:lnTo>
                    <a:pt x="248986" y="3890"/>
                  </a:lnTo>
                  <a:lnTo>
                    <a:pt x="203265" y="15154"/>
                  </a:lnTo>
                  <a:lnTo>
                    <a:pt x="160628" y="33179"/>
                  </a:lnTo>
                  <a:lnTo>
                    <a:pt x="121688" y="57351"/>
                  </a:lnTo>
                  <a:lnTo>
                    <a:pt x="87058" y="87058"/>
                  </a:lnTo>
                  <a:lnTo>
                    <a:pt x="57351" y="121688"/>
                  </a:lnTo>
                  <a:lnTo>
                    <a:pt x="33179" y="160628"/>
                  </a:lnTo>
                  <a:lnTo>
                    <a:pt x="15154" y="203265"/>
                  </a:lnTo>
                  <a:lnTo>
                    <a:pt x="3890" y="248986"/>
                  </a:lnTo>
                  <a:lnTo>
                    <a:pt x="0" y="297179"/>
                  </a:lnTo>
                  <a:lnTo>
                    <a:pt x="3890" y="345373"/>
                  </a:lnTo>
                  <a:lnTo>
                    <a:pt x="15154" y="391094"/>
                  </a:lnTo>
                  <a:lnTo>
                    <a:pt x="33179" y="433731"/>
                  </a:lnTo>
                  <a:lnTo>
                    <a:pt x="57351" y="472671"/>
                  </a:lnTo>
                  <a:lnTo>
                    <a:pt x="87058" y="507301"/>
                  </a:lnTo>
                  <a:lnTo>
                    <a:pt x="121688" y="537008"/>
                  </a:lnTo>
                  <a:lnTo>
                    <a:pt x="160628" y="561180"/>
                  </a:lnTo>
                  <a:lnTo>
                    <a:pt x="203265" y="579205"/>
                  </a:lnTo>
                  <a:lnTo>
                    <a:pt x="248986" y="590469"/>
                  </a:lnTo>
                  <a:lnTo>
                    <a:pt x="297180" y="594359"/>
                  </a:lnTo>
                  <a:lnTo>
                    <a:pt x="345373" y="590469"/>
                  </a:lnTo>
                  <a:lnTo>
                    <a:pt x="391094" y="579205"/>
                  </a:lnTo>
                  <a:lnTo>
                    <a:pt x="433731" y="561180"/>
                  </a:lnTo>
                  <a:lnTo>
                    <a:pt x="472671" y="537008"/>
                  </a:lnTo>
                  <a:lnTo>
                    <a:pt x="507301" y="507301"/>
                  </a:lnTo>
                  <a:lnTo>
                    <a:pt x="537008" y="472671"/>
                  </a:lnTo>
                  <a:lnTo>
                    <a:pt x="561180" y="433731"/>
                  </a:lnTo>
                  <a:lnTo>
                    <a:pt x="579205" y="391094"/>
                  </a:lnTo>
                  <a:lnTo>
                    <a:pt x="590469" y="345373"/>
                  </a:lnTo>
                  <a:lnTo>
                    <a:pt x="594360" y="297179"/>
                  </a:lnTo>
                  <a:lnTo>
                    <a:pt x="590469" y="248986"/>
                  </a:lnTo>
                  <a:lnTo>
                    <a:pt x="579205" y="203265"/>
                  </a:lnTo>
                  <a:lnTo>
                    <a:pt x="561180" y="160628"/>
                  </a:lnTo>
                  <a:lnTo>
                    <a:pt x="537008" y="121688"/>
                  </a:lnTo>
                  <a:lnTo>
                    <a:pt x="507301" y="87058"/>
                  </a:lnTo>
                  <a:lnTo>
                    <a:pt x="472671" y="57351"/>
                  </a:lnTo>
                  <a:lnTo>
                    <a:pt x="433731" y="33179"/>
                  </a:lnTo>
                  <a:lnTo>
                    <a:pt x="391094" y="15154"/>
                  </a:lnTo>
                  <a:lnTo>
                    <a:pt x="345373" y="3890"/>
                  </a:lnTo>
                  <a:lnTo>
                    <a:pt x="297180" y="0"/>
                  </a:lnTo>
                  <a:close/>
                </a:path>
              </a:pathLst>
            </a:custGeom>
            <a:solidFill>
              <a:srgbClr val="BAC6DD">
                <a:alpha val="50195"/>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object 84"/>
            <p:cNvSpPr/>
            <p:nvPr/>
          </p:nvSpPr>
          <p:spPr>
            <a:xfrm>
              <a:off x="2064257" y="919734"/>
              <a:ext cx="594360" cy="594360"/>
            </a:xfrm>
            <a:custGeom>
              <a:avLst/>
              <a:gdLst/>
              <a:ahLst/>
              <a:cxnLst/>
              <a:rect l="l" t="t" r="r" b="b"/>
              <a:pathLst>
                <a:path w="594360" h="594360">
                  <a:moveTo>
                    <a:pt x="0" y="297179"/>
                  </a:moveTo>
                  <a:lnTo>
                    <a:pt x="3890" y="248986"/>
                  </a:lnTo>
                  <a:lnTo>
                    <a:pt x="15154" y="203265"/>
                  </a:lnTo>
                  <a:lnTo>
                    <a:pt x="33179" y="160628"/>
                  </a:lnTo>
                  <a:lnTo>
                    <a:pt x="57351" y="121688"/>
                  </a:lnTo>
                  <a:lnTo>
                    <a:pt x="87058" y="87058"/>
                  </a:lnTo>
                  <a:lnTo>
                    <a:pt x="121688" y="57351"/>
                  </a:lnTo>
                  <a:lnTo>
                    <a:pt x="160628" y="33179"/>
                  </a:lnTo>
                  <a:lnTo>
                    <a:pt x="203265" y="15154"/>
                  </a:lnTo>
                  <a:lnTo>
                    <a:pt x="248986" y="3890"/>
                  </a:lnTo>
                  <a:lnTo>
                    <a:pt x="297180" y="0"/>
                  </a:lnTo>
                  <a:lnTo>
                    <a:pt x="345373" y="3890"/>
                  </a:lnTo>
                  <a:lnTo>
                    <a:pt x="391094" y="15154"/>
                  </a:lnTo>
                  <a:lnTo>
                    <a:pt x="433731" y="33179"/>
                  </a:lnTo>
                  <a:lnTo>
                    <a:pt x="472671" y="57351"/>
                  </a:lnTo>
                  <a:lnTo>
                    <a:pt x="507301" y="87058"/>
                  </a:lnTo>
                  <a:lnTo>
                    <a:pt x="537008" y="121688"/>
                  </a:lnTo>
                  <a:lnTo>
                    <a:pt x="561180" y="160628"/>
                  </a:lnTo>
                  <a:lnTo>
                    <a:pt x="579205" y="203265"/>
                  </a:lnTo>
                  <a:lnTo>
                    <a:pt x="590469" y="248986"/>
                  </a:lnTo>
                  <a:lnTo>
                    <a:pt x="594360" y="297179"/>
                  </a:lnTo>
                  <a:lnTo>
                    <a:pt x="590469" y="345373"/>
                  </a:lnTo>
                  <a:lnTo>
                    <a:pt x="579205" y="391094"/>
                  </a:lnTo>
                  <a:lnTo>
                    <a:pt x="561180" y="433731"/>
                  </a:lnTo>
                  <a:lnTo>
                    <a:pt x="537008" y="472671"/>
                  </a:lnTo>
                  <a:lnTo>
                    <a:pt x="507301" y="507301"/>
                  </a:lnTo>
                  <a:lnTo>
                    <a:pt x="472671" y="537008"/>
                  </a:lnTo>
                  <a:lnTo>
                    <a:pt x="433731" y="561180"/>
                  </a:lnTo>
                  <a:lnTo>
                    <a:pt x="391094" y="579205"/>
                  </a:lnTo>
                  <a:lnTo>
                    <a:pt x="345373" y="590469"/>
                  </a:lnTo>
                  <a:lnTo>
                    <a:pt x="297180" y="594359"/>
                  </a:lnTo>
                  <a:lnTo>
                    <a:pt x="248986" y="590469"/>
                  </a:lnTo>
                  <a:lnTo>
                    <a:pt x="203265" y="579205"/>
                  </a:lnTo>
                  <a:lnTo>
                    <a:pt x="160628" y="561180"/>
                  </a:lnTo>
                  <a:lnTo>
                    <a:pt x="121688" y="537008"/>
                  </a:lnTo>
                  <a:lnTo>
                    <a:pt x="87058" y="507301"/>
                  </a:lnTo>
                  <a:lnTo>
                    <a:pt x="57351" y="472671"/>
                  </a:lnTo>
                  <a:lnTo>
                    <a:pt x="33179" y="433731"/>
                  </a:lnTo>
                  <a:lnTo>
                    <a:pt x="15154" y="391094"/>
                  </a:lnTo>
                  <a:lnTo>
                    <a:pt x="3890" y="345373"/>
                  </a:lnTo>
                  <a:lnTo>
                    <a:pt x="0" y="297179"/>
                  </a:lnTo>
                  <a:close/>
                </a:path>
              </a:pathLst>
            </a:custGeom>
            <a:ln w="25400">
              <a:solidFill>
                <a:srgbClr val="1E2C57"/>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5"/>
            <p:cNvSpPr/>
            <p:nvPr/>
          </p:nvSpPr>
          <p:spPr>
            <a:xfrm>
              <a:off x="2222001" y="1022858"/>
              <a:ext cx="355600" cy="387350"/>
            </a:xfrm>
            <a:custGeom>
              <a:avLst/>
              <a:gdLst/>
              <a:ahLst/>
              <a:cxnLst/>
              <a:rect l="l" t="t" r="r" b="b"/>
              <a:pathLst>
                <a:path w="355600" h="387350">
                  <a:moveTo>
                    <a:pt x="103596" y="11429"/>
                  </a:moveTo>
                  <a:lnTo>
                    <a:pt x="47234" y="11429"/>
                  </a:lnTo>
                  <a:lnTo>
                    <a:pt x="46091" y="12699"/>
                  </a:lnTo>
                  <a:lnTo>
                    <a:pt x="41773" y="13969"/>
                  </a:lnTo>
                  <a:lnTo>
                    <a:pt x="41011" y="15239"/>
                  </a:lnTo>
                  <a:lnTo>
                    <a:pt x="39487" y="15239"/>
                  </a:lnTo>
                  <a:lnTo>
                    <a:pt x="37455" y="16509"/>
                  </a:lnTo>
                  <a:lnTo>
                    <a:pt x="35550" y="17779"/>
                  </a:lnTo>
                  <a:lnTo>
                    <a:pt x="33772" y="19049"/>
                  </a:lnTo>
                  <a:lnTo>
                    <a:pt x="33264" y="19049"/>
                  </a:lnTo>
                  <a:lnTo>
                    <a:pt x="29708" y="21589"/>
                  </a:lnTo>
                  <a:lnTo>
                    <a:pt x="26533" y="24129"/>
                  </a:lnTo>
                  <a:lnTo>
                    <a:pt x="23485" y="27939"/>
                  </a:lnTo>
                  <a:lnTo>
                    <a:pt x="22342" y="27939"/>
                  </a:lnTo>
                  <a:lnTo>
                    <a:pt x="16500" y="34289"/>
                  </a:lnTo>
                  <a:lnTo>
                    <a:pt x="11674" y="40639"/>
                  </a:lnTo>
                  <a:lnTo>
                    <a:pt x="8245" y="48259"/>
                  </a:lnTo>
                  <a:lnTo>
                    <a:pt x="7991" y="49529"/>
                  </a:lnTo>
                  <a:lnTo>
                    <a:pt x="7864" y="49529"/>
                  </a:lnTo>
                  <a:lnTo>
                    <a:pt x="6975" y="50799"/>
                  </a:lnTo>
                  <a:lnTo>
                    <a:pt x="6848" y="52069"/>
                  </a:lnTo>
                  <a:lnTo>
                    <a:pt x="6594" y="52069"/>
                  </a:lnTo>
                  <a:lnTo>
                    <a:pt x="6467" y="53339"/>
                  </a:lnTo>
                  <a:lnTo>
                    <a:pt x="5959" y="53339"/>
                  </a:lnTo>
                  <a:lnTo>
                    <a:pt x="5832" y="54609"/>
                  </a:lnTo>
                  <a:lnTo>
                    <a:pt x="5705" y="54609"/>
                  </a:lnTo>
                  <a:lnTo>
                    <a:pt x="5451" y="55879"/>
                  </a:lnTo>
                  <a:lnTo>
                    <a:pt x="4816" y="57149"/>
                  </a:lnTo>
                  <a:lnTo>
                    <a:pt x="4689" y="58419"/>
                  </a:lnTo>
                  <a:lnTo>
                    <a:pt x="4562" y="58419"/>
                  </a:lnTo>
                  <a:lnTo>
                    <a:pt x="4054" y="59689"/>
                  </a:lnTo>
                  <a:lnTo>
                    <a:pt x="3927" y="60959"/>
                  </a:lnTo>
                  <a:lnTo>
                    <a:pt x="3165" y="64769"/>
                  </a:lnTo>
                  <a:lnTo>
                    <a:pt x="2530" y="67309"/>
                  </a:lnTo>
                  <a:lnTo>
                    <a:pt x="2276" y="71119"/>
                  </a:lnTo>
                  <a:lnTo>
                    <a:pt x="1641" y="74929"/>
                  </a:lnTo>
                  <a:lnTo>
                    <a:pt x="0" y="92709"/>
                  </a:lnTo>
                  <a:lnTo>
                    <a:pt x="2228" y="109219"/>
                  </a:lnTo>
                  <a:lnTo>
                    <a:pt x="17770" y="146049"/>
                  </a:lnTo>
                  <a:lnTo>
                    <a:pt x="52250" y="187959"/>
                  </a:lnTo>
                  <a:lnTo>
                    <a:pt x="102352" y="224789"/>
                  </a:lnTo>
                  <a:lnTo>
                    <a:pt x="59934" y="350519"/>
                  </a:lnTo>
                  <a:lnTo>
                    <a:pt x="59934" y="387349"/>
                  </a:lnTo>
                  <a:lnTo>
                    <a:pt x="191125" y="387349"/>
                  </a:lnTo>
                  <a:lnTo>
                    <a:pt x="191125" y="261619"/>
                  </a:lnTo>
                  <a:lnTo>
                    <a:pt x="292579" y="261619"/>
                  </a:lnTo>
                  <a:lnTo>
                    <a:pt x="305125" y="257809"/>
                  </a:lnTo>
                  <a:lnTo>
                    <a:pt x="322808" y="248919"/>
                  </a:lnTo>
                  <a:lnTo>
                    <a:pt x="328423" y="243839"/>
                  </a:lnTo>
                  <a:lnTo>
                    <a:pt x="251755" y="243839"/>
                  </a:lnTo>
                  <a:lnTo>
                    <a:pt x="215699" y="241299"/>
                  </a:lnTo>
                  <a:lnTo>
                    <a:pt x="177071" y="232409"/>
                  </a:lnTo>
                  <a:lnTo>
                    <a:pt x="137277" y="217169"/>
                  </a:lnTo>
                  <a:lnTo>
                    <a:pt x="99960" y="196849"/>
                  </a:lnTo>
                  <a:lnTo>
                    <a:pt x="68204" y="172719"/>
                  </a:lnTo>
                  <a:lnTo>
                    <a:pt x="24755" y="119379"/>
                  </a:lnTo>
                  <a:lnTo>
                    <a:pt x="13467" y="85089"/>
                  </a:lnTo>
                  <a:lnTo>
                    <a:pt x="13550" y="80009"/>
                  </a:lnTo>
                  <a:lnTo>
                    <a:pt x="13674" y="72389"/>
                  </a:lnTo>
                  <a:lnTo>
                    <a:pt x="13735" y="68579"/>
                  </a:lnTo>
                  <a:lnTo>
                    <a:pt x="39439" y="29209"/>
                  </a:lnTo>
                  <a:lnTo>
                    <a:pt x="73269" y="15239"/>
                  </a:lnTo>
                  <a:lnTo>
                    <a:pt x="103596" y="11429"/>
                  </a:lnTo>
                  <a:close/>
                </a:path>
                <a:path w="355600" h="387350">
                  <a:moveTo>
                    <a:pt x="292579" y="261619"/>
                  </a:moveTo>
                  <a:lnTo>
                    <a:pt x="191125" y="261619"/>
                  </a:lnTo>
                  <a:lnTo>
                    <a:pt x="216493" y="266699"/>
                  </a:lnTo>
                  <a:lnTo>
                    <a:pt x="240718" y="267969"/>
                  </a:lnTo>
                  <a:lnTo>
                    <a:pt x="263419" y="267969"/>
                  </a:lnTo>
                  <a:lnTo>
                    <a:pt x="284216" y="264159"/>
                  </a:lnTo>
                  <a:lnTo>
                    <a:pt x="292579" y="261619"/>
                  </a:lnTo>
                  <a:close/>
                </a:path>
                <a:path w="355600" h="387350">
                  <a:moveTo>
                    <a:pt x="261991" y="49529"/>
                  </a:moveTo>
                  <a:lnTo>
                    <a:pt x="240782" y="49529"/>
                  </a:lnTo>
                  <a:lnTo>
                    <a:pt x="270839" y="68579"/>
                  </a:lnTo>
                  <a:lnTo>
                    <a:pt x="296455" y="90169"/>
                  </a:lnTo>
                  <a:lnTo>
                    <a:pt x="317095" y="113029"/>
                  </a:lnTo>
                  <a:lnTo>
                    <a:pt x="332222" y="135889"/>
                  </a:lnTo>
                  <a:lnTo>
                    <a:pt x="339824" y="153669"/>
                  </a:lnTo>
                  <a:lnTo>
                    <a:pt x="343604" y="170179"/>
                  </a:lnTo>
                  <a:lnTo>
                    <a:pt x="343402" y="181609"/>
                  </a:lnTo>
                  <a:lnTo>
                    <a:pt x="343312" y="186689"/>
                  </a:lnTo>
                  <a:lnTo>
                    <a:pt x="317648" y="227329"/>
                  </a:lnTo>
                  <a:lnTo>
                    <a:pt x="251755" y="243839"/>
                  </a:lnTo>
                  <a:lnTo>
                    <a:pt x="328423" y="243839"/>
                  </a:lnTo>
                  <a:lnTo>
                    <a:pt x="351780" y="207009"/>
                  </a:lnTo>
                  <a:lnTo>
                    <a:pt x="352669" y="199389"/>
                  </a:lnTo>
                  <a:lnTo>
                    <a:pt x="353558" y="193039"/>
                  </a:lnTo>
                  <a:lnTo>
                    <a:pt x="354828" y="182879"/>
                  </a:lnTo>
                  <a:lnTo>
                    <a:pt x="354955" y="182879"/>
                  </a:lnTo>
                  <a:lnTo>
                    <a:pt x="355082" y="181609"/>
                  </a:lnTo>
                  <a:lnTo>
                    <a:pt x="354740" y="172719"/>
                  </a:lnTo>
                  <a:lnTo>
                    <a:pt x="354642" y="170179"/>
                  </a:lnTo>
                  <a:lnTo>
                    <a:pt x="342128" y="130809"/>
                  </a:lnTo>
                  <a:lnTo>
                    <a:pt x="337683" y="123189"/>
                  </a:lnTo>
                  <a:lnTo>
                    <a:pt x="337556" y="121919"/>
                  </a:lnTo>
                  <a:lnTo>
                    <a:pt x="336540" y="120649"/>
                  </a:lnTo>
                  <a:lnTo>
                    <a:pt x="336032" y="120649"/>
                  </a:lnTo>
                  <a:lnTo>
                    <a:pt x="335905" y="119379"/>
                  </a:lnTo>
                  <a:lnTo>
                    <a:pt x="335270" y="119379"/>
                  </a:lnTo>
                  <a:lnTo>
                    <a:pt x="334508" y="118109"/>
                  </a:lnTo>
                  <a:lnTo>
                    <a:pt x="334381" y="116839"/>
                  </a:lnTo>
                  <a:lnTo>
                    <a:pt x="333746" y="116839"/>
                  </a:lnTo>
                  <a:lnTo>
                    <a:pt x="333365" y="115569"/>
                  </a:lnTo>
                  <a:lnTo>
                    <a:pt x="332857" y="115569"/>
                  </a:lnTo>
                  <a:lnTo>
                    <a:pt x="332730" y="114299"/>
                  </a:lnTo>
                  <a:lnTo>
                    <a:pt x="318732" y="96519"/>
                  </a:lnTo>
                  <a:lnTo>
                    <a:pt x="302408" y="80009"/>
                  </a:lnTo>
                  <a:lnTo>
                    <a:pt x="283465" y="64769"/>
                  </a:lnTo>
                  <a:lnTo>
                    <a:pt x="261991" y="49529"/>
                  </a:lnTo>
                  <a:close/>
                </a:path>
                <a:path w="355600" h="387350">
                  <a:moveTo>
                    <a:pt x="235051" y="72389"/>
                  </a:moveTo>
                  <a:lnTo>
                    <a:pt x="228971" y="72389"/>
                  </a:lnTo>
                  <a:lnTo>
                    <a:pt x="212461" y="205739"/>
                  </a:lnTo>
                  <a:lnTo>
                    <a:pt x="212334" y="207009"/>
                  </a:lnTo>
                  <a:lnTo>
                    <a:pt x="212207" y="208279"/>
                  </a:lnTo>
                  <a:lnTo>
                    <a:pt x="213477" y="209549"/>
                  </a:lnTo>
                  <a:lnTo>
                    <a:pt x="216779" y="209549"/>
                  </a:lnTo>
                  <a:lnTo>
                    <a:pt x="218303" y="208279"/>
                  </a:lnTo>
                  <a:lnTo>
                    <a:pt x="218557" y="207009"/>
                  </a:lnTo>
                  <a:lnTo>
                    <a:pt x="235051" y="72389"/>
                  </a:lnTo>
                  <a:close/>
                </a:path>
                <a:path w="355600" h="387350">
                  <a:moveTo>
                    <a:pt x="238305" y="58419"/>
                  </a:moveTo>
                  <a:lnTo>
                    <a:pt x="201666" y="58419"/>
                  </a:lnTo>
                  <a:lnTo>
                    <a:pt x="202174" y="59689"/>
                  </a:lnTo>
                  <a:lnTo>
                    <a:pt x="203063" y="60959"/>
                  </a:lnTo>
                  <a:lnTo>
                    <a:pt x="204333" y="63499"/>
                  </a:lnTo>
                  <a:lnTo>
                    <a:pt x="167503" y="137159"/>
                  </a:lnTo>
                  <a:lnTo>
                    <a:pt x="165090" y="142239"/>
                  </a:lnTo>
                  <a:lnTo>
                    <a:pt x="167122" y="148589"/>
                  </a:lnTo>
                  <a:lnTo>
                    <a:pt x="171948" y="151129"/>
                  </a:lnTo>
                  <a:lnTo>
                    <a:pt x="176901" y="153669"/>
                  </a:lnTo>
                  <a:lnTo>
                    <a:pt x="182870" y="151129"/>
                  </a:lnTo>
                  <a:lnTo>
                    <a:pt x="185283" y="146049"/>
                  </a:lnTo>
                  <a:lnTo>
                    <a:pt x="221859" y="72389"/>
                  </a:lnTo>
                  <a:lnTo>
                    <a:pt x="235051" y="72389"/>
                  </a:lnTo>
                  <a:lnTo>
                    <a:pt x="235829" y="66039"/>
                  </a:lnTo>
                  <a:lnTo>
                    <a:pt x="235702" y="64769"/>
                  </a:lnTo>
                  <a:lnTo>
                    <a:pt x="237226" y="60959"/>
                  </a:lnTo>
                  <a:lnTo>
                    <a:pt x="238305" y="58419"/>
                  </a:lnTo>
                  <a:close/>
                </a:path>
                <a:path w="355600" h="387350">
                  <a:moveTo>
                    <a:pt x="129911" y="1269"/>
                  </a:moveTo>
                  <a:lnTo>
                    <a:pt x="87366" y="1269"/>
                  </a:lnTo>
                  <a:lnTo>
                    <a:pt x="80000" y="2539"/>
                  </a:lnTo>
                  <a:lnTo>
                    <a:pt x="75936" y="2539"/>
                  </a:lnTo>
                  <a:lnTo>
                    <a:pt x="74158" y="3809"/>
                  </a:lnTo>
                  <a:lnTo>
                    <a:pt x="70856" y="3809"/>
                  </a:lnTo>
                  <a:lnTo>
                    <a:pt x="68824" y="5079"/>
                  </a:lnTo>
                  <a:lnTo>
                    <a:pt x="64633" y="5079"/>
                  </a:lnTo>
                  <a:lnTo>
                    <a:pt x="62982" y="6349"/>
                  </a:lnTo>
                  <a:lnTo>
                    <a:pt x="59934" y="6349"/>
                  </a:lnTo>
                  <a:lnTo>
                    <a:pt x="56886" y="7619"/>
                  </a:lnTo>
                  <a:lnTo>
                    <a:pt x="53965" y="8889"/>
                  </a:lnTo>
                  <a:lnTo>
                    <a:pt x="52949" y="8889"/>
                  </a:lnTo>
                  <a:lnTo>
                    <a:pt x="51933" y="10159"/>
                  </a:lnTo>
                  <a:lnTo>
                    <a:pt x="49774" y="10159"/>
                  </a:lnTo>
                  <a:lnTo>
                    <a:pt x="48250" y="11429"/>
                  </a:lnTo>
                  <a:lnTo>
                    <a:pt x="103596" y="11429"/>
                  </a:lnTo>
                  <a:lnTo>
                    <a:pt x="137578" y="13969"/>
                  </a:lnTo>
                  <a:lnTo>
                    <a:pt x="174013" y="21589"/>
                  </a:lnTo>
                  <a:lnTo>
                    <a:pt x="211699" y="34289"/>
                  </a:lnTo>
                  <a:lnTo>
                    <a:pt x="209794" y="35559"/>
                  </a:lnTo>
                  <a:lnTo>
                    <a:pt x="208270" y="36829"/>
                  </a:lnTo>
                  <a:lnTo>
                    <a:pt x="206492" y="40639"/>
                  </a:lnTo>
                  <a:lnTo>
                    <a:pt x="204587" y="45719"/>
                  </a:lnTo>
                  <a:lnTo>
                    <a:pt x="203063" y="49529"/>
                  </a:lnTo>
                  <a:lnTo>
                    <a:pt x="202555" y="49529"/>
                  </a:lnTo>
                  <a:lnTo>
                    <a:pt x="90795" y="135889"/>
                  </a:lnTo>
                  <a:lnTo>
                    <a:pt x="89398" y="137159"/>
                  </a:lnTo>
                  <a:lnTo>
                    <a:pt x="89144" y="139699"/>
                  </a:lnTo>
                  <a:lnTo>
                    <a:pt x="91303" y="142239"/>
                  </a:lnTo>
                  <a:lnTo>
                    <a:pt x="93208" y="142239"/>
                  </a:lnTo>
                  <a:lnTo>
                    <a:pt x="94605" y="140969"/>
                  </a:lnTo>
                  <a:lnTo>
                    <a:pt x="201666" y="58419"/>
                  </a:lnTo>
                  <a:lnTo>
                    <a:pt x="238305" y="58419"/>
                  </a:lnTo>
                  <a:lnTo>
                    <a:pt x="238845" y="57149"/>
                  </a:lnTo>
                  <a:lnTo>
                    <a:pt x="226939" y="57149"/>
                  </a:lnTo>
                  <a:lnTo>
                    <a:pt x="213223" y="50799"/>
                  </a:lnTo>
                  <a:lnTo>
                    <a:pt x="209286" y="45719"/>
                  </a:lnTo>
                  <a:lnTo>
                    <a:pt x="211318" y="40639"/>
                  </a:lnTo>
                  <a:lnTo>
                    <a:pt x="213223" y="36829"/>
                  </a:lnTo>
                  <a:lnTo>
                    <a:pt x="220462" y="35559"/>
                  </a:lnTo>
                  <a:lnTo>
                    <a:pt x="238115" y="35559"/>
                  </a:lnTo>
                  <a:lnTo>
                    <a:pt x="236845" y="34289"/>
                  </a:lnTo>
                  <a:lnTo>
                    <a:pt x="235575" y="34289"/>
                  </a:lnTo>
                  <a:lnTo>
                    <a:pt x="234940" y="33019"/>
                  </a:lnTo>
                  <a:lnTo>
                    <a:pt x="233035" y="33019"/>
                  </a:lnTo>
                  <a:lnTo>
                    <a:pt x="232654" y="31749"/>
                  </a:lnTo>
                  <a:lnTo>
                    <a:pt x="230368" y="31749"/>
                  </a:lnTo>
                  <a:lnTo>
                    <a:pt x="229860" y="30479"/>
                  </a:lnTo>
                  <a:lnTo>
                    <a:pt x="229225" y="30479"/>
                  </a:lnTo>
                  <a:lnTo>
                    <a:pt x="227447" y="29209"/>
                  </a:lnTo>
                  <a:lnTo>
                    <a:pt x="225669" y="29209"/>
                  </a:lnTo>
                  <a:lnTo>
                    <a:pt x="224399" y="27939"/>
                  </a:lnTo>
                  <a:lnTo>
                    <a:pt x="223129" y="27939"/>
                  </a:lnTo>
                  <a:lnTo>
                    <a:pt x="221859" y="26669"/>
                  </a:lnTo>
                  <a:lnTo>
                    <a:pt x="220589" y="26669"/>
                  </a:lnTo>
                  <a:lnTo>
                    <a:pt x="218811" y="25399"/>
                  </a:lnTo>
                  <a:lnTo>
                    <a:pt x="217160" y="25399"/>
                  </a:lnTo>
                  <a:lnTo>
                    <a:pt x="215509" y="24129"/>
                  </a:lnTo>
                  <a:lnTo>
                    <a:pt x="212715" y="22859"/>
                  </a:lnTo>
                  <a:lnTo>
                    <a:pt x="210175" y="21589"/>
                  </a:lnTo>
                  <a:lnTo>
                    <a:pt x="204079" y="19049"/>
                  </a:lnTo>
                  <a:lnTo>
                    <a:pt x="197856" y="17779"/>
                  </a:lnTo>
                  <a:lnTo>
                    <a:pt x="189474" y="13969"/>
                  </a:lnTo>
                  <a:lnTo>
                    <a:pt x="188204" y="13969"/>
                  </a:lnTo>
                  <a:lnTo>
                    <a:pt x="177353" y="10159"/>
                  </a:lnTo>
                  <a:lnTo>
                    <a:pt x="155842" y="5079"/>
                  </a:lnTo>
                  <a:lnTo>
                    <a:pt x="145278" y="3809"/>
                  </a:lnTo>
                  <a:lnTo>
                    <a:pt x="129911" y="1269"/>
                  </a:lnTo>
                  <a:close/>
                </a:path>
                <a:path w="355600" h="387350">
                  <a:moveTo>
                    <a:pt x="336032" y="119379"/>
                  </a:moveTo>
                  <a:lnTo>
                    <a:pt x="336032" y="120649"/>
                  </a:lnTo>
                  <a:lnTo>
                    <a:pt x="336413" y="120649"/>
                  </a:lnTo>
                  <a:lnTo>
                    <a:pt x="336032" y="119379"/>
                  </a:lnTo>
                  <a:close/>
                </a:path>
                <a:path w="355600" h="387350">
                  <a:moveTo>
                    <a:pt x="238369" y="35559"/>
                  </a:moveTo>
                  <a:lnTo>
                    <a:pt x="220462" y="35559"/>
                  </a:lnTo>
                  <a:lnTo>
                    <a:pt x="227320" y="39369"/>
                  </a:lnTo>
                  <a:lnTo>
                    <a:pt x="234178" y="41909"/>
                  </a:lnTo>
                  <a:lnTo>
                    <a:pt x="238115" y="48259"/>
                  </a:lnTo>
                  <a:lnTo>
                    <a:pt x="234051" y="57149"/>
                  </a:lnTo>
                  <a:lnTo>
                    <a:pt x="238845" y="57149"/>
                  </a:lnTo>
                  <a:lnTo>
                    <a:pt x="239385" y="55879"/>
                  </a:lnTo>
                  <a:lnTo>
                    <a:pt x="240909" y="53339"/>
                  </a:lnTo>
                  <a:lnTo>
                    <a:pt x="241036" y="52069"/>
                  </a:lnTo>
                  <a:lnTo>
                    <a:pt x="241163" y="50799"/>
                  </a:lnTo>
                  <a:lnTo>
                    <a:pt x="240782" y="49529"/>
                  </a:lnTo>
                  <a:lnTo>
                    <a:pt x="261991" y="49529"/>
                  </a:lnTo>
                  <a:lnTo>
                    <a:pt x="261483" y="48259"/>
                  </a:lnTo>
                  <a:lnTo>
                    <a:pt x="260340" y="48259"/>
                  </a:lnTo>
                  <a:lnTo>
                    <a:pt x="259705" y="46989"/>
                  </a:lnTo>
                  <a:lnTo>
                    <a:pt x="258308" y="46989"/>
                  </a:lnTo>
                  <a:lnTo>
                    <a:pt x="257419" y="45719"/>
                  </a:lnTo>
                  <a:lnTo>
                    <a:pt x="253609" y="44449"/>
                  </a:lnTo>
                  <a:lnTo>
                    <a:pt x="251577" y="43179"/>
                  </a:lnTo>
                  <a:lnTo>
                    <a:pt x="250815" y="41909"/>
                  </a:lnTo>
                  <a:lnTo>
                    <a:pt x="249291" y="41909"/>
                  </a:lnTo>
                  <a:lnTo>
                    <a:pt x="249037" y="40639"/>
                  </a:lnTo>
                  <a:lnTo>
                    <a:pt x="247894" y="40639"/>
                  </a:lnTo>
                  <a:lnTo>
                    <a:pt x="246878" y="39369"/>
                  </a:lnTo>
                  <a:lnTo>
                    <a:pt x="245227" y="39369"/>
                  </a:lnTo>
                  <a:lnTo>
                    <a:pt x="244719" y="38099"/>
                  </a:lnTo>
                  <a:lnTo>
                    <a:pt x="242941" y="38099"/>
                  </a:lnTo>
                  <a:lnTo>
                    <a:pt x="242306" y="36829"/>
                  </a:lnTo>
                  <a:lnTo>
                    <a:pt x="240782" y="36829"/>
                  </a:lnTo>
                  <a:lnTo>
                    <a:pt x="238369" y="35559"/>
                  </a:lnTo>
                  <a:close/>
                </a:path>
                <a:path w="355600" h="387350">
                  <a:moveTo>
                    <a:pt x="117719" y="0"/>
                  </a:moveTo>
                  <a:lnTo>
                    <a:pt x="98669" y="0"/>
                  </a:lnTo>
                  <a:lnTo>
                    <a:pt x="94986" y="1269"/>
                  </a:lnTo>
                  <a:lnTo>
                    <a:pt x="120767" y="1269"/>
                  </a:lnTo>
                  <a:lnTo>
                    <a:pt x="117719" y="0"/>
                  </a:lnTo>
                  <a:close/>
                </a:path>
              </a:pathLst>
            </a:custGeom>
            <a:solidFill>
              <a:srgbClr val="1E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6"/>
            <p:cNvSpPr/>
            <p:nvPr/>
          </p:nvSpPr>
          <p:spPr>
            <a:xfrm>
              <a:off x="2545613" y="1401101"/>
              <a:ext cx="6556375" cy="2698750"/>
            </a:xfrm>
            <a:custGeom>
              <a:avLst/>
              <a:gdLst/>
              <a:ahLst/>
              <a:cxnLst/>
              <a:rect l="l" t="t" r="r" b="b"/>
              <a:pathLst>
                <a:path w="6556375" h="2698750">
                  <a:moveTo>
                    <a:pt x="1579638" y="778129"/>
                  </a:moveTo>
                  <a:lnTo>
                    <a:pt x="1578330" y="768477"/>
                  </a:lnTo>
                  <a:lnTo>
                    <a:pt x="1573479" y="760018"/>
                  </a:lnTo>
                  <a:lnTo>
                    <a:pt x="1565503" y="753833"/>
                  </a:lnTo>
                  <a:lnTo>
                    <a:pt x="1555750" y="751255"/>
                  </a:lnTo>
                  <a:lnTo>
                    <a:pt x="1546098" y="752563"/>
                  </a:lnTo>
                  <a:lnTo>
                    <a:pt x="1537639" y="757415"/>
                  </a:lnTo>
                  <a:lnTo>
                    <a:pt x="1535391" y="760310"/>
                  </a:lnTo>
                  <a:lnTo>
                    <a:pt x="49771" y="30264"/>
                  </a:lnTo>
                  <a:lnTo>
                    <a:pt x="50685" y="26797"/>
                  </a:lnTo>
                  <a:lnTo>
                    <a:pt x="49707" y="19646"/>
                  </a:lnTo>
                  <a:lnTo>
                    <a:pt x="49377" y="17145"/>
                  </a:lnTo>
                  <a:lnTo>
                    <a:pt x="44526" y="8686"/>
                  </a:lnTo>
                  <a:lnTo>
                    <a:pt x="36550" y="2501"/>
                  </a:lnTo>
                  <a:lnTo>
                    <a:pt x="26797" y="0"/>
                  </a:lnTo>
                  <a:lnTo>
                    <a:pt x="17145" y="1346"/>
                  </a:lnTo>
                  <a:lnTo>
                    <a:pt x="8686" y="6210"/>
                  </a:lnTo>
                  <a:lnTo>
                    <a:pt x="2514" y="14185"/>
                  </a:lnTo>
                  <a:lnTo>
                    <a:pt x="0" y="23939"/>
                  </a:lnTo>
                  <a:lnTo>
                    <a:pt x="1346" y="33578"/>
                  </a:lnTo>
                  <a:lnTo>
                    <a:pt x="6210" y="41998"/>
                  </a:lnTo>
                  <a:lnTo>
                    <a:pt x="14198" y="48094"/>
                  </a:lnTo>
                  <a:lnTo>
                    <a:pt x="23939" y="50685"/>
                  </a:lnTo>
                  <a:lnTo>
                    <a:pt x="33578" y="49364"/>
                  </a:lnTo>
                  <a:lnTo>
                    <a:pt x="41998" y="44526"/>
                  </a:lnTo>
                  <a:lnTo>
                    <a:pt x="44170" y="41694"/>
                  </a:lnTo>
                  <a:lnTo>
                    <a:pt x="1529803" y="771613"/>
                  </a:lnTo>
                  <a:lnTo>
                    <a:pt x="1552816" y="802017"/>
                  </a:lnTo>
                  <a:lnTo>
                    <a:pt x="1562468" y="800696"/>
                  </a:lnTo>
                  <a:lnTo>
                    <a:pt x="1570901" y="795858"/>
                  </a:lnTo>
                  <a:lnTo>
                    <a:pt x="1577060" y="787869"/>
                  </a:lnTo>
                  <a:lnTo>
                    <a:pt x="1578533" y="782281"/>
                  </a:lnTo>
                  <a:lnTo>
                    <a:pt x="1579638" y="778129"/>
                  </a:lnTo>
                  <a:close/>
                </a:path>
                <a:path w="6556375" h="2698750">
                  <a:moveTo>
                    <a:pt x="6556222" y="2675051"/>
                  </a:moveTo>
                  <a:lnTo>
                    <a:pt x="6555118" y="2665361"/>
                  </a:lnTo>
                  <a:lnTo>
                    <a:pt x="6550469" y="2656802"/>
                  </a:lnTo>
                  <a:lnTo>
                    <a:pt x="6542633" y="2650452"/>
                  </a:lnTo>
                  <a:lnTo>
                    <a:pt x="6532931" y="2647658"/>
                  </a:lnTo>
                  <a:lnTo>
                    <a:pt x="6523241" y="2648762"/>
                  </a:lnTo>
                  <a:lnTo>
                    <a:pt x="6514681" y="2653411"/>
                  </a:lnTo>
                  <a:lnTo>
                    <a:pt x="6512407" y="2656205"/>
                  </a:lnTo>
                  <a:lnTo>
                    <a:pt x="5574309" y="2169122"/>
                  </a:lnTo>
                  <a:lnTo>
                    <a:pt x="5574106" y="2169122"/>
                  </a:lnTo>
                  <a:lnTo>
                    <a:pt x="5575147" y="2165527"/>
                  </a:lnTo>
                  <a:lnTo>
                    <a:pt x="5574284" y="2157946"/>
                  </a:lnTo>
                  <a:lnTo>
                    <a:pt x="5574042" y="2155837"/>
                  </a:lnTo>
                  <a:lnTo>
                    <a:pt x="5569394" y="2147278"/>
                  </a:lnTo>
                  <a:lnTo>
                    <a:pt x="5561558" y="2140928"/>
                  </a:lnTo>
                  <a:lnTo>
                    <a:pt x="5551856" y="2138210"/>
                  </a:lnTo>
                  <a:lnTo>
                    <a:pt x="5542165" y="2139340"/>
                  </a:lnTo>
                  <a:lnTo>
                    <a:pt x="5533606" y="2144001"/>
                  </a:lnTo>
                  <a:lnTo>
                    <a:pt x="5527268" y="2151850"/>
                  </a:lnTo>
                  <a:lnTo>
                    <a:pt x="5524538" y="2161552"/>
                  </a:lnTo>
                  <a:lnTo>
                    <a:pt x="5525681" y="2171217"/>
                  </a:lnTo>
                  <a:lnTo>
                    <a:pt x="5530329" y="2179751"/>
                  </a:lnTo>
                  <a:lnTo>
                    <a:pt x="5538190" y="2186013"/>
                  </a:lnTo>
                  <a:lnTo>
                    <a:pt x="5547880" y="2188819"/>
                  </a:lnTo>
                  <a:lnTo>
                    <a:pt x="5557558" y="2187714"/>
                  </a:lnTo>
                  <a:lnTo>
                    <a:pt x="5566080" y="2183066"/>
                  </a:lnTo>
                  <a:lnTo>
                    <a:pt x="5568340" y="2180234"/>
                  </a:lnTo>
                  <a:lnTo>
                    <a:pt x="6506540" y="2667495"/>
                  </a:lnTo>
                  <a:lnTo>
                    <a:pt x="6528943" y="2698343"/>
                  </a:lnTo>
                  <a:lnTo>
                    <a:pt x="6538582" y="2697238"/>
                  </a:lnTo>
                  <a:lnTo>
                    <a:pt x="6547104" y="2692590"/>
                  </a:lnTo>
                  <a:lnTo>
                    <a:pt x="6553428" y="2684742"/>
                  </a:lnTo>
                  <a:lnTo>
                    <a:pt x="6555181" y="2678646"/>
                  </a:lnTo>
                  <a:lnTo>
                    <a:pt x="6556222" y="2675051"/>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7"/>
            <p:cNvSpPr/>
            <p:nvPr/>
          </p:nvSpPr>
          <p:spPr>
            <a:xfrm>
              <a:off x="3103879" y="2295525"/>
              <a:ext cx="885825" cy="772795"/>
            </a:xfrm>
            <a:custGeom>
              <a:avLst/>
              <a:gdLst/>
              <a:ahLst/>
              <a:cxnLst/>
              <a:rect l="l" t="t" r="r" b="b"/>
              <a:pathLst>
                <a:path w="885825" h="772794">
                  <a:moveTo>
                    <a:pt x="375978" y="621284"/>
                  </a:moveTo>
                  <a:lnTo>
                    <a:pt x="333756" y="621284"/>
                  </a:lnTo>
                  <a:lnTo>
                    <a:pt x="443865" y="693420"/>
                  </a:lnTo>
                  <a:lnTo>
                    <a:pt x="517636" y="729471"/>
                  </a:lnTo>
                  <a:lnTo>
                    <a:pt x="564537" y="745463"/>
                  </a:lnTo>
                  <a:lnTo>
                    <a:pt x="615121" y="758689"/>
                  </a:lnTo>
                  <a:lnTo>
                    <a:pt x="667146" y="768096"/>
                  </a:lnTo>
                  <a:lnTo>
                    <a:pt x="718367" y="772625"/>
                  </a:lnTo>
                  <a:lnTo>
                    <a:pt x="766540" y="771221"/>
                  </a:lnTo>
                  <a:lnTo>
                    <a:pt x="809421" y="762829"/>
                  </a:lnTo>
                  <a:lnTo>
                    <a:pt x="836873" y="750062"/>
                  </a:lnTo>
                  <a:lnTo>
                    <a:pt x="704215" y="750062"/>
                  </a:lnTo>
                  <a:lnTo>
                    <a:pt x="704173" y="748665"/>
                  </a:lnTo>
                  <a:lnTo>
                    <a:pt x="681101" y="748665"/>
                  </a:lnTo>
                  <a:lnTo>
                    <a:pt x="629889" y="739874"/>
                  </a:lnTo>
                  <a:lnTo>
                    <a:pt x="579744" y="727170"/>
                  </a:lnTo>
                  <a:lnTo>
                    <a:pt x="532739" y="711394"/>
                  </a:lnTo>
                  <a:lnTo>
                    <a:pt x="491024" y="693420"/>
                  </a:lnTo>
                  <a:lnTo>
                    <a:pt x="456438" y="673989"/>
                  </a:lnTo>
                  <a:lnTo>
                    <a:pt x="375978" y="621284"/>
                  </a:lnTo>
                  <a:close/>
                </a:path>
                <a:path w="885825" h="772794">
                  <a:moveTo>
                    <a:pt x="855086" y="552831"/>
                  </a:moveTo>
                  <a:lnTo>
                    <a:pt x="829944" y="552831"/>
                  </a:lnTo>
                  <a:lnTo>
                    <a:pt x="849852" y="598122"/>
                  </a:lnTo>
                  <a:lnTo>
                    <a:pt x="861242" y="640028"/>
                  </a:lnTo>
                  <a:lnTo>
                    <a:pt x="861282" y="640175"/>
                  </a:lnTo>
                  <a:lnTo>
                    <a:pt x="862276" y="673989"/>
                  </a:lnTo>
                  <a:lnTo>
                    <a:pt x="862377" y="677418"/>
                  </a:lnTo>
                  <a:lnTo>
                    <a:pt x="851281" y="708279"/>
                  </a:lnTo>
                  <a:lnTo>
                    <a:pt x="828220" y="729471"/>
                  </a:lnTo>
                  <a:lnTo>
                    <a:pt x="828088" y="729471"/>
                  </a:lnTo>
                  <a:lnTo>
                    <a:pt x="794464" y="742696"/>
                  </a:lnTo>
                  <a:lnTo>
                    <a:pt x="752250" y="749248"/>
                  </a:lnTo>
                  <a:lnTo>
                    <a:pt x="704215" y="750062"/>
                  </a:lnTo>
                  <a:lnTo>
                    <a:pt x="836873" y="750062"/>
                  </a:lnTo>
                  <a:lnTo>
                    <a:pt x="870331" y="720852"/>
                  </a:lnTo>
                  <a:lnTo>
                    <a:pt x="885062" y="653161"/>
                  </a:lnTo>
                  <a:lnTo>
                    <a:pt x="885264" y="647041"/>
                  </a:lnTo>
                  <a:lnTo>
                    <a:pt x="876107" y="603958"/>
                  </a:lnTo>
                  <a:lnTo>
                    <a:pt x="858366" y="558917"/>
                  </a:lnTo>
                  <a:lnTo>
                    <a:pt x="855086" y="552831"/>
                  </a:lnTo>
                  <a:close/>
                </a:path>
                <a:path w="885825" h="772794">
                  <a:moveTo>
                    <a:pt x="552680" y="150749"/>
                  </a:moveTo>
                  <a:lnTo>
                    <a:pt x="347980" y="150749"/>
                  </a:lnTo>
                  <a:lnTo>
                    <a:pt x="663829" y="357632"/>
                  </a:lnTo>
                  <a:lnTo>
                    <a:pt x="695127" y="381736"/>
                  </a:lnTo>
                  <a:lnTo>
                    <a:pt x="727774" y="413339"/>
                  </a:lnTo>
                  <a:lnTo>
                    <a:pt x="760188" y="450580"/>
                  </a:lnTo>
                  <a:lnTo>
                    <a:pt x="790792" y="491601"/>
                  </a:lnTo>
                  <a:lnTo>
                    <a:pt x="818007" y="534543"/>
                  </a:lnTo>
                  <a:lnTo>
                    <a:pt x="794230" y="543774"/>
                  </a:lnTo>
                  <a:lnTo>
                    <a:pt x="764190" y="560578"/>
                  </a:lnTo>
                  <a:lnTo>
                    <a:pt x="732674" y="585477"/>
                  </a:lnTo>
                  <a:lnTo>
                    <a:pt x="704469" y="618998"/>
                  </a:lnTo>
                  <a:lnTo>
                    <a:pt x="682307" y="674449"/>
                  </a:lnTo>
                  <a:lnTo>
                    <a:pt x="678824" y="708279"/>
                  </a:lnTo>
                  <a:lnTo>
                    <a:pt x="678751" y="708991"/>
                  </a:lnTo>
                  <a:lnTo>
                    <a:pt x="681101" y="748665"/>
                  </a:lnTo>
                  <a:lnTo>
                    <a:pt x="704173" y="748665"/>
                  </a:lnTo>
                  <a:lnTo>
                    <a:pt x="702380" y="688312"/>
                  </a:lnTo>
                  <a:lnTo>
                    <a:pt x="718361" y="640175"/>
                  </a:lnTo>
                  <a:lnTo>
                    <a:pt x="745744" y="603773"/>
                  </a:lnTo>
                  <a:lnTo>
                    <a:pt x="777818" y="578113"/>
                  </a:lnTo>
                  <a:lnTo>
                    <a:pt x="829944" y="552831"/>
                  </a:lnTo>
                  <a:lnTo>
                    <a:pt x="855086" y="552831"/>
                  </a:lnTo>
                  <a:lnTo>
                    <a:pt x="833913" y="513540"/>
                  </a:lnTo>
                  <a:lnTo>
                    <a:pt x="804622" y="469446"/>
                  </a:lnTo>
                  <a:lnTo>
                    <a:pt x="772364" y="428258"/>
                  </a:lnTo>
                  <a:lnTo>
                    <a:pt x="739015" y="391594"/>
                  </a:lnTo>
                  <a:lnTo>
                    <a:pt x="706445" y="361077"/>
                  </a:lnTo>
                  <a:lnTo>
                    <a:pt x="571246" y="269367"/>
                  </a:lnTo>
                  <a:lnTo>
                    <a:pt x="572770" y="266954"/>
                  </a:lnTo>
                  <a:lnTo>
                    <a:pt x="570357" y="265303"/>
                  </a:lnTo>
                  <a:lnTo>
                    <a:pt x="552680" y="150749"/>
                  </a:lnTo>
                  <a:close/>
                </a:path>
                <a:path w="885825" h="772794">
                  <a:moveTo>
                    <a:pt x="328422" y="3175"/>
                  </a:moveTo>
                  <a:lnTo>
                    <a:pt x="326771" y="5588"/>
                  </a:lnTo>
                  <a:lnTo>
                    <a:pt x="325247" y="8001"/>
                  </a:lnTo>
                  <a:lnTo>
                    <a:pt x="326009" y="12065"/>
                  </a:lnTo>
                  <a:lnTo>
                    <a:pt x="341503" y="129286"/>
                  </a:lnTo>
                  <a:lnTo>
                    <a:pt x="282717" y="168798"/>
                  </a:lnTo>
                  <a:lnTo>
                    <a:pt x="237472" y="211028"/>
                  </a:lnTo>
                  <a:lnTo>
                    <a:pt x="190119" y="271653"/>
                  </a:lnTo>
                  <a:lnTo>
                    <a:pt x="155856" y="334069"/>
                  </a:lnTo>
                  <a:lnTo>
                    <a:pt x="134239" y="390842"/>
                  </a:lnTo>
                  <a:lnTo>
                    <a:pt x="122431" y="436566"/>
                  </a:lnTo>
                  <a:lnTo>
                    <a:pt x="117602" y="465836"/>
                  </a:lnTo>
                  <a:lnTo>
                    <a:pt x="9525" y="495173"/>
                  </a:lnTo>
                  <a:lnTo>
                    <a:pt x="7874" y="497586"/>
                  </a:lnTo>
                  <a:lnTo>
                    <a:pt x="3937" y="498348"/>
                  </a:lnTo>
                  <a:lnTo>
                    <a:pt x="2413" y="500761"/>
                  </a:lnTo>
                  <a:lnTo>
                    <a:pt x="762" y="503174"/>
                  </a:lnTo>
                  <a:lnTo>
                    <a:pt x="3175" y="504825"/>
                  </a:lnTo>
                  <a:lnTo>
                    <a:pt x="1651" y="507238"/>
                  </a:lnTo>
                  <a:lnTo>
                    <a:pt x="204978" y="650875"/>
                  </a:lnTo>
                  <a:lnTo>
                    <a:pt x="213741" y="653161"/>
                  </a:lnTo>
                  <a:lnTo>
                    <a:pt x="333756" y="621284"/>
                  </a:lnTo>
                  <a:lnTo>
                    <a:pt x="375978" y="621284"/>
                  </a:lnTo>
                  <a:lnTo>
                    <a:pt x="143129" y="468757"/>
                  </a:lnTo>
                  <a:lnTo>
                    <a:pt x="146484" y="441656"/>
                  </a:lnTo>
                  <a:lnTo>
                    <a:pt x="156543" y="398541"/>
                  </a:lnTo>
                  <a:lnTo>
                    <a:pt x="176436" y="344402"/>
                  </a:lnTo>
                  <a:lnTo>
                    <a:pt x="209296" y="284226"/>
                  </a:lnTo>
                  <a:lnTo>
                    <a:pt x="251057" y="230419"/>
                  </a:lnTo>
                  <a:lnTo>
                    <a:pt x="291925" y="191246"/>
                  </a:lnTo>
                  <a:lnTo>
                    <a:pt x="326149" y="165193"/>
                  </a:lnTo>
                  <a:lnTo>
                    <a:pt x="347980" y="150749"/>
                  </a:lnTo>
                  <a:lnTo>
                    <a:pt x="552680" y="150749"/>
                  </a:lnTo>
                  <a:lnTo>
                    <a:pt x="550799" y="138557"/>
                  </a:lnTo>
                  <a:lnTo>
                    <a:pt x="552450" y="136144"/>
                  </a:lnTo>
                  <a:lnTo>
                    <a:pt x="547624" y="133096"/>
                  </a:lnTo>
                  <a:lnTo>
                    <a:pt x="545211" y="131445"/>
                  </a:lnTo>
                  <a:lnTo>
                    <a:pt x="346629" y="4826"/>
                  </a:lnTo>
                  <a:lnTo>
                    <a:pt x="330708" y="4826"/>
                  </a:lnTo>
                  <a:lnTo>
                    <a:pt x="328422" y="3175"/>
                  </a:lnTo>
                  <a:close/>
                </a:path>
                <a:path w="885825" h="772794">
                  <a:moveTo>
                    <a:pt x="333883" y="0"/>
                  </a:moveTo>
                  <a:lnTo>
                    <a:pt x="332439" y="2286"/>
                  </a:lnTo>
                  <a:lnTo>
                    <a:pt x="330708" y="4826"/>
                  </a:lnTo>
                  <a:lnTo>
                    <a:pt x="346629" y="4826"/>
                  </a:lnTo>
                  <a:lnTo>
                    <a:pt x="342646" y="2286"/>
                  </a:lnTo>
                  <a:lnTo>
                    <a:pt x="340360" y="635"/>
                  </a:lnTo>
                  <a:lnTo>
                    <a:pt x="333883" y="0"/>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88" name="object 88"/>
            <p:cNvPicPr/>
            <p:nvPr/>
          </p:nvPicPr>
          <p:blipFill>
            <a:blip r:embed="rId28" cstate="print"/>
            <a:stretch>
              <a:fillRect/>
            </a:stretch>
          </p:blipFill>
          <p:spPr>
            <a:xfrm>
              <a:off x="3629489" y="2741868"/>
              <a:ext cx="165568" cy="215771"/>
            </a:xfrm>
            <a:prstGeom prst="rect">
              <a:avLst/>
            </a:prstGeom>
          </p:spPr>
        </p:pic>
        <p:sp>
          <p:nvSpPr>
            <p:cNvPr id="89" name="object 89"/>
            <p:cNvSpPr/>
            <p:nvPr/>
          </p:nvSpPr>
          <p:spPr>
            <a:xfrm>
              <a:off x="3534028" y="2664333"/>
              <a:ext cx="191135" cy="270510"/>
            </a:xfrm>
            <a:custGeom>
              <a:avLst/>
              <a:gdLst/>
              <a:ahLst/>
              <a:cxnLst/>
              <a:rect l="l" t="t" r="r" b="b"/>
              <a:pathLst>
                <a:path w="191135" h="270510">
                  <a:moveTo>
                    <a:pt x="176530" y="0"/>
                  </a:moveTo>
                  <a:lnTo>
                    <a:pt x="120904" y="11811"/>
                  </a:lnTo>
                  <a:lnTo>
                    <a:pt x="119253" y="14224"/>
                  </a:lnTo>
                  <a:lnTo>
                    <a:pt x="115316" y="14986"/>
                  </a:lnTo>
                  <a:lnTo>
                    <a:pt x="0" y="191008"/>
                  </a:lnTo>
                  <a:lnTo>
                    <a:pt x="1651" y="199009"/>
                  </a:lnTo>
                  <a:lnTo>
                    <a:pt x="12319" y="261112"/>
                  </a:lnTo>
                  <a:lnTo>
                    <a:pt x="15494" y="266573"/>
                  </a:lnTo>
                  <a:lnTo>
                    <a:pt x="20320" y="269748"/>
                  </a:lnTo>
                  <a:lnTo>
                    <a:pt x="26670" y="270510"/>
                  </a:lnTo>
                  <a:lnTo>
                    <a:pt x="32258" y="267208"/>
                  </a:lnTo>
                  <a:lnTo>
                    <a:pt x="36957" y="259969"/>
                  </a:lnTo>
                  <a:lnTo>
                    <a:pt x="36195" y="256032"/>
                  </a:lnTo>
                  <a:lnTo>
                    <a:pt x="22352" y="198755"/>
                  </a:lnTo>
                  <a:lnTo>
                    <a:pt x="129794" y="34798"/>
                  </a:lnTo>
                  <a:lnTo>
                    <a:pt x="181356" y="23876"/>
                  </a:lnTo>
                  <a:lnTo>
                    <a:pt x="186944" y="20574"/>
                  </a:lnTo>
                  <a:lnTo>
                    <a:pt x="190119" y="15748"/>
                  </a:lnTo>
                  <a:lnTo>
                    <a:pt x="190881" y="9398"/>
                  </a:lnTo>
                  <a:lnTo>
                    <a:pt x="187706" y="3810"/>
                  </a:lnTo>
                  <a:lnTo>
                    <a:pt x="182880" y="762"/>
                  </a:lnTo>
                  <a:lnTo>
                    <a:pt x="176530" y="0"/>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0" name="object 90"/>
            <p:cNvPicPr/>
            <p:nvPr/>
          </p:nvPicPr>
          <p:blipFill>
            <a:blip r:embed="rId29" cstate="print"/>
            <a:stretch>
              <a:fillRect/>
            </a:stretch>
          </p:blipFill>
          <p:spPr>
            <a:xfrm>
              <a:off x="3077590" y="2379852"/>
              <a:ext cx="260222" cy="275081"/>
            </a:xfrm>
            <a:prstGeom prst="rect">
              <a:avLst/>
            </a:prstGeom>
          </p:spPr>
        </p:pic>
        <p:sp>
          <p:nvSpPr>
            <p:cNvPr id="91" name="object 91"/>
            <p:cNvSpPr/>
            <p:nvPr/>
          </p:nvSpPr>
          <p:spPr>
            <a:xfrm>
              <a:off x="3467633" y="2981490"/>
              <a:ext cx="4373245" cy="1955164"/>
            </a:xfrm>
            <a:custGeom>
              <a:avLst/>
              <a:gdLst/>
              <a:ahLst/>
              <a:cxnLst/>
              <a:rect l="l" t="t" r="r" b="b"/>
              <a:pathLst>
                <a:path w="4373245" h="1955164">
                  <a:moveTo>
                    <a:pt x="2190762" y="24498"/>
                  </a:moveTo>
                  <a:lnTo>
                    <a:pt x="2189607" y="19646"/>
                  </a:lnTo>
                  <a:lnTo>
                    <a:pt x="2188438" y="14693"/>
                  </a:lnTo>
                  <a:lnTo>
                    <a:pt x="2182418" y="6578"/>
                  </a:lnTo>
                  <a:lnTo>
                    <a:pt x="2174062" y="1536"/>
                  </a:lnTo>
                  <a:lnTo>
                    <a:pt x="2164448" y="0"/>
                  </a:lnTo>
                  <a:lnTo>
                    <a:pt x="2154656" y="2374"/>
                  </a:lnTo>
                  <a:lnTo>
                    <a:pt x="2146541" y="8318"/>
                  </a:lnTo>
                  <a:lnTo>
                    <a:pt x="2141537" y="16637"/>
                  </a:lnTo>
                  <a:lnTo>
                    <a:pt x="2140000" y="26238"/>
                  </a:lnTo>
                  <a:lnTo>
                    <a:pt x="2140839" y="29768"/>
                  </a:lnTo>
                  <a:lnTo>
                    <a:pt x="44551" y="1002525"/>
                  </a:lnTo>
                  <a:lnTo>
                    <a:pt x="42418" y="999604"/>
                  </a:lnTo>
                  <a:lnTo>
                    <a:pt x="34099" y="994600"/>
                  </a:lnTo>
                  <a:lnTo>
                    <a:pt x="24498" y="993063"/>
                  </a:lnTo>
                  <a:lnTo>
                    <a:pt x="14706" y="995387"/>
                  </a:lnTo>
                  <a:lnTo>
                    <a:pt x="6578" y="1001382"/>
                  </a:lnTo>
                  <a:lnTo>
                    <a:pt x="1536" y="1009713"/>
                  </a:lnTo>
                  <a:lnTo>
                    <a:pt x="0" y="1019327"/>
                  </a:lnTo>
                  <a:lnTo>
                    <a:pt x="2387" y="1029169"/>
                  </a:lnTo>
                  <a:lnTo>
                    <a:pt x="8318" y="1037285"/>
                  </a:lnTo>
                  <a:lnTo>
                    <a:pt x="16637" y="1042289"/>
                  </a:lnTo>
                  <a:lnTo>
                    <a:pt x="26238" y="1043825"/>
                  </a:lnTo>
                  <a:lnTo>
                    <a:pt x="36042" y="1041488"/>
                  </a:lnTo>
                  <a:lnTo>
                    <a:pt x="44157" y="1035481"/>
                  </a:lnTo>
                  <a:lnTo>
                    <a:pt x="49199" y="1027125"/>
                  </a:lnTo>
                  <a:lnTo>
                    <a:pt x="49657" y="1024216"/>
                  </a:lnTo>
                  <a:lnTo>
                    <a:pt x="50736" y="1017511"/>
                  </a:lnTo>
                  <a:lnTo>
                    <a:pt x="49898" y="1014082"/>
                  </a:lnTo>
                  <a:lnTo>
                    <a:pt x="2146185" y="41262"/>
                  </a:lnTo>
                  <a:lnTo>
                    <a:pt x="2148319" y="44157"/>
                  </a:lnTo>
                  <a:lnTo>
                    <a:pt x="2156650" y="49199"/>
                  </a:lnTo>
                  <a:lnTo>
                    <a:pt x="2166264" y="50736"/>
                  </a:lnTo>
                  <a:lnTo>
                    <a:pt x="2176119" y="48348"/>
                  </a:lnTo>
                  <a:lnTo>
                    <a:pt x="2184222" y="42418"/>
                  </a:lnTo>
                  <a:lnTo>
                    <a:pt x="2189226" y="34099"/>
                  </a:lnTo>
                  <a:lnTo>
                    <a:pt x="2190762" y="24498"/>
                  </a:lnTo>
                  <a:close/>
                </a:path>
                <a:path w="4373245" h="1955164">
                  <a:moveTo>
                    <a:pt x="4373029" y="698309"/>
                  </a:moveTo>
                  <a:lnTo>
                    <a:pt x="4372661" y="696683"/>
                  </a:lnTo>
                  <a:lnTo>
                    <a:pt x="4370883" y="688797"/>
                  </a:lnTo>
                  <a:lnTo>
                    <a:pt x="4365320" y="680796"/>
                  </a:lnTo>
                  <a:lnTo>
                    <a:pt x="4356836" y="675347"/>
                  </a:lnTo>
                  <a:lnTo>
                    <a:pt x="4346892" y="673608"/>
                  </a:lnTo>
                  <a:lnTo>
                    <a:pt x="4337380" y="675716"/>
                  </a:lnTo>
                  <a:lnTo>
                    <a:pt x="4329379" y="681228"/>
                  </a:lnTo>
                  <a:lnTo>
                    <a:pt x="4323943" y="689698"/>
                  </a:lnTo>
                  <a:lnTo>
                    <a:pt x="4322216" y="699643"/>
                  </a:lnTo>
                  <a:lnTo>
                    <a:pt x="4324362" y="709155"/>
                  </a:lnTo>
                  <a:lnTo>
                    <a:pt x="4329925" y="717156"/>
                  </a:lnTo>
                  <a:lnTo>
                    <a:pt x="4332960" y="719112"/>
                  </a:lnTo>
                  <a:lnTo>
                    <a:pt x="3870172" y="1904466"/>
                  </a:lnTo>
                  <a:lnTo>
                    <a:pt x="3842004" y="1929892"/>
                  </a:lnTo>
                  <a:lnTo>
                    <a:pt x="3844112" y="1939404"/>
                  </a:lnTo>
                  <a:lnTo>
                    <a:pt x="3849624" y="1947405"/>
                  </a:lnTo>
                  <a:lnTo>
                    <a:pt x="3858107" y="1952840"/>
                  </a:lnTo>
                  <a:lnTo>
                    <a:pt x="3868039" y="1954644"/>
                  </a:lnTo>
                  <a:lnTo>
                    <a:pt x="3877551" y="1952523"/>
                  </a:lnTo>
                  <a:lnTo>
                    <a:pt x="3885552" y="1946986"/>
                  </a:lnTo>
                  <a:lnTo>
                    <a:pt x="3891000" y="1938489"/>
                  </a:lnTo>
                  <a:lnTo>
                    <a:pt x="3892219" y="1931504"/>
                  </a:lnTo>
                  <a:lnTo>
                    <a:pt x="3892740" y="1928558"/>
                  </a:lnTo>
                  <a:lnTo>
                    <a:pt x="3890632" y="1919046"/>
                  </a:lnTo>
                  <a:lnTo>
                    <a:pt x="3885120" y="1911045"/>
                  </a:lnTo>
                  <a:lnTo>
                    <a:pt x="3882085" y="1909102"/>
                  </a:lnTo>
                  <a:lnTo>
                    <a:pt x="4344771" y="723709"/>
                  </a:lnTo>
                  <a:lnTo>
                    <a:pt x="4348353" y="724344"/>
                  </a:lnTo>
                  <a:lnTo>
                    <a:pt x="4357865" y="722236"/>
                  </a:lnTo>
                  <a:lnTo>
                    <a:pt x="4365866" y="716724"/>
                  </a:lnTo>
                  <a:lnTo>
                    <a:pt x="4371314" y="708240"/>
                  </a:lnTo>
                  <a:lnTo>
                    <a:pt x="4373029" y="698309"/>
                  </a:lnTo>
                  <a:close/>
                </a:path>
              </a:pathLst>
            </a:custGeom>
            <a:solidFill>
              <a:srgbClr val="5571A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object 92"/>
            <p:cNvSpPr/>
            <p:nvPr/>
          </p:nvSpPr>
          <p:spPr>
            <a:xfrm>
              <a:off x="7175754" y="845058"/>
              <a:ext cx="2413000" cy="251460"/>
            </a:xfrm>
            <a:custGeom>
              <a:avLst/>
              <a:gdLst/>
              <a:ahLst/>
              <a:cxnLst/>
              <a:rect l="l" t="t" r="r" b="b"/>
              <a:pathLst>
                <a:path w="2413000" h="251459">
                  <a:moveTo>
                    <a:pt x="0" y="251460"/>
                  </a:moveTo>
                  <a:lnTo>
                    <a:pt x="2412492" y="251460"/>
                  </a:lnTo>
                  <a:lnTo>
                    <a:pt x="2412492" y="0"/>
                  </a:lnTo>
                  <a:lnTo>
                    <a:pt x="0" y="0"/>
                  </a:lnTo>
                  <a:lnTo>
                    <a:pt x="0" y="251460"/>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3" name="object 93"/>
          <p:cNvSpPr txBox="1"/>
          <p:nvPr/>
        </p:nvSpPr>
        <p:spPr>
          <a:xfrm>
            <a:off x="7166229" y="551515"/>
            <a:ext cx="2432050" cy="270510"/>
          </a:xfrm>
          <a:prstGeom prst="rect">
            <a:avLst/>
          </a:prstGeom>
          <a:solidFill>
            <a:srgbClr val="5571AA"/>
          </a:solidFill>
        </p:spPr>
        <p:txBody>
          <a:bodyPr vert="horz" wrap="square" lIns="0" tIns="0" rIns="0" bIns="0" rtlCol="0">
            <a:spAutoFit/>
          </a:bodyPr>
          <a:lstStyle/>
          <a:p>
            <a:pPr marL="169545" marR="0" lvl="0" indent="0" defTabSz="914400" eaLnBrk="1" fontAlgn="auto" latinLnBrk="0" hangingPunct="1">
              <a:lnSpc>
                <a:spcPts val="2130"/>
              </a:lnSpc>
              <a:spcBef>
                <a:spcPts val="0"/>
              </a:spcBef>
              <a:spcAft>
                <a:spcPts val="0"/>
              </a:spcAft>
              <a:buClrTx/>
              <a:buSzTx/>
              <a:buFontTx/>
              <a:buNone/>
              <a:tabLst/>
              <a:defRPr/>
            </a:pPr>
            <a:r>
              <a:rPr kumimoji="0" sz="1800" b="0" i="0" u="none" strike="noStrike" kern="0" cap="none" spc="-35" normalizeH="0" baseline="0" noProof="0" dirty="0">
                <a:ln>
                  <a:noFill/>
                </a:ln>
                <a:solidFill>
                  <a:srgbClr val="FFFFFF"/>
                </a:solidFill>
                <a:effectLst/>
                <a:uLnTx/>
                <a:uFillTx/>
                <a:latin typeface="Meiryo UI"/>
                <a:cs typeface="Meiryo UI"/>
              </a:rPr>
              <a:t>火星を目指した取組み</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94" name="object 94"/>
          <p:cNvGrpSpPr/>
          <p:nvPr/>
        </p:nvGrpSpPr>
        <p:grpSpPr>
          <a:xfrm>
            <a:off x="7166229" y="802974"/>
            <a:ext cx="2432050" cy="666750"/>
            <a:chOff x="7166229" y="1086992"/>
            <a:chExt cx="2432050" cy="666750"/>
          </a:xfrm>
        </p:grpSpPr>
        <p:sp>
          <p:nvSpPr>
            <p:cNvPr id="95" name="object 95"/>
            <p:cNvSpPr/>
            <p:nvPr/>
          </p:nvSpPr>
          <p:spPr>
            <a:xfrm>
              <a:off x="7175754" y="1096517"/>
              <a:ext cx="2413000" cy="647700"/>
            </a:xfrm>
            <a:custGeom>
              <a:avLst/>
              <a:gdLst/>
              <a:ahLst/>
              <a:cxnLst/>
              <a:rect l="l" t="t" r="r" b="b"/>
              <a:pathLst>
                <a:path w="2413000" h="647700">
                  <a:moveTo>
                    <a:pt x="2412492" y="0"/>
                  </a:moveTo>
                  <a:lnTo>
                    <a:pt x="0" y="0"/>
                  </a:lnTo>
                  <a:lnTo>
                    <a:pt x="0" y="647700"/>
                  </a:lnTo>
                  <a:lnTo>
                    <a:pt x="2412492" y="647700"/>
                  </a:lnTo>
                  <a:lnTo>
                    <a:pt x="241249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object 96"/>
            <p:cNvSpPr/>
            <p:nvPr/>
          </p:nvSpPr>
          <p:spPr>
            <a:xfrm>
              <a:off x="7175754" y="1096517"/>
              <a:ext cx="2413000" cy="647700"/>
            </a:xfrm>
            <a:custGeom>
              <a:avLst/>
              <a:gdLst/>
              <a:ahLst/>
              <a:cxnLst/>
              <a:rect l="l" t="t" r="r" b="b"/>
              <a:pathLst>
                <a:path w="2413000" h="647700">
                  <a:moveTo>
                    <a:pt x="0" y="647700"/>
                  </a:moveTo>
                  <a:lnTo>
                    <a:pt x="2412492" y="647700"/>
                  </a:lnTo>
                  <a:lnTo>
                    <a:pt x="2412492" y="0"/>
                  </a:lnTo>
                  <a:lnTo>
                    <a:pt x="0" y="0"/>
                  </a:lnTo>
                  <a:lnTo>
                    <a:pt x="0" y="647700"/>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7" name="object 97"/>
          <p:cNvSpPr txBox="1"/>
          <p:nvPr/>
        </p:nvSpPr>
        <p:spPr>
          <a:xfrm>
            <a:off x="7185279" y="889207"/>
            <a:ext cx="2393950" cy="330200"/>
          </a:xfrm>
          <a:prstGeom prst="rect">
            <a:avLst/>
          </a:prstGeom>
        </p:spPr>
        <p:txBody>
          <a:bodyPr vert="horz" wrap="square" lIns="0" tIns="12065" rIns="0" bIns="0" rtlCol="0">
            <a:spAutoFit/>
          </a:bodyPr>
          <a:lstStyle/>
          <a:p>
            <a:pPr marL="0"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火星無人探査や有人宇宙飛行に向けた</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25" normalizeH="0" baseline="0" noProof="0" dirty="0">
                <a:ln>
                  <a:noFill/>
                </a:ln>
                <a:solidFill>
                  <a:sysClr val="windowText" lastClr="000000"/>
                </a:solidFill>
                <a:effectLst/>
                <a:uLnTx/>
                <a:uFillTx/>
                <a:latin typeface="メイリオ"/>
                <a:cs typeface="メイリオ"/>
              </a:rPr>
              <a:t>環境整備</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98" name="object 98"/>
          <p:cNvSpPr/>
          <p:nvPr/>
        </p:nvSpPr>
        <p:spPr>
          <a:xfrm>
            <a:off x="2550414" y="5305252"/>
            <a:ext cx="1713230" cy="251460"/>
          </a:xfrm>
          <a:custGeom>
            <a:avLst/>
            <a:gdLst/>
            <a:ahLst/>
            <a:cxnLst/>
            <a:rect l="l" t="t" r="r" b="b"/>
            <a:pathLst>
              <a:path w="1713229" h="251460">
                <a:moveTo>
                  <a:pt x="0" y="251459"/>
                </a:moveTo>
                <a:lnTo>
                  <a:pt x="1712976" y="251459"/>
                </a:lnTo>
                <a:lnTo>
                  <a:pt x="1712976" y="0"/>
                </a:lnTo>
                <a:lnTo>
                  <a:pt x="0" y="0"/>
                </a:lnTo>
                <a:lnTo>
                  <a:pt x="0" y="251459"/>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object 99"/>
          <p:cNvSpPr txBox="1"/>
          <p:nvPr/>
        </p:nvSpPr>
        <p:spPr>
          <a:xfrm>
            <a:off x="2540889" y="5295727"/>
            <a:ext cx="1732280" cy="270510"/>
          </a:xfrm>
          <a:prstGeom prst="rect">
            <a:avLst/>
          </a:prstGeom>
          <a:solidFill>
            <a:srgbClr val="5571AA"/>
          </a:solidFill>
        </p:spPr>
        <p:txBody>
          <a:bodyPr vert="horz" wrap="square" lIns="0" tIns="0" rIns="0" bIns="0" rtlCol="0">
            <a:spAutoFit/>
          </a:bodyPr>
          <a:lstStyle/>
          <a:p>
            <a:pPr marL="86360" marR="0" lvl="0" indent="0" defTabSz="914400" eaLnBrk="1" fontAlgn="auto" latinLnBrk="0" hangingPunct="1">
              <a:lnSpc>
                <a:spcPts val="213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移動手段の確立</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00" name="object 100"/>
          <p:cNvGrpSpPr/>
          <p:nvPr/>
        </p:nvGrpSpPr>
        <p:grpSpPr>
          <a:xfrm>
            <a:off x="2540889" y="5547186"/>
            <a:ext cx="1732280" cy="474980"/>
            <a:chOff x="2540889" y="5831204"/>
            <a:chExt cx="1732280" cy="474980"/>
          </a:xfrm>
        </p:grpSpPr>
        <p:sp>
          <p:nvSpPr>
            <p:cNvPr id="101" name="object 101"/>
            <p:cNvSpPr/>
            <p:nvPr/>
          </p:nvSpPr>
          <p:spPr>
            <a:xfrm>
              <a:off x="2550414" y="5840729"/>
              <a:ext cx="1713230" cy="455930"/>
            </a:xfrm>
            <a:custGeom>
              <a:avLst/>
              <a:gdLst/>
              <a:ahLst/>
              <a:cxnLst/>
              <a:rect l="l" t="t" r="r" b="b"/>
              <a:pathLst>
                <a:path w="1713229" h="455929">
                  <a:moveTo>
                    <a:pt x="1712976" y="0"/>
                  </a:moveTo>
                  <a:lnTo>
                    <a:pt x="0" y="0"/>
                  </a:lnTo>
                  <a:lnTo>
                    <a:pt x="0" y="455676"/>
                  </a:lnTo>
                  <a:lnTo>
                    <a:pt x="1712976" y="455676"/>
                  </a:lnTo>
                  <a:lnTo>
                    <a:pt x="171297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object 102"/>
            <p:cNvSpPr/>
            <p:nvPr/>
          </p:nvSpPr>
          <p:spPr>
            <a:xfrm>
              <a:off x="2550414" y="5840729"/>
              <a:ext cx="1713230" cy="455930"/>
            </a:xfrm>
            <a:custGeom>
              <a:avLst/>
              <a:gdLst/>
              <a:ahLst/>
              <a:cxnLst/>
              <a:rect l="l" t="t" r="r" b="b"/>
              <a:pathLst>
                <a:path w="1713229" h="455929">
                  <a:moveTo>
                    <a:pt x="0" y="455676"/>
                  </a:moveTo>
                  <a:lnTo>
                    <a:pt x="1712976" y="455676"/>
                  </a:lnTo>
                  <a:lnTo>
                    <a:pt x="1712976" y="0"/>
                  </a:lnTo>
                  <a:lnTo>
                    <a:pt x="0" y="0"/>
                  </a:lnTo>
                  <a:lnTo>
                    <a:pt x="0" y="455676"/>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3" name="object 103"/>
          <p:cNvSpPr txBox="1"/>
          <p:nvPr/>
        </p:nvSpPr>
        <p:spPr>
          <a:xfrm>
            <a:off x="2559939" y="5634994"/>
            <a:ext cx="1694180" cy="330200"/>
          </a:xfrm>
          <a:prstGeom prst="rect">
            <a:avLst/>
          </a:prstGeom>
        </p:spPr>
        <p:txBody>
          <a:bodyPr vert="horz" wrap="square" lIns="0" tIns="12065" rIns="0" bIns="0" rtlCol="0">
            <a:spAutoFit/>
          </a:bodyPr>
          <a:lstStyle/>
          <a:p>
            <a:pPr marL="466725" marR="368935" lvl="0" indent="-9144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バギー/ローバーでの走行実現</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04" name="object 104"/>
          <p:cNvSpPr/>
          <p:nvPr/>
        </p:nvSpPr>
        <p:spPr>
          <a:xfrm>
            <a:off x="4168902" y="3770584"/>
            <a:ext cx="1408430" cy="253365"/>
          </a:xfrm>
          <a:custGeom>
            <a:avLst/>
            <a:gdLst/>
            <a:ahLst/>
            <a:cxnLst/>
            <a:rect l="l" t="t" r="r" b="b"/>
            <a:pathLst>
              <a:path w="1408429" h="253364">
                <a:moveTo>
                  <a:pt x="0" y="252984"/>
                </a:moveTo>
                <a:lnTo>
                  <a:pt x="1408176" y="252984"/>
                </a:lnTo>
                <a:lnTo>
                  <a:pt x="1408176" y="0"/>
                </a:lnTo>
                <a:lnTo>
                  <a:pt x="0" y="0"/>
                </a:lnTo>
                <a:lnTo>
                  <a:pt x="0" y="252984"/>
                </a:lnTo>
                <a:close/>
              </a:path>
            </a:pathLst>
          </a:custGeom>
          <a:ln w="19049">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object 105"/>
          <p:cNvSpPr txBox="1"/>
          <p:nvPr/>
        </p:nvSpPr>
        <p:spPr>
          <a:xfrm>
            <a:off x="4159377" y="3761059"/>
            <a:ext cx="1427480" cy="272415"/>
          </a:xfrm>
          <a:prstGeom prst="rect">
            <a:avLst/>
          </a:prstGeom>
          <a:solidFill>
            <a:srgbClr val="5571AA"/>
          </a:solidFill>
        </p:spPr>
        <p:txBody>
          <a:bodyPr vert="horz" wrap="square" lIns="0" tIns="0" rIns="0" bIns="0" rtlCol="0">
            <a:spAutoFit/>
          </a:bodyPr>
          <a:lstStyle/>
          <a:p>
            <a:pPr marL="48260"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25" normalizeH="0" baseline="0" noProof="0" dirty="0">
                <a:ln>
                  <a:noFill/>
                </a:ln>
                <a:solidFill>
                  <a:srgbClr val="FFFFFF"/>
                </a:solidFill>
                <a:effectLst/>
                <a:uLnTx/>
                <a:uFillTx/>
                <a:latin typeface="Meiryo UI"/>
                <a:cs typeface="Meiryo UI"/>
              </a:rPr>
              <a:t>定期便の確立</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06" name="object 106"/>
          <p:cNvGrpSpPr/>
          <p:nvPr/>
        </p:nvGrpSpPr>
        <p:grpSpPr>
          <a:xfrm>
            <a:off x="4159377" y="4014042"/>
            <a:ext cx="1427480" cy="473709"/>
            <a:chOff x="4159377" y="4298060"/>
            <a:chExt cx="1427480" cy="473709"/>
          </a:xfrm>
        </p:grpSpPr>
        <p:sp>
          <p:nvSpPr>
            <p:cNvPr id="107" name="object 107"/>
            <p:cNvSpPr/>
            <p:nvPr/>
          </p:nvSpPr>
          <p:spPr>
            <a:xfrm>
              <a:off x="4168902" y="4307585"/>
              <a:ext cx="1408430" cy="454659"/>
            </a:xfrm>
            <a:custGeom>
              <a:avLst/>
              <a:gdLst/>
              <a:ahLst/>
              <a:cxnLst/>
              <a:rect l="l" t="t" r="r" b="b"/>
              <a:pathLst>
                <a:path w="1408429" h="454660">
                  <a:moveTo>
                    <a:pt x="1408176" y="0"/>
                  </a:moveTo>
                  <a:lnTo>
                    <a:pt x="0" y="0"/>
                  </a:lnTo>
                  <a:lnTo>
                    <a:pt x="0" y="454151"/>
                  </a:lnTo>
                  <a:lnTo>
                    <a:pt x="1408176" y="454151"/>
                  </a:lnTo>
                  <a:lnTo>
                    <a:pt x="140817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object 108"/>
            <p:cNvSpPr/>
            <p:nvPr/>
          </p:nvSpPr>
          <p:spPr>
            <a:xfrm>
              <a:off x="4168902" y="4307585"/>
              <a:ext cx="1408430" cy="454659"/>
            </a:xfrm>
            <a:custGeom>
              <a:avLst/>
              <a:gdLst/>
              <a:ahLst/>
              <a:cxnLst/>
              <a:rect l="l" t="t" r="r" b="b"/>
              <a:pathLst>
                <a:path w="1408429" h="454660">
                  <a:moveTo>
                    <a:pt x="0" y="454151"/>
                  </a:moveTo>
                  <a:lnTo>
                    <a:pt x="1408176" y="454151"/>
                  </a:lnTo>
                  <a:lnTo>
                    <a:pt x="1408176"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9" name="object 109"/>
          <p:cNvSpPr txBox="1"/>
          <p:nvPr/>
        </p:nvSpPr>
        <p:spPr>
          <a:xfrm>
            <a:off x="4178427" y="4100910"/>
            <a:ext cx="1389380" cy="330200"/>
          </a:xfrm>
          <a:prstGeom prst="rect">
            <a:avLst/>
          </a:prstGeom>
        </p:spPr>
        <p:txBody>
          <a:bodyPr vert="horz" wrap="square" lIns="0" tIns="12065" rIns="0" bIns="0" rtlCol="0">
            <a:spAutoFit/>
          </a:bodyPr>
          <a:lstStyle/>
          <a:p>
            <a:pPr marL="0" marR="0" lvl="0" indent="0" algn="ctr"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目的地への</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0" cap="none" spc="-20" normalizeH="0" baseline="0" noProof="0" dirty="0">
                <a:ln>
                  <a:noFill/>
                </a:ln>
                <a:solidFill>
                  <a:sysClr val="windowText" lastClr="000000"/>
                </a:solidFill>
                <a:effectLst/>
                <a:uLnTx/>
                <a:uFillTx/>
                <a:latin typeface="メイリオ"/>
                <a:cs typeface="メイリオ"/>
              </a:rPr>
              <a:t>ピンポイント着陸</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10" name="object 110"/>
          <p:cNvGrpSpPr/>
          <p:nvPr/>
        </p:nvGrpSpPr>
        <p:grpSpPr>
          <a:xfrm>
            <a:off x="4974316" y="4392239"/>
            <a:ext cx="4128135" cy="1998980"/>
            <a:chOff x="4974316" y="4676257"/>
            <a:chExt cx="4128135" cy="1998980"/>
          </a:xfrm>
        </p:grpSpPr>
        <p:pic>
          <p:nvPicPr>
            <p:cNvPr id="111" name="object 111"/>
            <p:cNvPicPr/>
            <p:nvPr/>
          </p:nvPicPr>
          <p:blipFill>
            <a:blip r:embed="rId30" cstate="print"/>
            <a:stretch>
              <a:fillRect/>
            </a:stretch>
          </p:blipFill>
          <p:spPr>
            <a:xfrm>
              <a:off x="5646419" y="5253482"/>
              <a:ext cx="1035377" cy="520953"/>
            </a:xfrm>
            <a:prstGeom prst="rect">
              <a:avLst/>
            </a:prstGeom>
          </p:spPr>
        </p:pic>
        <p:pic>
          <p:nvPicPr>
            <p:cNvPr id="112" name="object 112"/>
            <p:cNvPicPr/>
            <p:nvPr/>
          </p:nvPicPr>
          <p:blipFill>
            <a:blip r:embed="rId31" cstate="print"/>
            <a:stretch>
              <a:fillRect/>
            </a:stretch>
          </p:blipFill>
          <p:spPr>
            <a:xfrm>
              <a:off x="7610982" y="4676257"/>
              <a:ext cx="1491172" cy="1998735"/>
            </a:xfrm>
            <a:prstGeom prst="rect">
              <a:avLst/>
            </a:prstGeom>
          </p:spPr>
        </p:pic>
        <p:pic>
          <p:nvPicPr>
            <p:cNvPr id="113" name="object 113"/>
            <p:cNvPicPr/>
            <p:nvPr/>
          </p:nvPicPr>
          <p:blipFill>
            <a:blip r:embed="rId32" cstate="print"/>
            <a:stretch>
              <a:fillRect/>
            </a:stretch>
          </p:blipFill>
          <p:spPr>
            <a:xfrm>
              <a:off x="4974316" y="6219698"/>
              <a:ext cx="198741" cy="351790"/>
            </a:xfrm>
            <a:prstGeom prst="rect">
              <a:avLst/>
            </a:prstGeom>
          </p:spPr>
        </p:pic>
        <p:sp>
          <p:nvSpPr>
            <p:cNvPr id="114" name="object 114"/>
            <p:cNvSpPr/>
            <p:nvPr/>
          </p:nvSpPr>
          <p:spPr>
            <a:xfrm>
              <a:off x="6426708" y="6012434"/>
              <a:ext cx="1026160" cy="382270"/>
            </a:xfrm>
            <a:custGeom>
              <a:avLst/>
              <a:gdLst/>
              <a:ahLst/>
              <a:cxnLst/>
              <a:rect l="l" t="t" r="r" b="b"/>
              <a:pathLst>
                <a:path w="1026159" h="382270">
                  <a:moveTo>
                    <a:pt x="512825" y="0"/>
                  </a:moveTo>
                  <a:lnTo>
                    <a:pt x="453022" y="2539"/>
                  </a:lnTo>
                  <a:lnTo>
                    <a:pt x="395244" y="7619"/>
                  </a:lnTo>
                  <a:lnTo>
                    <a:pt x="339877" y="16509"/>
                  </a:lnTo>
                  <a:lnTo>
                    <a:pt x="287305" y="27939"/>
                  </a:lnTo>
                  <a:lnTo>
                    <a:pt x="237913" y="43179"/>
                  </a:lnTo>
                  <a:lnTo>
                    <a:pt x="192086" y="60959"/>
                  </a:lnTo>
                  <a:lnTo>
                    <a:pt x="150209" y="80009"/>
                  </a:lnTo>
                  <a:lnTo>
                    <a:pt x="112667" y="102869"/>
                  </a:lnTo>
                  <a:lnTo>
                    <a:pt x="79844" y="126999"/>
                  </a:lnTo>
                  <a:lnTo>
                    <a:pt x="52127" y="153669"/>
                  </a:lnTo>
                  <a:lnTo>
                    <a:pt x="13544" y="210819"/>
                  </a:lnTo>
                  <a:lnTo>
                    <a:pt x="0" y="273049"/>
                  </a:lnTo>
                  <a:lnTo>
                    <a:pt x="0" y="332739"/>
                  </a:lnTo>
                  <a:lnTo>
                    <a:pt x="1142" y="334009"/>
                  </a:lnTo>
                  <a:lnTo>
                    <a:pt x="3047" y="334009"/>
                  </a:lnTo>
                  <a:lnTo>
                    <a:pt x="8348" y="335279"/>
                  </a:lnTo>
                  <a:lnTo>
                    <a:pt x="48103" y="345439"/>
                  </a:lnTo>
                  <a:lnTo>
                    <a:pt x="183404" y="365759"/>
                  </a:lnTo>
                  <a:lnTo>
                    <a:pt x="249422" y="372109"/>
                  </a:lnTo>
                  <a:lnTo>
                    <a:pt x="326209" y="378459"/>
                  </a:lnTo>
                  <a:lnTo>
                    <a:pt x="413948" y="380999"/>
                  </a:lnTo>
                  <a:lnTo>
                    <a:pt x="512825" y="382269"/>
                  </a:lnTo>
                  <a:lnTo>
                    <a:pt x="619953" y="380999"/>
                  </a:lnTo>
                  <a:lnTo>
                    <a:pt x="712317" y="377189"/>
                  </a:lnTo>
                  <a:lnTo>
                    <a:pt x="751546" y="374649"/>
                  </a:lnTo>
                  <a:lnTo>
                    <a:pt x="512825" y="374649"/>
                  </a:lnTo>
                  <a:lnTo>
                    <a:pt x="421583" y="373379"/>
                  </a:lnTo>
                  <a:lnTo>
                    <a:pt x="267306" y="365759"/>
                  </a:lnTo>
                  <a:lnTo>
                    <a:pt x="203994" y="359409"/>
                  </a:lnTo>
                  <a:lnTo>
                    <a:pt x="149717" y="353059"/>
                  </a:lnTo>
                  <a:lnTo>
                    <a:pt x="104336" y="346709"/>
                  </a:lnTo>
                  <a:lnTo>
                    <a:pt x="39711" y="334009"/>
                  </a:lnTo>
                  <a:lnTo>
                    <a:pt x="20191" y="330199"/>
                  </a:lnTo>
                  <a:lnTo>
                    <a:pt x="9016" y="327659"/>
                  </a:lnTo>
                  <a:lnTo>
                    <a:pt x="9016" y="279399"/>
                  </a:lnTo>
                  <a:lnTo>
                    <a:pt x="67300" y="279399"/>
                  </a:lnTo>
                  <a:lnTo>
                    <a:pt x="21992" y="271779"/>
                  </a:lnTo>
                  <a:lnTo>
                    <a:pt x="9016" y="269239"/>
                  </a:lnTo>
                  <a:lnTo>
                    <a:pt x="9016" y="261619"/>
                  </a:lnTo>
                  <a:lnTo>
                    <a:pt x="9651" y="257809"/>
                  </a:lnTo>
                  <a:lnTo>
                    <a:pt x="162686" y="257809"/>
                  </a:lnTo>
                  <a:lnTo>
                    <a:pt x="162686" y="256539"/>
                  </a:lnTo>
                  <a:lnTo>
                    <a:pt x="123570" y="256539"/>
                  </a:lnTo>
                  <a:lnTo>
                    <a:pt x="123570" y="255269"/>
                  </a:lnTo>
                  <a:lnTo>
                    <a:pt x="43433" y="255269"/>
                  </a:lnTo>
                  <a:lnTo>
                    <a:pt x="32244" y="252729"/>
                  </a:lnTo>
                  <a:lnTo>
                    <a:pt x="23066" y="251459"/>
                  </a:lnTo>
                  <a:lnTo>
                    <a:pt x="15912" y="250189"/>
                  </a:lnTo>
                  <a:lnTo>
                    <a:pt x="23005" y="210819"/>
                  </a:lnTo>
                  <a:lnTo>
                    <a:pt x="45231" y="175259"/>
                  </a:lnTo>
                  <a:lnTo>
                    <a:pt x="76668" y="140969"/>
                  </a:lnTo>
                  <a:lnTo>
                    <a:pt x="116511" y="110489"/>
                  </a:lnTo>
                  <a:lnTo>
                    <a:pt x="163956" y="83819"/>
                  </a:lnTo>
                  <a:lnTo>
                    <a:pt x="178127" y="83819"/>
                  </a:lnTo>
                  <a:lnTo>
                    <a:pt x="175216" y="82549"/>
                  </a:lnTo>
                  <a:lnTo>
                    <a:pt x="217106" y="59689"/>
                  </a:lnTo>
                  <a:lnTo>
                    <a:pt x="268223" y="43179"/>
                  </a:lnTo>
                  <a:lnTo>
                    <a:pt x="294131" y="43179"/>
                  </a:lnTo>
                  <a:lnTo>
                    <a:pt x="288035" y="41909"/>
                  </a:lnTo>
                  <a:lnTo>
                    <a:pt x="283209" y="40639"/>
                  </a:lnTo>
                  <a:lnTo>
                    <a:pt x="279018" y="39369"/>
                  </a:lnTo>
                  <a:lnTo>
                    <a:pt x="321484" y="29209"/>
                  </a:lnTo>
                  <a:lnTo>
                    <a:pt x="343402" y="25399"/>
                  </a:lnTo>
                  <a:lnTo>
                    <a:pt x="365759" y="20319"/>
                  </a:lnTo>
                  <a:lnTo>
                    <a:pt x="394145" y="20319"/>
                  </a:lnTo>
                  <a:lnTo>
                    <a:pt x="413887" y="16509"/>
                  </a:lnTo>
                  <a:lnTo>
                    <a:pt x="441705" y="12699"/>
                  </a:lnTo>
                  <a:lnTo>
                    <a:pt x="460443" y="12699"/>
                  </a:lnTo>
                  <a:lnTo>
                    <a:pt x="470027" y="10159"/>
                  </a:lnTo>
                  <a:lnTo>
                    <a:pt x="490751" y="10159"/>
                  </a:lnTo>
                  <a:lnTo>
                    <a:pt x="505229" y="8889"/>
                  </a:lnTo>
                  <a:lnTo>
                    <a:pt x="638109" y="8889"/>
                  </a:lnTo>
                  <a:lnTo>
                    <a:pt x="630207" y="7619"/>
                  </a:lnTo>
                  <a:lnTo>
                    <a:pt x="572512" y="2539"/>
                  </a:lnTo>
                  <a:lnTo>
                    <a:pt x="512825" y="0"/>
                  </a:lnTo>
                  <a:close/>
                </a:path>
                <a:path w="1026159" h="382270">
                  <a:moveTo>
                    <a:pt x="1025651" y="279399"/>
                  </a:moveTo>
                  <a:lnTo>
                    <a:pt x="1016635" y="279399"/>
                  </a:lnTo>
                  <a:lnTo>
                    <a:pt x="1016635" y="322579"/>
                  </a:lnTo>
                  <a:lnTo>
                    <a:pt x="1007136" y="326389"/>
                  </a:lnTo>
                  <a:lnTo>
                    <a:pt x="990195" y="331469"/>
                  </a:lnTo>
                  <a:lnTo>
                    <a:pt x="965195" y="336549"/>
                  </a:lnTo>
                  <a:lnTo>
                    <a:pt x="931520" y="344169"/>
                  </a:lnTo>
                  <a:lnTo>
                    <a:pt x="888555" y="351789"/>
                  </a:lnTo>
                  <a:lnTo>
                    <a:pt x="835684" y="358139"/>
                  </a:lnTo>
                  <a:lnTo>
                    <a:pt x="772291" y="364489"/>
                  </a:lnTo>
                  <a:lnTo>
                    <a:pt x="697761" y="369569"/>
                  </a:lnTo>
                  <a:lnTo>
                    <a:pt x="611478" y="373379"/>
                  </a:lnTo>
                  <a:lnTo>
                    <a:pt x="512825" y="374649"/>
                  </a:lnTo>
                  <a:lnTo>
                    <a:pt x="751546" y="374649"/>
                  </a:lnTo>
                  <a:lnTo>
                    <a:pt x="790775" y="372109"/>
                  </a:lnTo>
                  <a:lnTo>
                    <a:pt x="856183" y="364489"/>
                  </a:lnTo>
                  <a:lnTo>
                    <a:pt x="909399" y="356869"/>
                  </a:lnTo>
                  <a:lnTo>
                    <a:pt x="951280" y="349249"/>
                  </a:lnTo>
                  <a:lnTo>
                    <a:pt x="1004468" y="336549"/>
                  </a:lnTo>
                  <a:lnTo>
                    <a:pt x="1017489" y="331469"/>
                  </a:lnTo>
                  <a:lnTo>
                    <a:pt x="1022604" y="330199"/>
                  </a:lnTo>
                  <a:lnTo>
                    <a:pt x="1024508" y="328929"/>
                  </a:lnTo>
                  <a:lnTo>
                    <a:pt x="1025651" y="327659"/>
                  </a:lnTo>
                  <a:lnTo>
                    <a:pt x="1025651" y="279399"/>
                  </a:lnTo>
                  <a:close/>
                </a:path>
                <a:path w="1026159" h="382270">
                  <a:moveTo>
                    <a:pt x="67300" y="279399"/>
                  </a:moveTo>
                  <a:lnTo>
                    <a:pt x="9016" y="279399"/>
                  </a:lnTo>
                  <a:lnTo>
                    <a:pt x="23140" y="281939"/>
                  </a:lnTo>
                  <a:lnTo>
                    <a:pt x="46112" y="285749"/>
                  </a:lnTo>
                  <a:lnTo>
                    <a:pt x="77634" y="289559"/>
                  </a:lnTo>
                  <a:lnTo>
                    <a:pt x="117412" y="295909"/>
                  </a:lnTo>
                  <a:lnTo>
                    <a:pt x="165147" y="300989"/>
                  </a:lnTo>
                  <a:lnTo>
                    <a:pt x="220545" y="306069"/>
                  </a:lnTo>
                  <a:lnTo>
                    <a:pt x="283308" y="311149"/>
                  </a:lnTo>
                  <a:lnTo>
                    <a:pt x="353140" y="314959"/>
                  </a:lnTo>
                  <a:lnTo>
                    <a:pt x="429745" y="317499"/>
                  </a:lnTo>
                  <a:lnTo>
                    <a:pt x="512825" y="318769"/>
                  </a:lnTo>
                  <a:lnTo>
                    <a:pt x="595906" y="317499"/>
                  </a:lnTo>
                  <a:lnTo>
                    <a:pt x="672511" y="314959"/>
                  </a:lnTo>
                  <a:lnTo>
                    <a:pt x="742343" y="311149"/>
                  </a:lnTo>
                  <a:lnTo>
                    <a:pt x="758034" y="309879"/>
                  </a:lnTo>
                  <a:lnTo>
                    <a:pt x="512825" y="309879"/>
                  </a:lnTo>
                  <a:lnTo>
                    <a:pt x="428733" y="308609"/>
                  </a:lnTo>
                  <a:lnTo>
                    <a:pt x="351311" y="306069"/>
                  </a:lnTo>
                  <a:lnTo>
                    <a:pt x="280867" y="302259"/>
                  </a:lnTo>
                  <a:lnTo>
                    <a:pt x="217710" y="297179"/>
                  </a:lnTo>
                  <a:lnTo>
                    <a:pt x="162147" y="292099"/>
                  </a:lnTo>
                  <a:lnTo>
                    <a:pt x="75034" y="280669"/>
                  </a:lnTo>
                  <a:lnTo>
                    <a:pt x="67300" y="279399"/>
                  </a:lnTo>
                  <a:close/>
                </a:path>
                <a:path w="1026159" h="382270">
                  <a:moveTo>
                    <a:pt x="1023991" y="257809"/>
                  </a:moveTo>
                  <a:lnTo>
                    <a:pt x="1015364" y="257809"/>
                  </a:lnTo>
                  <a:lnTo>
                    <a:pt x="1016000" y="261619"/>
                  </a:lnTo>
                  <a:lnTo>
                    <a:pt x="1016000" y="265429"/>
                  </a:lnTo>
                  <a:lnTo>
                    <a:pt x="950497" y="280669"/>
                  </a:lnTo>
                  <a:lnTo>
                    <a:pt x="863266" y="292099"/>
                  </a:lnTo>
                  <a:lnTo>
                    <a:pt x="807667" y="297179"/>
                  </a:lnTo>
                  <a:lnTo>
                    <a:pt x="744504" y="302259"/>
                  </a:lnTo>
                  <a:lnTo>
                    <a:pt x="674096" y="306069"/>
                  </a:lnTo>
                  <a:lnTo>
                    <a:pt x="596764" y="308609"/>
                  </a:lnTo>
                  <a:lnTo>
                    <a:pt x="512825" y="309879"/>
                  </a:lnTo>
                  <a:lnTo>
                    <a:pt x="758034" y="309879"/>
                  </a:lnTo>
                  <a:lnTo>
                    <a:pt x="805106" y="306069"/>
                  </a:lnTo>
                  <a:lnTo>
                    <a:pt x="860504" y="300989"/>
                  </a:lnTo>
                  <a:lnTo>
                    <a:pt x="908239" y="295909"/>
                  </a:lnTo>
                  <a:lnTo>
                    <a:pt x="948017" y="289559"/>
                  </a:lnTo>
                  <a:lnTo>
                    <a:pt x="979539" y="285749"/>
                  </a:lnTo>
                  <a:lnTo>
                    <a:pt x="1002511" y="281939"/>
                  </a:lnTo>
                  <a:lnTo>
                    <a:pt x="1016635" y="279399"/>
                  </a:lnTo>
                  <a:lnTo>
                    <a:pt x="1025651" y="279399"/>
                  </a:lnTo>
                  <a:lnTo>
                    <a:pt x="1025651" y="273049"/>
                  </a:lnTo>
                  <a:lnTo>
                    <a:pt x="1023991" y="257809"/>
                  </a:lnTo>
                  <a:close/>
                </a:path>
                <a:path w="1026159" h="382270">
                  <a:moveTo>
                    <a:pt x="215772" y="250189"/>
                  </a:moveTo>
                  <a:lnTo>
                    <a:pt x="210946" y="250189"/>
                  </a:lnTo>
                  <a:lnTo>
                    <a:pt x="202437" y="255269"/>
                  </a:lnTo>
                  <a:lnTo>
                    <a:pt x="198246" y="264159"/>
                  </a:lnTo>
                  <a:lnTo>
                    <a:pt x="46989" y="264159"/>
                  </a:lnTo>
                  <a:lnTo>
                    <a:pt x="85685" y="270509"/>
                  </a:lnTo>
                  <a:lnTo>
                    <a:pt x="136334" y="276859"/>
                  </a:lnTo>
                  <a:lnTo>
                    <a:pt x="198508" y="283209"/>
                  </a:lnTo>
                  <a:lnTo>
                    <a:pt x="271779" y="289559"/>
                  </a:lnTo>
                  <a:lnTo>
                    <a:pt x="359897" y="294639"/>
                  </a:lnTo>
                  <a:lnTo>
                    <a:pt x="458866" y="297179"/>
                  </a:lnTo>
                  <a:lnTo>
                    <a:pt x="596468" y="297179"/>
                  </a:lnTo>
                  <a:lnTo>
                    <a:pt x="674054" y="294639"/>
                  </a:lnTo>
                  <a:lnTo>
                    <a:pt x="744628" y="289559"/>
                  </a:lnTo>
                  <a:lnTo>
                    <a:pt x="765708" y="288289"/>
                  </a:lnTo>
                  <a:lnTo>
                    <a:pt x="439292" y="288289"/>
                  </a:lnTo>
                  <a:lnTo>
                    <a:pt x="381507" y="287019"/>
                  </a:lnTo>
                  <a:lnTo>
                    <a:pt x="375411" y="287019"/>
                  </a:lnTo>
                  <a:lnTo>
                    <a:pt x="335660" y="284479"/>
                  </a:lnTo>
                  <a:lnTo>
                    <a:pt x="335660" y="283209"/>
                  </a:lnTo>
                  <a:lnTo>
                    <a:pt x="323595" y="283209"/>
                  </a:lnTo>
                  <a:lnTo>
                    <a:pt x="286257" y="281939"/>
                  </a:lnTo>
                  <a:lnTo>
                    <a:pt x="286257" y="280669"/>
                  </a:lnTo>
                  <a:lnTo>
                    <a:pt x="271779" y="280669"/>
                  </a:lnTo>
                  <a:lnTo>
                    <a:pt x="248745" y="279399"/>
                  </a:lnTo>
                  <a:lnTo>
                    <a:pt x="226567" y="276859"/>
                  </a:lnTo>
                  <a:lnTo>
                    <a:pt x="228686" y="267969"/>
                  </a:lnTo>
                  <a:lnTo>
                    <a:pt x="212089" y="267969"/>
                  </a:lnTo>
                  <a:lnTo>
                    <a:pt x="212089" y="266699"/>
                  </a:lnTo>
                  <a:lnTo>
                    <a:pt x="215772" y="250189"/>
                  </a:lnTo>
                  <a:close/>
                </a:path>
                <a:path w="1026159" h="382270">
                  <a:moveTo>
                    <a:pt x="462152" y="245109"/>
                  </a:moveTo>
                  <a:lnTo>
                    <a:pt x="432053" y="245109"/>
                  </a:lnTo>
                  <a:lnTo>
                    <a:pt x="433831" y="247649"/>
                  </a:lnTo>
                  <a:lnTo>
                    <a:pt x="439292" y="248919"/>
                  </a:lnTo>
                  <a:lnTo>
                    <a:pt x="439292" y="288289"/>
                  </a:lnTo>
                  <a:lnTo>
                    <a:pt x="454913" y="288289"/>
                  </a:lnTo>
                  <a:lnTo>
                    <a:pt x="454913" y="248919"/>
                  </a:lnTo>
                  <a:lnTo>
                    <a:pt x="459231" y="247649"/>
                  </a:lnTo>
                  <a:lnTo>
                    <a:pt x="462152" y="245109"/>
                  </a:lnTo>
                  <a:close/>
                </a:path>
                <a:path w="1026159" h="382270">
                  <a:moveTo>
                    <a:pt x="624332" y="266699"/>
                  </a:moveTo>
                  <a:lnTo>
                    <a:pt x="615315" y="266699"/>
                  </a:lnTo>
                  <a:lnTo>
                    <a:pt x="615315" y="288289"/>
                  </a:lnTo>
                  <a:lnTo>
                    <a:pt x="765708" y="288289"/>
                  </a:lnTo>
                  <a:lnTo>
                    <a:pt x="786788" y="287019"/>
                  </a:lnTo>
                  <a:lnTo>
                    <a:pt x="624332" y="287019"/>
                  </a:lnTo>
                  <a:lnTo>
                    <a:pt x="624332" y="266699"/>
                  </a:lnTo>
                  <a:close/>
                </a:path>
                <a:path w="1026159" h="382270">
                  <a:moveTo>
                    <a:pt x="620649" y="135889"/>
                  </a:moveTo>
                  <a:lnTo>
                    <a:pt x="398906" y="135889"/>
                  </a:lnTo>
                  <a:lnTo>
                    <a:pt x="403097" y="137159"/>
                  </a:lnTo>
                  <a:lnTo>
                    <a:pt x="392181" y="170179"/>
                  </a:lnTo>
                  <a:lnTo>
                    <a:pt x="383397" y="205739"/>
                  </a:lnTo>
                  <a:lnTo>
                    <a:pt x="377541" y="245109"/>
                  </a:lnTo>
                  <a:lnTo>
                    <a:pt x="377476" y="246379"/>
                  </a:lnTo>
                  <a:lnTo>
                    <a:pt x="377412" y="247649"/>
                  </a:lnTo>
                  <a:lnTo>
                    <a:pt x="377347" y="248919"/>
                  </a:lnTo>
                  <a:lnTo>
                    <a:pt x="377283" y="250189"/>
                  </a:lnTo>
                  <a:lnTo>
                    <a:pt x="377218" y="251459"/>
                  </a:lnTo>
                  <a:lnTo>
                    <a:pt x="377154" y="252729"/>
                  </a:lnTo>
                  <a:lnTo>
                    <a:pt x="377089" y="253999"/>
                  </a:lnTo>
                  <a:lnTo>
                    <a:pt x="377025" y="255269"/>
                  </a:lnTo>
                  <a:lnTo>
                    <a:pt x="376960" y="256539"/>
                  </a:lnTo>
                  <a:lnTo>
                    <a:pt x="376896" y="257809"/>
                  </a:lnTo>
                  <a:lnTo>
                    <a:pt x="376831" y="259079"/>
                  </a:lnTo>
                  <a:lnTo>
                    <a:pt x="376766" y="260349"/>
                  </a:lnTo>
                  <a:lnTo>
                    <a:pt x="376702" y="261619"/>
                  </a:lnTo>
                  <a:lnTo>
                    <a:pt x="376637" y="262889"/>
                  </a:lnTo>
                  <a:lnTo>
                    <a:pt x="376573" y="264159"/>
                  </a:lnTo>
                  <a:lnTo>
                    <a:pt x="376508" y="265429"/>
                  </a:lnTo>
                  <a:lnTo>
                    <a:pt x="376444" y="266699"/>
                  </a:lnTo>
                  <a:lnTo>
                    <a:pt x="376379" y="267969"/>
                  </a:lnTo>
                  <a:lnTo>
                    <a:pt x="376315" y="269239"/>
                  </a:lnTo>
                  <a:lnTo>
                    <a:pt x="376250" y="270509"/>
                  </a:lnTo>
                  <a:lnTo>
                    <a:pt x="376186" y="271779"/>
                  </a:lnTo>
                  <a:lnTo>
                    <a:pt x="376121" y="273049"/>
                  </a:lnTo>
                  <a:lnTo>
                    <a:pt x="376057" y="274319"/>
                  </a:lnTo>
                  <a:lnTo>
                    <a:pt x="375992" y="275589"/>
                  </a:lnTo>
                  <a:lnTo>
                    <a:pt x="375928" y="276859"/>
                  </a:lnTo>
                  <a:lnTo>
                    <a:pt x="375863" y="278129"/>
                  </a:lnTo>
                  <a:lnTo>
                    <a:pt x="375799" y="279399"/>
                  </a:lnTo>
                  <a:lnTo>
                    <a:pt x="375734" y="280669"/>
                  </a:lnTo>
                  <a:lnTo>
                    <a:pt x="375670" y="281939"/>
                  </a:lnTo>
                  <a:lnTo>
                    <a:pt x="375605" y="283209"/>
                  </a:lnTo>
                  <a:lnTo>
                    <a:pt x="375541" y="284479"/>
                  </a:lnTo>
                  <a:lnTo>
                    <a:pt x="375476" y="285749"/>
                  </a:lnTo>
                  <a:lnTo>
                    <a:pt x="375411" y="287019"/>
                  </a:lnTo>
                  <a:lnTo>
                    <a:pt x="381507" y="287019"/>
                  </a:lnTo>
                  <a:lnTo>
                    <a:pt x="381572" y="285749"/>
                  </a:lnTo>
                  <a:lnTo>
                    <a:pt x="381636" y="284479"/>
                  </a:lnTo>
                  <a:lnTo>
                    <a:pt x="381700" y="283209"/>
                  </a:lnTo>
                  <a:lnTo>
                    <a:pt x="381765" y="281939"/>
                  </a:lnTo>
                  <a:lnTo>
                    <a:pt x="381829" y="280669"/>
                  </a:lnTo>
                  <a:lnTo>
                    <a:pt x="381893" y="279399"/>
                  </a:lnTo>
                  <a:lnTo>
                    <a:pt x="381957" y="278129"/>
                  </a:lnTo>
                  <a:lnTo>
                    <a:pt x="382022" y="276859"/>
                  </a:lnTo>
                  <a:lnTo>
                    <a:pt x="382086" y="275589"/>
                  </a:lnTo>
                  <a:lnTo>
                    <a:pt x="382150" y="274319"/>
                  </a:lnTo>
                  <a:lnTo>
                    <a:pt x="382215" y="273049"/>
                  </a:lnTo>
                  <a:lnTo>
                    <a:pt x="382279" y="271779"/>
                  </a:lnTo>
                  <a:lnTo>
                    <a:pt x="382343" y="270509"/>
                  </a:lnTo>
                  <a:lnTo>
                    <a:pt x="382407" y="269239"/>
                  </a:lnTo>
                  <a:lnTo>
                    <a:pt x="382472" y="267969"/>
                  </a:lnTo>
                  <a:lnTo>
                    <a:pt x="382536" y="266699"/>
                  </a:lnTo>
                  <a:lnTo>
                    <a:pt x="382600" y="265429"/>
                  </a:lnTo>
                  <a:lnTo>
                    <a:pt x="382665" y="264159"/>
                  </a:lnTo>
                  <a:lnTo>
                    <a:pt x="382729" y="262889"/>
                  </a:lnTo>
                  <a:lnTo>
                    <a:pt x="382793" y="261619"/>
                  </a:lnTo>
                  <a:lnTo>
                    <a:pt x="382857" y="260349"/>
                  </a:lnTo>
                  <a:lnTo>
                    <a:pt x="382922" y="259079"/>
                  </a:lnTo>
                  <a:lnTo>
                    <a:pt x="382986" y="257809"/>
                  </a:lnTo>
                  <a:lnTo>
                    <a:pt x="383050" y="256539"/>
                  </a:lnTo>
                  <a:lnTo>
                    <a:pt x="383115" y="255269"/>
                  </a:lnTo>
                  <a:lnTo>
                    <a:pt x="383179" y="253999"/>
                  </a:lnTo>
                  <a:lnTo>
                    <a:pt x="383243" y="252729"/>
                  </a:lnTo>
                  <a:lnTo>
                    <a:pt x="383307" y="251459"/>
                  </a:lnTo>
                  <a:lnTo>
                    <a:pt x="383372" y="250189"/>
                  </a:lnTo>
                  <a:lnTo>
                    <a:pt x="383436" y="248919"/>
                  </a:lnTo>
                  <a:lnTo>
                    <a:pt x="383500" y="247649"/>
                  </a:lnTo>
                  <a:lnTo>
                    <a:pt x="383565" y="246379"/>
                  </a:lnTo>
                  <a:lnTo>
                    <a:pt x="383629" y="245109"/>
                  </a:lnTo>
                  <a:lnTo>
                    <a:pt x="389524" y="205739"/>
                  </a:lnTo>
                  <a:lnTo>
                    <a:pt x="398492" y="170179"/>
                  </a:lnTo>
                  <a:lnTo>
                    <a:pt x="409828" y="137159"/>
                  </a:lnTo>
                  <a:lnTo>
                    <a:pt x="594332" y="137159"/>
                  </a:lnTo>
                  <a:lnTo>
                    <a:pt x="620649" y="135889"/>
                  </a:lnTo>
                  <a:close/>
                </a:path>
                <a:path w="1026159" h="382270">
                  <a:moveTo>
                    <a:pt x="654938" y="269239"/>
                  </a:moveTo>
                  <a:lnTo>
                    <a:pt x="648969" y="269239"/>
                  </a:lnTo>
                  <a:lnTo>
                    <a:pt x="649097" y="275589"/>
                  </a:lnTo>
                  <a:lnTo>
                    <a:pt x="649224" y="276859"/>
                  </a:lnTo>
                  <a:lnTo>
                    <a:pt x="649351" y="278129"/>
                  </a:lnTo>
                  <a:lnTo>
                    <a:pt x="649477" y="279399"/>
                  </a:lnTo>
                  <a:lnTo>
                    <a:pt x="649604" y="287019"/>
                  </a:lnTo>
                  <a:lnTo>
                    <a:pt x="786788" y="287019"/>
                  </a:lnTo>
                  <a:lnTo>
                    <a:pt x="807869" y="285749"/>
                  </a:lnTo>
                  <a:lnTo>
                    <a:pt x="655701" y="285749"/>
                  </a:lnTo>
                  <a:lnTo>
                    <a:pt x="655595" y="276859"/>
                  </a:lnTo>
                  <a:lnTo>
                    <a:pt x="655489" y="275589"/>
                  </a:lnTo>
                  <a:lnTo>
                    <a:pt x="655383" y="274319"/>
                  </a:lnTo>
                  <a:lnTo>
                    <a:pt x="655277" y="273049"/>
                  </a:lnTo>
                  <a:lnTo>
                    <a:pt x="655171" y="271779"/>
                  </a:lnTo>
                  <a:lnTo>
                    <a:pt x="655066" y="270509"/>
                  </a:lnTo>
                  <a:lnTo>
                    <a:pt x="654938" y="269239"/>
                  </a:lnTo>
                  <a:close/>
                </a:path>
                <a:path w="1026159" h="382270">
                  <a:moveTo>
                    <a:pt x="720090" y="257809"/>
                  </a:moveTo>
                  <a:lnTo>
                    <a:pt x="702691" y="257809"/>
                  </a:lnTo>
                  <a:lnTo>
                    <a:pt x="702691" y="283209"/>
                  </a:lnTo>
                  <a:lnTo>
                    <a:pt x="691259" y="284479"/>
                  </a:lnTo>
                  <a:lnTo>
                    <a:pt x="679624" y="284479"/>
                  </a:lnTo>
                  <a:lnTo>
                    <a:pt x="667775" y="285749"/>
                  </a:lnTo>
                  <a:lnTo>
                    <a:pt x="807869" y="285749"/>
                  </a:lnTo>
                  <a:lnTo>
                    <a:pt x="830104" y="283209"/>
                  </a:lnTo>
                  <a:lnTo>
                    <a:pt x="720090" y="283209"/>
                  </a:lnTo>
                  <a:lnTo>
                    <a:pt x="720090" y="257809"/>
                  </a:lnTo>
                  <a:close/>
                </a:path>
                <a:path w="1026159" h="382270">
                  <a:moveTo>
                    <a:pt x="356136" y="226059"/>
                  </a:moveTo>
                  <a:lnTo>
                    <a:pt x="309117" y="226059"/>
                  </a:lnTo>
                  <a:lnTo>
                    <a:pt x="312800" y="228599"/>
                  </a:lnTo>
                  <a:lnTo>
                    <a:pt x="316356" y="229869"/>
                  </a:lnTo>
                  <a:lnTo>
                    <a:pt x="320039" y="229869"/>
                  </a:lnTo>
                  <a:lnTo>
                    <a:pt x="323595" y="232409"/>
                  </a:lnTo>
                  <a:lnTo>
                    <a:pt x="323595" y="283209"/>
                  </a:lnTo>
                  <a:lnTo>
                    <a:pt x="335660" y="283209"/>
                  </a:lnTo>
                  <a:lnTo>
                    <a:pt x="335660" y="232409"/>
                  </a:lnTo>
                  <a:lnTo>
                    <a:pt x="339216" y="232409"/>
                  </a:lnTo>
                  <a:lnTo>
                    <a:pt x="354324" y="227329"/>
                  </a:lnTo>
                  <a:lnTo>
                    <a:pt x="356136" y="226059"/>
                  </a:lnTo>
                  <a:close/>
                </a:path>
                <a:path w="1026159" h="382270">
                  <a:moveTo>
                    <a:pt x="802132" y="241299"/>
                  </a:moveTo>
                  <a:lnTo>
                    <a:pt x="785241" y="241299"/>
                  </a:lnTo>
                  <a:lnTo>
                    <a:pt x="785241" y="278129"/>
                  </a:lnTo>
                  <a:lnTo>
                    <a:pt x="720090" y="283209"/>
                  </a:lnTo>
                  <a:lnTo>
                    <a:pt x="830104" y="283209"/>
                  </a:lnTo>
                  <a:lnTo>
                    <a:pt x="887263" y="276859"/>
                  </a:lnTo>
                  <a:lnTo>
                    <a:pt x="799719" y="276859"/>
                  </a:lnTo>
                  <a:lnTo>
                    <a:pt x="799719" y="255269"/>
                  </a:lnTo>
                  <a:lnTo>
                    <a:pt x="805629" y="255269"/>
                  </a:lnTo>
                  <a:lnTo>
                    <a:pt x="802132" y="241299"/>
                  </a:lnTo>
                  <a:close/>
                </a:path>
                <a:path w="1026159" h="382270">
                  <a:moveTo>
                    <a:pt x="370029" y="214629"/>
                  </a:moveTo>
                  <a:lnTo>
                    <a:pt x="245236" y="214629"/>
                  </a:lnTo>
                  <a:lnTo>
                    <a:pt x="250652" y="219709"/>
                  </a:lnTo>
                  <a:lnTo>
                    <a:pt x="256936" y="224789"/>
                  </a:lnTo>
                  <a:lnTo>
                    <a:pt x="264007" y="227329"/>
                  </a:lnTo>
                  <a:lnTo>
                    <a:pt x="271779" y="229869"/>
                  </a:lnTo>
                  <a:lnTo>
                    <a:pt x="271779" y="280669"/>
                  </a:lnTo>
                  <a:lnTo>
                    <a:pt x="286257" y="280669"/>
                  </a:lnTo>
                  <a:lnTo>
                    <a:pt x="286257" y="232409"/>
                  </a:lnTo>
                  <a:lnTo>
                    <a:pt x="291083" y="232409"/>
                  </a:lnTo>
                  <a:lnTo>
                    <a:pt x="296544" y="229869"/>
                  </a:lnTo>
                  <a:lnTo>
                    <a:pt x="303656" y="228599"/>
                  </a:lnTo>
                  <a:lnTo>
                    <a:pt x="305561" y="226059"/>
                  </a:lnTo>
                  <a:lnTo>
                    <a:pt x="356136" y="226059"/>
                  </a:lnTo>
                  <a:lnTo>
                    <a:pt x="367014" y="218439"/>
                  </a:lnTo>
                  <a:lnTo>
                    <a:pt x="370029" y="214629"/>
                  </a:lnTo>
                  <a:close/>
                </a:path>
                <a:path w="1026159" h="382270">
                  <a:moveTo>
                    <a:pt x="805629" y="255269"/>
                  </a:moveTo>
                  <a:lnTo>
                    <a:pt x="799719" y="255269"/>
                  </a:lnTo>
                  <a:lnTo>
                    <a:pt x="803275" y="269239"/>
                  </a:lnTo>
                  <a:lnTo>
                    <a:pt x="805053" y="276859"/>
                  </a:lnTo>
                  <a:lnTo>
                    <a:pt x="887263" y="276859"/>
                  </a:lnTo>
                  <a:lnTo>
                    <a:pt x="899167" y="275589"/>
                  </a:lnTo>
                  <a:lnTo>
                    <a:pt x="811148" y="275589"/>
                  </a:lnTo>
                  <a:lnTo>
                    <a:pt x="806592" y="259079"/>
                  </a:lnTo>
                  <a:lnTo>
                    <a:pt x="805629" y="255269"/>
                  </a:lnTo>
                  <a:close/>
                </a:path>
                <a:path w="1026159" h="382270">
                  <a:moveTo>
                    <a:pt x="837057" y="255269"/>
                  </a:moveTo>
                  <a:lnTo>
                    <a:pt x="840104" y="264159"/>
                  </a:lnTo>
                  <a:lnTo>
                    <a:pt x="840104" y="267969"/>
                  </a:lnTo>
                  <a:lnTo>
                    <a:pt x="839469" y="270509"/>
                  </a:lnTo>
                  <a:lnTo>
                    <a:pt x="838200" y="273049"/>
                  </a:lnTo>
                  <a:lnTo>
                    <a:pt x="831794" y="274319"/>
                  </a:lnTo>
                  <a:lnTo>
                    <a:pt x="818268" y="275589"/>
                  </a:lnTo>
                  <a:lnTo>
                    <a:pt x="899167" y="275589"/>
                  </a:lnTo>
                  <a:lnTo>
                    <a:pt x="911070" y="274319"/>
                  </a:lnTo>
                  <a:lnTo>
                    <a:pt x="950388" y="269239"/>
                  </a:lnTo>
                  <a:lnTo>
                    <a:pt x="981091" y="264159"/>
                  </a:lnTo>
                  <a:lnTo>
                    <a:pt x="855091" y="264159"/>
                  </a:lnTo>
                  <a:lnTo>
                    <a:pt x="850264" y="257809"/>
                  </a:lnTo>
                  <a:lnTo>
                    <a:pt x="841882" y="256539"/>
                  </a:lnTo>
                  <a:lnTo>
                    <a:pt x="837057" y="255269"/>
                  </a:lnTo>
                  <a:close/>
                </a:path>
                <a:path w="1026159" h="382270">
                  <a:moveTo>
                    <a:pt x="634491" y="241299"/>
                  </a:moveTo>
                  <a:lnTo>
                    <a:pt x="605663" y="241299"/>
                  </a:lnTo>
                  <a:lnTo>
                    <a:pt x="603283" y="248919"/>
                  </a:lnTo>
                  <a:lnTo>
                    <a:pt x="599773" y="255269"/>
                  </a:lnTo>
                  <a:lnTo>
                    <a:pt x="595143" y="262889"/>
                  </a:lnTo>
                  <a:lnTo>
                    <a:pt x="589407" y="269239"/>
                  </a:lnTo>
                  <a:lnTo>
                    <a:pt x="591919" y="269239"/>
                  </a:lnTo>
                  <a:lnTo>
                    <a:pt x="598265" y="270509"/>
                  </a:lnTo>
                  <a:lnTo>
                    <a:pt x="606659" y="269239"/>
                  </a:lnTo>
                  <a:lnTo>
                    <a:pt x="615315" y="266699"/>
                  </a:lnTo>
                  <a:lnTo>
                    <a:pt x="648969" y="266699"/>
                  </a:lnTo>
                  <a:lnTo>
                    <a:pt x="643993" y="260349"/>
                  </a:lnTo>
                  <a:lnTo>
                    <a:pt x="639921" y="253999"/>
                  </a:lnTo>
                  <a:lnTo>
                    <a:pt x="636754" y="247649"/>
                  </a:lnTo>
                  <a:lnTo>
                    <a:pt x="634491" y="241299"/>
                  </a:lnTo>
                  <a:close/>
                </a:path>
                <a:path w="1026159" h="382270">
                  <a:moveTo>
                    <a:pt x="652394" y="241299"/>
                  </a:moveTo>
                  <a:lnTo>
                    <a:pt x="646557" y="241299"/>
                  </a:lnTo>
                  <a:lnTo>
                    <a:pt x="647827" y="250189"/>
                  </a:lnTo>
                  <a:lnTo>
                    <a:pt x="647932" y="251459"/>
                  </a:lnTo>
                  <a:lnTo>
                    <a:pt x="648038" y="252729"/>
                  </a:lnTo>
                  <a:lnTo>
                    <a:pt x="648144" y="253999"/>
                  </a:lnTo>
                  <a:lnTo>
                    <a:pt x="648250" y="255269"/>
                  </a:lnTo>
                  <a:lnTo>
                    <a:pt x="648356" y="256539"/>
                  </a:lnTo>
                  <a:lnTo>
                    <a:pt x="648461" y="257809"/>
                  </a:lnTo>
                  <a:lnTo>
                    <a:pt x="648534" y="259079"/>
                  </a:lnTo>
                  <a:lnTo>
                    <a:pt x="648607" y="260349"/>
                  </a:lnTo>
                  <a:lnTo>
                    <a:pt x="648679" y="261619"/>
                  </a:lnTo>
                  <a:lnTo>
                    <a:pt x="648752" y="262889"/>
                  </a:lnTo>
                  <a:lnTo>
                    <a:pt x="648824" y="264159"/>
                  </a:lnTo>
                  <a:lnTo>
                    <a:pt x="648897" y="265429"/>
                  </a:lnTo>
                  <a:lnTo>
                    <a:pt x="648969" y="266699"/>
                  </a:lnTo>
                  <a:lnTo>
                    <a:pt x="624332" y="266699"/>
                  </a:lnTo>
                  <a:lnTo>
                    <a:pt x="631396" y="269239"/>
                  </a:lnTo>
                  <a:lnTo>
                    <a:pt x="638460" y="270509"/>
                  </a:lnTo>
                  <a:lnTo>
                    <a:pt x="644620" y="270509"/>
                  </a:lnTo>
                  <a:lnTo>
                    <a:pt x="648969" y="269239"/>
                  </a:lnTo>
                  <a:lnTo>
                    <a:pt x="654938" y="269239"/>
                  </a:lnTo>
                  <a:lnTo>
                    <a:pt x="654811" y="267969"/>
                  </a:lnTo>
                  <a:lnTo>
                    <a:pt x="654685" y="266699"/>
                  </a:lnTo>
                  <a:lnTo>
                    <a:pt x="654557" y="265429"/>
                  </a:lnTo>
                  <a:lnTo>
                    <a:pt x="654430" y="264159"/>
                  </a:lnTo>
                  <a:lnTo>
                    <a:pt x="688506" y="264159"/>
                  </a:lnTo>
                  <a:lnTo>
                    <a:pt x="697017" y="260349"/>
                  </a:lnTo>
                  <a:lnTo>
                    <a:pt x="654430" y="260349"/>
                  </a:lnTo>
                  <a:lnTo>
                    <a:pt x="652394" y="241299"/>
                  </a:lnTo>
                  <a:close/>
                </a:path>
                <a:path w="1026159" h="382270">
                  <a:moveTo>
                    <a:pt x="215200" y="97789"/>
                  </a:moveTo>
                  <a:lnTo>
                    <a:pt x="197103" y="97789"/>
                  </a:lnTo>
                  <a:lnTo>
                    <a:pt x="204696" y="100329"/>
                  </a:lnTo>
                  <a:lnTo>
                    <a:pt x="213074" y="102869"/>
                  </a:lnTo>
                  <a:lnTo>
                    <a:pt x="222357" y="106679"/>
                  </a:lnTo>
                  <a:lnTo>
                    <a:pt x="232663" y="109219"/>
                  </a:lnTo>
                  <a:lnTo>
                    <a:pt x="228217" y="115569"/>
                  </a:lnTo>
                  <a:lnTo>
                    <a:pt x="224996" y="121919"/>
                  </a:lnTo>
                  <a:lnTo>
                    <a:pt x="223037" y="128269"/>
                  </a:lnTo>
                  <a:lnTo>
                    <a:pt x="222927" y="129539"/>
                  </a:lnTo>
                  <a:lnTo>
                    <a:pt x="222817" y="130809"/>
                  </a:lnTo>
                  <a:lnTo>
                    <a:pt x="222707" y="132079"/>
                  </a:lnTo>
                  <a:lnTo>
                    <a:pt x="222597" y="133349"/>
                  </a:lnTo>
                  <a:lnTo>
                    <a:pt x="222487" y="134619"/>
                  </a:lnTo>
                  <a:lnTo>
                    <a:pt x="222376" y="135889"/>
                  </a:lnTo>
                  <a:lnTo>
                    <a:pt x="237997" y="167639"/>
                  </a:lnTo>
                  <a:lnTo>
                    <a:pt x="237997" y="176529"/>
                  </a:lnTo>
                  <a:lnTo>
                    <a:pt x="234441" y="182879"/>
                  </a:lnTo>
                  <a:lnTo>
                    <a:pt x="234441" y="190499"/>
                  </a:lnTo>
                  <a:lnTo>
                    <a:pt x="236219" y="196849"/>
                  </a:lnTo>
                  <a:lnTo>
                    <a:pt x="237489" y="201929"/>
                  </a:lnTo>
                  <a:lnTo>
                    <a:pt x="238632" y="205739"/>
                  </a:lnTo>
                  <a:lnTo>
                    <a:pt x="241045" y="209549"/>
                  </a:lnTo>
                  <a:lnTo>
                    <a:pt x="236299" y="220979"/>
                  </a:lnTo>
                  <a:lnTo>
                    <a:pt x="231933" y="234949"/>
                  </a:lnTo>
                  <a:lnTo>
                    <a:pt x="227901" y="247649"/>
                  </a:lnTo>
                  <a:lnTo>
                    <a:pt x="224154" y="261619"/>
                  </a:lnTo>
                  <a:lnTo>
                    <a:pt x="223519" y="262889"/>
                  </a:lnTo>
                  <a:lnTo>
                    <a:pt x="223011" y="262889"/>
                  </a:lnTo>
                  <a:lnTo>
                    <a:pt x="216280" y="264159"/>
                  </a:lnTo>
                  <a:lnTo>
                    <a:pt x="212089" y="267969"/>
                  </a:lnTo>
                  <a:lnTo>
                    <a:pt x="228686" y="267969"/>
                  </a:lnTo>
                  <a:lnTo>
                    <a:pt x="230503" y="260349"/>
                  </a:lnTo>
                  <a:lnTo>
                    <a:pt x="234997" y="243839"/>
                  </a:lnTo>
                  <a:lnTo>
                    <a:pt x="239944" y="228599"/>
                  </a:lnTo>
                  <a:lnTo>
                    <a:pt x="245236" y="214629"/>
                  </a:lnTo>
                  <a:lnTo>
                    <a:pt x="370029" y="214629"/>
                  </a:lnTo>
                  <a:lnTo>
                    <a:pt x="376060" y="207009"/>
                  </a:lnTo>
                  <a:lnTo>
                    <a:pt x="380238" y="194309"/>
                  </a:lnTo>
                  <a:lnTo>
                    <a:pt x="380238" y="179069"/>
                  </a:lnTo>
                  <a:lnTo>
                    <a:pt x="376681" y="173989"/>
                  </a:lnTo>
                  <a:lnTo>
                    <a:pt x="376681" y="167639"/>
                  </a:lnTo>
                  <a:lnTo>
                    <a:pt x="390033" y="142239"/>
                  </a:lnTo>
                  <a:lnTo>
                    <a:pt x="390132" y="140969"/>
                  </a:lnTo>
                  <a:lnTo>
                    <a:pt x="390230" y="139699"/>
                  </a:lnTo>
                  <a:lnTo>
                    <a:pt x="390328" y="138429"/>
                  </a:lnTo>
                  <a:lnTo>
                    <a:pt x="390426" y="137159"/>
                  </a:lnTo>
                  <a:lnTo>
                    <a:pt x="390524" y="135889"/>
                  </a:lnTo>
                  <a:lnTo>
                    <a:pt x="627168" y="135889"/>
                  </a:lnTo>
                  <a:lnTo>
                    <a:pt x="626744" y="134619"/>
                  </a:lnTo>
                  <a:lnTo>
                    <a:pt x="481258" y="134619"/>
                  </a:lnTo>
                  <a:lnTo>
                    <a:pt x="411606" y="130809"/>
                  </a:lnTo>
                  <a:lnTo>
                    <a:pt x="395350" y="130809"/>
                  </a:lnTo>
                  <a:lnTo>
                    <a:pt x="389889" y="129539"/>
                  </a:lnTo>
                  <a:lnTo>
                    <a:pt x="386157" y="118109"/>
                  </a:lnTo>
                  <a:lnTo>
                    <a:pt x="378983" y="107949"/>
                  </a:lnTo>
                  <a:lnTo>
                    <a:pt x="374695" y="104139"/>
                  </a:lnTo>
                  <a:lnTo>
                    <a:pt x="237489" y="104139"/>
                  </a:lnTo>
                  <a:lnTo>
                    <a:pt x="227943" y="101599"/>
                  </a:lnTo>
                  <a:lnTo>
                    <a:pt x="219217" y="99059"/>
                  </a:lnTo>
                  <a:lnTo>
                    <a:pt x="215200" y="97789"/>
                  </a:lnTo>
                  <a:close/>
                </a:path>
                <a:path w="1026159" h="382270">
                  <a:moveTo>
                    <a:pt x="688506" y="264159"/>
                  </a:moveTo>
                  <a:lnTo>
                    <a:pt x="662471" y="264159"/>
                  </a:lnTo>
                  <a:lnTo>
                    <a:pt x="674465" y="265429"/>
                  </a:lnTo>
                  <a:lnTo>
                    <a:pt x="688506" y="264159"/>
                  </a:lnTo>
                  <a:close/>
                </a:path>
                <a:path w="1026159" h="382270">
                  <a:moveTo>
                    <a:pt x="765302" y="257809"/>
                  </a:moveTo>
                  <a:lnTo>
                    <a:pt x="720090" y="257809"/>
                  </a:lnTo>
                  <a:lnTo>
                    <a:pt x="737070" y="264159"/>
                  </a:lnTo>
                  <a:lnTo>
                    <a:pt x="753252" y="265429"/>
                  </a:lnTo>
                  <a:lnTo>
                    <a:pt x="765363" y="264159"/>
                  </a:lnTo>
                  <a:lnTo>
                    <a:pt x="770128" y="262889"/>
                  </a:lnTo>
                  <a:lnTo>
                    <a:pt x="765302" y="257809"/>
                  </a:lnTo>
                  <a:close/>
                </a:path>
                <a:path w="1026159" h="382270">
                  <a:moveTo>
                    <a:pt x="162686" y="257809"/>
                  </a:moveTo>
                  <a:lnTo>
                    <a:pt x="9651" y="257809"/>
                  </a:lnTo>
                  <a:lnTo>
                    <a:pt x="14866" y="259079"/>
                  </a:lnTo>
                  <a:lnTo>
                    <a:pt x="43941" y="264159"/>
                  </a:lnTo>
                  <a:lnTo>
                    <a:pt x="163321" y="264159"/>
                  </a:lnTo>
                  <a:lnTo>
                    <a:pt x="162686" y="257809"/>
                  </a:lnTo>
                  <a:close/>
                </a:path>
                <a:path w="1026159" h="382270">
                  <a:moveTo>
                    <a:pt x="191007" y="226059"/>
                  </a:moveTo>
                  <a:lnTo>
                    <a:pt x="161543" y="226059"/>
                  </a:lnTo>
                  <a:lnTo>
                    <a:pt x="163321" y="227329"/>
                  </a:lnTo>
                  <a:lnTo>
                    <a:pt x="168147" y="228599"/>
                  </a:lnTo>
                  <a:lnTo>
                    <a:pt x="168147" y="256539"/>
                  </a:lnTo>
                  <a:lnTo>
                    <a:pt x="166877" y="259079"/>
                  </a:lnTo>
                  <a:lnTo>
                    <a:pt x="165734" y="261619"/>
                  </a:lnTo>
                  <a:lnTo>
                    <a:pt x="163321" y="264159"/>
                  </a:lnTo>
                  <a:lnTo>
                    <a:pt x="198246" y="264159"/>
                  </a:lnTo>
                  <a:lnTo>
                    <a:pt x="198246" y="255269"/>
                  </a:lnTo>
                  <a:lnTo>
                    <a:pt x="183768" y="255269"/>
                  </a:lnTo>
                  <a:lnTo>
                    <a:pt x="183768" y="228599"/>
                  </a:lnTo>
                  <a:lnTo>
                    <a:pt x="188594" y="227329"/>
                  </a:lnTo>
                  <a:lnTo>
                    <a:pt x="191007" y="226059"/>
                  </a:lnTo>
                  <a:close/>
                </a:path>
                <a:path w="1026159" h="382270">
                  <a:moveTo>
                    <a:pt x="852043" y="246379"/>
                  </a:moveTo>
                  <a:lnTo>
                    <a:pt x="853313" y="251459"/>
                  </a:lnTo>
                  <a:lnTo>
                    <a:pt x="855091" y="255269"/>
                  </a:lnTo>
                  <a:lnTo>
                    <a:pt x="855091" y="264159"/>
                  </a:lnTo>
                  <a:lnTo>
                    <a:pt x="981091" y="264159"/>
                  </a:lnTo>
                  <a:lnTo>
                    <a:pt x="1002856" y="260349"/>
                  </a:lnTo>
                  <a:lnTo>
                    <a:pt x="1009110" y="259079"/>
                  </a:lnTo>
                  <a:lnTo>
                    <a:pt x="871982" y="259079"/>
                  </a:lnTo>
                  <a:lnTo>
                    <a:pt x="867156" y="251459"/>
                  </a:lnTo>
                  <a:lnTo>
                    <a:pt x="856869" y="248919"/>
                  </a:lnTo>
                  <a:lnTo>
                    <a:pt x="852043" y="246379"/>
                  </a:lnTo>
                  <a:close/>
                </a:path>
                <a:path w="1026159" h="382270">
                  <a:moveTo>
                    <a:pt x="738758" y="210819"/>
                  </a:moveTo>
                  <a:lnTo>
                    <a:pt x="684022" y="210819"/>
                  </a:lnTo>
                  <a:lnTo>
                    <a:pt x="679130" y="222249"/>
                  </a:lnTo>
                  <a:lnTo>
                    <a:pt x="672607" y="236219"/>
                  </a:lnTo>
                  <a:lnTo>
                    <a:pt x="664394" y="248919"/>
                  </a:lnTo>
                  <a:lnTo>
                    <a:pt x="654430" y="260349"/>
                  </a:lnTo>
                  <a:lnTo>
                    <a:pt x="697017" y="260349"/>
                  </a:lnTo>
                  <a:lnTo>
                    <a:pt x="702691" y="257809"/>
                  </a:lnTo>
                  <a:lnTo>
                    <a:pt x="765302" y="257809"/>
                  </a:lnTo>
                  <a:lnTo>
                    <a:pt x="760476" y="252729"/>
                  </a:lnTo>
                  <a:lnTo>
                    <a:pt x="756919" y="246379"/>
                  </a:lnTo>
                  <a:lnTo>
                    <a:pt x="770366" y="246379"/>
                  </a:lnTo>
                  <a:lnTo>
                    <a:pt x="785241" y="241299"/>
                  </a:lnTo>
                  <a:lnTo>
                    <a:pt x="837475" y="241299"/>
                  </a:lnTo>
                  <a:lnTo>
                    <a:pt x="834337" y="237489"/>
                  </a:lnTo>
                  <a:lnTo>
                    <a:pt x="750823" y="237489"/>
                  </a:lnTo>
                  <a:lnTo>
                    <a:pt x="747117" y="229869"/>
                  </a:lnTo>
                  <a:lnTo>
                    <a:pt x="743934" y="223519"/>
                  </a:lnTo>
                  <a:lnTo>
                    <a:pt x="741179" y="217169"/>
                  </a:lnTo>
                  <a:lnTo>
                    <a:pt x="738758" y="210819"/>
                  </a:lnTo>
                  <a:close/>
                </a:path>
                <a:path w="1026159" h="382270">
                  <a:moveTo>
                    <a:pt x="867791" y="236219"/>
                  </a:moveTo>
                  <a:lnTo>
                    <a:pt x="870204" y="243839"/>
                  </a:lnTo>
                  <a:lnTo>
                    <a:pt x="871982" y="248919"/>
                  </a:lnTo>
                  <a:lnTo>
                    <a:pt x="871982" y="259079"/>
                  </a:lnTo>
                  <a:lnTo>
                    <a:pt x="1009110" y="259079"/>
                  </a:lnTo>
                  <a:lnTo>
                    <a:pt x="1015364" y="257809"/>
                  </a:lnTo>
                  <a:lnTo>
                    <a:pt x="1023991" y="257809"/>
                  </a:lnTo>
                  <a:lnTo>
                    <a:pt x="1023853" y="256539"/>
                  </a:lnTo>
                  <a:lnTo>
                    <a:pt x="891920" y="256539"/>
                  </a:lnTo>
                  <a:lnTo>
                    <a:pt x="890651" y="253999"/>
                  </a:lnTo>
                  <a:lnTo>
                    <a:pt x="888872" y="250189"/>
                  </a:lnTo>
                  <a:lnTo>
                    <a:pt x="887094" y="248919"/>
                  </a:lnTo>
                  <a:lnTo>
                    <a:pt x="887094" y="240029"/>
                  </a:lnTo>
                  <a:lnTo>
                    <a:pt x="875029" y="240029"/>
                  </a:lnTo>
                  <a:lnTo>
                    <a:pt x="873760" y="238759"/>
                  </a:lnTo>
                  <a:lnTo>
                    <a:pt x="867791" y="236219"/>
                  </a:lnTo>
                  <a:close/>
                </a:path>
                <a:path w="1026159" h="382270">
                  <a:moveTo>
                    <a:pt x="150113" y="232409"/>
                  </a:moveTo>
                  <a:lnTo>
                    <a:pt x="123570" y="256539"/>
                  </a:lnTo>
                  <a:lnTo>
                    <a:pt x="145795" y="256539"/>
                  </a:lnTo>
                  <a:lnTo>
                    <a:pt x="145287" y="251459"/>
                  </a:lnTo>
                  <a:lnTo>
                    <a:pt x="145795" y="247649"/>
                  </a:lnTo>
                  <a:lnTo>
                    <a:pt x="147065" y="242569"/>
                  </a:lnTo>
                  <a:lnTo>
                    <a:pt x="147065" y="241299"/>
                  </a:lnTo>
                  <a:lnTo>
                    <a:pt x="150113" y="232409"/>
                  </a:lnTo>
                  <a:close/>
                </a:path>
                <a:path w="1026159" h="382270">
                  <a:moveTo>
                    <a:pt x="166877" y="238759"/>
                  </a:moveTo>
                  <a:lnTo>
                    <a:pt x="161543" y="241299"/>
                  </a:lnTo>
                  <a:lnTo>
                    <a:pt x="150113" y="246379"/>
                  </a:lnTo>
                  <a:lnTo>
                    <a:pt x="145795" y="256539"/>
                  </a:lnTo>
                  <a:lnTo>
                    <a:pt x="162686" y="256539"/>
                  </a:lnTo>
                  <a:lnTo>
                    <a:pt x="162686" y="252729"/>
                  </a:lnTo>
                  <a:lnTo>
                    <a:pt x="163956" y="247649"/>
                  </a:lnTo>
                  <a:lnTo>
                    <a:pt x="164464" y="247649"/>
                  </a:lnTo>
                  <a:lnTo>
                    <a:pt x="166877" y="238759"/>
                  </a:lnTo>
                  <a:close/>
                </a:path>
                <a:path w="1026159" h="382270">
                  <a:moveTo>
                    <a:pt x="908176" y="234949"/>
                  </a:moveTo>
                  <a:lnTo>
                    <a:pt x="893698" y="246379"/>
                  </a:lnTo>
                  <a:lnTo>
                    <a:pt x="891920" y="256539"/>
                  </a:lnTo>
                  <a:lnTo>
                    <a:pt x="909954" y="256539"/>
                  </a:lnTo>
                  <a:lnTo>
                    <a:pt x="908685" y="251459"/>
                  </a:lnTo>
                  <a:lnTo>
                    <a:pt x="907541" y="247649"/>
                  </a:lnTo>
                  <a:lnTo>
                    <a:pt x="907647" y="241299"/>
                  </a:lnTo>
                  <a:lnTo>
                    <a:pt x="907753" y="240029"/>
                  </a:lnTo>
                  <a:lnTo>
                    <a:pt x="907859" y="238759"/>
                  </a:lnTo>
                  <a:lnTo>
                    <a:pt x="907965" y="237489"/>
                  </a:lnTo>
                  <a:lnTo>
                    <a:pt x="908071" y="236219"/>
                  </a:lnTo>
                  <a:lnTo>
                    <a:pt x="908176" y="234949"/>
                  </a:lnTo>
                  <a:close/>
                </a:path>
                <a:path w="1026159" h="382270">
                  <a:moveTo>
                    <a:pt x="927988" y="228599"/>
                  </a:moveTo>
                  <a:lnTo>
                    <a:pt x="922655" y="232409"/>
                  </a:lnTo>
                  <a:lnTo>
                    <a:pt x="920670" y="233679"/>
                  </a:lnTo>
                  <a:lnTo>
                    <a:pt x="916305" y="238759"/>
                  </a:lnTo>
                  <a:lnTo>
                    <a:pt x="911939" y="246379"/>
                  </a:lnTo>
                  <a:lnTo>
                    <a:pt x="909954" y="256539"/>
                  </a:lnTo>
                  <a:lnTo>
                    <a:pt x="1023853" y="256539"/>
                  </a:lnTo>
                  <a:lnTo>
                    <a:pt x="1023576" y="253999"/>
                  </a:lnTo>
                  <a:lnTo>
                    <a:pt x="947293" y="253999"/>
                  </a:lnTo>
                  <a:lnTo>
                    <a:pt x="946404" y="251459"/>
                  </a:lnTo>
                  <a:lnTo>
                    <a:pt x="930401" y="251459"/>
                  </a:lnTo>
                  <a:lnTo>
                    <a:pt x="928624" y="247649"/>
                  </a:lnTo>
                  <a:lnTo>
                    <a:pt x="927481" y="242569"/>
                  </a:lnTo>
                  <a:lnTo>
                    <a:pt x="927553" y="236219"/>
                  </a:lnTo>
                  <a:lnTo>
                    <a:pt x="927626" y="234949"/>
                  </a:lnTo>
                  <a:lnTo>
                    <a:pt x="927698" y="233679"/>
                  </a:lnTo>
                  <a:lnTo>
                    <a:pt x="927771" y="232409"/>
                  </a:lnTo>
                  <a:lnTo>
                    <a:pt x="927867" y="230723"/>
                  </a:lnTo>
                  <a:lnTo>
                    <a:pt x="927988" y="228599"/>
                  </a:lnTo>
                  <a:close/>
                </a:path>
                <a:path w="1026159" h="382270">
                  <a:moveTo>
                    <a:pt x="47624" y="233679"/>
                  </a:moveTo>
                  <a:lnTo>
                    <a:pt x="47695" y="234949"/>
                  </a:lnTo>
                  <a:lnTo>
                    <a:pt x="47766" y="236219"/>
                  </a:lnTo>
                  <a:lnTo>
                    <a:pt x="47836" y="237489"/>
                  </a:lnTo>
                  <a:lnTo>
                    <a:pt x="47907" y="238759"/>
                  </a:lnTo>
                  <a:lnTo>
                    <a:pt x="47977" y="240029"/>
                  </a:lnTo>
                  <a:lnTo>
                    <a:pt x="48048" y="241299"/>
                  </a:lnTo>
                  <a:lnTo>
                    <a:pt x="48118" y="242569"/>
                  </a:lnTo>
                  <a:lnTo>
                    <a:pt x="48189" y="243839"/>
                  </a:lnTo>
                  <a:lnTo>
                    <a:pt x="48259" y="245109"/>
                  </a:lnTo>
                  <a:lnTo>
                    <a:pt x="47624" y="246379"/>
                  </a:lnTo>
                  <a:lnTo>
                    <a:pt x="46989" y="248919"/>
                  </a:lnTo>
                  <a:lnTo>
                    <a:pt x="45846" y="251459"/>
                  </a:lnTo>
                  <a:lnTo>
                    <a:pt x="43433" y="255269"/>
                  </a:lnTo>
                  <a:lnTo>
                    <a:pt x="123570" y="255269"/>
                  </a:lnTo>
                  <a:lnTo>
                    <a:pt x="123570" y="251459"/>
                  </a:lnTo>
                  <a:lnTo>
                    <a:pt x="104266" y="251459"/>
                  </a:lnTo>
                  <a:lnTo>
                    <a:pt x="103518" y="248919"/>
                  </a:lnTo>
                  <a:lnTo>
                    <a:pt x="63880" y="248919"/>
                  </a:lnTo>
                  <a:lnTo>
                    <a:pt x="62610" y="246379"/>
                  </a:lnTo>
                  <a:lnTo>
                    <a:pt x="60832" y="243839"/>
                  </a:lnTo>
                  <a:lnTo>
                    <a:pt x="59054" y="242569"/>
                  </a:lnTo>
                  <a:lnTo>
                    <a:pt x="61526" y="238759"/>
                  </a:lnTo>
                  <a:lnTo>
                    <a:pt x="54228" y="238759"/>
                  </a:lnTo>
                  <a:lnTo>
                    <a:pt x="53085" y="237489"/>
                  </a:lnTo>
                  <a:lnTo>
                    <a:pt x="52450" y="237489"/>
                  </a:lnTo>
                  <a:lnTo>
                    <a:pt x="47624" y="233679"/>
                  </a:lnTo>
                  <a:close/>
                </a:path>
                <a:path w="1026159" h="382270">
                  <a:moveTo>
                    <a:pt x="201929" y="240029"/>
                  </a:moveTo>
                  <a:lnTo>
                    <a:pt x="197103" y="242569"/>
                  </a:lnTo>
                  <a:lnTo>
                    <a:pt x="189229" y="247649"/>
                  </a:lnTo>
                  <a:lnTo>
                    <a:pt x="183768" y="255269"/>
                  </a:lnTo>
                  <a:lnTo>
                    <a:pt x="198246" y="255269"/>
                  </a:lnTo>
                  <a:lnTo>
                    <a:pt x="199516" y="248919"/>
                  </a:lnTo>
                  <a:lnTo>
                    <a:pt x="201929" y="240029"/>
                  </a:lnTo>
                  <a:close/>
                </a:path>
                <a:path w="1026159" h="382270">
                  <a:moveTo>
                    <a:pt x="950341" y="236219"/>
                  </a:moveTo>
                  <a:lnTo>
                    <a:pt x="950341" y="246379"/>
                  </a:lnTo>
                  <a:lnTo>
                    <a:pt x="949070" y="250189"/>
                  </a:lnTo>
                  <a:lnTo>
                    <a:pt x="947293" y="253999"/>
                  </a:lnTo>
                  <a:lnTo>
                    <a:pt x="1023576" y="253999"/>
                  </a:lnTo>
                  <a:lnTo>
                    <a:pt x="1023161" y="250189"/>
                  </a:lnTo>
                  <a:lnTo>
                    <a:pt x="1006347" y="250189"/>
                  </a:lnTo>
                  <a:lnTo>
                    <a:pt x="1003935" y="246379"/>
                  </a:lnTo>
                  <a:lnTo>
                    <a:pt x="962406" y="246379"/>
                  </a:lnTo>
                  <a:lnTo>
                    <a:pt x="959993" y="241299"/>
                  </a:lnTo>
                  <a:lnTo>
                    <a:pt x="954532" y="238759"/>
                  </a:lnTo>
                  <a:lnTo>
                    <a:pt x="950341" y="236219"/>
                  </a:lnTo>
                  <a:close/>
                </a:path>
                <a:path w="1026159" h="382270">
                  <a:moveTo>
                    <a:pt x="127761" y="233679"/>
                  </a:moveTo>
                  <a:lnTo>
                    <a:pt x="121157" y="236219"/>
                  </a:lnTo>
                  <a:lnTo>
                    <a:pt x="109092" y="241299"/>
                  </a:lnTo>
                  <a:lnTo>
                    <a:pt x="104266" y="251459"/>
                  </a:lnTo>
                  <a:lnTo>
                    <a:pt x="123570" y="251459"/>
                  </a:lnTo>
                  <a:lnTo>
                    <a:pt x="123570" y="246379"/>
                  </a:lnTo>
                  <a:lnTo>
                    <a:pt x="124713" y="241299"/>
                  </a:lnTo>
                  <a:lnTo>
                    <a:pt x="125348" y="241299"/>
                  </a:lnTo>
                  <a:lnTo>
                    <a:pt x="127761" y="233679"/>
                  </a:lnTo>
                  <a:close/>
                </a:path>
                <a:path w="1026159" h="382270">
                  <a:moveTo>
                    <a:pt x="944244" y="229869"/>
                  </a:moveTo>
                  <a:lnTo>
                    <a:pt x="931037" y="241299"/>
                  </a:lnTo>
                  <a:lnTo>
                    <a:pt x="930957" y="242569"/>
                  </a:lnTo>
                  <a:lnTo>
                    <a:pt x="930878" y="243839"/>
                  </a:lnTo>
                  <a:lnTo>
                    <a:pt x="930798" y="245109"/>
                  </a:lnTo>
                  <a:lnTo>
                    <a:pt x="930719" y="246379"/>
                  </a:lnTo>
                  <a:lnTo>
                    <a:pt x="930640" y="247649"/>
                  </a:lnTo>
                  <a:lnTo>
                    <a:pt x="930560" y="248919"/>
                  </a:lnTo>
                  <a:lnTo>
                    <a:pt x="930481" y="250189"/>
                  </a:lnTo>
                  <a:lnTo>
                    <a:pt x="930401" y="251459"/>
                  </a:lnTo>
                  <a:lnTo>
                    <a:pt x="946404" y="251459"/>
                  </a:lnTo>
                  <a:lnTo>
                    <a:pt x="945514" y="248919"/>
                  </a:lnTo>
                  <a:lnTo>
                    <a:pt x="944244" y="243839"/>
                  </a:lnTo>
                  <a:lnTo>
                    <a:pt x="943863" y="240029"/>
                  </a:lnTo>
                  <a:lnTo>
                    <a:pt x="943737" y="238759"/>
                  </a:lnTo>
                  <a:lnTo>
                    <a:pt x="944244" y="238759"/>
                  </a:lnTo>
                  <a:lnTo>
                    <a:pt x="944244" y="229869"/>
                  </a:lnTo>
                  <a:close/>
                </a:path>
                <a:path w="1026159" h="382270">
                  <a:moveTo>
                    <a:pt x="879380" y="82549"/>
                  </a:moveTo>
                  <a:lnTo>
                    <a:pt x="860551" y="82549"/>
                  </a:lnTo>
                  <a:lnTo>
                    <a:pt x="908306" y="110489"/>
                  </a:lnTo>
                  <a:lnTo>
                    <a:pt x="948330" y="140969"/>
                  </a:lnTo>
                  <a:lnTo>
                    <a:pt x="979844" y="173989"/>
                  </a:lnTo>
                  <a:lnTo>
                    <a:pt x="1002068" y="210819"/>
                  </a:lnTo>
                  <a:lnTo>
                    <a:pt x="1014221" y="248919"/>
                  </a:lnTo>
                  <a:lnTo>
                    <a:pt x="1012444" y="248919"/>
                  </a:lnTo>
                  <a:lnTo>
                    <a:pt x="1006347" y="250189"/>
                  </a:lnTo>
                  <a:lnTo>
                    <a:pt x="1023161" y="250189"/>
                  </a:lnTo>
                  <a:lnTo>
                    <a:pt x="1022192" y="241299"/>
                  </a:lnTo>
                  <a:lnTo>
                    <a:pt x="995684" y="181609"/>
                  </a:lnTo>
                  <a:lnTo>
                    <a:pt x="945651" y="126999"/>
                  </a:lnTo>
                  <a:lnTo>
                    <a:pt x="912784" y="102869"/>
                  </a:lnTo>
                  <a:lnTo>
                    <a:pt x="879380" y="82549"/>
                  </a:lnTo>
                  <a:close/>
                </a:path>
                <a:path w="1026159" h="382270">
                  <a:moveTo>
                    <a:pt x="66740" y="230723"/>
                  </a:moveTo>
                  <a:lnTo>
                    <a:pt x="65658" y="232409"/>
                  </a:lnTo>
                  <a:lnTo>
                    <a:pt x="65658" y="236219"/>
                  </a:lnTo>
                  <a:lnTo>
                    <a:pt x="66293" y="240029"/>
                  </a:lnTo>
                  <a:lnTo>
                    <a:pt x="65023" y="245109"/>
                  </a:lnTo>
                  <a:lnTo>
                    <a:pt x="63880" y="248919"/>
                  </a:lnTo>
                  <a:lnTo>
                    <a:pt x="82549" y="248919"/>
                  </a:lnTo>
                  <a:lnTo>
                    <a:pt x="79501" y="240029"/>
                  </a:lnTo>
                  <a:lnTo>
                    <a:pt x="70484" y="233679"/>
                  </a:lnTo>
                  <a:lnTo>
                    <a:pt x="66740" y="230723"/>
                  </a:lnTo>
                  <a:close/>
                </a:path>
                <a:path w="1026159" h="382270">
                  <a:moveTo>
                    <a:pt x="84962" y="224789"/>
                  </a:moveTo>
                  <a:lnTo>
                    <a:pt x="85068" y="226059"/>
                  </a:lnTo>
                  <a:lnTo>
                    <a:pt x="85174" y="227329"/>
                  </a:lnTo>
                  <a:lnTo>
                    <a:pt x="85280" y="228599"/>
                  </a:lnTo>
                  <a:lnTo>
                    <a:pt x="85386" y="229869"/>
                  </a:lnTo>
                  <a:lnTo>
                    <a:pt x="85492" y="231139"/>
                  </a:lnTo>
                  <a:lnTo>
                    <a:pt x="85597" y="238759"/>
                  </a:lnTo>
                  <a:lnTo>
                    <a:pt x="84327" y="243839"/>
                  </a:lnTo>
                  <a:lnTo>
                    <a:pt x="82549" y="248919"/>
                  </a:lnTo>
                  <a:lnTo>
                    <a:pt x="103518" y="248919"/>
                  </a:lnTo>
                  <a:lnTo>
                    <a:pt x="101647" y="242569"/>
                  </a:lnTo>
                  <a:lnTo>
                    <a:pt x="97123" y="234949"/>
                  </a:lnTo>
                  <a:lnTo>
                    <a:pt x="92837" y="229869"/>
                  </a:lnTo>
                  <a:lnTo>
                    <a:pt x="90931" y="228599"/>
                  </a:lnTo>
                  <a:lnTo>
                    <a:pt x="84962" y="224789"/>
                  </a:lnTo>
                  <a:close/>
                </a:path>
                <a:path w="1026159" h="382270">
                  <a:moveTo>
                    <a:pt x="447802" y="151129"/>
                  </a:moveTo>
                  <a:lnTo>
                    <a:pt x="437939" y="153669"/>
                  </a:lnTo>
                  <a:lnTo>
                    <a:pt x="429863" y="158749"/>
                  </a:lnTo>
                  <a:lnTo>
                    <a:pt x="424406" y="166369"/>
                  </a:lnTo>
                  <a:lnTo>
                    <a:pt x="422402" y="175259"/>
                  </a:lnTo>
                  <a:lnTo>
                    <a:pt x="416335" y="179069"/>
                  </a:lnTo>
                  <a:lnTo>
                    <a:pt x="411781" y="184149"/>
                  </a:lnTo>
                  <a:lnTo>
                    <a:pt x="408918" y="191769"/>
                  </a:lnTo>
                  <a:lnTo>
                    <a:pt x="407923" y="199389"/>
                  </a:lnTo>
                  <a:lnTo>
                    <a:pt x="407923" y="200659"/>
                  </a:lnTo>
                  <a:lnTo>
                    <a:pt x="400904" y="204483"/>
                  </a:lnTo>
                  <a:lnTo>
                    <a:pt x="395414" y="209549"/>
                  </a:lnTo>
                  <a:lnTo>
                    <a:pt x="391814" y="215899"/>
                  </a:lnTo>
                  <a:lnTo>
                    <a:pt x="390524" y="224789"/>
                  </a:lnTo>
                  <a:lnTo>
                    <a:pt x="392537" y="233679"/>
                  </a:lnTo>
                  <a:lnTo>
                    <a:pt x="398049" y="242569"/>
                  </a:lnTo>
                  <a:lnTo>
                    <a:pt x="406276" y="247649"/>
                  </a:lnTo>
                  <a:lnTo>
                    <a:pt x="416432" y="248919"/>
                  </a:lnTo>
                  <a:lnTo>
                    <a:pt x="427863" y="248919"/>
                  </a:lnTo>
                  <a:lnTo>
                    <a:pt x="432053" y="245109"/>
                  </a:lnTo>
                  <a:lnTo>
                    <a:pt x="492170" y="245109"/>
                  </a:lnTo>
                  <a:lnTo>
                    <a:pt x="496284" y="242569"/>
                  </a:lnTo>
                  <a:lnTo>
                    <a:pt x="501796" y="233679"/>
                  </a:lnTo>
                  <a:lnTo>
                    <a:pt x="503808" y="224789"/>
                  </a:lnTo>
                  <a:lnTo>
                    <a:pt x="502814" y="217169"/>
                  </a:lnTo>
                  <a:lnTo>
                    <a:pt x="499951" y="210819"/>
                  </a:lnTo>
                  <a:lnTo>
                    <a:pt x="495397" y="205739"/>
                  </a:lnTo>
                  <a:lnTo>
                    <a:pt x="489330" y="201929"/>
                  </a:lnTo>
                  <a:lnTo>
                    <a:pt x="489330" y="199389"/>
                  </a:lnTo>
                  <a:lnTo>
                    <a:pt x="488158" y="191769"/>
                  </a:lnTo>
                  <a:lnTo>
                    <a:pt x="484901" y="184149"/>
                  </a:lnTo>
                  <a:lnTo>
                    <a:pt x="479954" y="179069"/>
                  </a:lnTo>
                  <a:lnTo>
                    <a:pt x="473709" y="175259"/>
                  </a:lnTo>
                  <a:lnTo>
                    <a:pt x="470983" y="166369"/>
                  </a:lnTo>
                  <a:lnTo>
                    <a:pt x="465232" y="158749"/>
                  </a:lnTo>
                  <a:lnTo>
                    <a:pt x="457243" y="153669"/>
                  </a:lnTo>
                  <a:lnTo>
                    <a:pt x="447802" y="151129"/>
                  </a:lnTo>
                  <a:close/>
                </a:path>
                <a:path w="1026159" h="382270">
                  <a:moveTo>
                    <a:pt x="492170" y="245109"/>
                  </a:moveTo>
                  <a:lnTo>
                    <a:pt x="462152" y="245109"/>
                  </a:lnTo>
                  <a:lnTo>
                    <a:pt x="466470" y="248919"/>
                  </a:lnTo>
                  <a:lnTo>
                    <a:pt x="477900" y="248919"/>
                  </a:lnTo>
                  <a:lnTo>
                    <a:pt x="488057" y="247649"/>
                  </a:lnTo>
                  <a:lnTo>
                    <a:pt x="492170" y="245109"/>
                  </a:lnTo>
                  <a:close/>
                </a:path>
                <a:path w="1026159" h="382270">
                  <a:moveTo>
                    <a:pt x="837475" y="241299"/>
                  </a:moveTo>
                  <a:lnTo>
                    <a:pt x="802132" y="241299"/>
                  </a:lnTo>
                  <a:lnTo>
                    <a:pt x="815216" y="246379"/>
                  </a:lnTo>
                  <a:lnTo>
                    <a:pt x="827659" y="246379"/>
                  </a:lnTo>
                  <a:lnTo>
                    <a:pt x="836957" y="245109"/>
                  </a:lnTo>
                  <a:lnTo>
                    <a:pt x="840613" y="245109"/>
                  </a:lnTo>
                  <a:lnTo>
                    <a:pt x="837475" y="241299"/>
                  </a:lnTo>
                  <a:close/>
                </a:path>
                <a:path w="1026159" h="382270">
                  <a:moveTo>
                    <a:pt x="908726" y="147319"/>
                  </a:moveTo>
                  <a:lnTo>
                    <a:pt x="900938" y="147319"/>
                  </a:lnTo>
                  <a:lnTo>
                    <a:pt x="919073" y="166369"/>
                  </a:lnTo>
                  <a:lnTo>
                    <a:pt x="936386" y="186689"/>
                  </a:lnTo>
                  <a:lnTo>
                    <a:pt x="952676" y="208279"/>
                  </a:lnTo>
                  <a:lnTo>
                    <a:pt x="967739" y="232409"/>
                  </a:lnTo>
                  <a:lnTo>
                    <a:pt x="965326" y="236219"/>
                  </a:lnTo>
                  <a:lnTo>
                    <a:pt x="963041" y="240029"/>
                  </a:lnTo>
                  <a:lnTo>
                    <a:pt x="962532" y="245109"/>
                  </a:lnTo>
                  <a:lnTo>
                    <a:pt x="962406" y="246379"/>
                  </a:lnTo>
                  <a:lnTo>
                    <a:pt x="991869" y="246379"/>
                  </a:lnTo>
                  <a:lnTo>
                    <a:pt x="991362" y="243839"/>
                  </a:lnTo>
                  <a:lnTo>
                    <a:pt x="991304" y="242569"/>
                  </a:lnTo>
                  <a:lnTo>
                    <a:pt x="979805" y="242569"/>
                  </a:lnTo>
                  <a:lnTo>
                    <a:pt x="978662" y="240029"/>
                  </a:lnTo>
                  <a:lnTo>
                    <a:pt x="977391" y="237489"/>
                  </a:lnTo>
                  <a:lnTo>
                    <a:pt x="976249" y="236219"/>
                  </a:lnTo>
                  <a:lnTo>
                    <a:pt x="976249" y="227329"/>
                  </a:lnTo>
                  <a:lnTo>
                    <a:pt x="971422" y="227329"/>
                  </a:lnTo>
                  <a:lnTo>
                    <a:pt x="953803" y="200659"/>
                  </a:lnTo>
                  <a:lnTo>
                    <a:pt x="934577" y="175259"/>
                  </a:lnTo>
                  <a:lnTo>
                    <a:pt x="913918" y="152422"/>
                  </a:lnTo>
                  <a:lnTo>
                    <a:pt x="908726" y="147319"/>
                  </a:lnTo>
                  <a:close/>
                </a:path>
                <a:path w="1026159" h="382270">
                  <a:moveTo>
                    <a:pt x="1004569" y="237489"/>
                  </a:moveTo>
                  <a:lnTo>
                    <a:pt x="1001521" y="237489"/>
                  </a:lnTo>
                  <a:lnTo>
                    <a:pt x="999744" y="238759"/>
                  </a:lnTo>
                  <a:lnTo>
                    <a:pt x="994918" y="241299"/>
                  </a:lnTo>
                  <a:lnTo>
                    <a:pt x="991869" y="246379"/>
                  </a:lnTo>
                  <a:lnTo>
                    <a:pt x="1003935" y="246379"/>
                  </a:lnTo>
                  <a:lnTo>
                    <a:pt x="1003300" y="241299"/>
                  </a:lnTo>
                  <a:lnTo>
                    <a:pt x="1003300" y="240029"/>
                  </a:lnTo>
                  <a:lnTo>
                    <a:pt x="1004569" y="237489"/>
                  </a:lnTo>
                  <a:close/>
                </a:path>
                <a:path w="1026159" h="382270">
                  <a:moveTo>
                    <a:pt x="631571" y="205739"/>
                  </a:moveTo>
                  <a:lnTo>
                    <a:pt x="608076" y="205739"/>
                  </a:lnTo>
                  <a:lnTo>
                    <a:pt x="607016" y="209549"/>
                  </a:lnTo>
                  <a:lnTo>
                    <a:pt x="603694" y="219709"/>
                  </a:lnTo>
                  <a:lnTo>
                    <a:pt x="597896" y="231139"/>
                  </a:lnTo>
                  <a:lnTo>
                    <a:pt x="589407" y="241299"/>
                  </a:lnTo>
                  <a:lnTo>
                    <a:pt x="597154" y="242569"/>
                  </a:lnTo>
                  <a:lnTo>
                    <a:pt x="605663" y="241299"/>
                  </a:lnTo>
                  <a:lnTo>
                    <a:pt x="652394" y="241299"/>
                  </a:lnTo>
                  <a:lnTo>
                    <a:pt x="651851" y="236219"/>
                  </a:lnTo>
                  <a:lnTo>
                    <a:pt x="646049" y="236219"/>
                  </a:lnTo>
                  <a:lnTo>
                    <a:pt x="639714" y="226059"/>
                  </a:lnTo>
                  <a:lnTo>
                    <a:pt x="635190" y="215899"/>
                  </a:lnTo>
                  <a:lnTo>
                    <a:pt x="632475" y="209549"/>
                  </a:lnTo>
                  <a:lnTo>
                    <a:pt x="631571" y="205739"/>
                  </a:lnTo>
                  <a:close/>
                </a:path>
                <a:path w="1026159" h="382270">
                  <a:moveTo>
                    <a:pt x="646557" y="241299"/>
                  </a:moveTo>
                  <a:lnTo>
                    <a:pt x="634491" y="241299"/>
                  </a:lnTo>
                  <a:lnTo>
                    <a:pt x="639318" y="242569"/>
                  </a:lnTo>
                  <a:lnTo>
                    <a:pt x="643635" y="242569"/>
                  </a:lnTo>
                  <a:lnTo>
                    <a:pt x="646557" y="241299"/>
                  </a:lnTo>
                  <a:close/>
                </a:path>
                <a:path w="1026159" h="382270">
                  <a:moveTo>
                    <a:pt x="990726" y="229869"/>
                  </a:moveTo>
                  <a:lnTo>
                    <a:pt x="987679" y="229869"/>
                  </a:lnTo>
                  <a:lnTo>
                    <a:pt x="987044" y="231139"/>
                  </a:lnTo>
                  <a:lnTo>
                    <a:pt x="986535" y="231139"/>
                  </a:lnTo>
                  <a:lnTo>
                    <a:pt x="982218" y="234949"/>
                  </a:lnTo>
                  <a:lnTo>
                    <a:pt x="979805" y="242569"/>
                  </a:lnTo>
                  <a:lnTo>
                    <a:pt x="991304" y="242569"/>
                  </a:lnTo>
                  <a:lnTo>
                    <a:pt x="991188" y="240029"/>
                  </a:lnTo>
                  <a:lnTo>
                    <a:pt x="991073" y="237489"/>
                  </a:lnTo>
                  <a:lnTo>
                    <a:pt x="990957" y="234949"/>
                  </a:lnTo>
                  <a:lnTo>
                    <a:pt x="990842" y="232409"/>
                  </a:lnTo>
                  <a:lnTo>
                    <a:pt x="990726" y="229869"/>
                  </a:lnTo>
                  <a:close/>
                </a:path>
                <a:path w="1026159" h="382270">
                  <a:moveTo>
                    <a:pt x="887094" y="224789"/>
                  </a:moveTo>
                  <a:lnTo>
                    <a:pt x="876172" y="224789"/>
                  </a:lnTo>
                  <a:lnTo>
                    <a:pt x="876172" y="240029"/>
                  </a:lnTo>
                  <a:lnTo>
                    <a:pt x="887094" y="240029"/>
                  </a:lnTo>
                  <a:lnTo>
                    <a:pt x="887094" y="224789"/>
                  </a:lnTo>
                  <a:close/>
                </a:path>
                <a:path w="1026159" h="382270">
                  <a:moveTo>
                    <a:pt x="178127" y="83819"/>
                  </a:moveTo>
                  <a:lnTo>
                    <a:pt x="163956" y="83819"/>
                  </a:lnTo>
                  <a:lnTo>
                    <a:pt x="173783" y="88899"/>
                  </a:lnTo>
                  <a:lnTo>
                    <a:pt x="181084" y="91439"/>
                  </a:lnTo>
                  <a:lnTo>
                    <a:pt x="190372" y="95249"/>
                  </a:lnTo>
                  <a:lnTo>
                    <a:pt x="151937" y="123189"/>
                  </a:lnTo>
                  <a:lnTo>
                    <a:pt x="115776" y="156209"/>
                  </a:lnTo>
                  <a:lnTo>
                    <a:pt x="82877" y="194309"/>
                  </a:lnTo>
                  <a:lnTo>
                    <a:pt x="54228" y="238759"/>
                  </a:lnTo>
                  <a:lnTo>
                    <a:pt x="61526" y="238759"/>
                  </a:lnTo>
                  <a:lnTo>
                    <a:pt x="65646" y="232409"/>
                  </a:lnTo>
                  <a:lnTo>
                    <a:pt x="65658" y="229869"/>
                  </a:lnTo>
                  <a:lnTo>
                    <a:pt x="67294" y="229869"/>
                  </a:lnTo>
                  <a:lnTo>
                    <a:pt x="87893" y="198119"/>
                  </a:lnTo>
                  <a:lnTo>
                    <a:pt x="121269" y="158749"/>
                  </a:lnTo>
                  <a:lnTo>
                    <a:pt x="158049" y="125729"/>
                  </a:lnTo>
                  <a:lnTo>
                    <a:pt x="197103" y="97789"/>
                  </a:lnTo>
                  <a:lnTo>
                    <a:pt x="215200" y="97789"/>
                  </a:lnTo>
                  <a:lnTo>
                    <a:pt x="211183" y="96519"/>
                  </a:lnTo>
                  <a:lnTo>
                    <a:pt x="203707" y="93979"/>
                  </a:lnTo>
                  <a:lnTo>
                    <a:pt x="207830" y="91439"/>
                  </a:lnTo>
                  <a:lnTo>
                    <a:pt x="196468" y="91439"/>
                  </a:lnTo>
                  <a:lnTo>
                    <a:pt x="188098" y="87629"/>
                  </a:lnTo>
                  <a:lnTo>
                    <a:pt x="181038" y="85089"/>
                  </a:lnTo>
                  <a:lnTo>
                    <a:pt x="178127" y="83819"/>
                  </a:lnTo>
                  <a:close/>
                </a:path>
                <a:path w="1026159" h="382270">
                  <a:moveTo>
                    <a:pt x="733932" y="140969"/>
                  </a:moveTo>
                  <a:lnTo>
                    <a:pt x="688847" y="140969"/>
                  </a:lnTo>
                  <a:lnTo>
                    <a:pt x="686746" y="148589"/>
                  </a:lnTo>
                  <a:lnTo>
                    <a:pt x="680227" y="166369"/>
                  </a:lnTo>
                  <a:lnTo>
                    <a:pt x="668970" y="189229"/>
                  </a:lnTo>
                  <a:lnTo>
                    <a:pt x="652652" y="209549"/>
                  </a:lnTo>
                  <a:lnTo>
                    <a:pt x="766572" y="209549"/>
                  </a:lnTo>
                  <a:lnTo>
                    <a:pt x="763486" y="217169"/>
                  </a:lnTo>
                  <a:lnTo>
                    <a:pt x="759793" y="223519"/>
                  </a:lnTo>
                  <a:lnTo>
                    <a:pt x="755552" y="231139"/>
                  </a:lnTo>
                  <a:lnTo>
                    <a:pt x="750823" y="237489"/>
                  </a:lnTo>
                  <a:lnTo>
                    <a:pt x="834337" y="237489"/>
                  </a:lnTo>
                  <a:lnTo>
                    <a:pt x="827016" y="228599"/>
                  </a:lnTo>
                  <a:lnTo>
                    <a:pt x="817657" y="209549"/>
                  </a:lnTo>
                  <a:lnTo>
                    <a:pt x="816674" y="207009"/>
                  </a:lnTo>
                  <a:lnTo>
                    <a:pt x="767715" y="207009"/>
                  </a:lnTo>
                  <a:lnTo>
                    <a:pt x="752524" y="186689"/>
                  </a:lnTo>
                  <a:lnTo>
                    <a:pt x="742013" y="165099"/>
                  </a:lnTo>
                  <a:lnTo>
                    <a:pt x="735907" y="148589"/>
                  </a:lnTo>
                  <a:lnTo>
                    <a:pt x="733932" y="140969"/>
                  </a:lnTo>
                  <a:close/>
                </a:path>
                <a:path w="1026159" h="382270">
                  <a:moveTo>
                    <a:pt x="627168" y="135889"/>
                  </a:moveTo>
                  <a:lnTo>
                    <a:pt x="620649" y="135889"/>
                  </a:lnTo>
                  <a:lnTo>
                    <a:pt x="628814" y="158749"/>
                  </a:lnTo>
                  <a:lnTo>
                    <a:pt x="635873" y="182879"/>
                  </a:lnTo>
                  <a:lnTo>
                    <a:pt x="641669" y="209549"/>
                  </a:lnTo>
                  <a:lnTo>
                    <a:pt x="646049" y="236219"/>
                  </a:lnTo>
                  <a:lnTo>
                    <a:pt x="651851" y="236219"/>
                  </a:lnTo>
                  <a:lnTo>
                    <a:pt x="650765" y="226059"/>
                  </a:lnTo>
                  <a:lnTo>
                    <a:pt x="644636" y="193039"/>
                  </a:lnTo>
                  <a:lnTo>
                    <a:pt x="636482" y="163829"/>
                  </a:lnTo>
                  <a:lnTo>
                    <a:pt x="627168" y="135889"/>
                  </a:lnTo>
                  <a:close/>
                </a:path>
                <a:path w="1026159" h="382270">
                  <a:moveTo>
                    <a:pt x="67294" y="229869"/>
                  </a:moveTo>
                  <a:lnTo>
                    <a:pt x="65658" y="229869"/>
                  </a:lnTo>
                  <a:lnTo>
                    <a:pt x="66740" y="230723"/>
                  </a:lnTo>
                  <a:lnTo>
                    <a:pt x="67294" y="229869"/>
                  </a:lnTo>
                  <a:close/>
                </a:path>
                <a:path w="1026159" h="382270">
                  <a:moveTo>
                    <a:pt x="177164" y="133349"/>
                  </a:moveTo>
                  <a:lnTo>
                    <a:pt x="167376" y="135889"/>
                  </a:lnTo>
                  <a:lnTo>
                    <a:pt x="159337" y="140969"/>
                  </a:lnTo>
                  <a:lnTo>
                    <a:pt x="153894" y="147319"/>
                  </a:lnTo>
                  <a:lnTo>
                    <a:pt x="151891" y="156209"/>
                  </a:lnTo>
                  <a:lnTo>
                    <a:pt x="146139" y="160019"/>
                  </a:lnTo>
                  <a:lnTo>
                    <a:pt x="141779" y="166369"/>
                  </a:lnTo>
                  <a:lnTo>
                    <a:pt x="139015" y="172719"/>
                  </a:lnTo>
                  <a:lnTo>
                    <a:pt x="138048" y="180339"/>
                  </a:lnTo>
                  <a:lnTo>
                    <a:pt x="138048" y="181609"/>
                  </a:lnTo>
                  <a:lnTo>
                    <a:pt x="131337" y="185419"/>
                  </a:lnTo>
                  <a:lnTo>
                    <a:pt x="125983" y="190499"/>
                  </a:lnTo>
                  <a:lnTo>
                    <a:pt x="122439" y="196849"/>
                  </a:lnTo>
                  <a:lnTo>
                    <a:pt x="121160" y="204483"/>
                  </a:lnTo>
                  <a:lnTo>
                    <a:pt x="123160" y="214629"/>
                  </a:lnTo>
                  <a:lnTo>
                    <a:pt x="128603" y="222249"/>
                  </a:lnTo>
                  <a:lnTo>
                    <a:pt x="136642" y="228599"/>
                  </a:lnTo>
                  <a:lnTo>
                    <a:pt x="146430" y="229869"/>
                  </a:lnTo>
                  <a:lnTo>
                    <a:pt x="151891" y="229869"/>
                  </a:lnTo>
                  <a:lnTo>
                    <a:pt x="157225" y="228599"/>
                  </a:lnTo>
                  <a:lnTo>
                    <a:pt x="161543" y="226059"/>
                  </a:lnTo>
                  <a:lnTo>
                    <a:pt x="219760" y="226059"/>
                  </a:lnTo>
                  <a:lnTo>
                    <a:pt x="224583" y="222249"/>
                  </a:lnTo>
                  <a:lnTo>
                    <a:pt x="230026" y="214629"/>
                  </a:lnTo>
                  <a:lnTo>
                    <a:pt x="232026" y="204483"/>
                  </a:lnTo>
                  <a:lnTo>
                    <a:pt x="230945" y="198119"/>
                  </a:lnTo>
                  <a:lnTo>
                    <a:pt x="227933" y="191769"/>
                  </a:lnTo>
                  <a:lnTo>
                    <a:pt x="223349" y="186689"/>
                  </a:lnTo>
                  <a:lnTo>
                    <a:pt x="217550" y="182879"/>
                  </a:lnTo>
                  <a:lnTo>
                    <a:pt x="217550" y="180339"/>
                  </a:lnTo>
                  <a:lnTo>
                    <a:pt x="216386" y="172719"/>
                  </a:lnTo>
                  <a:lnTo>
                    <a:pt x="213185" y="166369"/>
                  </a:lnTo>
                  <a:lnTo>
                    <a:pt x="208389" y="160019"/>
                  </a:lnTo>
                  <a:lnTo>
                    <a:pt x="202437" y="156209"/>
                  </a:lnTo>
                  <a:lnTo>
                    <a:pt x="199524" y="147319"/>
                  </a:lnTo>
                  <a:lnTo>
                    <a:pt x="193897" y="140969"/>
                  </a:lnTo>
                  <a:lnTo>
                    <a:pt x="186221" y="135889"/>
                  </a:lnTo>
                  <a:lnTo>
                    <a:pt x="177164" y="133349"/>
                  </a:lnTo>
                  <a:close/>
                </a:path>
                <a:path w="1026159" h="382270">
                  <a:moveTo>
                    <a:pt x="219760" y="226059"/>
                  </a:moveTo>
                  <a:lnTo>
                    <a:pt x="191007" y="226059"/>
                  </a:lnTo>
                  <a:lnTo>
                    <a:pt x="195198" y="228599"/>
                  </a:lnTo>
                  <a:lnTo>
                    <a:pt x="200659" y="229869"/>
                  </a:lnTo>
                  <a:lnTo>
                    <a:pt x="206755" y="229869"/>
                  </a:lnTo>
                  <a:lnTo>
                    <a:pt x="216544" y="228599"/>
                  </a:lnTo>
                  <a:lnTo>
                    <a:pt x="219760" y="226059"/>
                  </a:lnTo>
                  <a:close/>
                </a:path>
                <a:path w="1026159" h="382270">
                  <a:moveTo>
                    <a:pt x="897889" y="195579"/>
                  </a:moveTo>
                  <a:lnTo>
                    <a:pt x="864743" y="195579"/>
                  </a:lnTo>
                  <a:lnTo>
                    <a:pt x="861798" y="203199"/>
                  </a:lnTo>
                  <a:lnTo>
                    <a:pt x="857567" y="212089"/>
                  </a:lnTo>
                  <a:lnTo>
                    <a:pt x="852098" y="220979"/>
                  </a:lnTo>
                  <a:lnTo>
                    <a:pt x="845438" y="227329"/>
                  </a:lnTo>
                  <a:lnTo>
                    <a:pt x="848383" y="228599"/>
                  </a:lnTo>
                  <a:lnTo>
                    <a:pt x="855852" y="229869"/>
                  </a:lnTo>
                  <a:lnTo>
                    <a:pt x="865798" y="228599"/>
                  </a:lnTo>
                  <a:lnTo>
                    <a:pt x="876172" y="224789"/>
                  </a:lnTo>
                  <a:lnTo>
                    <a:pt x="914565" y="224789"/>
                  </a:lnTo>
                  <a:lnTo>
                    <a:pt x="910623" y="220979"/>
                  </a:lnTo>
                  <a:lnTo>
                    <a:pt x="905303" y="212089"/>
                  </a:lnTo>
                  <a:lnTo>
                    <a:pt x="901102" y="203199"/>
                  </a:lnTo>
                  <a:lnTo>
                    <a:pt x="897889" y="195579"/>
                  </a:lnTo>
                  <a:close/>
                </a:path>
                <a:path w="1026159" h="382270">
                  <a:moveTo>
                    <a:pt x="914565" y="224789"/>
                  </a:moveTo>
                  <a:lnTo>
                    <a:pt x="887094" y="224789"/>
                  </a:lnTo>
                  <a:lnTo>
                    <a:pt x="897102" y="228599"/>
                  </a:lnTo>
                  <a:lnTo>
                    <a:pt x="906859" y="229869"/>
                  </a:lnTo>
                  <a:lnTo>
                    <a:pt x="914259" y="228599"/>
                  </a:lnTo>
                  <a:lnTo>
                    <a:pt x="917194" y="227329"/>
                  </a:lnTo>
                  <a:lnTo>
                    <a:pt x="914565" y="224789"/>
                  </a:lnTo>
                  <a:close/>
                </a:path>
                <a:path w="1026159" h="382270">
                  <a:moveTo>
                    <a:pt x="976249" y="223519"/>
                  </a:moveTo>
                  <a:lnTo>
                    <a:pt x="972057" y="227329"/>
                  </a:lnTo>
                  <a:lnTo>
                    <a:pt x="976249" y="227329"/>
                  </a:lnTo>
                  <a:lnTo>
                    <a:pt x="976249" y="223519"/>
                  </a:lnTo>
                  <a:close/>
                </a:path>
                <a:path w="1026159" h="382270">
                  <a:moveTo>
                    <a:pt x="766572" y="209549"/>
                  </a:moveTo>
                  <a:lnTo>
                    <a:pt x="655250" y="209549"/>
                  </a:lnTo>
                  <a:lnTo>
                    <a:pt x="662193" y="210819"/>
                  </a:lnTo>
                  <a:lnTo>
                    <a:pt x="672209" y="212089"/>
                  </a:lnTo>
                  <a:lnTo>
                    <a:pt x="684022" y="210819"/>
                  </a:lnTo>
                  <a:lnTo>
                    <a:pt x="761547" y="210819"/>
                  </a:lnTo>
                  <a:lnTo>
                    <a:pt x="766572" y="209549"/>
                  </a:lnTo>
                  <a:close/>
                </a:path>
                <a:path w="1026159" h="382270">
                  <a:moveTo>
                    <a:pt x="761547" y="210819"/>
                  </a:moveTo>
                  <a:lnTo>
                    <a:pt x="738758" y="210819"/>
                  </a:lnTo>
                  <a:lnTo>
                    <a:pt x="747212" y="212089"/>
                  </a:lnTo>
                  <a:lnTo>
                    <a:pt x="754951" y="212089"/>
                  </a:lnTo>
                  <a:lnTo>
                    <a:pt x="761547" y="210819"/>
                  </a:lnTo>
                  <a:close/>
                </a:path>
                <a:path w="1026159" h="382270">
                  <a:moveTo>
                    <a:pt x="620141" y="162559"/>
                  </a:moveTo>
                  <a:lnTo>
                    <a:pt x="618194" y="168909"/>
                  </a:lnTo>
                  <a:lnTo>
                    <a:pt x="613235" y="181609"/>
                  </a:lnTo>
                  <a:lnTo>
                    <a:pt x="606585" y="195579"/>
                  </a:lnTo>
                  <a:lnTo>
                    <a:pt x="600569" y="203199"/>
                  </a:lnTo>
                  <a:lnTo>
                    <a:pt x="599586" y="204483"/>
                  </a:lnTo>
                  <a:lnTo>
                    <a:pt x="603249" y="207009"/>
                  </a:lnTo>
                  <a:lnTo>
                    <a:pt x="608076" y="205739"/>
                  </a:lnTo>
                  <a:lnTo>
                    <a:pt x="638746" y="205739"/>
                  </a:lnTo>
                  <a:lnTo>
                    <a:pt x="640568" y="204483"/>
                  </a:lnTo>
                  <a:lnTo>
                    <a:pt x="639588" y="203199"/>
                  </a:lnTo>
                  <a:lnTo>
                    <a:pt x="633589" y="195579"/>
                  </a:lnTo>
                  <a:lnTo>
                    <a:pt x="626983" y="181609"/>
                  </a:lnTo>
                  <a:lnTo>
                    <a:pt x="622067" y="168909"/>
                  </a:lnTo>
                  <a:lnTo>
                    <a:pt x="620141" y="162559"/>
                  </a:lnTo>
                  <a:close/>
                </a:path>
                <a:path w="1026159" h="382270">
                  <a:moveTo>
                    <a:pt x="638746" y="205739"/>
                  </a:moveTo>
                  <a:lnTo>
                    <a:pt x="631571" y="205739"/>
                  </a:lnTo>
                  <a:lnTo>
                    <a:pt x="636904" y="207009"/>
                  </a:lnTo>
                  <a:lnTo>
                    <a:pt x="638746" y="205739"/>
                  </a:lnTo>
                  <a:close/>
                </a:path>
                <a:path w="1026159" h="382270">
                  <a:moveTo>
                    <a:pt x="810513" y="189229"/>
                  </a:moveTo>
                  <a:lnTo>
                    <a:pt x="773810" y="189229"/>
                  </a:lnTo>
                  <a:lnTo>
                    <a:pt x="771905" y="196849"/>
                  </a:lnTo>
                  <a:lnTo>
                    <a:pt x="767715" y="207009"/>
                  </a:lnTo>
                  <a:lnTo>
                    <a:pt x="816674" y="207009"/>
                  </a:lnTo>
                  <a:lnTo>
                    <a:pt x="812252" y="195579"/>
                  </a:lnTo>
                  <a:lnTo>
                    <a:pt x="810513" y="189229"/>
                  </a:lnTo>
                  <a:close/>
                </a:path>
                <a:path w="1026159" h="382270">
                  <a:moveTo>
                    <a:pt x="895476" y="154939"/>
                  </a:moveTo>
                  <a:lnTo>
                    <a:pt x="867791" y="154939"/>
                  </a:lnTo>
                  <a:lnTo>
                    <a:pt x="866513" y="158749"/>
                  </a:lnTo>
                  <a:lnTo>
                    <a:pt x="862520" y="170179"/>
                  </a:lnTo>
                  <a:lnTo>
                    <a:pt x="855575" y="182879"/>
                  </a:lnTo>
                  <a:lnTo>
                    <a:pt x="845438" y="195579"/>
                  </a:lnTo>
                  <a:lnTo>
                    <a:pt x="855091" y="198119"/>
                  </a:lnTo>
                  <a:lnTo>
                    <a:pt x="864743" y="195579"/>
                  </a:lnTo>
                  <a:lnTo>
                    <a:pt x="917194" y="195579"/>
                  </a:lnTo>
                  <a:lnTo>
                    <a:pt x="907424" y="182879"/>
                  </a:lnTo>
                  <a:lnTo>
                    <a:pt x="900668" y="170179"/>
                  </a:lnTo>
                  <a:lnTo>
                    <a:pt x="896745" y="158749"/>
                  </a:lnTo>
                  <a:lnTo>
                    <a:pt x="895476" y="154939"/>
                  </a:lnTo>
                  <a:close/>
                </a:path>
                <a:path w="1026159" h="382270">
                  <a:moveTo>
                    <a:pt x="917194" y="195579"/>
                  </a:moveTo>
                  <a:lnTo>
                    <a:pt x="897889" y="195579"/>
                  </a:lnTo>
                  <a:lnTo>
                    <a:pt x="908176" y="198119"/>
                  </a:lnTo>
                  <a:lnTo>
                    <a:pt x="917194" y="195579"/>
                  </a:lnTo>
                  <a:close/>
                </a:path>
                <a:path w="1026159" h="382270">
                  <a:moveTo>
                    <a:pt x="754821" y="139699"/>
                  </a:moveTo>
                  <a:lnTo>
                    <a:pt x="747903" y="139699"/>
                  </a:lnTo>
                  <a:lnTo>
                    <a:pt x="758586" y="157479"/>
                  </a:lnTo>
                  <a:lnTo>
                    <a:pt x="763851" y="166369"/>
                  </a:lnTo>
                  <a:lnTo>
                    <a:pt x="768985" y="176529"/>
                  </a:lnTo>
                  <a:lnTo>
                    <a:pt x="765936" y="181609"/>
                  </a:lnTo>
                  <a:lnTo>
                    <a:pt x="762888" y="185419"/>
                  </a:lnTo>
                  <a:lnTo>
                    <a:pt x="759841" y="186689"/>
                  </a:lnTo>
                  <a:lnTo>
                    <a:pt x="765301" y="190499"/>
                  </a:lnTo>
                  <a:lnTo>
                    <a:pt x="773810" y="189229"/>
                  </a:lnTo>
                  <a:lnTo>
                    <a:pt x="820927" y="189229"/>
                  </a:lnTo>
                  <a:lnTo>
                    <a:pt x="824991" y="186689"/>
                  </a:lnTo>
                  <a:lnTo>
                    <a:pt x="813804" y="172719"/>
                  </a:lnTo>
                  <a:lnTo>
                    <a:pt x="812569" y="170179"/>
                  </a:lnTo>
                  <a:lnTo>
                    <a:pt x="772541" y="170179"/>
                  </a:lnTo>
                  <a:lnTo>
                    <a:pt x="765095" y="156209"/>
                  </a:lnTo>
                  <a:lnTo>
                    <a:pt x="757269" y="143509"/>
                  </a:lnTo>
                  <a:lnTo>
                    <a:pt x="754821" y="139699"/>
                  </a:lnTo>
                  <a:close/>
                </a:path>
                <a:path w="1026159" h="382270">
                  <a:moveTo>
                    <a:pt x="820927" y="189229"/>
                  </a:moveTo>
                  <a:lnTo>
                    <a:pt x="810513" y="189229"/>
                  </a:lnTo>
                  <a:lnTo>
                    <a:pt x="818895" y="190499"/>
                  </a:lnTo>
                  <a:lnTo>
                    <a:pt x="820927" y="189229"/>
                  </a:lnTo>
                  <a:close/>
                </a:path>
                <a:path w="1026159" h="382270">
                  <a:moveTo>
                    <a:pt x="792479" y="120649"/>
                  </a:moveTo>
                  <a:lnTo>
                    <a:pt x="790900" y="125729"/>
                  </a:lnTo>
                  <a:lnTo>
                    <a:pt x="786606" y="138429"/>
                  </a:lnTo>
                  <a:lnTo>
                    <a:pt x="780264" y="153669"/>
                  </a:lnTo>
                  <a:lnTo>
                    <a:pt x="772541" y="170179"/>
                  </a:lnTo>
                  <a:lnTo>
                    <a:pt x="812569" y="170179"/>
                  </a:lnTo>
                  <a:lnTo>
                    <a:pt x="803306" y="151129"/>
                  </a:lnTo>
                  <a:lnTo>
                    <a:pt x="795524" y="129539"/>
                  </a:lnTo>
                  <a:lnTo>
                    <a:pt x="792479" y="120649"/>
                  </a:lnTo>
                  <a:close/>
                </a:path>
                <a:path w="1026159" h="382270">
                  <a:moveTo>
                    <a:pt x="843206" y="93979"/>
                  </a:moveTo>
                  <a:lnTo>
                    <a:pt x="832231" y="93979"/>
                  </a:lnTo>
                  <a:lnTo>
                    <a:pt x="842970" y="101599"/>
                  </a:lnTo>
                  <a:lnTo>
                    <a:pt x="853471" y="109219"/>
                  </a:lnTo>
                  <a:lnTo>
                    <a:pt x="863734" y="116839"/>
                  </a:lnTo>
                  <a:lnTo>
                    <a:pt x="873760" y="124459"/>
                  </a:lnTo>
                  <a:lnTo>
                    <a:pt x="870219" y="133349"/>
                  </a:lnTo>
                  <a:lnTo>
                    <a:pt x="866108" y="140969"/>
                  </a:lnTo>
                  <a:lnTo>
                    <a:pt x="861758" y="148589"/>
                  </a:lnTo>
                  <a:lnTo>
                    <a:pt x="858922" y="151129"/>
                  </a:lnTo>
                  <a:lnTo>
                    <a:pt x="857541" y="152422"/>
                  </a:lnTo>
                  <a:lnTo>
                    <a:pt x="861694" y="154939"/>
                  </a:lnTo>
                  <a:lnTo>
                    <a:pt x="901572" y="154939"/>
                  </a:lnTo>
                  <a:lnTo>
                    <a:pt x="905726" y="152422"/>
                  </a:lnTo>
                  <a:lnTo>
                    <a:pt x="903985" y="151129"/>
                  </a:lnTo>
                  <a:lnTo>
                    <a:pt x="902081" y="149859"/>
                  </a:lnTo>
                  <a:lnTo>
                    <a:pt x="900938" y="147319"/>
                  </a:lnTo>
                  <a:lnTo>
                    <a:pt x="908726" y="147319"/>
                  </a:lnTo>
                  <a:lnTo>
                    <a:pt x="891920" y="130809"/>
                  </a:lnTo>
                  <a:lnTo>
                    <a:pt x="887741" y="121919"/>
                  </a:lnTo>
                  <a:lnTo>
                    <a:pt x="886348" y="118109"/>
                  </a:lnTo>
                  <a:lnTo>
                    <a:pt x="876172" y="118109"/>
                  </a:lnTo>
                  <a:lnTo>
                    <a:pt x="858012" y="105409"/>
                  </a:lnTo>
                  <a:lnTo>
                    <a:pt x="848812" y="97789"/>
                  </a:lnTo>
                  <a:lnTo>
                    <a:pt x="843206" y="93979"/>
                  </a:lnTo>
                  <a:close/>
                </a:path>
                <a:path w="1026159" h="382270">
                  <a:moveTo>
                    <a:pt x="679594" y="59689"/>
                  </a:moveTo>
                  <a:lnTo>
                    <a:pt x="670052" y="59689"/>
                  </a:lnTo>
                  <a:lnTo>
                    <a:pt x="693679" y="78739"/>
                  </a:lnTo>
                  <a:lnTo>
                    <a:pt x="701421" y="85089"/>
                  </a:lnTo>
                  <a:lnTo>
                    <a:pt x="684529" y="123189"/>
                  </a:lnTo>
                  <a:lnTo>
                    <a:pt x="670651" y="124459"/>
                  </a:lnTo>
                  <a:lnTo>
                    <a:pt x="656082" y="126999"/>
                  </a:lnTo>
                  <a:lnTo>
                    <a:pt x="624966" y="129539"/>
                  </a:lnTo>
                  <a:lnTo>
                    <a:pt x="680338" y="129539"/>
                  </a:lnTo>
                  <a:lnTo>
                    <a:pt x="677291" y="133349"/>
                  </a:lnTo>
                  <a:lnTo>
                    <a:pt x="674877" y="137159"/>
                  </a:lnTo>
                  <a:lnTo>
                    <a:pt x="671957" y="138429"/>
                  </a:lnTo>
                  <a:lnTo>
                    <a:pt x="678560" y="143509"/>
                  </a:lnTo>
                  <a:lnTo>
                    <a:pt x="688847" y="140969"/>
                  </a:lnTo>
                  <a:lnTo>
                    <a:pt x="744854" y="140969"/>
                  </a:lnTo>
                  <a:lnTo>
                    <a:pt x="747903" y="139699"/>
                  </a:lnTo>
                  <a:lnTo>
                    <a:pt x="754821" y="139699"/>
                  </a:lnTo>
                  <a:lnTo>
                    <a:pt x="749109" y="130809"/>
                  </a:lnTo>
                  <a:lnTo>
                    <a:pt x="740663" y="119379"/>
                  </a:lnTo>
                  <a:lnTo>
                    <a:pt x="763668" y="114299"/>
                  </a:lnTo>
                  <a:lnTo>
                    <a:pt x="736346" y="114299"/>
                  </a:lnTo>
                  <a:lnTo>
                    <a:pt x="733932" y="111759"/>
                  </a:lnTo>
                  <a:lnTo>
                    <a:pt x="732154" y="109219"/>
                  </a:lnTo>
                  <a:lnTo>
                    <a:pt x="729741" y="106679"/>
                  </a:lnTo>
                  <a:lnTo>
                    <a:pt x="722637" y="88899"/>
                  </a:lnTo>
                  <a:lnTo>
                    <a:pt x="719299" y="80009"/>
                  </a:lnTo>
                  <a:lnTo>
                    <a:pt x="703833" y="80009"/>
                  </a:lnTo>
                  <a:lnTo>
                    <a:pt x="697517" y="73659"/>
                  </a:lnTo>
                  <a:lnTo>
                    <a:pt x="691118" y="68579"/>
                  </a:lnTo>
                  <a:lnTo>
                    <a:pt x="684599" y="63499"/>
                  </a:lnTo>
                  <a:lnTo>
                    <a:pt x="679594" y="59689"/>
                  </a:lnTo>
                  <a:close/>
                </a:path>
                <a:path w="1026159" h="382270">
                  <a:moveTo>
                    <a:pt x="744854" y="140969"/>
                  </a:moveTo>
                  <a:lnTo>
                    <a:pt x="733932" y="140969"/>
                  </a:lnTo>
                  <a:lnTo>
                    <a:pt x="740029" y="142239"/>
                  </a:lnTo>
                  <a:lnTo>
                    <a:pt x="744854" y="140969"/>
                  </a:lnTo>
                  <a:close/>
                </a:path>
                <a:path w="1026159" h="382270">
                  <a:moveTo>
                    <a:pt x="594332" y="137159"/>
                  </a:moveTo>
                  <a:lnTo>
                    <a:pt x="409828" y="137159"/>
                  </a:lnTo>
                  <a:lnTo>
                    <a:pt x="455818" y="139699"/>
                  </a:lnTo>
                  <a:lnTo>
                    <a:pt x="537602" y="139699"/>
                  </a:lnTo>
                  <a:lnTo>
                    <a:pt x="594332" y="137159"/>
                  </a:lnTo>
                  <a:close/>
                </a:path>
                <a:path w="1026159" h="382270">
                  <a:moveTo>
                    <a:pt x="596067" y="69849"/>
                  </a:moveTo>
                  <a:lnTo>
                    <a:pt x="588772" y="69849"/>
                  </a:lnTo>
                  <a:lnTo>
                    <a:pt x="596447" y="82549"/>
                  </a:lnTo>
                  <a:lnTo>
                    <a:pt x="603980" y="97789"/>
                  </a:lnTo>
                  <a:lnTo>
                    <a:pt x="611274" y="113029"/>
                  </a:lnTo>
                  <a:lnTo>
                    <a:pt x="618235" y="130809"/>
                  </a:lnTo>
                  <a:lnTo>
                    <a:pt x="536850" y="134619"/>
                  </a:lnTo>
                  <a:lnTo>
                    <a:pt x="626744" y="134619"/>
                  </a:lnTo>
                  <a:lnTo>
                    <a:pt x="680338" y="129539"/>
                  </a:lnTo>
                  <a:lnTo>
                    <a:pt x="624966" y="129539"/>
                  </a:lnTo>
                  <a:lnTo>
                    <a:pt x="617718" y="113029"/>
                  </a:lnTo>
                  <a:lnTo>
                    <a:pt x="610409" y="97789"/>
                  </a:lnTo>
                  <a:lnTo>
                    <a:pt x="602982" y="82549"/>
                  </a:lnTo>
                  <a:lnTo>
                    <a:pt x="596067" y="69849"/>
                  </a:lnTo>
                  <a:close/>
                </a:path>
                <a:path w="1026159" h="382270">
                  <a:moveTo>
                    <a:pt x="399589" y="60959"/>
                  </a:moveTo>
                  <a:lnTo>
                    <a:pt x="358520" y="60959"/>
                  </a:lnTo>
                  <a:lnTo>
                    <a:pt x="375923" y="63499"/>
                  </a:lnTo>
                  <a:lnTo>
                    <a:pt x="414063" y="68579"/>
                  </a:lnTo>
                  <a:lnTo>
                    <a:pt x="434466" y="69849"/>
                  </a:lnTo>
                  <a:lnTo>
                    <a:pt x="427156" y="83819"/>
                  </a:lnTo>
                  <a:lnTo>
                    <a:pt x="419798" y="97789"/>
                  </a:lnTo>
                  <a:lnTo>
                    <a:pt x="412535" y="114299"/>
                  </a:lnTo>
                  <a:lnTo>
                    <a:pt x="405510" y="130809"/>
                  </a:lnTo>
                  <a:lnTo>
                    <a:pt x="411606" y="130809"/>
                  </a:lnTo>
                  <a:lnTo>
                    <a:pt x="418925" y="114299"/>
                  </a:lnTo>
                  <a:lnTo>
                    <a:pt x="433752" y="83819"/>
                  </a:lnTo>
                  <a:lnTo>
                    <a:pt x="441070" y="69849"/>
                  </a:lnTo>
                  <a:lnTo>
                    <a:pt x="596067" y="69849"/>
                  </a:lnTo>
                  <a:lnTo>
                    <a:pt x="595376" y="68579"/>
                  </a:lnTo>
                  <a:lnTo>
                    <a:pt x="615688" y="67309"/>
                  </a:lnTo>
                  <a:lnTo>
                    <a:pt x="625344" y="66039"/>
                  </a:lnTo>
                  <a:lnTo>
                    <a:pt x="460228" y="66039"/>
                  </a:lnTo>
                  <a:lnTo>
                    <a:pt x="444753" y="64769"/>
                  </a:lnTo>
                  <a:lnTo>
                    <a:pt x="437514" y="64769"/>
                  </a:lnTo>
                  <a:lnTo>
                    <a:pt x="418070" y="63499"/>
                  </a:lnTo>
                  <a:lnTo>
                    <a:pt x="399589" y="60959"/>
                  </a:lnTo>
                  <a:close/>
                </a:path>
                <a:path w="1026159" h="382270">
                  <a:moveTo>
                    <a:pt x="881633" y="104139"/>
                  </a:moveTo>
                  <a:lnTo>
                    <a:pt x="876172" y="118109"/>
                  </a:lnTo>
                  <a:lnTo>
                    <a:pt x="886348" y="118109"/>
                  </a:lnTo>
                  <a:lnTo>
                    <a:pt x="884491" y="113029"/>
                  </a:lnTo>
                  <a:lnTo>
                    <a:pt x="882384" y="106679"/>
                  </a:lnTo>
                  <a:lnTo>
                    <a:pt x="881633" y="104139"/>
                  </a:lnTo>
                  <a:close/>
                </a:path>
                <a:path w="1026159" h="382270">
                  <a:moveTo>
                    <a:pt x="750583" y="46989"/>
                  </a:moveTo>
                  <a:lnTo>
                    <a:pt x="733932" y="46989"/>
                  </a:lnTo>
                  <a:lnTo>
                    <a:pt x="756983" y="55879"/>
                  </a:lnTo>
                  <a:lnTo>
                    <a:pt x="780033" y="66039"/>
                  </a:lnTo>
                  <a:lnTo>
                    <a:pt x="803084" y="77469"/>
                  </a:lnTo>
                  <a:lnTo>
                    <a:pt x="826135" y="91439"/>
                  </a:lnTo>
                  <a:lnTo>
                    <a:pt x="809087" y="96519"/>
                  </a:lnTo>
                  <a:lnTo>
                    <a:pt x="788527" y="102869"/>
                  </a:lnTo>
                  <a:lnTo>
                    <a:pt x="764323" y="107949"/>
                  </a:lnTo>
                  <a:lnTo>
                    <a:pt x="736346" y="114299"/>
                  </a:lnTo>
                  <a:lnTo>
                    <a:pt x="763668" y="114299"/>
                  </a:lnTo>
                  <a:lnTo>
                    <a:pt x="769419" y="113029"/>
                  </a:lnTo>
                  <a:lnTo>
                    <a:pt x="794305" y="106679"/>
                  </a:lnTo>
                  <a:lnTo>
                    <a:pt x="815262" y="100329"/>
                  </a:lnTo>
                  <a:lnTo>
                    <a:pt x="832231" y="93979"/>
                  </a:lnTo>
                  <a:lnTo>
                    <a:pt x="843206" y="93979"/>
                  </a:lnTo>
                  <a:lnTo>
                    <a:pt x="839469" y="91439"/>
                  </a:lnTo>
                  <a:lnTo>
                    <a:pt x="849909" y="87629"/>
                  </a:lnTo>
                  <a:lnTo>
                    <a:pt x="833373" y="87629"/>
                  </a:lnTo>
                  <a:lnTo>
                    <a:pt x="811174" y="74929"/>
                  </a:lnTo>
                  <a:lnTo>
                    <a:pt x="788844" y="63499"/>
                  </a:lnTo>
                  <a:lnTo>
                    <a:pt x="766490" y="53339"/>
                  </a:lnTo>
                  <a:lnTo>
                    <a:pt x="750583" y="46989"/>
                  </a:lnTo>
                  <a:close/>
                </a:path>
                <a:path w="1026159" h="382270">
                  <a:moveTo>
                    <a:pt x="322217" y="49529"/>
                  </a:moveTo>
                  <a:lnTo>
                    <a:pt x="294639" y="49529"/>
                  </a:lnTo>
                  <a:lnTo>
                    <a:pt x="297687" y="50799"/>
                  </a:lnTo>
                  <a:lnTo>
                    <a:pt x="304926" y="52069"/>
                  </a:lnTo>
                  <a:lnTo>
                    <a:pt x="287315" y="55879"/>
                  </a:lnTo>
                  <a:lnTo>
                    <a:pt x="272716" y="64769"/>
                  </a:lnTo>
                  <a:lnTo>
                    <a:pt x="262761" y="77469"/>
                  </a:lnTo>
                  <a:lnTo>
                    <a:pt x="259079" y="92709"/>
                  </a:lnTo>
                  <a:lnTo>
                    <a:pt x="259079" y="93979"/>
                  </a:lnTo>
                  <a:lnTo>
                    <a:pt x="243458" y="99059"/>
                  </a:lnTo>
                  <a:lnTo>
                    <a:pt x="237489" y="104139"/>
                  </a:lnTo>
                  <a:lnTo>
                    <a:pt x="374695" y="104139"/>
                  </a:lnTo>
                  <a:lnTo>
                    <a:pt x="368976" y="99059"/>
                  </a:lnTo>
                  <a:lnTo>
                    <a:pt x="356742" y="93979"/>
                  </a:lnTo>
                  <a:lnTo>
                    <a:pt x="356742" y="83819"/>
                  </a:lnTo>
                  <a:lnTo>
                    <a:pt x="353694" y="76199"/>
                  </a:lnTo>
                  <a:lnTo>
                    <a:pt x="348360" y="68579"/>
                  </a:lnTo>
                  <a:lnTo>
                    <a:pt x="351916" y="66039"/>
                  </a:lnTo>
                  <a:lnTo>
                    <a:pt x="353758" y="64769"/>
                  </a:lnTo>
                  <a:lnTo>
                    <a:pt x="344042" y="64769"/>
                  </a:lnTo>
                  <a:lnTo>
                    <a:pt x="341121" y="62229"/>
                  </a:lnTo>
                  <a:lnTo>
                    <a:pt x="337438" y="59689"/>
                  </a:lnTo>
                  <a:lnTo>
                    <a:pt x="333247" y="57149"/>
                  </a:lnTo>
                  <a:lnTo>
                    <a:pt x="373946" y="57149"/>
                  </a:lnTo>
                  <a:lnTo>
                    <a:pt x="365759" y="55879"/>
                  </a:lnTo>
                  <a:lnTo>
                    <a:pt x="367852" y="54609"/>
                  </a:lnTo>
                  <a:lnTo>
                    <a:pt x="357377" y="54609"/>
                  </a:lnTo>
                  <a:lnTo>
                    <a:pt x="342235" y="53339"/>
                  </a:lnTo>
                  <a:lnTo>
                    <a:pt x="328437" y="50799"/>
                  </a:lnTo>
                  <a:lnTo>
                    <a:pt x="322217" y="49529"/>
                  </a:lnTo>
                  <a:close/>
                </a:path>
                <a:path w="1026159" h="382270">
                  <a:moveTo>
                    <a:pt x="394145" y="20319"/>
                  </a:moveTo>
                  <a:lnTo>
                    <a:pt x="365759" y="20319"/>
                  </a:lnTo>
                  <a:lnTo>
                    <a:pt x="348745" y="25399"/>
                  </a:lnTo>
                  <a:lnTo>
                    <a:pt x="331088" y="30479"/>
                  </a:lnTo>
                  <a:lnTo>
                    <a:pt x="294131" y="43179"/>
                  </a:lnTo>
                  <a:lnTo>
                    <a:pt x="270636" y="43179"/>
                  </a:lnTo>
                  <a:lnTo>
                    <a:pt x="275970" y="44449"/>
                  </a:lnTo>
                  <a:lnTo>
                    <a:pt x="284479" y="46989"/>
                  </a:lnTo>
                  <a:lnTo>
                    <a:pt x="262584" y="55879"/>
                  </a:lnTo>
                  <a:lnTo>
                    <a:pt x="240474" y="66039"/>
                  </a:lnTo>
                  <a:lnTo>
                    <a:pt x="196468" y="91439"/>
                  </a:lnTo>
                  <a:lnTo>
                    <a:pt x="207830" y="91439"/>
                  </a:lnTo>
                  <a:lnTo>
                    <a:pt x="226381" y="80009"/>
                  </a:lnTo>
                  <a:lnTo>
                    <a:pt x="249173" y="68579"/>
                  </a:lnTo>
                  <a:lnTo>
                    <a:pt x="271966" y="58419"/>
                  </a:lnTo>
                  <a:lnTo>
                    <a:pt x="294639" y="49529"/>
                  </a:lnTo>
                  <a:lnTo>
                    <a:pt x="322217" y="49529"/>
                  </a:lnTo>
                  <a:lnTo>
                    <a:pt x="315997" y="48259"/>
                  </a:lnTo>
                  <a:lnTo>
                    <a:pt x="304926" y="45719"/>
                  </a:lnTo>
                  <a:lnTo>
                    <a:pt x="344247" y="33019"/>
                  </a:lnTo>
                  <a:lnTo>
                    <a:pt x="380984" y="22859"/>
                  </a:lnTo>
                  <a:lnTo>
                    <a:pt x="394145" y="20319"/>
                  </a:lnTo>
                  <a:close/>
                </a:path>
                <a:path w="1026159" h="382270">
                  <a:moveTo>
                    <a:pt x="783342" y="41909"/>
                  </a:moveTo>
                  <a:lnTo>
                    <a:pt x="752729" y="41909"/>
                  </a:lnTo>
                  <a:lnTo>
                    <a:pt x="779706" y="49529"/>
                  </a:lnTo>
                  <a:lnTo>
                    <a:pt x="805576" y="58419"/>
                  </a:lnTo>
                  <a:lnTo>
                    <a:pt x="830327" y="68579"/>
                  </a:lnTo>
                  <a:lnTo>
                    <a:pt x="853947" y="80009"/>
                  </a:lnTo>
                  <a:lnTo>
                    <a:pt x="849122" y="81279"/>
                  </a:lnTo>
                  <a:lnTo>
                    <a:pt x="842518" y="83819"/>
                  </a:lnTo>
                  <a:lnTo>
                    <a:pt x="833373" y="87629"/>
                  </a:lnTo>
                  <a:lnTo>
                    <a:pt x="849909" y="87629"/>
                  </a:lnTo>
                  <a:lnTo>
                    <a:pt x="856869" y="85089"/>
                  </a:lnTo>
                  <a:lnTo>
                    <a:pt x="860551" y="82549"/>
                  </a:lnTo>
                  <a:lnTo>
                    <a:pt x="879380" y="82549"/>
                  </a:lnTo>
                  <a:lnTo>
                    <a:pt x="875204" y="80009"/>
                  </a:lnTo>
                  <a:lnTo>
                    <a:pt x="833299" y="60959"/>
                  </a:lnTo>
                  <a:lnTo>
                    <a:pt x="787457" y="43179"/>
                  </a:lnTo>
                  <a:lnTo>
                    <a:pt x="783342" y="41909"/>
                  </a:lnTo>
                  <a:close/>
                </a:path>
                <a:path w="1026159" h="382270">
                  <a:moveTo>
                    <a:pt x="711707" y="58419"/>
                  </a:moveTo>
                  <a:lnTo>
                    <a:pt x="708660" y="67309"/>
                  </a:lnTo>
                  <a:lnTo>
                    <a:pt x="703833" y="80009"/>
                  </a:lnTo>
                  <a:lnTo>
                    <a:pt x="719299" y="80009"/>
                  </a:lnTo>
                  <a:lnTo>
                    <a:pt x="716915" y="73659"/>
                  </a:lnTo>
                  <a:lnTo>
                    <a:pt x="713097" y="62229"/>
                  </a:lnTo>
                  <a:lnTo>
                    <a:pt x="711707" y="58419"/>
                  </a:lnTo>
                  <a:close/>
                </a:path>
                <a:path w="1026159" h="382270">
                  <a:moveTo>
                    <a:pt x="588772" y="69849"/>
                  </a:moveTo>
                  <a:lnTo>
                    <a:pt x="441070" y="69849"/>
                  </a:lnTo>
                  <a:lnTo>
                    <a:pt x="474265" y="72389"/>
                  </a:lnTo>
                  <a:lnTo>
                    <a:pt x="550354" y="72389"/>
                  </a:lnTo>
                  <a:lnTo>
                    <a:pt x="588772" y="69849"/>
                  </a:lnTo>
                  <a:close/>
                </a:path>
                <a:path w="1026159" h="382270">
                  <a:moveTo>
                    <a:pt x="555624" y="10159"/>
                  </a:moveTo>
                  <a:lnTo>
                    <a:pt x="547116" y="10159"/>
                  </a:lnTo>
                  <a:lnTo>
                    <a:pt x="553273" y="17779"/>
                  </a:lnTo>
                  <a:lnTo>
                    <a:pt x="562181" y="29209"/>
                  </a:lnTo>
                  <a:lnTo>
                    <a:pt x="573208" y="44449"/>
                  </a:lnTo>
                  <a:lnTo>
                    <a:pt x="585724" y="63499"/>
                  </a:lnTo>
                  <a:lnTo>
                    <a:pt x="548592" y="66039"/>
                  </a:lnTo>
                  <a:lnTo>
                    <a:pt x="625344" y="66039"/>
                  </a:lnTo>
                  <a:lnTo>
                    <a:pt x="644084" y="63499"/>
                  </a:lnTo>
                  <a:lnTo>
                    <a:pt x="592327" y="63499"/>
                  </a:lnTo>
                  <a:lnTo>
                    <a:pt x="581288" y="45719"/>
                  </a:lnTo>
                  <a:lnTo>
                    <a:pt x="571071" y="30479"/>
                  </a:lnTo>
                  <a:lnTo>
                    <a:pt x="562306" y="19049"/>
                  </a:lnTo>
                  <a:lnTo>
                    <a:pt x="555624" y="10159"/>
                  </a:lnTo>
                  <a:close/>
                </a:path>
                <a:path w="1026159" h="382270">
                  <a:moveTo>
                    <a:pt x="373946" y="57149"/>
                  </a:moveTo>
                  <a:lnTo>
                    <a:pt x="333247" y="57149"/>
                  </a:lnTo>
                  <a:lnTo>
                    <a:pt x="338708" y="58419"/>
                  </a:lnTo>
                  <a:lnTo>
                    <a:pt x="344677" y="59689"/>
                  </a:lnTo>
                  <a:lnTo>
                    <a:pt x="350138" y="59689"/>
                  </a:lnTo>
                  <a:lnTo>
                    <a:pt x="348360" y="60959"/>
                  </a:lnTo>
                  <a:lnTo>
                    <a:pt x="346455" y="63499"/>
                  </a:lnTo>
                  <a:lnTo>
                    <a:pt x="344042" y="64769"/>
                  </a:lnTo>
                  <a:lnTo>
                    <a:pt x="353758" y="64769"/>
                  </a:lnTo>
                  <a:lnTo>
                    <a:pt x="355599" y="63499"/>
                  </a:lnTo>
                  <a:lnTo>
                    <a:pt x="358520" y="60959"/>
                  </a:lnTo>
                  <a:lnTo>
                    <a:pt x="399589" y="60959"/>
                  </a:lnTo>
                  <a:lnTo>
                    <a:pt x="373946" y="57149"/>
                  </a:lnTo>
                  <a:close/>
                </a:path>
                <a:path w="1026159" h="382270">
                  <a:moveTo>
                    <a:pt x="483869" y="10159"/>
                  </a:moveTo>
                  <a:lnTo>
                    <a:pt x="475488" y="10159"/>
                  </a:lnTo>
                  <a:lnTo>
                    <a:pt x="459406" y="30479"/>
                  </a:lnTo>
                  <a:lnTo>
                    <a:pt x="448931" y="45719"/>
                  </a:lnTo>
                  <a:lnTo>
                    <a:pt x="437514" y="64769"/>
                  </a:lnTo>
                  <a:lnTo>
                    <a:pt x="444753" y="64769"/>
                  </a:lnTo>
                  <a:lnTo>
                    <a:pt x="457366" y="44449"/>
                  </a:lnTo>
                  <a:lnTo>
                    <a:pt x="468598" y="29209"/>
                  </a:lnTo>
                  <a:lnTo>
                    <a:pt x="477686" y="16509"/>
                  </a:lnTo>
                  <a:lnTo>
                    <a:pt x="483869" y="10159"/>
                  </a:lnTo>
                  <a:close/>
                </a:path>
                <a:path w="1026159" h="382270">
                  <a:moveTo>
                    <a:pt x="638109" y="8889"/>
                  </a:moveTo>
                  <a:lnTo>
                    <a:pt x="521398" y="8889"/>
                  </a:lnTo>
                  <a:lnTo>
                    <a:pt x="529971" y="10159"/>
                  </a:lnTo>
                  <a:lnTo>
                    <a:pt x="559816" y="10159"/>
                  </a:lnTo>
                  <a:lnTo>
                    <a:pt x="562229" y="11429"/>
                  </a:lnTo>
                  <a:lnTo>
                    <a:pt x="580733" y="15239"/>
                  </a:lnTo>
                  <a:lnTo>
                    <a:pt x="604631" y="24129"/>
                  </a:lnTo>
                  <a:lnTo>
                    <a:pt x="632505" y="36829"/>
                  </a:lnTo>
                  <a:lnTo>
                    <a:pt x="662940" y="54609"/>
                  </a:lnTo>
                  <a:lnTo>
                    <a:pt x="646870" y="57149"/>
                  </a:lnTo>
                  <a:lnTo>
                    <a:pt x="629634" y="59689"/>
                  </a:lnTo>
                  <a:lnTo>
                    <a:pt x="611397" y="60959"/>
                  </a:lnTo>
                  <a:lnTo>
                    <a:pt x="592327" y="63499"/>
                  </a:lnTo>
                  <a:lnTo>
                    <a:pt x="644084" y="63499"/>
                  </a:lnTo>
                  <a:lnTo>
                    <a:pt x="653168" y="62229"/>
                  </a:lnTo>
                  <a:lnTo>
                    <a:pt x="670052" y="59689"/>
                  </a:lnTo>
                  <a:lnTo>
                    <a:pt x="679594" y="59689"/>
                  </a:lnTo>
                  <a:lnTo>
                    <a:pt x="677926" y="58419"/>
                  </a:lnTo>
                  <a:lnTo>
                    <a:pt x="695356" y="54609"/>
                  </a:lnTo>
                  <a:lnTo>
                    <a:pt x="702929" y="53339"/>
                  </a:lnTo>
                  <a:lnTo>
                    <a:pt x="671322" y="53339"/>
                  </a:lnTo>
                  <a:lnTo>
                    <a:pt x="649360" y="39369"/>
                  </a:lnTo>
                  <a:lnTo>
                    <a:pt x="628221" y="27939"/>
                  </a:lnTo>
                  <a:lnTo>
                    <a:pt x="608439" y="19049"/>
                  </a:lnTo>
                  <a:lnTo>
                    <a:pt x="590549" y="12699"/>
                  </a:lnTo>
                  <a:lnTo>
                    <a:pt x="661816" y="12699"/>
                  </a:lnTo>
                  <a:lnTo>
                    <a:pt x="638109" y="8889"/>
                  </a:lnTo>
                  <a:close/>
                </a:path>
                <a:path w="1026159" h="382270">
                  <a:moveTo>
                    <a:pt x="460443" y="12699"/>
                  </a:moveTo>
                  <a:lnTo>
                    <a:pt x="441705" y="12699"/>
                  </a:lnTo>
                  <a:lnTo>
                    <a:pt x="422939" y="19049"/>
                  </a:lnTo>
                  <a:lnTo>
                    <a:pt x="402256" y="27939"/>
                  </a:lnTo>
                  <a:lnTo>
                    <a:pt x="380216" y="39369"/>
                  </a:lnTo>
                  <a:lnTo>
                    <a:pt x="357377" y="54609"/>
                  </a:lnTo>
                  <a:lnTo>
                    <a:pt x="367852" y="54609"/>
                  </a:lnTo>
                  <a:lnTo>
                    <a:pt x="397142" y="36829"/>
                  </a:lnTo>
                  <a:lnTo>
                    <a:pt x="426037" y="24129"/>
                  </a:lnTo>
                  <a:lnTo>
                    <a:pt x="450859" y="15239"/>
                  </a:lnTo>
                  <a:lnTo>
                    <a:pt x="460443" y="12699"/>
                  </a:lnTo>
                  <a:close/>
                </a:path>
                <a:path w="1026159" h="382270">
                  <a:moveTo>
                    <a:pt x="661816" y="12699"/>
                  </a:moveTo>
                  <a:lnTo>
                    <a:pt x="601472" y="12699"/>
                  </a:lnTo>
                  <a:lnTo>
                    <a:pt x="606171" y="13969"/>
                  </a:lnTo>
                  <a:lnTo>
                    <a:pt x="631858" y="19049"/>
                  </a:lnTo>
                  <a:lnTo>
                    <a:pt x="660511" y="24129"/>
                  </a:lnTo>
                  <a:lnTo>
                    <a:pt x="691520" y="33019"/>
                  </a:lnTo>
                  <a:lnTo>
                    <a:pt x="724280" y="43179"/>
                  </a:lnTo>
                  <a:lnTo>
                    <a:pt x="713487" y="45719"/>
                  </a:lnTo>
                  <a:lnTo>
                    <a:pt x="700992" y="48259"/>
                  </a:lnTo>
                  <a:lnTo>
                    <a:pt x="686901" y="50799"/>
                  </a:lnTo>
                  <a:lnTo>
                    <a:pt x="671322" y="53339"/>
                  </a:lnTo>
                  <a:lnTo>
                    <a:pt x="702929" y="53339"/>
                  </a:lnTo>
                  <a:lnTo>
                    <a:pt x="710501" y="52069"/>
                  </a:lnTo>
                  <a:lnTo>
                    <a:pt x="723360" y="49529"/>
                  </a:lnTo>
                  <a:lnTo>
                    <a:pt x="733932" y="46989"/>
                  </a:lnTo>
                  <a:lnTo>
                    <a:pt x="750583" y="46989"/>
                  </a:lnTo>
                  <a:lnTo>
                    <a:pt x="744219" y="44449"/>
                  </a:lnTo>
                  <a:lnTo>
                    <a:pt x="751458" y="43179"/>
                  </a:lnTo>
                  <a:lnTo>
                    <a:pt x="752094" y="41909"/>
                  </a:lnTo>
                  <a:lnTo>
                    <a:pt x="783342" y="41909"/>
                  </a:lnTo>
                  <a:lnTo>
                    <a:pt x="779226" y="40639"/>
                  </a:lnTo>
                  <a:lnTo>
                    <a:pt x="734568" y="40639"/>
                  </a:lnTo>
                  <a:lnTo>
                    <a:pt x="712485" y="33019"/>
                  </a:lnTo>
                  <a:lnTo>
                    <a:pt x="701760" y="29209"/>
                  </a:lnTo>
                  <a:lnTo>
                    <a:pt x="691260" y="26669"/>
                  </a:lnTo>
                  <a:lnTo>
                    <a:pt x="732230" y="26669"/>
                  </a:lnTo>
                  <a:lnTo>
                    <a:pt x="685522" y="16509"/>
                  </a:lnTo>
                  <a:lnTo>
                    <a:pt x="661816" y="12699"/>
                  </a:lnTo>
                  <a:close/>
                </a:path>
                <a:path w="1026159" h="382270">
                  <a:moveTo>
                    <a:pt x="732230" y="26669"/>
                  </a:moveTo>
                  <a:lnTo>
                    <a:pt x="691260" y="26669"/>
                  </a:lnTo>
                  <a:lnTo>
                    <a:pt x="704322" y="29209"/>
                  </a:lnTo>
                  <a:lnTo>
                    <a:pt x="717359" y="33019"/>
                  </a:lnTo>
                  <a:lnTo>
                    <a:pt x="743076" y="38099"/>
                  </a:lnTo>
                  <a:lnTo>
                    <a:pt x="740663" y="39369"/>
                  </a:lnTo>
                  <a:lnTo>
                    <a:pt x="737616" y="39369"/>
                  </a:lnTo>
                  <a:lnTo>
                    <a:pt x="734568" y="40639"/>
                  </a:lnTo>
                  <a:lnTo>
                    <a:pt x="779226" y="40639"/>
                  </a:lnTo>
                  <a:lnTo>
                    <a:pt x="738069" y="27939"/>
                  </a:lnTo>
                  <a:lnTo>
                    <a:pt x="732230" y="26669"/>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5" name="object 115"/>
          <p:cNvSpPr txBox="1"/>
          <p:nvPr/>
        </p:nvSpPr>
        <p:spPr>
          <a:xfrm>
            <a:off x="6678168" y="6112210"/>
            <a:ext cx="563880" cy="184785"/>
          </a:xfrm>
          <a:prstGeom prst="rect">
            <a:avLst/>
          </a:prstGeom>
          <a:ln w="6350">
            <a:solidFill>
              <a:srgbClr val="5571AA"/>
            </a:solidFill>
          </a:ln>
        </p:spPr>
        <p:txBody>
          <a:bodyPr vert="horz" wrap="square" lIns="0" tIns="35560" rIns="0" bIns="0" rtlCol="0">
            <a:spAutoFit/>
          </a:bodyPr>
          <a:lstStyle/>
          <a:p>
            <a:pPr marL="78105" marR="0" lvl="0" indent="0" defTabSz="914400" eaLnBrk="1" fontAlgn="auto" latinLnBrk="0" hangingPunct="1">
              <a:lnSpc>
                <a:spcPct val="100000"/>
              </a:lnSpc>
              <a:spcBef>
                <a:spcPts val="280"/>
              </a:spcBef>
              <a:spcAft>
                <a:spcPts val="0"/>
              </a:spcAft>
              <a:buClrTx/>
              <a:buSzTx/>
              <a:buFontTx/>
              <a:buNone/>
              <a:tabLst/>
              <a:defRPr/>
            </a:pPr>
            <a:r>
              <a:rPr kumimoji="0" sz="800" b="0" i="0" u="none" strike="noStrike" kern="0" cap="none" spc="-15" normalizeH="0" baseline="0" noProof="0" dirty="0">
                <a:ln>
                  <a:noFill/>
                </a:ln>
                <a:solidFill>
                  <a:sysClr val="windowText" lastClr="000000"/>
                </a:solidFill>
                <a:effectLst/>
                <a:uLnTx/>
                <a:uFillTx/>
                <a:latin typeface="メイリオ"/>
                <a:cs typeface="メイリオ"/>
              </a:rPr>
              <a:t>植物工場</a:t>
            </a:r>
            <a:endParaRPr kumimoji="0" sz="800" b="0" i="0" u="none" strike="noStrike" kern="0" cap="none" spc="0" normalizeH="0" baseline="0" noProof="0">
              <a:ln>
                <a:noFill/>
              </a:ln>
              <a:solidFill>
                <a:sysClr val="windowText" lastClr="000000"/>
              </a:solidFill>
              <a:effectLst/>
              <a:uLnTx/>
              <a:uFillTx/>
              <a:latin typeface="メイリオ"/>
              <a:cs typeface="メイリオ"/>
            </a:endParaRPr>
          </a:p>
        </p:txBody>
      </p:sp>
      <p:grpSp>
        <p:nvGrpSpPr>
          <p:cNvPr id="116" name="object 116"/>
          <p:cNvGrpSpPr/>
          <p:nvPr/>
        </p:nvGrpSpPr>
        <p:grpSpPr>
          <a:xfrm>
            <a:off x="6142101" y="3512647"/>
            <a:ext cx="2259330" cy="1344295"/>
            <a:chOff x="6142101" y="3796665"/>
            <a:chExt cx="2259330" cy="1344295"/>
          </a:xfrm>
        </p:grpSpPr>
        <p:sp>
          <p:nvSpPr>
            <p:cNvPr id="117" name="object 117"/>
            <p:cNvSpPr/>
            <p:nvPr/>
          </p:nvSpPr>
          <p:spPr>
            <a:xfrm>
              <a:off x="6385560" y="4669536"/>
              <a:ext cx="821690" cy="471170"/>
            </a:xfrm>
            <a:custGeom>
              <a:avLst/>
              <a:gdLst/>
              <a:ahLst/>
              <a:cxnLst/>
              <a:rect l="l" t="t" r="r" b="b"/>
              <a:pathLst>
                <a:path w="821690" h="471170">
                  <a:moveTo>
                    <a:pt x="56388" y="324231"/>
                  </a:moveTo>
                  <a:lnTo>
                    <a:pt x="22352" y="318516"/>
                  </a:lnTo>
                  <a:lnTo>
                    <a:pt x="16764" y="354584"/>
                  </a:lnTo>
                  <a:lnTo>
                    <a:pt x="51562" y="359664"/>
                  </a:lnTo>
                  <a:lnTo>
                    <a:pt x="56388" y="324231"/>
                  </a:lnTo>
                  <a:close/>
                </a:path>
                <a:path w="821690" h="471170">
                  <a:moveTo>
                    <a:pt x="62484" y="282448"/>
                  </a:moveTo>
                  <a:lnTo>
                    <a:pt x="27686" y="277368"/>
                  </a:lnTo>
                  <a:lnTo>
                    <a:pt x="22860" y="313436"/>
                  </a:lnTo>
                  <a:lnTo>
                    <a:pt x="56896" y="318516"/>
                  </a:lnTo>
                  <a:lnTo>
                    <a:pt x="62484" y="282448"/>
                  </a:lnTo>
                  <a:close/>
                </a:path>
                <a:path w="821690" h="471170">
                  <a:moveTo>
                    <a:pt x="70104" y="224409"/>
                  </a:moveTo>
                  <a:lnTo>
                    <a:pt x="35306" y="219456"/>
                  </a:lnTo>
                  <a:lnTo>
                    <a:pt x="30480" y="254127"/>
                  </a:lnTo>
                  <a:lnTo>
                    <a:pt x="63881" y="259080"/>
                  </a:lnTo>
                  <a:lnTo>
                    <a:pt x="70104" y="224409"/>
                  </a:lnTo>
                  <a:close/>
                </a:path>
                <a:path w="821690" h="471170">
                  <a:moveTo>
                    <a:pt x="76200" y="181991"/>
                  </a:moveTo>
                  <a:lnTo>
                    <a:pt x="41402" y="176784"/>
                  </a:lnTo>
                  <a:lnTo>
                    <a:pt x="36576" y="212725"/>
                  </a:lnTo>
                  <a:lnTo>
                    <a:pt x="71374" y="219456"/>
                  </a:lnTo>
                  <a:lnTo>
                    <a:pt x="76200" y="181991"/>
                  </a:lnTo>
                  <a:close/>
                </a:path>
                <a:path w="821690" h="471170">
                  <a:moveTo>
                    <a:pt x="97536" y="329819"/>
                  </a:moveTo>
                  <a:lnTo>
                    <a:pt x="62738" y="324612"/>
                  </a:lnTo>
                  <a:lnTo>
                    <a:pt x="57912" y="362077"/>
                  </a:lnTo>
                  <a:lnTo>
                    <a:pt x="92710" y="367284"/>
                  </a:lnTo>
                  <a:lnTo>
                    <a:pt x="97536" y="329819"/>
                  </a:lnTo>
                  <a:close/>
                </a:path>
                <a:path w="821690" h="471170">
                  <a:moveTo>
                    <a:pt x="102108" y="288544"/>
                  </a:moveTo>
                  <a:lnTo>
                    <a:pt x="67310" y="283464"/>
                  </a:lnTo>
                  <a:lnTo>
                    <a:pt x="62484" y="318770"/>
                  </a:lnTo>
                  <a:lnTo>
                    <a:pt x="97282" y="324612"/>
                  </a:lnTo>
                  <a:lnTo>
                    <a:pt x="102108" y="288544"/>
                  </a:lnTo>
                  <a:close/>
                </a:path>
                <a:path w="821690" h="471170">
                  <a:moveTo>
                    <a:pt x="111252" y="229870"/>
                  </a:moveTo>
                  <a:lnTo>
                    <a:pt x="77216" y="224028"/>
                  </a:lnTo>
                  <a:lnTo>
                    <a:pt x="71628" y="259969"/>
                  </a:lnTo>
                  <a:lnTo>
                    <a:pt x="106426" y="265176"/>
                  </a:lnTo>
                  <a:lnTo>
                    <a:pt x="111252" y="229870"/>
                  </a:lnTo>
                  <a:close/>
                </a:path>
                <a:path w="821690" h="471170">
                  <a:moveTo>
                    <a:pt x="117335" y="187960"/>
                  </a:moveTo>
                  <a:lnTo>
                    <a:pt x="82537" y="182880"/>
                  </a:lnTo>
                  <a:lnTo>
                    <a:pt x="77711" y="218948"/>
                  </a:lnTo>
                  <a:lnTo>
                    <a:pt x="111747" y="224028"/>
                  </a:lnTo>
                  <a:lnTo>
                    <a:pt x="117335" y="187960"/>
                  </a:lnTo>
                  <a:close/>
                </a:path>
                <a:path w="821690" h="471170">
                  <a:moveTo>
                    <a:pt x="152400" y="338836"/>
                  </a:moveTo>
                  <a:lnTo>
                    <a:pt x="117602" y="333756"/>
                  </a:lnTo>
                  <a:lnTo>
                    <a:pt x="112776" y="369824"/>
                  </a:lnTo>
                  <a:lnTo>
                    <a:pt x="147574" y="374904"/>
                  </a:lnTo>
                  <a:lnTo>
                    <a:pt x="152400" y="338836"/>
                  </a:lnTo>
                  <a:close/>
                </a:path>
                <a:path w="821690" h="471170">
                  <a:moveTo>
                    <a:pt x="158483" y="297688"/>
                  </a:moveTo>
                  <a:lnTo>
                    <a:pt x="123685" y="292608"/>
                  </a:lnTo>
                  <a:lnTo>
                    <a:pt x="118859" y="328041"/>
                  </a:lnTo>
                  <a:lnTo>
                    <a:pt x="153657" y="333756"/>
                  </a:lnTo>
                  <a:lnTo>
                    <a:pt x="158483" y="297688"/>
                  </a:lnTo>
                  <a:close/>
                </a:path>
                <a:path w="821690" h="471170">
                  <a:moveTo>
                    <a:pt x="166116" y="238887"/>
                  </a:moveTo>
                  <a:lnTo>
                    <a:pt x="131445" y="233172"/>
                  </a:lnTo>
                  <a:lnTo>
                    <a:pt x="126492" y="269240"/>
                  </a:lnTo>
                  <a:lnTo>
                    <a:pt x="161925" y="274320"/>
                  </a:lnTo>
                  <a:lnTo>
                    <a:pt x="166116" y="238887"/>
                  </a:lnTo>
                  <a:close/>
                </a:path>
                <a:path w="821690" h="471170">
                  <a:moveTo>
                    <a:pt x="172212" y="197104"/>
                  </a:moveTo>
                  <a:lnTo>
                    <a:pt x="138176" y="192024"/>
                  </a:lnTo>
                  <a:lnTo>
                    <a:pt x="132588" y="227965"/>
                  </a:lnTo>
                  <a:lnTo>
                    <a:pt x="167386" y="233172"/>
                  </a:lnTo>
                  <a:lnTo>
                    <a:pt x="172212" y="197104"/>
                  </a:lnTo>
                  <a:close/>
                </a:path>
                <a:path w="821690" h="471170">
                  <a:moveTo>
                    <a:pt x="193535" y="345567"/>
                  </a:moveTo>
                  <a:lnTo>
                    <a:pt x="158102" y="339852"/>
                  </a:lnTo>
                  <a:lnTo>
                    <a:pt x="152387" y="375920"/>
                  </a:lnTo>
                  <a:lnTo>
                    <a:pt x="187820" y="381000"/>
                  </a:lnTo>
                  <a:lnTo>
                    <a:pt x="193535" y="345567"/>
                  </a:lnTo>
                  <a:close/>
                </a:path>
                <a:path w="821690" h="471170">
                  <a:moveTo>
                    <a:pt x="198120" y="302387"/>
                  </a:moveTo>
                  <a:lnTo>
                    <a:pt x="164719" y="297180"/>
                  </a:lnTo>
                  <a:lnTo>
                    <a:pt x="160020" y="334645"/>
                  </a:lnTo>
                  <a:lnTo>
                    <a:pt x="192786" y="339852"/>
                  </a:lnTo>
                  <a:lnTo>
                    <a:pt x="198120" y="302387"/>
                  </a:lnTo>
                  <a:close/>
                </a:path>
                <a:path w="821690" h="471170">
                  <a:moveTo>
                    <a:pt x="207264" y="243713"/>
                  </a:moveTo>
                  <a:lnTo>
                    <a:pt x="172466" y="239268"/>
                  </a:lnTo>
                  <a:lnTo>
                    <a:pt x="167640" y="275209"/>
                  </a:lnTo>
                  <a:lnTo>
                    <a:pt x="202438" y="280416"/>
                  </a:lnTo>
                  <a:lnTo>
                    <a:pt x="207264" y="243713"/>
                  </a:lnTo>
                  <a:close/>
                </a:path>
                <a:path w="821690" h="471170">
                  <a:moveTo>
                    <a:pt x="213360" y="203200"/>
                  </a:moveTo>
                  <a:lnTo>
                    <a:pt x="178562" y="198120"/>
                  </a:lnTo>
                  <a:lnTo>
                    <a:pt x="173736" y="232791"/>
                  </a:lnTo>
                  <a:lnTo>
                    <a:pt x="208534" y="239268"/>
                  </a:lnTo>
                  <a:lnTo>
                    <a:pt x="213360" y="203200"/>
                  </a:lnTo>
                  <a:close/>
                </a:path>
                <a:path w="821690" h="471170">
                  <a:moveTo>
                    <a:pt x="234696" y="259334"/>
                  </a:moveTo>
                  <a:lnTo>
                    <a:pt x="229628" y="245745"/>
                  </a:lnTo>
                  <a:lnTo>
                    <a:pt x="224282" y="231394"/>
                  </a:lnTo>
                  <a:lnTo>
                    <a:pt x="229031" y="193014"/>
                  </a:lnTo>
                  <a:lnTo>
                    <a:pt x="229108" y="192405"/>
                  </a:lnTo>
                  <a:lnTo>
                    <a:pt x="229870" y="190754"/>
                  </a:lnTo>
                  <a:lnTo>
                    <a:pt x="228346" y="188976"/>
                  </a:lnTo>
                  <a:lnTo>
                    <a:pt x="226695" y="188976"/>
                  </a:lnTo>
                  <a:lnTo>
                    <a:pt x="221869" y="188226"/>
                  </a:lnTo>
                  <a:lnTo>
                    <a:pt x="221869" y="194945"/>
                  </a:lnTo>
                  <a:lnTo>
                    <a:pt x="209042" y="287274"/>
                  </a:lnTo>
                  <a:lnTo>
                    <a:pt x="208280" y="292354"/>
                  </a:lnTo>
                  <a:lnTo>
                    <a:pt x="208280" y="295783"/>
                  </a:lnTo>
                  <a:lnTo>
                    <a:pt x="194691" y="393192"/>
                  </a:lnTo>
                  <a:lnTo>
                    <a:pt x="102489" y="378841"/>
                  </a:lnTo>
                  <a:lnTo>
                    <a:pt x="116205" y="282194"/>
                  </a:lnTo>
                  <a:lnTo>
                    <a:pt x="208280" y="295783"/>
                  </a:lnTo>
                  <a:lnTo>
                    <a:pt x="208280" y="292354"/>
                  </a:lnTo>
                  <a:lnTo>
                    <a:pt x="143624" y="282194"/>
                  </a:lnTo>
                  <a:lnTo>
                    <a:pt x="116967" y="278003"/>
                  </a:lnTo>
                  <a:lnTo>
                    <a:pt x="129794" y="181356"/>
                  </a:lnTo>
                  <a:lnTo>
                    <a:pt x="221869" y="194945"/>
                  </a:lnTo>
                  <a:lnTo>
                    <a:pt x="221869" y="188226"/>
                  </a:lnTo>
                  <a:lnTo>
                    <a:pt x="178015" y="181356"/>
                  </a:lnTo>
                  <a:lnTo>
                    <a:pt x="126619" y="173316"/>
                  </a:lnTo>
                  <a:lnTo>
                    <a:pt x="126619" y="180467"/>
                  </a:lnTo>
                  <a:lnTo>
                    <a:pt x="112903" y="278003"/>
                  </a:lnTo>
                  <a:lnTo>
                    <a:pt x="112903" y="281305"/>
                  </a:lnTo>
                  <a:lnTo>
                    <a:pt x="99314" y="378841"/>
                  </a:lnTo>
                  <a:lnTo>
                    <a:pt x="7239" y="364363"/>
                  </a:lnTo>
                  <a:lnTo>
                    <a:pt x="20828" y="266954"/>
                  </a:lnTo>
                  <a:lnTo>
                    <a:pt x="112903" y="281305"/>
                  </a:lnTo>
                  <a:lnTo>
                    <a:pt x="112903" y="278003"/>
                  </a:lnTo>
                  <a:lnTo>
                    <a:pt x="43205" y="266954"/>
                  </a:lnTo>
                  <a:lnTo>
                    <a:pt x="21590" y="263525"/>
                  </a:lnTo>
                  <a:lnTo>
                    <a:pt x="34417" y="166116"/>
                  </a:lnTo>
                  <a:lnTo>
                    <a:pt x="126619" y="180467"/>
                  </a:lnTo>
                  <a:lnTo>
                    <a:pt x="126619" y="173316"/>
                  </a:lnTo>
                  <a:lnTo>
                    <a:pt x="80670" y="166116"/>
                  </a:lnTo>
                  <a:lnTo>
                    <a:pt x="32004" y="158496"/>
                  </a:lnTo>
                  <a:lnTo>
                    <a:pt x="30480" y="158496"/>
                  </a:lnTo>
                  <a:lnTo>
                    <a:pt x="28829" y="159385"/>
                  </a:lnTo>
                  <a:lnTo>
                    <a:pt x="28067" y="161925"/>
                  </a:lnTo>
                  <a:lnTo>
                    <a:pt x="0" y="366903"/>
                  </a:lnTo>
                  <a:lnTo>
                    <a:pt x="0" y="368554"/>
                  </a:lnTo>
                  <a:lnTo>
                    <a:pt x="762" y="371094"/>
                  </a:lnTo>
                  <a:lnTo>
                    <a:pt x="3175" y="371094"/>
                  </a:lnTo>
                  <a:lnTo>
                    <a:pt x="197104" y="400812"/>
                  </a:lnTo>
                  <a:lnTo>
                    <a:pt x="199390" y="400812"/>
                  </a:lnTo>
                  <a:lnTo>
                    <a:pt x="200279" y="399923"/>
                  </a:lnTo>
                  <a:lnTo>
                    <a:pt x="201041" y="398272"/>
                  </a:lnTo>
                  <a:lnTo>
                    <a:pt x="201726" y="393192"/>
                  </a:lnTo>
                  <a:lnTo>
                    <a:pt x="215519" y="292354"/>
                  </a:lnTo>
                  <a:lnTo>
                    <a:pt x="229870" y="294894"/>
                  </a:lnTo>
                  <a:lnTo>
                    <a:pt x="230632" y="287274"/>
                  </a:lnTo>
                  <a:lnTo>
                    <a:pt x="216281" y="284734"/>
                  </a:lnTo>
                  <a:lnTo>
                    <a:pt x="221780" y="246354"/>
                  </a:lnTo>
                  <a:lnTo>
                    <a:pt x="221869" y="245745"/>
                  </a:lnTo>
                  <a:lnTo>
                    <a:pt x="233045" y="272923"/>
                  </a:lnTo>
                  <a:lnTo>
                    <a:pt x="234696" y="259334"/>
                  </a:lnTo>
                  <a:close/>
                </a:path>
                <a:path w="821690" h="471170">
                  <a:moveTo>
                    <a:pt x="278892" y="358648"/>
                  </a:moveTo>
                  <a:lnTo>
                    <a:pt x="244856" y="353568"/>
                  </a:lnTo>
                  <a:lnTo>
                    <a:pt x="239268" y="389636"/>
                  </a:lnTo>
                  <a:lnTo>
                    <a:pt x="274066" y="394716"/>
                  </a:lnTo>
                  <a:lnTo>
                    <a:pt x="278892" y="358648"/>
                  </a:lnTo>
                  <a:close/>
                </a:path>
                <a:path w="821690" h="471170">
                  <a:moveTo>
                    <a:pt x="284988" y="317500"/>
                  </a:moveTo>
                  <a:lnTo>
                    <a:pt x="250190" y="312420"/>
                  </a:lnTo>
                  <a:lnTo>
                    <a:pt x="245364" y="349123"/>
                  </a:lnTo>
                  <a:lnTo>
                    <a:pt x="279400" y="353568"/>
                  </a:lnTo>
                  <a:lnTo>
                    <a:pt x="284988" y="317500"/>
                  </a:lnTo>
                  <a:close/>
                </a:path>
                <a:path w="821690" h="471170">
                  <a:moveTo>
                    <a:pt x="292608" y="258191"/>
                  </a:moveTo>
                  <a:lnTo>
                    <a:pt x="257810" y="252984"/>
                  </a:lnTo>
                  <a:lnTo>
                    <a:pt x="252984" y="289687"/>
                  </a:lnTo>
                  <a:lnTo>
                    <a:pt x="287782" y="295656"/>
                  </a:lnTo>
                  <a:lnTo>
                    <a:pt x="292608" y="258191"/>
                  </a:lnTo>
                  <a:close/>
                </a:path>
                <a:path w="821690" h="471170">
                  <a:moveTo>
                    <a:pt x="298704" y="216281"/>
                  </a:moveTo>
                  <a:lnTo>
                    <a:pt x="263906" y="210312"/>
                  </a:lnTo>
                  <a:lnTo>
                    <a:pt x="259080" y="247777"/>
                  </a:lnTo>
                  <a:lnTo>
                    <a:pt x="293878" y="252984"/>
                  </a:lnTo>
                  <a:lnTo>
                    <a:pt x="298704" y="216281"/>
                  </a:lnTo>
                  <a:close/>
                </a:path>
                <a:path w="821690" h="471170">
                  <a:moveTo>
                    <a:pt x="320040" y="365379"/>
                  </a:moveTo>
                  <a:lnTo>
                    <a:pt x="285242" y="359664"/>
                  </a:lnTo>
                  <a:lnTo>
                    <a:pt x="280416" y="395097"/>
                  </a:lnTo>
                  <a:lnTo>
                    <a:pt x="315214" y="400812"/>
                  </a:lnTo>
                  <a:lnTo>
                    <a:pt x="320040" y="365379"/>
                  </a:lnTo>
                  <a:close/>
                </a:path>
                <a:path w="821690" h="471170">
                  <a:moveTo>
                    <a:pt x="324612" y="322961"/>
                  </a:moveTo>
                  <a:lnTo>
                    <a:pt x="290576" y="316992"/>
                  </a:lnTo>
                  <a:lnTo>
                    <a:pt x="284988" y="354457"/>
                  </a:lnTo>
                  <a:lnTo>
                    <a:pt x="319786" y="359664"/>
                  </a:lnTo>
                  <a:lnTo>
                    <a:pt x="324612" y="322961"/>
                  </a:lnTo>
                  <a:close/>
                </a:path>
                <a:path w="821690" h="471170">
                  <a:moveTo>
                    <a:pt x="333756" y="264160"/>
                  </a:moveTo>
                  <a:lnTo>
                    <a:pt x="299593" y="259080"/>
                  </a:lnTo>
                  <a:lnTo>
                    <a:pt x="294132" y="295148"/>
                  </a:lnTo>
                  <a:lnTo>
                    <a:pt x="327660" y="300228"/>
                  </a:lnTo>
                  <a:lnTo>
                    <a:pt x="333756" y="264160"/>
                  </a:lnTo>
                  <a:close/>
                </a:path>
                <a:path w="821690" h="471170">
                  <a:moveTo>
                    <a:pt x="339852" y="223012"/>
                  </a:moveTo>
                  <a:lnTo>
                    <a:pt x="305054" y="217932"/>
                  </a:lnTo>
                  <a:lnTo>
                    <a:pt x="300228" y="254000"/>
                  </a:lnTo>
                  <a:lnTo>
                    <a:pt x="334264" y="259080"/>
                  </a:lnTo>
                  <a:lnTo>
                    <a:pt x="339852" y="223012"/>
                  </a:lnTo>
                  <a:close/>
                </a:path>
                <a:path w="821690" h="471170">
                  <a:moveTo>
                    <a:pt x="374904" y="373888"/>
                  </a:moveTo>
                  <a:lnTo>
                    <a:pt x="340106" y="368808"/>
                  </a:lnTo>
                  <a:lnTo>
                    <a:pt x="335280" y="404241"/>
                  </a:lnTo>
                  <a:lnTo>
                    <a:pt x="370078" y="409956"/>
                  </a:lnTo>
                  <a:lnTo>
                    <a:pt x="374904" y="373888"/>
                  </a:lnTo>
                  <a:close/>
                </a:path>
                <a:path w="821690" h="471170">
                  <a:moveTo>
                    <a:pt x="381000" y="332613"/>
                  </a:moveTo>
                  <a:lnTo>
                    <a:pt x="346202" y="326136"/>
                  </a:lnTo>
                  <a:lnTo>
                    <a:pt x="341376" y="362204"/>
                  </a:lnTo>
                  <a:lnTo>
                    <a:pt x="376174" y="367284"/>
                  </a:lnTo>
                  <a:lnTo>
                    <a:pt x="381000" y="332613"/>
                  </a:lnTo>
                  <a:close/>
                </a:path>
                <a:path w="821690" h="471170">
                  <a:moveTo>
                    <a:pt x="388620" y="273304"/>
                  </a:moveTo>
                  <a:lnTo>
                    <a:pt x="354711" y="268224"/>
                  </a:lnTo>
                  <a:lnTo>
                    <a:pt x="348996" y="304165"/>
                  </a:lnTo>
                  <a:lnTo>
                    <a:pt x="383667" y="309372"/>
                  </a:lnTo>
                  <a:lnTo>
                    <a:pt x="388620" y="273304"/>
                  </a:lnTo>
                  <a:close/>
                </a:path>
                <a:path w="821690" h="471170">
                  <a:moveTo>
                    <a:pt x="394716" y="230759"/>
                  </a:moveTo>
                  <a:lnTo>
                    <a:pt x="360553" y="225552"/>
                  </a:lnTo>
                  <a:lnTo>
                    <a:pt x="355092" y="263017"/>
                  </a:lnTo>
                  <a:lnTo>
                    <a:pt x="389255" y="268224"/>
                  </a:lnTo>
                  <a:lnTo>
                    <a:pt x="394716" y="230759"/>
                  </a:lnTo>
                  <a:close/>
                </a:path>
                <a:path w="821690" h="471170">
                  <a:moveTo>
                    <a:pt x="413004" y="5207"/>
                  </a:moveTo>
                  <a:lnTo>
                    <a:pt x="378206" y="0"/>
                  </a:lnTo>
                  <a:lnTo>
                    <a:pt x="373380" y="36703"/>
                  </a:lnTo>
                  <a:lnTo>
                    <a:pt x="408178" y="42672"/>
                  </a:lnTo>
                  <a:lnTo>
                    <a:pt x="413004" y="5207"/>
                  </a:lnTo>
                  <a:close/>
                </a:path>
                <a:path w="821690" h="471170">
                  <a:moveTo>
                    <a:pt x="416052" y="379984"/>
                  </a:moveTo>
                  <a:lnTo>
                    <a:pt x="381254" y="374904"/>
                  </a:lnTo>
                  <a:lnTo>
                    <a:pt x="376428" y="410972"/>
                  </a:lnTo>
                  <a:lnTo>
                    <a:pt x="410464" y="416052"/>
                  </a:lnTo>
                  <a:lnTo>
                    <a:pt x="416052" y="379984"/>
                  </a:lnTo>
                  <a:close/>
                </a:path>
                <a:path w="821690" h="471170">
                  <a:moveTo>
                    <a:pt x="422148" y="338836"/>
                  </a:moveTo>
                  <a:lnTo>
                    <a:pt x="387350" y="333756"/>
                  </a:lnTo>
                  <a:lnTo>
                    <a:pt x="382524" y="369697"/>
                  </a:lnTo>
                  <a:lnTo>
                    <a:pt x="417322" y="374904"/>
                  </a:lnTo>
                  <a:lnTo>
                    <a:pt x="422148" y="338836"/>
                  </a:lnTo>
                  <a:close/>
                </a:path>
                <a:path w="821690" h="471170">
                  <a:moveTo>
                    <a:pt x="429768" y="280035"/>
                  </a:moveTo>
                  <a:lnTo>
                    <a:pt x="395097" y="274320"/>
                  </a:lnTo>
                  <a:lnTo>
                    <a:pt x="390144" y="309753"/>
                  </a:lnTo>
                  <a:lnTo>
                    <a:pt x="425577" y="315468"/>
                  </a:lnTo>
                  <a:lnTo>
                    <a:pt x="429768" y="280035"/>
                  </a:lnTo>
                  <a:close/>
                </a:path>
                <a:path w="821690" h="471170">
                  <a:moveTo>
                    <a:pt x="435864" y="237617"/>
                  </a:moveTo>
                  <a:lnTo>
                    <a:pt x="401066" y="231648"/>
                  </a:lnTo>
                  <a:lnTo>
                    <a:pt x="396240" y="269113"/>
                  </a:lnTo>
                  <a:lnTo>
                    <a:pt x="431038" y="274320"/>
                  </a:lnTo>
                  <a:lnTo>
                    <a:pt x="435864" y="237617"/>
                  </a:lnTo>
                  <a:close/>
                </a:path>
                <a:path w="821690" h="471170">
                  <a:moveTo>
                    <a:pt x="454152" y="11176"/>
                  </a:moveTo>
                  <a:lnTo>
                    <a:pt x="419354" y="6096"/>
                  </a:lnTo>
                  <a:lnTo>
                    <a:pt x="414528" y="42164"/>
                  </a:lnTo>
                  <a:lnTo>
                    <a:pt x="448564" y="47244"/>
                  </a:lnTo>
                  <a:lnTo>
                    <a:pt x="454152" y="11176"/>
                  </a:lnTo>
                  <a:close/>
                </a:path>
                <a:path w="821690" h="471170">
                  <a:moveTo>
                    <a:pt x="457200" y="290576"/>
                  </a:moveTo>
                  <a:lnTo>
                    <a:pt x="452869" y="279527"/>
                  </a:lnTo>
                  <a:lnTo>
                    <a:pt x="447548" y="265938"/>
                  </a:lnTo>
                  <a:lnTo>
                    <a:pt x="452297" y="227444"/>
                  </a:lnTo>
                  <a:lnTo>
                    <a:pt x="452374" y="226822"/>
                  </a:lnTo>
                  <a:lnTo>
                    <a:pt x="453136" y="225171"/>
                  </a:lnTo>
                  <a:lnTo>
                    <a:pt x="451612" y="223520"/>
                  </a:lnTo>
                  <a:lnTo>
                    <a:pt x="449961" y="222631"/>
                  </a:lnTo>
                  <a:lnTo>
                    <a:pt x="445135" y="221907"/>
                  </a:lnTo>
                  <a:lnTo>
                    <a:pt x="445135" y="229362"/>
                  </a:lnTo>
                  <a:lnTo>
                    <a:pt x="432308" y="322072"/>
                  </a:lnTo>
                  <a:lnTo>
                    <a:pt x="431419" y="327152"/>
                  </a:lnTo>
                  <a:lnTo>
                    <a:pt x="431419" y="330454"/>
                  </a:lnTo>
                  <a:lnTo>
                    <a:pt x="417830" y="428244"/>
                  </a:lnTo>
                  <a:lnTo>
                    <a:pt x="325374" y="413766"/>
                  </a:lnTo>
                  <a:lnTo>
                    <a:pt x="339090" y="316103"/>
                  </a:lnTo>
                  <a:lnTo>
                    <a:pt x="431419" y="330454"/>
                  </a:lnTo>
                  <a:lnTo>
                    <a:pt x="431419" y="327152"/>
                  </a:lnTo>
                  <a:lnTo>
                    <a:pt x="361530" y="316103"/>
                  </a:lnTo>
                  <a:lnTo>
                    <a:pt x="339852" y="312674"/>
                  </a:lnTo>
                  <a:lnTo>
                    <a:pt x="352679" y="215011"/>
                  </a:lnTo>
                  <a:lnTo>
                    <a:pt x="445135" y="229362"/>
                  </a:lnTo>
                  <a:lnTo>
                    <a:pt x="445135" y="221907"/>
                  </a:lnTo>
                  <a:lnTo>
                    <a:pt x="399872" y="215011"/>
                  </a:lnTo>
                  <a:lnTo>
                    <a:pt x="349504" y="207352"/>
                  </a:lnTo>
                  <a:lnTo>
                    <a:pt x="349504" y="215011"/>
                  </a:lnTo>
                  <a:lnTo>
                    <a:pt x="335788" y="312674"/>
                  </a:lnTo>
                  <a:lnTo>
                    <a:pt x="335788" y="316103"/>
                  </a:lnTo>
                  <a:lnTo>
                    <a:pt x="322199" y="413766"/>
                  </a:lnTo>
                  <a:lnTo>
                    <a:pt x="229743" y="399288"/>
                  </a:lnTo>
                  <a:lnTo>
                    <a:pt x="243459" y="301625"/>
                  </a:lnTo>
                  <a:lnTo>
                    <a:pt x="335788" y="316103"/>
                  </a:lnTo>
                  <a:lnTo>
                    <a:pt x="335788" y="312674"/>
                  </a:lnTo>
                  <a:lnTo>
                    <a:pt x="265899" y="301625"/>
                  </a:lnTo>
                  <a:lnTo>
                    <a:pt x="244221" y="298196"/>
                  </a:lnTo>
                  <a:lnTo>
                    <a:pt x="257048" y="200533"/>
                  </a:lnTo>
                  <a:lnTo>
                    <a:pt x="349504" y="215011"/>
                  </a:lnTo>
                  <a:lnTo>
                    <a:pt x="349504" y="207352"/>
                  </a:lnTo>
                  <a:lnTo>
                    <a:pt x="304711" y="200533"/>
                  </a:lnTo>
                  <a:lnTo>
                    <a:pt x="254635" y="192913"/>
                  </a:lnTo>
                  <a:lnTo>
                    <a:pt x="252984" y="192024"/>
                  </a:lnTo>
                  <a:lnTo>
                    <a:pt x="251460" y="193675"/>
                  </a:lnTo>
                  <a:lnTo>
                    <a:pt x="251460" y="195453"/>
                  </a:lnTo>
                  <a:lnTo>
                    <a:pt x="222504" y="401828"/>
                  </a:lnTo>
                  <a:lnTo>
                    <a:pt x="222504" y="403606"/>
                  </a:lnTo>
                  <a:lnTo>
                    <a:pt x="223266" y="405257"/>
                  </a:lnTo>
                  <a:lnTo>
                    <a:pt x="225679" y="406146"/>
                  </a:lnTo>
                  <a:lnTo>
                    <a:pt x="420243" y="435864"/>
                  </a:lnTo>
                  <a:lnTo>
                    <a:pt x="422656" y="435864"/>
                  </a:lnTo>
                  <a:lnTo>
                    <a:pt x="424307" y="434975"/>
                  </a:lnTo>
                  <a:lnTo>
                    <a:pt x="424307" y="432435"/>
                  </a:lnTo>
                  <a:lnTo>
                    <a:pt x="424865" y="428244"/>
                  </a:lnTo>
                  <a:lnTo>
                    <a:pt x="438658" y="327152"/>
                  </a:lnTo>
                  <a:lnTo>
                    <a:pt x="451612" y="328803"/>
                  </a:lnTo>
                  <a:lnTo>
                    <a:pt x="453136" y="322072"/>
                  </a:lnTo>
                  <a:lnTo>
                    <a:pt x="439547" y="319405"/>
                  </a:lnTo>
                  <a:lnTo>
                    <a:pt x="445046" y="280162"/>
                  </a:lnTo>
                  <a:lnTo>
                    <a:pt x="445135" y="279527"/>
                  </a:lnTo>
                  <a:lnTo>
                    <a:pt x="455549" y="305054"/>
                  </a:lnTo>
                  <a:lnTo>
                    <a:pt x="457200" y="290576"/>
                  </a:lnTo>
                  <a:close/>
                </a:path>
                <a:path w="821690" h="471170">
                  <a:moveTo>
                    <a:pt x="501396" y="393700"/>
                  </a:moveTo>
                  <a:lnTo>
                    <a:pt x="466598" y="388620"/>
                  </a:lnTo>
                  <a:lnTo>
                    <a:pt x="461772" y="424688"/>
                  </a:lnTo>
                  <a:lnTo>
                    <a:pt x="495173" y="429768"/>
                  </a:lnTo>
                  <a:lnTo>
                    <a:pt x="501396" y="393700"/>
                  </a:lnTo>
                  <a:close/>
                </a:path>
                <a:path w="821690" h="471170">
                  <a:moveTo>
                    <a:pt x="507492" y="351155"/>
                  </a:moveTo>
                  <a:lnTo>
                    <a:pt x="472694" y="345948"/>
                  </a:lnTo>
                  <a:lnTo>
                    <a:pt x="467868" y="382651"/>
                  </a:lnTo>
                  <a:lnTo>
                    <a:pt x="502666" y="388620"/>
                  </a:lnTo>
                  <a:lnTo>
                    <a:pt x="507492" y="351155"/>
                  </a:lnTo>
                  <a:close/>
                </a:path>
                <a:path w="821690" h="471170">
                  <a:moveTo>
                    <a:pt x="515112" y="291719"/>
                  </a:moveTo>
                  <a:lnTo>
                    <a:pt x="480314" y="286512"/>
                  </a:lnTo>
                  <a:lnTo>
                    <a:pt x="475488" y="323977"/>
                  </a:lnTo>
                  <a:lnTo>
                    <a:pt x="510286" y="329184"/>
                  </a:lnTo>
                  <a:lnTo>
                    <a:pt x="515112" y="291719"/>
                  </a:lnTo>
                  <a:close/>
                </a:path>
                <a:path w="821690" h="471170">
                  <a:moveTo>
                    <a:pt x="519684" y="250444"/>
                  </a:moveTo>
                  <a:lnTo>
                    <a:pt x="486283" y="245364"/>
                  </a:lnTo>
                  <a:lnTo>
                    <a:pt x="481584" y="281305"/>
                  </a:lnTo>
                  <a:lnTo>
                    <a:pt x="514858" y="286512"/>
                  </a:lnTo>
                  <a:lnTo>
                    <a:pt x="519684" y="250444"/>
                  </a:lnTo>
                  <a:close/>
                </a:path>
                <a:path w="821690" h="471170">
                  <a:moveTo>
                    <a:pt x="541020" y="398399"/>
                  </a:moveTo>
                  <a:lnTo>
                    <a:pt x="507111" y="393192"/>
                  </a:lnTo>
                  <a:lnTo>
                    <a:pt x="501396" y="430657"/>
                  </a:lnTo>
                  <a:lnTo>
                    <a:pt x="536829" y="435864"/>
                  </a:lnTo>
                  <a:lnTo>
                    <a:pt x="541020" y="398399"/>
                  </a:lnTo>
                  <a:close/>
                </a:path>
                <a:path w="821690" h="471170">
                  <a:moveTo>
                    <a:pt x="548640" y="357124"/>
                  </a:moveTo>
                  <a:lnTo>
                    <a:pt x="513207" y="352044"/>
                  </a:lnTo>
                  <a:lnTo>
                    <a:pt x="507492" y="388112"/>
                  </a:lnTo>
                  <a:lnTo>
                    <a:pt x="542925" y="393192"/>
                  </a:lnTo>
                  <a:lnTo>
                    <a:pt x="548640" y="357124"/>
                  </a:lnTo>
                  <a:close/>
                </a:path>
                <a:path w="821690" h="471170">
                  <a:moveTo>
                    <a:pt x="556260" y="298577"/>
                  </a:moveTo>
                  <a:lnTo>
                    <a:pt x="521589" y="294132"/>
                  </a:lnTo>
                  <a:lnTo>
                    <a:pt x="516636" y="329438"/>
                  </a:lnTo>
                  <a:lnTo>
                    <a:pt x="550545" y="335280"/>
                  </a:lnTo>
                  <a:lnTo>
                    <a:pt x="556260" y="298577"/>
                  </a:lnTo>
                  <a:close/>
                </a:path>
                <a:path w="821690" h="471170">
                  <a:moveTo>
                    <a:pt x="560832" y="257302"/>
                  </a:moveTo>
                  <a:lnTo>
                    <a:pt x="527431" y="251460"/>
                  </a:lnTo>
                  <a:lnTo>
                    <a:pt x="522732" y="287528"/>
                  </a:lnTo>
                  <a:lnTo>
                    <a:pt x="556768" y="294132"/>
                  </a:lnTo>
                  <a:lnTo>
                    <a:pt x="560832" y="257302"/>
                  </a:lnTo>
                  <a:close/>
                </a:path>
                <a:path w="821690" h="471170">
                  <a:moveTo>
                    <a:pt x="595884" y="408178"/>
                  </a:moveTo>
                  <a:lnTo>
                    <a:pt x="562483" y="402336"/>
                  </a:lnTo>
                  <a:lnTo>
                    <a:pt x="557784" y="438277"/>
                  </a:lnTo>
                  <a:lnTo>
                    <a:pt x="591058" y="443484"/>
                  </a:lnTo>
                  <a:lnTo>
                    <a:pt x="595884" y="408178"/>
                  </a:lnTo>
                  <a:close/>
                </a:path>
                <a:path w="821690" h="471170">
                  <a:moveTo>
                    <a:pt x="601980" y="366268"/>
                  </a:moveTo>
                  <a:lnTo>
                    <a:pt x="569214" y="361188"/>
                  </a:lnTo>
                  <a:lnTo>
                    <a:pt x="563880" y="397256"/>
                  </a:lnTo>
                  <a:lnTo>
                    <a:pt x="597281" y="402336"/>
                  </a:lnTo>
                  <a:lnTo>
                    <a:pt x="601980" y="366268"/>
                  </a:lnTo>
                  <a:close/>
                </a:path>
                <a:path w="821690" h="471170">
                  <a:moveTo>
                    <a:pt x="609600" y="306959"/>
                  </a:moveTo>
                  <a:lnTo>
                    <a:pt x="576834" y="301752"/>
                  </a:lnTo>
                  <a:lnTo>
                    <a:pt x="571500" y="339217"/>
                  </a:lnTo>
                  <a:lnTo>
                    <a:pt x="604901" y="344424"/>
                  </a:lnTo>
                  <a:lnTo>
                    <a:pt x="609600" y="306959"/>
                  </a:lnTo>
                  <a:close/>
                </a:path>
                <a:path w="821690" h="471170">
                  <a:moveTo>
                    <a:pt x="615696" y="181991"/>
                  </a:moveTo>
                  <a:lnTo>
                    <a:pt x="580898" y="176784"/>
                  </a:lnTo>
                  <a:lnTo>
                    <a:pt x="576072" y="214249"/>
                  </a:lnTo>
                  <a:lnTo>
                    <a:pt x="610108" y="219456"/>
                  </a:lnTo>
                  <a:lnTo>
                    <a:pt x="615696" y="181991"/>
                  </a:lnTo>
                  <a:close/>
                </a:path>
                <a:path w="821690" h="471170">
                  <a:moveTo>
                    <a:pt x="617220" y="265684"/>
                  </a:moveTo>
                  <a:lnTo>
                    <a:pt x="582549" y="260604"/>
                  </a:lnTo>
                  <a:lnTo>
                    <a:pt x="577596" y="296037"/>
                  </a:lnTo>
                  <a:lnTo>
                    <a:pt x="611505" y="301752"/>
                  </a:lnTo>
                  <a:lnTo>
                    <a:pt x="617220" y="265684"/>
                  </a:lnTo>
                  <a:close/>
                </a:path>
                <a:path w="821690" h="471170">
                  <a:moveTo>
                    <a:pt x="620268" y="140716"/>
                  </a:moveTo>
                  <a:lnTo>
                    <a:pt x="585470" y="135636"/>
                  </a:lnTo>
                  <a:lnTo>
                    <a:pt x="580644" y="171704"/>
                  </a:lnTo>
                  <a:lnTo>
                    <a:pt x="615442" y="176784"/>
                  </a:lnTo>
                  <a:lnTo>
                    <a:pt x="620268" y="140716"/>
                  </a:lnTo>
                  <a:close/>
                </a:path>
                <a:path w="821690" h="471170">
                  <a:moveTo>
                    <a:pt x="629412" y="81407"/>
                  </a:moveTo>
                  <a:lnTo>
                    <a:pt x="594614" y="76200"/>
                  </a:lnTo>
                  <a:lnTo>
                    <a:pt x="589788" y="112903"/>
                  </a:lnTo>
                  <a:lnTo>
                    <a:pt x="624586" y="118872"/>
                  </a:lnTo>
                  <a:lnTo>
                    <a:pt x="629412" y="81407"/>
                  </a:lnTo>
                  <a:close/>
                </a:path>
                <a:path w="821690" h="471170">
                  <a:moveTo>
                    <a:pt x="633984" y="40894"/>
                  </a:moveTo>
                  <a:lnTo>
                    <a:pt x="599186" y="35052"/>
                  </a:lnTo>
                  <a:lnTo>
                    <a:pt x="594360" y="70993"/>
                  </a:lnTo>
                  <a:lnTo>
                    <a:pt x="629158" y="76200"/>
                  </a:lnTo>
                  <a:lnTo>
                    <a:pt x="633984" y="40894"/>
                  </a:lnTo>
                  <a:close/>
                </a:path>
                <a:path w="821690" h="471170">
                  <a:moveTo>
                    <a:pt x="638556" y="415036"/>
                  </a:moveTo>
                  <a:lnTo>
                    <a:pt x="603758" y="409956"/>
                  </a:lnTo>
                  <a:lnTo>
                    <a:pt x="598932" y="445262"/>
                  </a:lnTo>
                  <a:lnTo>
                    <a:pt x="632333" y="451104"/>
                  </a:lnTo>
                  <a:lnTo>
                    <a:pt x="638556" y="415036"/>
                  </a:lnTo>
                  <a:close/>
                </a:path>
                <a:path w="821690" h="471170">
                  <a:moveTo>
                    <a:pt x="643128" y="373126"/>
                  </a:moveTo>
                  <a:lnTo>
                    <a:pt x="608330" y="367284"/>
                  </a:lnTo>
                  <a:lnTo>
                    <a:pt x="603504" y="404114"/>
                  </a:lnTo>
                  <a:lnTo>
                    <a:pt x="638302" y="409956"/>
                  </a:lnTo>
                  <a:lnTo>
                    <a:pt x="643128" y="373126"/>
                  </a:lnTo>
                  <a:close/>
                </a:path>
                <a:path w="821690" h="471170">
                  <a:moveTo>
                    <a:pt x="650748" y="313055"/>
                  </a:moveTo>
                  <a:lnTo>
                    <a:pt x="615950" y="307848"/>
                  </a:lnTo>
                  <a:lnTo>
                    <a:pt x="611124" y="345313"/>
                  </a:lnTo>
                  <a:lnTo>
                    <a:pt x="645922" y="350520"/>
                  </a:lnTo>
                  <a:lnTo>
                    <a:pt x="650748" y="313055"/>
                  </a:lnTo>
                  <a:close/>
                </a:path>
                <a:path w="821690" h="471170">
                  <a:moveTo>
                    <a:pt x="655320" y="188722"/>
                  </a:moveTo>
                  <a:lnTo>
                    <a:pt x="621284" y="182880"/>
                  </a:lnTo>
                  <a:lnTo>
                    <a:pt x="615696" y="219710"/>
                  </a:lnTo>
                  <a:lnTo>
                    <a:pt x="650494" y="225552"/>
                  </a:lnTo>
                  <a:lnTo>
                    <a:pt x="655320" y="188722"/>
                  </a:lnTo>
                  <a:close/>
                </a:path>
                <a:path w="821690" h="471170">
                  <a:moveTo>
                    <a:pt x="656844" y="271145"/>
                  </a:moveTo>
                  <a:lnTo>
                    <a:pt x="622935" y="266700"/>
                  </a:lnTo>
                  <a:lnTo>
                    <a:pt x="617220" y="302641"/>
                  </a:lnTo>
                  <a:lnTo>
                    <a:pt x="651891" y="307848"/>
                  </a:lnTo>
                  <a:lnTo>
                    <a:pt x="656844" y="271145"/>
                  </a:lnTo>
                  <a:close/>
                </a:path>
                <a:path w="821690" h="471170">
                  <a:moveTo>
                    <a:pt x="661416" y="147447"/>
                  </a:moveTo>
                  <a:lnTo>
                    <a:pt x="627253" y="141732"/>
                  </a:lnTo>
                  <a:lnTo>
                    <a:pt x="621792" y="177800"/>
                  </a:lnTo>
                  <a:lnTo>
                    <a:pt x="655955" y="182880"/>
                  </a:lnTo>
                  <a:lnTo>
                    <a:pt x="661416" y="147447"/>
                  </a:lnTo>
                  <a:close/>
                </a:path>
                <a:path w="821690" h="471170">
                  <a:moveTo>
                    <a:pt x="670560" y="88011"/>
                  </a:moveTo>
                  <a:lnTo>
                    <a:pt x="635762" y="83820"/>
                  </a:lnTo>
                  <a:lnTo>
                    <a:pt x="630936" y="118491"/>
                  </a:lnTo>
                  <a:lnTo>
                    <a:pt x="664972" y="123444"/>
                  </a:lnTo>
                  <a:lnTo>
                    <a:pt x="670560" y="88011"/>
                  </a:lnTo>
                  <a:close/>
                </a:path>
                <a:path w="821690" h="471170">
                  <a:moveTo>
                    <a:pt x="675132" y="46355"/>
                  </a:moveTo>
                  <a:lnTo>
                    <a:pt x="640334" y="41148"/>
                  </a:lnTo>
                  <a:lnTo>
                    <a:pt x="635508" y="78613"/>
                  </a:lnTo>
                  <a:lnTo>
                    <a:pt x="670306" y="83820"/>
                  </a:lnTo>
                  <a:lnTo>
                    <a:pt x="675132" y="46355"/>
                  </a:lnTo>
                  <a:close/>
                </a:path>
                <a:path w="821690" h="471170">
                  <a:moveTo>
                    <a:pt x="707136" y="396113"/>
                  </a:moveTo>
                  <a:lnTo>
                    <a:pt x="706374" y="394462"/>
                  </a:lnTo>
                  <a:lnTo>
                    <a:pt x="693216" y="361315"/>
                  </a:lnTo>
                  <a:lnTo>
                    <a:pt x="691857" y="357886"/>
                  </a:lnTo>
                  <a:lnTo>
                    <a:pt x="684530" y="339420"/>
                  </a:lnTo>
                  <a:lnTo>
                    <a:pt x="684530" y="357886"/>
                  </a:lnTo>
                  <a:lnTo>
                    <a:pt x="661924" y="354457"/>
                  </a:lnTo>
                  <a:lnTo>
                    <a:pt x="666788" y="315214"/>
                  </a:lnTo>
                  <a:lnTo>
                    <a:pt x="666877" y="314579"/>
                  </a:lnTo>
                  <a:lnTo>
                    <a:pt x="684530" y="357886"/>
                  </a:lnTo>
                  <a:lnTo>
                    <a:pt x="684530" y="339420"/>
                  </a:lnTo>
                  <a:lnTo>
                    <a:pt x="674674" y="314579"/>
                  </a:lnTo>
                  <a:lnTo>
                    <a:pt x="669290" y="300990"/>
                  </a:lnTo>
                  <a:lnTo>
                    <a:pt x="674039" y="262496"/>
                  </a:lnTo>
                  <a:lnTo>
                    <a:pt x="674116" y="261874"/>
                  </a:lnTo>
                  <a:lnTo>
                    <a:pt x="674878" y="260223"/>
                  </a:lnTo>
                  <a:lnTo>
                    <a:pt x="673227" y="257683"/>
                  </a:lnTo>
                  <a:lnTo>
                    <a:pt x="671703" y="257683"/>
                  </a:lnTo>
                  <a:lnTo>
                    <a:pt x="666877" y="256959"/>
                  </a:lnTo>
                  <a:lnTo>
                    <a:pt x="666877" y="264414"/>
                  </a:lnTo>
                  <a:lnTo>
                    <a:pt x="653923" y="357124"/>
                  </a:lnTo>
                  <a:lnTo>
                    <a:pt x="653923" y="362204"/>
                  </a:lnTo>
                  <a:lnTo>
                    <a:pt x="653161" y="362089"/>
                  </a:lnTo>
                  <a:lnTo>
                    <a:pt x="653161" y="365506"/>
                  </a:lnTo>
                  <a:lnTo>
                    <a:pt x="639445" y="463296"/>
                  </a:lnTo>
                  <a:lnTo>
                    <a:pt x="546735" y="448818"/>
                  </a:lnTo>
                  <a:lnTo>
                    <a:pt x="546849" y="447929"/>
                  </a:lnTo>
                  <a:lnTo>
                    <a:pt x="560451" y="351155"/>
                  </a:lnTo>
                  <a:lnTo>
                    <a:pt x="653161" y="365506"/>
                  </a:lnTo>
                  <a:lnTo>
                    <a:pt x="653161" y="362089"/>
                  </a:lnTo>
                  <a:lnTo>
                    <a:pt x="583158" y="351155"/>
                  </a:lnTo>
                  <a:lnTo>
                    <a:pt x="561213" y="347726"/>
                  </a:lnTo>
                  <a:lnTo>
                    <a:pt x="561327" y="346837"/>
                  </a:lnTo>
                  <a:lnTo>
                    <a:pt x="574929" y="250063"/>
                  </a:lnTo>
                  <a:lnTo>
                    <a:pt x="666877" y="264414"/>
                  </a:lnTo>
                  <a:lnTo>
                    <a:pt x="666877" y="256959"/>
                  </a:lnTo>
                  <a:lnTo>
                    <a:pt x="621639" y="250063"/>
                  </a:lnTo>
                  <a:lnTo>
                    <a:pt x="570865" y="242341"/>
                  </a:lnTo>
                  <a:lnTo>
                    <a:pt x="570865" y="249174"/>
                  </a:lnTo>
                  <a:lnTo>
                    <a:pt x="557911" y="346837"/>
                  </a:lnTo>
                  <a:lnTo>
                    <a:pt x="557149" y="346722"/>
                  </a:lnTo>
                  <a:lnTo>
                    <a:pt x="557149" y="350266"/>
                  </a:lnTo>
                  <a:lnTo>
                    <a:pt x="543433" y="447929"/>
                  </a:lnTo>
                  <a:lnTo>
                    <a:pt x="450723" y="433578"/>
                  </a:lnTo>
                  <a:lnTo>
                    <a:pt x="464439" y="336677"/>
                  </a:lnTo>
                  <a:lnTo>
                    <a:pt x="557149" y="350266"/>
                  </a:lnTo>
                  <a:lnTo>
                    <a:pt x="557149" y="346722"/>
                  </a:lnTo>
                  <a:lnTo>
                    <a:pt x="492264" y="336677"/>
                  </a:lnTo>
                  <a:lnTo>
                    <a:pt x="465201" y="332486"/>
                  </a:lnTo>
                  <a:lnTo>
                    <a:pt x="478917" y="235585"/>
                  </a:lnTo>
                  <a:lnTo>
                    <a:pt x="570865" y="249174"/>
                  </a:lnTo>
                  <a:lnTo>
                    <a:pt x="570865" y="242341"/>
                  </a:lnTo>
                  <a:lnTo>
                    <a:pt x="526554" y="235585"/>
                  </a:lnTo>
                  <a:lnTo>
                    <a:pt x="476504" y="227965"/>
                  </a:lnTo>
                  <a:lnTo>
                    <a:pt x="474091" y="227076"/>
                  </a:lnTo>
                  <a:lnTo>
                    <a:pt x="472567" y="228727"/>
                  </a:lnTo>
                  <a:lnTo>
                    <a:pt x="472567" y="230505"/>
                  </a:lnTo>
                  <a:lnTo>
                    <a:pt x="443484" y="436118"/>
                  </a:lnTo>
                  <a:lnTo>
                    <a:pt x="443484" y="438658"/>
                  </a:lnTo>
                  <a:lnTo>
                    <a:pt x="444246" y="440309"/>
                  </a:lnTo>
                  <a:lnTo>
                    <a:pt x="446659" y="440309"/>
                  </a:lnTo>
                  <a:lnTo>
                    <a:pt x="641858" y="470916"/>
                  </a:lnTo>
                  <a:lnTo>
                    <a:pt x="644271" y="470916"/>
                  </a:lnTo>
                  <a:lnTo>
                    <a:pt x="645922" y="469265"/>
                  </a:lnTo>
                  <a:lnTo>
                    <a:pt x="645922" y="467487"/>
                  </a:lnTo>
                  <a:lnTo>
                    <a:pt x="646493" y="463296"/>
                  </a:lnTo>
                  <a:lnTo>
                    <a:pt x="660273" y="362204"/>
                  </a:lnTo>
                  <a:lnTo>
                    <a:pt x="660400" y="361315"/>
                  </a:lnTo>
                  <a:lnTo>
                    <a:pt x="687832" y="366395"/>
                  </a:lnTo>
                  <a:lnTo>
                    <a:pt x="699897" y="397002"/>
                  </a:lnTo>
                  <a:lnTo>
                    <a:pt x="700659" y="398653"/>
                  </a:lnTo>
                  <a:lnTo>
                    <a:pt x="702310" y="399542"/>
                  </a:lnTo>
                  <a:lnTo>
                    <a:pt x="703961" y="399542"/>
                  </a:lnTo>
                  <a:lnTo>
                    <a:pt x="704723" y="398653"/>
                  </a:lnTo>
                  <a:lnTo>
                    <a:pt x="706374" y="397891"/>
                  </a:lnTo>
                  <a:lnTo>
                    <a:pt x="707136" y="396113"/>
                  </a:lnTo>
                  <a:close/>
                </a:path>
                <a:path w="821690" h="471170">
                  <a:moveTo>
                    <a:pt x="711708" y="197104"/>
                  </a:moveTo>
                  <a:lnTo>
                    <a:pt x="676910" y="192024"/>
                  </a:lnTo>
                  <a:lnTo>
                    <a:pt x="672084" y="227330"/>
                  </a:lnTo>
                  <a:lnTo>
                    <a:pt x="706882" y="233172"/>
                  </a:lnTo>
                  <a:lnTo>
                    <a:pt x="711708" y="197104"/>
                  </a:lnTo>
                  <a:close/>
                </a:path>
                <a:path w="821690" h="471170">
                  <a:moveTo>
                    <a:pt x="716280" y="155321"/>
                  </a:moveTo>
                  <a:lnTo>
                    <a:pt x="682244" y="149352"/>
                  </a:lnTo>
                  <a:lnTo>
                    <a:pt x="676656" y="186817"/>
                  </a:lnTo>
                  <a:lnTo>
                    <a:pt x="711454" y="192024"/>
                  </a:lnTo>
                  <a:lnTo>
                    <a:pt x="716280" y="155321"/>
                  </a:lnTo>
                  <a:close/>
                </a:path>
                <a:path w="821690" h="471170">
                  <a:moveTo>
                    <a:pt x="725424" y="96520"/>
                  </a:moveTo>
                  <a:lnTo>
                    <a:pt x="691388" y="91440"/>
                  </a:lnTo>
                  <a:lnTo>
                    <a:pt x="685800" y="127508"/>
                  </a:lnTo>
                  <a:lnTo>
                    <a:pt x="720598" y="132588"/>
                  </a:lnTo>
                  <a:lnTo>
                    <a:pt x="725424" y="96520"/>
                  </a:lnTo>
                  <a:close/>
                </a:path>
                <a:path w="821690" h="471170">
                  <a:moveTo>
                    <a:pt x="731520" y="53975"/>
                  </a:moveTo>
                  <a:lnTo>
                    <a:pt x="696722" y="48768"/>
                  </a:lnTo>
                  <a:lnTo>
                    <a:pt x="691896" y="86233"/>
                  </a:lnTo>
                  <a:lnTo>
                    <a:pt x="725932" y="91440"/>
                  </a:lnTo>
                  <a:lnTo>
                    <a:pt x="731520" y="53975"/>
                  </a:lnTo>
                  <a:close/>
                </a:path>
                <a:path w="821690" h="471170">
                  <a:moveTo>
                    <a:pt x="751332" y="203200"/>
                  </a:moveTo>
                  <a:lnTo>
                    <a:pt x="716534" y="198120"/>
                  </a:lnTo>
                  <a:lnTo>
                    <a:pt x="711708" y="234188"/>
                  </a:lnTo>
                  <a:lnTo>
                    <a:pt x="746506" y="239268"/>
                  </a:lnTo>
                  <a:lnTo>
                    <a:pt x="751332" y="203200"/>
                  </a:lnTo>
                  <a:close/>
                </a:path>
                <a:path w="821690" h="471170">
                  <a:moveTo>
                    <a:pt x="757428" y="162052"/>
                  </a:moveTo>
                  <a:lnTo>
                    <a:pt x="722630" y="156972"/>
                  </a:lnTo>
                  <a:lnTo>
                    <a:pt x="717804" y="193040"/>
                  </a:lnTo>
                  <a:lnTo>
                    <a:pt x="752602" y="198120"/>
                  </a:lnTo>
                  <a:lnTo>
                    <a:pt x="757428" y="162052"/>
                  </a:lnTo>
                  <a:close/>
                </a:path>
                <a:path w="821690" h="471170">
                  <a:moveTo>
                    <a:pt x="765048" y="103378"/>
                  </a:moveTo>
                  <a:lnTo>
                    <a:pt x="731647" y="97536"/>
                  </a:lnTo>
                  <a:lnTo>
                    <a:pt x="726948" y="134366"/>
                  </a:lnTo>
                  <a:lnTo>
                    <a:pt x="760349" y="140208"/>
                  </a:lnTo>
                  <a:lnTo>
                    <a:pt x="765048" y="103378"/>
                  </a:lnTo>
                  <a:close/>
                </a:path>
                <a:path w="821690" h="471170">
                  <a:moveTo>
                    <a:pt x="771144" y="62230"/>
                  </a:moveTo>
                  <a:lnTo>
                    <a:pt x="737108" y="56388"/>
                  </a:lnTo>
                  <a:lnTo>
                    <a:pt x="731520" y="92329"/>
                  </a:lnTo>
                  <a:lnTo>
                    <a:pt x="766318" y="97536"/>
                  </a:lnTo>
                  <a:lnTo>
                    <a:pt x="771144" y="62230"/>
                  </a:lnTo>
                  <a:close/>
                </a:path>
                <a:path w="821690" h="471170">
                  <a:moveTo>
                    <a:pt x="821436" y="184277"/>
                  </a:moveTo>
                  <a:lnTo>
                    <a:pt x="820674" y="182626"/>
                  </a:lnTo>
                  <a:lnTo>
                    <a:pt x="806513" y="146939"/>
                  </a:lnTo>
                  <a:lnTo>
                    <a:pt x="798830" y="127584"/>
                  </a:lnTo>
                  <a:lnTo>
                    <a:pt x="798830" y="146939"/>
                  </a:lnTo>
                  <a:lnTo>
                    <a:pt x="776224" y="142621"/>
                  </a:lnTo>
                  <a:lnTo>
                    <a:pt x="781088" y="103378"/>
                  </a:lnTo>
                  <a:lnTo>
                    <a:pt x="781177" y="102743"/>
                  </a:lnTo>
                  <a:lnTo>
                    <a:pt x="798830" y="146939"/>
                  </a:lnTo>
                  <a:lnTo>
                    <a:pt x="798830" y="127584"/>
                  </a:lnTo>
                  <a:lnTo>
                    <a:pt x="788974" y="102743"/>
                  </a:lnTo>
                  <a:lnTo>
                    <a:pt x="783590" y="89154"/>
                  </a:lnTo>
                  <a:lnTo>
                    <a:pt x="788339" y="50660"/>
                  </a:lnTo>
                  <a:lnTo>
                    <a:pt x="788416" y="50038"/>
                  </a:lnTo>
                  <a:lnTo>
                    <a:pt x="789178" y="48387"/>
                  </a:lnTo>
                  <a:lnTo>
                    <a:pt x="787527" y="46736"/>
                  </a:lnTo>
                  <a:lnTo>
                    <a:pt x="786003" y="45847"/>
                  </a:lnTo>
                  <a:lnTo>
                    <a:pt x="781177" y="45123"/>
                  </a:lnTo>
                  <a:lnTo>
                    <a:pt x="781177" y="52578"/>
                  </a:lnTo>
                  <a:lnTo>
                    <a:pt x="768223" y="145288"/>
                  </a:lnTo>
                  <a:lnTo>
                    <a:pt x="768223" y="150368"/>
                  </a:lnTo>
                  <a:lnTo>
                    <a:pt x="767461" y="150253"/>
                  </a:lnTo>
                  <a:lnTo>
                    <a:pt x="767461" y="153670"/>
                  </a:lnTo>
                  <a:lnTo>
                    <a:pt x="753745" y="251460"/>
                  </a:lnTo>
                  <a:lnTo>
                    <a:pt x="661035" y="236982"/>
                  </a:lnTo>
                  <a:lnTo>
                    <a:pt x="674751" y="139319"/>
                  </a:lnTo>
                  <a:lnTo>
                    <a:pt x="767461" y="153670"/>
                  </a:lnTo>
                  <a:lnTo>
                    <a:pt x="767461" y="150253"/>
                  </a:lnTo>
                  <a:lnTo>
                    <a:pt x="697458" y="139319"/>
                  </a:lnTo>
                  <a:lnTo>
                    <a:pt x="675513" y="135890"/>
                  </a:lnTo>
                  <a:lnTo>
                    <a:pt x="689229" y="38227"/>
                  </a:lnTo>
                  <a:lnTo>
                    <a:pt x="781177" y="52578"/>
                  </a:lnTo>
                  <a:lnTo>
                    <a:pt x="781177" y="45123"/>
                  </a:lnTo>
                  <a:lnTo>
                    <a:pt x="735939" y="38227"/>
                  </a:lnTo>
                  <a:lnTo>
                    <a:pt x="685165" y="30505"/>
                  </a:lnTo>
                  <a:lnTo>
                    <a:pt x="685165" y="38227"/>
                  </a:lnTo>
                  <a:lnTo>
                    <a:pt x="672211" y="135890"/>
                  </a:lnTo>
                  <a:lnTo>
                    <a:pt x="671449" y="135775"/>
                  </a:lnTo>
                  <a:lnTo>
                    <a:pt x="671449" y="139319"/>
                  </a:lnTo>
                  <a:lnTo>
                    <a:pt x="657733" y="236982"/>
                  </a:lnTo>
                  <a:lnTo>
                    <a:pt x="565023" y="222504"/>
                  </a:lnTo>
                  <a:lnTo>
                    <a:pt x="578739" y="124841"/>
                  </a:lnTo>
                  <a:lnTo>
                    <a:pt x="671449" y="139319"/>
                  </a:lnTo>
                  <a:lnTo>
                    <a:pt x="671449" y="135775"/>
                  </a:lnTo>
                  <a:lnTo>
                    <a:pt x="601446" y="124841"/>
                  </a:lnTo>
                  <a:lnTo>
                    <a:pt x="579501" y="121412"/>
                  </a:lnTo>
                  <a:lnTo>
                    <a:pt x="593217" y="23749"/>
                  </a:lnTo>
                  <a:lnTo>
                    <a:pt x="685165" y="38227"/>
                  </a:lnTo>
                  <a:lnTo>
                    <a:pt x="685165" y="30505"/>
                  </a:lnTo>
                  <a:lnTo>
                    <a:pt x="640854" y="23749"/>
                  </a:lnTo>
                  <a:lnTo>
                    <a:pt x="590804" y="16129"/>
                  </a:lnTo>
                  <a:lnTo>
                    <a:pt x="588391" y="15240"/>
                  </a:lnTo>
                  <a:lnTo>
                    <a:pt x="586867" y="16891"/>
                  </a:lnTo>
                  <a:lnTo>
                    <a:pt x="586867" y="18669"/>
                  </a:lnTo>
                  <a:lnTo>
                    <a:pt x="557784" y="225044"/>
                  </a:lnTo>
                  <a:lnTo>
                    <a:pt x="557784" y="226822"/>
                  </a:lnTo>
                  <a:lnTo>
                    <a:pt x="558546" y="228473"/>
                  </a:lnTo>
                  <a:lnTo>
                    <a:pt x="560959" y="229362"/>
                  </a:lnTo>
                  <a:lnTo>
                    <a:pt x="756158" y="259080"/>
                  </a:lnTo>
                  <a:lnTo>
                    <a:pt x="758571" y="259080"/>
                  </a:lnTo>
                  <a:lnTo>
                    <a:pt x="760222" y="258191"/>
                  </a:lnTo>
                  <a:lnTo>
                    <a:pt x="760222" y="255651"/>
                  </a:lnTo>
                  <a:lnTo>
                    <a:pt x="760793" y="251460"/>
                  </a:lnTo>
                  <a:lnTo>
                    <a:pt x="774700" y="150368"/>
                  </a:lnTo>
                  <a:lnTo>
                    <a:pt x="802132" y="154559"/>
                  </a:lnTo>
                  <a:lnTo>
                    <a:pt x="814197" y="185166"/>
                  </a:lnTo>
                  <a:lnTo>
                    <a:pt x="814959" y="186817"/>
                  </a:lnTo>
                  <a:lnTo>
                    <a:pt x="816610" y="187706"/>
                  </a:lnTo>
                  <a:lnTo>
                    <a:pt x="819023" y="187706"/>
                  </a:lnTo>
                  <a:lnTo>
                    <a:pt x="820674" y="186817"/>
                  </a:lnTo>
                  <a:lnTo>
                    <a:pt x="821436" y="184277"/>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object 118"/>
            <p:cNvSpPr/>
            <p:nvPr/>
          </p:nvSpPr>
          <p:spPr>
            <a:xfrm>
              <a:off x="6498336" y="4616196"/>
              <a:ext cx="486409" cy="277495"/>
            </a:xfrm>
            <a:custGeom>
              <a:avLst/>
              <a:gdLst/>
              <a:ahLst/>
              <a:cxnLst/>
              <a:rect l="l" t="t" r="r" b="b"/>
              <a:pathLst>
                <a:path w="486409" h="277495">
                  <a:moveTo>
                    <a:pt x="56388" y="166624"/>
                  </a:moveTo>
                  <a:lnTo>
                    <a:pt x="22987" y="161544"/>
                  </a:lnTo>
                  <a:lnTo>
                    <a:pt x="16764" y="196977"/>
                  </a:lnTo>
                  <a:lnTo>
                    <a:pt x="51562" y="202692"/>
                  </a:lnTo>
                  <a:lnTo>
                    <a:pt x="56388" y="166624"/>
                  </a:lnTo>
                  <a:close/>
                </a:path>
                <a:path w="486409" h="277495">
                  <a:moveTo>
                    <a:pt x="64008" y="125476"/>
                  </a:moveTo>
                  <a:lnTo>
                    <a:pt x="29210" y="118872"/>
                  </a:lnTo>
                  <a:lnTo>
                    <a:pt x="24384" y="155702"/>
                  </a:lnTo>
                  <a:lnTo>
                    <a:pt x="57785" y="161544"/>
                  </a:lnTo>
                  <a:lnTo>
                    <a:pt x="64008" y="125476"/>
                  </a:lnTo>
                  <a:close/>
                </a:path>
                <a:path w="486409" h="277495">
                  <a:moveTo>
                    <a:pt x="71628" y="66040"/>
                  </a:moveTo>
                  <a:lnTo>
                    <a:pt x="36830" y="60960"/>
                  </a:lnTo>
                  <a:lnTo>
                    <a:pt x="32004" y="96901"/>
                  </a:lnTo>
                  <a:lnTo>
                    <a:pt x="66040" y="102108"/>
                  </a:lnTo>
                  <a:lnTo>
                    <a:pt x="71628" y="66040"/>
                  </a:lnTo>
                  <a:close/>
                </a:path>
                <a:path w="486409" h="277495">
                  <a:moveTo>
                    <a:pt x="77711" y="24892"/>
                  </a:moveTo>
                  <a:lnTo>
                    <a:pt x="42913" y="19812"/>
                  </a:lnTo>
                  <a:lnTo>
                    <a:pt x="38087" y="55880"/>
                  </a:lnTo>
                  <a:lnTo>
                    <a:pt x="72885" y="60960"/>
                  </a:lnTo>
                  <a:lnTo>
                    <a:pt x="77711" y="24892"/>
                  </a:lnTo>
                  <a:close/>
                </a:path>
                <a:path w="486409" h="277495">
                  <a:moveTo>
                    <a:pt x="97536" y="172720"/>
                  </a:moveTo>
                  <a:lnTo>
                    <a:pt x="64135" y="167640"/>
                  </a:lnTo>
                  <a:lnTo>
                    <a:pt x="59436" y="203708"/>
                  </a:lnTo>
                  <a:lnTo>
                    <a:pt x="92710" y="208788"/>
                  </a:lnTo>
                  <a:lnTo>
                    <a:pt x="97536" y="172720"/>
                  </a:lnTo>
                  <a:close/>
                </a:path>
                <a:path w="486409" h="277495">
                  <a:moveTo>
                    <a:pt x="103632" y="131572"/>
                  </a:moveTo>
                  <a:lnTo>
                    <a:pt x="68961" y="126492"/>
                  </a:lnTo>
                  <a:lnTo>
                    <a:pt x="64008" y="162433"/>
                  </a:lnTo>
                  <a:lnTo>
                    <a:pt x="99441" y="167640"/>
                  </a:lnTo>
                  <a:lnTo>
                    <a:pt x="103632" y="131572"/>
                  </a:lnTo>
                  <a:close/>
                </a:path>
                <a:path w="486409" h="277495">
                  <a:moveTo>
                    <a:pt x="111239" y="72263"/>
                  </a:moveTo>
                  <a:lnTo>
                    <a:pt x="77203" y="67056"/>
                  </a:lnTo>
                  <a:lnTo>
                    <a:pt x="71615" y="102997"/>
                  </a:lnTo>
                  <a:lnTo>
                    <a:pt x="106413" y="109728"/>
                  </a:lnTo>
                  <a:lnTo>
                    <a:pt x="111239" y="72263"/>
                  </a:lnTo>
                  <a:close/>
                </a:path>
                <a:path w="486409" h="277495">
                  <a:moveTo>
                    <a:pt x="117335" y="30353"/>
                  </a:moveTo>
                  <a:lnTo>
                    <a:pt x="83299" y="24384"/>
                  </a:lnTo>
                  <a:lnTo>
                    <a:pt x="79235" y="61849"/>
                  </a:lnTo>
                  <a:lnTo>
                    <a:pt x="111874" y="67056"/>
                  </a:lnTo>
                  <a:lnTo>
                    <a:pt x="117335" y="30353"/>
                  </a:lnTo>
                  <a:close/>
                </a:path>
                <a:path w="486409" h="277495">
                  <a:moveTo>
                    <a:pt x="153911" y="180467"/>
                  </a:moveTo>
                  <a:lnTo>
                    <a:pt x="118478" y="175260"/>
                  </a:lnTo>
                  <a:lnTo>
                    <a:pt x="114287" y="212725"/>
                  </a:lnTo>
                  <a:lnTo>
                    <a:pt x="148958" y="217932"/>
                  </a:lnTo>
                  <a:lnTo>
                    <a:pt x="153911" y="180467"/>
                  </a:lnTo>
                  <a:close/>
                </a:path>
                <a:path w="486409" h="277495">
                  <a:moveTo>
                    <a:pt x="158496" y="139192"/>
                  </a:moveTo>
                  <a:lnTo>
                    <a:pt x="125095" y="134112"/>
                  </a:lnTo>
                  <a:lnTo>
                    <a:pt x="120396" y="170180"/>
                  </a:lnTo>
                  <a:lnTo>
                    <a:pt x="153670" y="175260"/>
                  </a:lnTo>
                  <a:lnTo>
                    <a:pt x="158496" y="139192"/>
                  </a:lnTo>
                  <a:close/>
                </a:path>
                <a:path w="486409" h="277495">
                  <a:moveTo>
                    <a:pt x="167640" y="81280"/>
                  </a:moveTo>
                  <a:lnTo>
                    <a:pt x="132842" y="76200"/>
                  </a:lnTo>
                  <a:lnTo>
                    <a:pt x="128016" y="111633"/>
                  </a:lnTo>
                  <a:lnTo>
                    <a:pt x="162814" y="117348"/>
                  </a:lnTo>
                  <a:lnTo>
                    <a:pt x="167640" y="81280"/>
                  </a:lnTo>
                  <a:close/>
                </a:path>
                <a:path w="486409" h="277495">
                  <a:moveTo>
                    <a:pt x="172212" y="39497"/>
                  </a:moveTo>
                  <a:lnTo>
                    <a:pt x="138176" y="33528"/>
                  </a:lnTo>
                  <a:lnTo>
                    <a:pt x="132588" y="70231"/>
                  </a:lnTo>
                  <a:lnTo>
                    <a:pt x="167386" y="76200"/>
                  </a:lnTo>
                  <a:lnTo>
                    <a:pt x="172212" y="39497"/>
                  </a:lnTo>
                  <a:close/>
                </a:path>
                <a:path w="486409" h="277495">
                  <a:moveTo>
                    <a:pt x="195072" y="187960"/>
                  </a:moveTo>
                  <a:lnTo>
                    <a:pt x="160274" y="182880"/>
                  </a:lnTo>
                  <a:lnTo>
                    <a:pt x="153911" y="218313"/>
                  </a:lnTo>
                  <a:lnTo>
                    <a:pt x="189357" y="224028"/>
                  </a:lnTo>
                  <a:lnTo>
                    <a:pt x="195072" y="187960"/>
                  </a:lnTo>
                  <a:close/>
                </a:path>
                <a:path w="486409" h="277495">
                  <a:moveTo>
                    <a:pt x="199644" y="145923"/>
                  </a:moveTo>
                  <a:lnTo>
                    <a:pt x="166243" y="140208"/>
                  </a:lnTo>
                  <a:lnTo>
                    <a:pt x="161544" y="176276"/>
                  </a:lnTo>
                  <a:lnTo>
                    <a:pt x="194183" y="181356"/>
                  </a:lnTo>
                  <a:lnTo>
                    <a:pt x="199644" y="145923"/>
                  </a:lnTo>
                  <a:close/>
                </a:path>
                <a:path w="486409" h="277495">
                  <a:moveTo>
                    <a:pt x="208788" y="86741"/>
                  </a:moveTo>
                  <a:lnTo>
                    <a:pt x="173990" y="82296"/>
                  </a:lnTo>
                  <a:lnTo>
                    <a:pt x="169164" y="118237"/>
                  </a:lnTo>
                  <a:lnTo>
                    <a:pt x="203962" y="123444"/>
                  </a:lnTo>
                  <a:lnTo>
                    <a:pt x="208788" y="86741"/>
                  </a:lnTo>
                  <a:close/>
                </a:path>
                <a:path w="486409" h="277495">
                  <a:moveTo>
                    <a:pt x="213360" y="44831"/>
                  </a:moveTo>
                  <a:lnTo>
                    <a:pt x="178562" y="39624"/>
                  </a:lnTo>
                  <a:lnTo>
                    <a:pt x="173736" y="77089"/>
                  </a:lnTo>
                  <a:lnTo>
                    <a:pt x="208534" y="82296"/>
                  </a:lnTo>
                  <a:lnTo>
                    <a:pt x="213360" y="44831"/>
                  </a:lnTo>
                  <a:close/>
                </a:path>
                <a:path w="486409" h="277495">
                  <a:moveTo>
                    <a:pt x="236220" y="101092"/>
                  </a:moveTo>
                  <a:lnTo>
                    <a:pt x="231114" y="87503"/>
                  </a:lnTo>
                  <a:lnTo>
                    <a:pt x="225679" y="73025"/>
                  </a:lnTo>
                  <a:lnTo>
                    <a:pt x="230543" y="35407"/>
                  </a:lnTo>
                  <a:lnTo>
                    <a:pt x="230632" y="34798"/>
                  </a:lnTo>
                  <a:lnTo>
                    <a:pt x="231394" y="32258"/>
                  </a:lnTo>
                  <a:lnTo>
                    <a:pt x="229743" y="30607"/>
                  </a:lnTo>
                  <a:lnTo>
                    <a:pt x="228219" y="30607"/>
                  </a:lnTo>
                  <a:lnTo>
                    <a:pt x="223266" y="29845"/>
                  </a:lnTo>
                  <a:lnTo>
                    <a:pt x="223266" y="37338"/>
                  </a:lnTo>
                  <a:lnTo>
                    <a:pt x="210439" y="130048"/>
                  </a:lnTo>
                  <a:lnTo>
                    <a:pt x="209677" y="135128"/>
                  </a:lnTo>
                  <a:lnTo>
                    <a:pt x="209677" y="138430"/>
                  </a:lnTo>
                  <a:lnTo>
                    <a:pt x="195961" y="236220"/>
                  </a:lnTo>
                  <a:lnTo>
                    <a:pt x="103251" y="221742"/>
                  </a:lnTo>
                  <a:lnTo>
                    <a:pt x="103365" y="220853"/>
                  </a:lnTo>
                  <a:lnTo>
                    <a:pt x="116840" y="124079"/>
                  </a:lnTo>
                  <a:lnTo>
                    <a:pt x="209677" y="138430"/>
                  </a:lnTo>
                  <a:lnTo>
                    <a:pt x="209677" y="135128"/>
                  </a:lnTo>
                  <a:lnTo>
                    <a:pt x="139496" y="124079"/>
                  </a:lnTo>
                  <a:lnTo>
                    <a:pt x="117729" y="120650"/>
                  </a:lnTo>
                  <a:lnTo>
                    <a:pt x="117843" y="119761"/>
                  </a:lnTo>
                  <a:lnTo>
                    <a:pt x="130556" y="22987"/>
                  </a:lnTo>
                  <a:lnTo>
                    <a:pt x="223266" y="37338"/>
                  </a:lnTo>
                  <a:lnTo>
                    <a:pt x="223266" y="29845"/>
                  </a:lnTo>
                  <a:lnTo>
                    <a:pt x="179425" y="22987"/>
                  </a:lnTo>
                  <a:lnTo>
                    <a:pt x="127381" y="14859"/>
                  </a:lnTo>
                  <a:lnTo>
                    <a:pt x="127381" y="22098"/>
                  </a:lnTo>
                  <a:lnTo>
                    <a:pt x="113665" y="119761"/>
                  </a:lnTo>
                  <a:lnTo>
                    <a:pt x="113665" y="123190"/>
                  </a:lnTo>
                  <a:lnTo>
                    <a:pt x="99949" y="220853"/>
                  </a:lnTo>
                  <a:lnTo>
                    <a:pt x="7239" y="206502"/>
                  </a:lnTo>
                  <a:lnTo>
                    <a:pt x="20955" y="109601"/>
                  </a:lnTo>
                  <a:lnTo>
                    <a:pt x="113665" y="123190"/>
                  </a:lnTo>
                  <a:lnTo>
                    <a:pt x="113665" y="119761"/>
                  </a:lnTo>
                  <a:lnTo>
                    <a:pt x="48564" y="109601"/>
                  </a:lnTo>
                  <a:lnTo>
                    <a:pt x="21717" y="105410"/>
                  </a:lnTo>
                  <a:lnTo>
                    <a:pt x="34671" y="8509"/>
                  </a:lnTo>
                  <a:lnTo>
                    <a:pt x="127381" y="22098"/>
                  </a:lnTo>
                  <a:lnTo>
                    <a:pt x="127381" y="14859"/>
                  </a:lnTo>
                  <a:lnTo>
                    <a:pt x="86728" y="8509"/>
                  </a:lnTo>
                  <a:lnTo>
                    <a:pt x="32258" y="0"/>
                  </a:lnTo>
                  <a:lnTo>
                    <a:pt x="30607" y="0"/>
                  </a:lnTo>
                  <a:lnTo>
                    <a:pt x="29083" y="1651"/>
                  </a:lnTo>
                  <a:lnTo>
                    <a:pt x="28194" y="3429"/>
                  </a:lnTo>
                  <a:lnTo>
                    <a:pt x="0" y="209042"/>
                  </a:lnTo>
                  <a:lnTo>
                    <a:pt x="0" y="211582"/>
                  </a:lnTo>
                  <a:lnTo>
                    <a:pt x="762" y="213233"/>
                  </a:lnTo>
                  <a:lnTo>
                    <a:pt x="3175" y="213233"/>
                  </a:lnTo>
                  <a:lnTo>
                    <a:pt x="198374" y="243840"/>
                  </a:lnTo>
                  <a:lnTo>
                    <a:pt x="200787" y="243840"/>
                  </a:lnTo>
                  <a:lnTo>
                    <a:pt x="201549" y="242189"/>
                  </a:lnTo>
                  <a:lnTo>
                    <a:pt x="202311" y="240411"/>
                  </a:lnTo>
                  <a:lnTo>
                    <a:pt x="202882" y="236220"/>
                  </a:lnTo>
                  <a:lnTo>
                    <a:pt x="216789" y="135128"/>
                  </a:lnTo>
                  <a:lnTo>
                    <a:pt x="216916" y="134239"/>
                  </a:lnTo>
                  <a:lnTo>
                    <a:pt x="231394" y="136779"/>
                  </a:lnTo>
                  <a:lnTo>
                    <a:pt x="231571" y="135128"/>
                  </a:lnTo>
                  <a:lnTo>
                    <a:pt x="231673" y="134239"/>
                  </a:lnTo>
                  <a:lnTo>
                    <a:pt x="232156" y="130048"/>
                  </a:lnTo>
                  <a:lnTo>
                    <a:pt x="217678" y="127381"/>
                  </a:lnTo>
                  <a:lnTo>
                    <a:pt x="223177" y="88138"/>
                  </a:lnTo>
                  <a:lnTo>
                    <a:pt x="223266" y="87503"/>
                  </a:lnTo>
                  <a:lnTo>
                    <a:pt x="234569" y="114681"/>
                  </a:lnTo>
                  <a:lnTo>
                    <a:pt x="236220" y="101092"/>
                  </a:lnTo>
                  <a:close/>
                </a:path>
                <a:path w="486409" h="277495">
                  <a:moveTo>
                    <a:pt x="280416" y="201549"/>
                  </a:moveTo>
                  <a:lnTo>
                    <a:pt x="247015" y="195072"/>
                  </a:lnTo>
                  <a:lnTo>
                    <a:pt x="240792" y="231140"/>
                  </a:lnTo>
                  <a:lnTo>
                    <a:pt x="275590" y="236220"/>
                  </a:lnTo>
                  <a:lnTo>
                    <a:pt x="280416" y="201549"/>
                  </a:lnTo>
                  <a:close/>
                </a:path>
                <a:path w="486409" h="277495">
                  <a:moveTo>
                    <a:pt x="286512" y="159004"/>
                  </a:moveTo>
                  <a:lnTo>
                    <a:pt x="251841" y="153924"/>
                  </a:lnTo>
                  <a:lnTo>
                    <a:pt x="246888" y="190627"/>
                  </a:lnTo>
                  <a:lnTo>
                    <a:pt x="280797" y="195072"/>
                  </a:lnTo>
                  <a:lnTo>
                    <a:pt x="286512" y="159004"/>
                  </a:lnTo>
                  <a:close/>
                </a:path>
                <a:path w="486409" h="277495">
                  <a:moveTo>
                    <a:pt x="294132" y="101092"/>
                  </a:moveTo>
                  <a:lnTo>
                    <a:pt x="259334" y="96012"/>
                  </a:lnTo>
                  <a:lnTo>
                    <a:pt x="254508" y="132080"/>
                  </a:lnTo>
                  <a:lnTo>
                    <a:pt x="289306" y="137160"/>
                  </a:lnTo>
                  <a:lnTo>
                    <a:pt x="294132" y="101092"/>
                  </a:lnTo>
                  <a:close/>
                </a:path>
                <a:path w="486409" h="277495">
                  <a:moveTo>
                    <a:pt x="320040" y="207772"/>
                  </a:moveTo>
                  <a:lnTo>
                    <a:pt x="285242" y="202692"/>
                  </a:lnTo>
                  <a:lnTo>
                    <a:pt x="280416" y="238633"/>
                  </a:lnTo>
                  <a:lnTo>
                    <a:pt x="315214" y="243840"/>
                  </a:lnTo>
                  <a:lnTo>
                    <a:pt x="320040" y="207772"/>
                  </a:lnTo>
                  <a:close/>
                </a:path>
                <a:path w="486409" h="277495">
                  <a:moveTo>
                    <a:pt x="326136" y="165227"/>
                  </a:moveTo>
                  <a:lnTo>
                    <a:pt x="293497" y="160020"/>
                  </a:lnTo>
                  <a:lnTo>
                    <a:pt x="288036" y="196723"/>
                  </a:lnTo>
                  <a:lnTo>
                    <a:pt x="321310" y="202692"/>
                  </a:lnTo>
                  <a:lnTo>
                    <a:pt x="326136" y="165227"/>
                  </a:lnTo>
                  <a:close/>
                </a:path>
                <a:path w="486409" h="277495">
                  <a:moveTo>
                    <a:pt x="335280" y="106553"/>
                  </a:moveTo>
                  <a:lnTo>
                    <a:pt x="301117" y="100584"/>
                  </a:lnTo>
                  <a:lnTo>
                    <a:pt x="295656" y="138049"/>
                  </a:lnTo>
                  <a:lnTo>
                    <a:pt x="329819" y="143256"/>
                  </a:lnTo>
                  <a:lnTo>
                    <a:pt x="335280" y="106553"/>
                  </a:lnTo>
                  <a:close/>
                </a:path>
                <a:path w="486409" h="277495">
                  <a:moveTo>
                    <a:pt x="341376" y="64516"/>
                  </a:moveTo>
                  <a:lnTo>
                    <a:pt x="306578" y="59436"/>
                  </a:lnTo>
                  <a:lnTo>
                    <a:pt x="301752" y="95504"/>
                  </a:lnTo>
                  <a:lnTo>
                    <a:pt x="335788" y="100584"/>
                  </a:lnTo>
                  <a:lnTo>
                    <a:pt x="341376" y="64516"/>
                  </a:lnTo>
                  <a:close/>
                </a:path>
                <a:path w="486409" h="277495">
                  <a:moveTo>
                    <a:pt x="376428" y="215519"/>
                  </a:moveTo>
                  <a:lnTo>
                    <a:pt x="341630" y="210312"/>
                  </a:lnTo>
                  <a:lnTo>
                    <a:pt x="336804" y="247777"/>
                  </a:lnTo>
                  <a:lnTo>
                    <a:pt x="371602" y="252984"/>
                  </a:lnTo>
                  <a:lnTo>
                    <a:pt x="376428" y="215519"/>
                  </a:lnTo>
                  <a:close/>
                </a:path>
                <a:path w="486409" h="277495">
                  <a:moveTo>
                    <a:pt x="381000" y="174244"/>
                  </a:moveTo>
                  <a:lnTo>
                    <a:pt x="346964" y="169164"/>
                  </a:lnTo>
                  <a:lnTo>
                    <a:pt x="342900" y="204470"/>
                  </a:lnTo>
                  <a:lnTo>
                    <a:pt x="376174" y="210312"/>
                  </a:lnTo>
                  <a:lnTo>
                    <a:pt x="381000" y="174244"/>
                  </a:lnTo>
                  <a:close/>
                </a:path>
                <a:path w="486409" h="277495">
                  <a:moveTo>
                    <a:pt x="390144" y="115570"/>
                  </a:moveTo>
                  <a:lnTo>
                    <a:pt x="356108" y="109728"/>
                  </a:lnTo>
                  <a:lnTo>
                    <a:pt x="350520" y="145669"/>
                  </a:lnTo>
                  <a:lnTo>
                    <a:pt x="385318" y="150876"/>
                  </a:lnTo>
                  <a:lnTo>
                    <a:pt x="390144" y="115570"/>
                  </a:lnTo>
                  <a:close/>
                </a:path>
                <a:path w="486409" h="277495">
                  <a:moveTo>
                    <a:pt x="396240" y="73660"/>
                  </a:moveTo>
                  <a:lnTo>
                    <a:pt x="362077" y="68580"/>
                  </a:lnTo>
                  <a:lnTo>
                    <a:pt x="356616" y="104648"/>
                  </a:lnTo>
                  <a:lnTo>
                    <a:pt x="390779" y="109728"/>
                  </a:lnTo>
                  <a:lnTo>
                    <a:pt x="396240" y="73660"/>
                  </a:lnTo>
                  <a:close/>
                </a:path>
                <a:path w="486409" h="277495">
                  <a:moveTo>
                    <a:pt x="417576" y="222885"/>
                  </a:moveTo>
                  <a:lnTo>
                    <a:pt x="382143" y="216408"/>
                  </a:lnTo>
                  <a:lnTo>
                    <a:pt x="377952" y="252476"/>
                  </a:lnTo>
                  <a:lnTo>
                    <a:pt x="411861" y="257556"/>
                  </a:lnTo>
                  <a:lnTo>
                    <a:pt x="417576" y="222885"/>
                  </a:lnTo>
                  <a:close/>
                </a:path>
                <a:path w="486409" h="277495">
                  <a:moveTo>
                    <a:pt x="422148" y="180340"/>
                  </a:moveTo>
                  <a:lnTo>
                    <a:pt x="388747" y="175260"/>
                  </a:lnTo>
                  <a:lnTo>
                    <a:pt x="384048" y="211201"/>
                  </a:lnTo>
                  <a:lnTo>
                    <a:pt x="417322" y="216408"/>
                  </a:lnTo>
                  <a:lnTo>
                    <a:pt x="422148" y="180340"/>
                  </a:lnTo>
                  <a:close/>
                </a:path>
                <a:path w="486409" h="277495">
                  <a:moveTo>
                    <a:pt x="431292" y="122428"/>
                  </a:moveTo>
                  <a:lnTo>
                    <a:pt x="396494" y="117348"/>
                  </a:lnTo>
                  <a:lnTo>
                    <a:pt x="391668" y="153416"/>
                  </a:lnTo>
                  <a:lnTo>
                    <a:pt x="426466" y="158496"/>
                  </a:lnTo>
                  <a:lnTo>
                    <a:pt x="431292" y="122428"/>
                  </a:lnTo>
                  <a:close/>
                </a:path>
                <a:path w="486409" h="277495">
                  <a:moveTo>
                    <a:pt x="435864" y="79883"/>
                  </a:moveTo>
                  <a:lnTo>
                    <a:pt x="401066" y="74676"/>
                  </a:lnTo>
                  <a:lnTo>
                    <a:pt x="396240" y="111379"/>
                  </a:lnTo>
                  <a:lnTo>
                    <a:pt x="431038" y="117348"/>
                  </a:lnTo>
                  <a:lnTo>
                    <a:pt x="435864" y="79883"/>
                  </a:lnTo>
                  <a:close/>
                </a:path>
                <a:path w="486409" h="277495">
                  <a:moveTo>
                    <a:pt x="458724" y="133350"/>
                  </a:moveTo>
                  <a:lnTo>
                    <a:pt x="454520" y="122301"/>
                  </a:lnTo>
                  <a:lnTo>
                    <a:pt x="449072" y="107950"/>
                  </a:lnTo>
                  <a:lnTo>
                    <a:pt x="453821" y="70446"/>
                  </a:lnTo>
                  <a:lnTo>
                    <a:pt x="453898" y="69850"/>
                  </a:lnTo>
                  <a:lnTo>
                    <a:pt x="454660" y="67310"/>
                  </a:lnTo>
                  <a:lnTo>
                    <a:pt x="453136" y="65532"/>
                  </a:lnTo>
                  <a:lnTo>
                    <a:pt x="451485" y="65532"/>
                  </a:lnTo>
                  <a:lnTo>
                    <a:pt x="446659" y="64782"/>
                  </a:lnTo>
                  <a:lnTo>
                    <a:pt x="446659" y="72390"/>
                  </a:lnTo>
                  <a:lnTo>
                    <a:pt x="433832" y="163830"/>
                  </a:lnTo>
                  <a:lnTo>
                    <a:pt x="432943" y="168910"/>
                  </a:lnTo>
                  <a:lnTo>
                    <a:pt x="432943" y="173101"/>
                  </a:lnTo>
                  <a:lnTo>
                    <a:pt x="419354" y="269748"/>
                  </a:lnTo>
                  <a:lnTo>
                    <a:pt x="326898" y="255397"/>
                  </a:lnTo>
                  <a:lnTo>
                    <a:pt x="340614" y="158750"/>
                  </a:lnTo>
                  <a:lnTo>
                    <a:pt x="432943" y="173101"/>
                  </a:lnTo>
                  <a:lnTo>
                    <a:pt x="432943" y="168910"/>
                  </a:lnTo>
                  <a:lnTo>
                    <a:pt x="368109" y="158750"/>
                  </a:lnTo>
                  <a:lnTo>
                    <a:pt x="341376" y="154559"/>
                  </a:lnTo>
                  <a:lnTo>
                    <a:pt x="354203" y="57912"/>
                  </a:lnTo>
                  <a:lnTo>
                    <a:pt x="446659" y="72390"/>
                  </a:lnTo>
                  <a:lnTo>
                    <a:pt x="446659" y="64782"/>
                  </a:lnTo>
                  <a:lnTo>
                    <a:pt x="402653" y="57912"/>
                  </a:lnTo>
                  <a:lnTo>
                    <a:pt x="351028" y="49860"/>
                  </a:lnTo>
                  <a:lnTo>
                    <a:pt x="351028" y="57023"/>
                  </a:lnTo>
                  <a:lnTo>
                    <a:pt x="337312" y="154559"/>
                  </a:lnTo>
                  <a:lnTo>
                    <a:pt x="337312" y="157861"/>
                  </a:lnTo>
                  <a:lnTo>
                    <a:pt x="323723" y="255397"/>
                  </a:lnTo>
                  <a:lnTo>
                    <a:pt x="231267" y="240919"/>
                  </a:lnTo>
                  <a:lnTo>
                    <a:pt x="244983" y="143510"/>
                  </a:lnTo>
                  <a:lnTo>
                    <a:pt x="337312" y="157861"/>
                  </a:lnTo>
                  <a:lnTo>
                    <a:pt x="337312" y="154559"/>
                  </a:lnTo>
                  <a:lnTo>
                    <a:pt x="267423" y="143510"/>
                  </a:lnTo>
                  <a:lnTo>
                    <a:pt x="245745" y="140081"/>
                  </a:lnTo>
                  <a:lnTo>
                    <a:pt x="258572" y="42672"/>
                  </a:lnTo>
                  <a:lnTo>
                    <a:pt x="351028" y="57023"/>
                  </a:lnTo>
                  <a:lnTo>
                    <a:pt x="351028" y="49860"/>
                  </a:lnTo>
                  <a:lnTo>
                    <a:pt x="304990" y="42672"/>
                  </a:lnTo>
                  <a:lnTo>
                    <a:pt x="256159" y="35052"/>
                  </a:lnTo>
                  <a:lnTo>
                    <a:pt x="254508" y="35052"/>
                  </a:lnTo>
                  <a:lnTo>
                    <a:pt x="252984" y="35941"/>
                  </a:lnTo>
                  <a:lnTo>
                    <a:pt x="252984" y="38481"/>
                  </a:lnTo>
                  <a:lnTo>
                    <a:pt x="224028" y="243459"/>
                  </a:lnTo>
                  <a:lnTo>
                    <a:pt x="224028" y="245110"/>
                  </a:lnTo>
                  <a:lnTo>
                    <a:pt x="224790" y="247777"/>
                  </a:lnTo>
                  <a:lnTo>
                    <a:pt x="227203" y="247777"/>
                  </a:lnTo>
                  <a:lnTo>
                    <a:pt x="421767" y="277368"/>
                  </a:lnTo>
                  <a:lnTo>
                    <a:pt x="424180" y="277368"/>
                  </a:lnTo>
                  <a:lnTo>
                    <a:pt x="425831" y="276479"/>
                  </a:lnTo>
                  <a:lnTo>
                    <a:pt x="425831" y="274828"/>
                  </a:lnTo>
                  <a:lnTo>
                    <a:pt x="426516" y="269748"/>
                  </a:lnTo>
                  <a:lnTo>
                    <a:pt x="440182" y="168910"/>
                  </a:lnTo>
                  <a:lnTo>
                    <a:pt x="453136" y="171450"/>
                  </a:lnTo>
                  <a:lnTo>
                    <a:pt x="454660" y="163830"/>
                  </a:lnTo>
                  <a:lnTo>
                    <a:pt x="441071" y="161290"/>
                  </a:lnTo>
                  <a:lnTo>
                    <a:pt x="446570" y="122910"/>
                  </a:lnTo>
                  <a:lnTo>
                    <a:pt x="446659" y="122301"/>
                  </a:lnTo>
                  <a:lnTo>
                    <a:pt x="457073" y="146939"/>
                  </a:lnTo>
                  <a:lnTo>
                    <a:pt x="458724" y="133350"/>
                  </a:lnTo>
                  <a:close/>
                </a:path>
                <a:path w="486409" h="277495">
                  <a:moveTo>
                    <a:pt x="486156" y="202946"/>
                  </a:moveTo>
                  <a:lnTo>
                    <a:pt x="485394" y="201168"/>
                  </a:lnTo>
                  <a:lnTo>
                    <a:pt x="484771" y="204851"/>
                  </a:lnTo>
                  <a:lnTo>
                    <a:pt x="485394" y="204851"/>
                  </a:lnTo>
                  <a:lnTo>
                    <a:pt x="486156" y="202946"/>
                  </a:lnTo>
                  <a:close/>
                </a:path>
              </a:pathLst>
            </a:custGeom>
            <a:solidFill>
              <a:srgbClr val="1D2C5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object 119"/>
            <p:cNvSpPr/>
            <p:nvPr/>
          </p:nvSpPr>
          <p:spPr>
            <a:xfrm>
              <a:off x="6151626" y="3806190"/>
              <a:ext cx="2240280" cy="253365"/>
            </a:xfrm>
            <a:custGeom>
              <a:avLst/>
              <a:gdLst/>
              <a:ahLst/>
              <a:cxnLst/>
              <a:rect l="l" t="t" r="r" b="b"/>
              <a:pathLst>
                <a:path w="2240279" h="253364">
                  <a:moveTo>
                    <a:pt x="0" y="252984"/>
                  </a:moveTo>
                  <a:lnTo>
                    <a:pt x="2240279" y="252984"/>
                  </a:lnTo>
                  <a:lnTo>
                    <a:pt x="2240279" y="0"/>
                  </a:lnTo>
                  <a:lnTo>
                    <a:pt x="0" y="0"/>
                  </a:lnTo>
                  <a:lnTo>
                    <a:pt x="0" y="252984"/>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0" name="object 120"/>
          <p:cNvSpPr txBox="1"/>
          <p:nvPr/>
        </p:nvSpPr>
        <p:spPr>
          <a:xfrm>
            <a:off x="6142101" y="3512647"/>
            <a:ext cx="2259330" cy="272415"/>
          </a:xfrm>
          <a:prstGeom prst="rect">
            <a:avLst/>
          </a:prstGeom>
          <a:solidFill>
            <a:srgbClr val="5571AA"/>
          </a:solidFill>
        </p:spPr>
        <p:txBody>
          <a:bodyPr vert="horz" wrap="square" lIns="0" tIns="0" rIns="0" bIns="0" rtlCol="0">
            <a:spAutoFit/>
          </a:bodyPr>
          <a:lstStyle/>
          <a:p>
            <a:pPr marL="121285" marR="0" lvl="0" indent="0" defTabSz="914400" eaLnBrk="1" fontAlgn="auto" latinLnBrk="0" hangingPunct="1">
              <a:lnSpc>
                <a:spcPts val="214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月面探査開発の開始</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21" name="object 121"/>
          <p:cNvGrpSpPr/>
          <p:nvPr/>
        </p:nvGrpSpPr>
        <p:grpSpPr>
          <a:xfrm>
            <a:off x="6142101" y="3765630"/>
            <a:ext cx="2259330" cy="473709"/>
            <a:chOff x="6142101" y="4049648"/>
            <a:chExt cx="2259330" cy="473709"/>
          </a:xfrm>
        </p:grpSpPr>
        <p:sp>
          <p:nvSpPr>
            <p:cNvPr id="122" name="object 122"/>
            <p:cNvSpPr/>
            <p:nvPr/>
          </p:nvSpPr>
          <p:spPr>
            <a:xfrm>
              <a:off x="6151626" y="4059173"/>
              <a:ext cx="2240280" cy="454659"/>
            </a:xfrm>
            <a:custGeom>
              <a:avLst/>
              <a:gdLst/>
              <a:ahLst/>
              <a:cxnLst/>
              <a:rect l="l" t="t" r="r" b="b"/>
              <a:pathLst>
                <a:path w="2240279" h="454660">
                  <a:moveTo>
                    <a:pt x="2240279" y="0"/>
                  </a:moveTo>
                  <a:lnTo>
                    <a:pt x="0" y="0"/>
                  </a:lnTo>
                  <a:lnTo>
                    <a:pt x="0" y="454151"/>
                  </a:lnTo>
                  <a:lnTo>
                    <a:pt x="2240279" y="454151"/>
                  </a:lnTo>
                  <a:lnTo>
                    <a:pt x="2240279"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object 123"/>
            <p:cNvSpPr/>
            <p:nvPr/>
          </p:nvSpPr>
          <p:spPr>
            <a:xfrm>
              <a:off x="6151626" y="4059173"/>
              <a:ext cx="2240280" cy="454659"/>
            </a:xfrm>
            <a:custGeom>
              <a:avLst/>
              <a:gdLst/>
              <a:ahLst/>
              <a:cxnLst/>
              <a:rect l="l" t="t" r="r" b="b"/>
              <a:pathLst>
                <a:path w="2240279" h="454660">
                  <a:moveTo>
                    <a:pt x="0" y="454151"/>
                  </a:moveTo>
                  <a:lnTo>
                    <a:pt x="2240279" y="454151"/>
                  </a:lnTo>
                  <a:lnTo>
                    <a:pt x="2240279" y="0"/>
                  </a:lnTo>
                  <a:lnTo>
                    <a:pt x="0" y="0"/>
                  </a:lnTo>
                  <a:lnTo>
                    <a:pt x="0" y="454151"/>
                  </a:lnTo>
                  <a:close/>
                </a:path>
              </a:pathLst>
            </a:custGeom>
            <a:ln w="19050">
              <a:solidFill>
                <a:srgbClr val="5571AA"/>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4" name="object 124"/>
          <p:cNvSpPr txBox="1"/>
          <p:nvPr/>
        </p:nvSpPr>
        <p:spPr>
          <a:xfrm>
            <a:off x="6161151" y="3852245"/>
            <a:ext cx="2221230" cy="330200"/>
          </a:xfrm>
          <a:prstGeom prst="rect">
            <a:avLst/>
          </a:prstGeom>
        </p:spPr>
        <p:txBody>
          <a:bodyPr vert="horz" wrap="square" lIns="0" tIns="12065" rIns="0" bIns="0" rtlCol="0">
            <a:spAutoFit/>
          </a:bodyPr>
          <a:lstStyle/>
          <a:p>
            <a:pPr marL="982980" marR="154940" lvl="0" indent="-82169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15" normalizeH="0" baseline="0" noProof="0" dirty="0">
                <a:ln>
                  <a:noFill/>
                </a:ln>
                <a:solidFill>
                  <a:sysClr val="windowText" lastClr="000000"/>
                </a:solidFill>
                <a:effectLst/>
                <a:uLnTx/>
                <a:uFillTx/>
                <a:latin typeface="メイリオ"/>
                <a:cs typeface="メイリオ"/>
              </a:rPr>
              <a:t>月面社会・経済構築に向けた環境</a:t>
            </a:r>
            <a:r>
              <a:rPr kumimoji="0" sz="1000" b="0" i="0" u="none" strike="noStrike" kern="0" cap="none" spc="-30" normalizeH="0" baseline="0" noProof="0" dirty="0">
                <a:ln>
                  <a:noFill/>
                </a:ln>
                <a:solidFill>
                  <a:sysClr val="windowText" lastClr="000000"/>
                </a:solidFill>
                <a:effectLst/>
                <a:uLnTx/>
                <a:uFillTx/>
                <a:latin typeface="メイリオ"/>
                <a:cs typeface="メイリオ"/>
              </a:rPr>
              <a:t>整備</a:t>
            </a:r>
            <a:endParaRPr kumimoji="0" sz="1000" b="0" i="0" u="none" strike="noStrike" kern="0" cap="none" spc="0" normalizeH="0" baseline="0" noProof="0">
              <a:ln>
                <a:noFill/>
              </a:ln>
              <a:solidFill>
                <a:sysClr val="windowText" lastClr="000000"/>
              </a:solidFill>
              <a:effectLst/>
              <a:uLnTx/>
              <a:uFillTx/>
              <a:latin typeface="メイリオ"/>
              <a:cs typeface="メイリオ"/>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FAD8-D916-8FCB-4191-4065CBBF705E}"/>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32086D32-9A52-E01A-0472-11280DE78771}"/>
              </a:ext>
            </a:extLst>
          </p:cNvPr>
          <p:cNvSpPr txBox="1"/>
          <p:nvPr/>
        </p:nvSpPr>
        <p:spPr>
          <a:xfrm>
            <a:off x="1110343" y="2767280"/>
            <a:ext cx="9971314" cy="1323439"/>
          </a:xfrm>
          <a:prstGeom prst="rect">
            <a:avLst/>
          </a:prstGeom>
          <a:noFill/>
        </p:spPr>
        <p:txBody>
          <a:bodyPr wrap="square" rtlCol="0">
            <a:spAutoFit/>
          </a:bodyPr>
          <a:lstStyle/>
          <a:p>
            <a:pPr algn="ctr"/>
            <a:r>
              <a:rPr kumimoji="1" lang="ja-JP" altLang="en-US" sz="8000" b="1" dirty="0">
                <a:latin typeface="BIZ UDP明朝 Medium" panose="02020500000000000000" pitchFamily="18" charset="-128"/>
                <a:ea typeface="BIZ UDP明朝 Medium" panose="02020500000000000000" pitchFamily="18" charset="-128"/>
              </a:rPr>
              <a:t>宇宙資源</a:t>
            </a:r>
          </a:p>
        </p:txBody>
      </p:sp>
    </p:spTree>
    <p:extLst>
      <p:ext uri="{BB962C8B-B14F-4D97-AF65-F5344CB8AC3E}">
        <p14:creationId xmlns:p14="http://schemas.microsoft.com/office/powerpoint/2010/main" val="3237656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034405"/>
            <a:chOff x="0" y="0"/>
            <a:chExt cx="12192000" cy="6034405"/>
          </a:xfrm>
        </p:grpSpPr>
        <p:sp>
          <p:nvSpPr>
            <p:cNvPr id="3" name="object 3"/>
            <p:cNvSpPr/>
            <p:nvPr/>
          </p:nvSpPr>
          <p:spPr>
            <a:xfrm>
              <a:off x="0" y="0"/>
              <a:ext cx="12192000" cy="6034405"/>
            </a:xfrm>
            <a:custGeom>
              <a:avLst/>
              <a:gdLst/>
              <a:ahLst/>
              <a:cxnLst/>
              <a:rect l="l" t="t" r="r" b="b"/>
              <a:pathLst>
                <a:path w="12192000" h="6034405">
                  <a:moveTo>
                    <a:pt x="0" y="6034252"/>
                  </a:moveTo>
                  <a:lnTo>
                    <a:pt x="12192000" y="6034252"/>
                  </a:lnTo>
                  <a:lnTo>
                    <a:pt x="12192000" y="0"/>
                  </a:lnTo>
                  <a:lnTo>
                    <a:pt x="0" y="0"/>
                  </a:lnTo>
                  <a:lnTo>
                    <a:pt x="0" y="6034252"/>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object 4"/>
            <p:cNvSpPr/>
            <p:nvPr/>
          </p:nvSpPr>
          <p:spPr>
            <a:xfrm>
              <a:off x="0" y="0"/>
              <a:ext cx="12192000" cy="1584325"/>
            </a:xfrm>
            <a:custGeom>
              <a:avLst/>
              <a:gdLst/>
              <a:ahLst/>
              <a:cxnLst/>
              <a:rect l="l" t="t" r="r" b="b"/>
              <a:pathLst>
                <a:path w="12192000" h="1584325">
                  <a:moveTo>
                    <a:pt x="12192000" y="0"/>
                  </a:moveTo>
                  <a:lnTo>
                    <a:pt x="5891644" y="0"/>
                  </a:lnTo>
                  <a:lnTo>
                    <a:pt x="5570753" y="0"/>
                  </a:lnTo>
                  <a:lnTo>
                    <a:pt x="0" y="0"/>
                  </a:lnTo>
                  <a:lnTo>
                    <a:pt x="0" y="523214"/>
                  </a:lnTo>
                  <a:lnTo>
                    <a:pt x="5570753" y="523214"/>
                  </a:lnTo>
                  <a:lnTo>
                    <a:pt x="5570753" y="1584274"/>
                  </a:lnTo>
                  <a:lnTo>
                    <a:pt x="12192000" y="1584274"/>
                  </a:lnTo>
                  <a:lnTo>
                    <a:pt x="12192000" y="0"/>
                  </a:lnTo>
                  <a:close/>
                </a:path>
              </a:pathLst>
            </a:custGeom>
            <a:solidFill>
              <a:srgbClr val="00AF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2" cstate="print"/>
            <a:stretch>
              <a:fillRect/>
            </a:stretch>
          </p:blipFill>
          <p:spPr>
            <a:xfrm>
              <a:off x="0" y="0"/>
              <a:ext cx="5702807" cy="757427"/>
            </a:xfrm>
            <a:prstGeom prst="rect">
              <a:avLst/>
            </a:prstGeom>
          </p:spPr>
        </p:pic>
      </p:grpSp>
      <p:sp>
        <p:nvSpPr>
          <p:cNvPr id="6" name="object 6"/>
          <p:cNvSpPr txBox="1">
            <a:spLocks noGrp="1"/>
          </p:cNvSpPr>
          <p:nvPr>
            <p:ph type="title"/>
          </p:nvPr>
        </p:nvSpPr>
        <p:spPr>
          <a:xfrm>
            <a:off x="78738" y="5587"/>
            <a:ext cx="5351780" cy="452120"/>
          </a:xfrm>
          <a:prstGeom prst="rect">
            <a:avLst/>
          </a:prstGeom>
        </p:spPr>
        <p:txBody>
          <a:bodyPr vert="horz" wrap="square" lIns="0" tIns="12065" rIns="0" bIns="0" rtlCol="0">
            <a:spAutoFit/>
          </a:bodyPr>
          <a:lstStyle/>
          <a:p>
            <a:pPr marL="12700">
              <a:lnSpc>
                <a:spcPct val="100000"/>
              </a:lnSpc>
              <a:spcBef>
                <a:spcPts val="95"/>
              </a:spcBef>
            </a:pPr>
            <a:r>
              <a:rPr u="none" spc="-40" dirty="0"/>
              <a:t>私たちの活動と国際的な位置づけ</a:t>
            </a:r>
          </a:p>
        </p:txBody>
      </p:sp>
      <p:grpSp>
        <p:nvGrpSpPr>
          <p:cNvPr id="7" name="object 7"/>
          <p:cNvGrpSpPr/>
          <p:nvPr/>
        </p:nvGrpSpPr>
        <p:grpSpPr>
          <a:xfrm>
            <a:off x="0" y="5922263"/>
            <a:ext cx="12191365" cy="935990"/>
            <a:chOff x="0" y="5922263"/>
            <a:chExt cx="12191365" cy="935990"/>
          </a:xfrm>
        </p:grpSpPr>
        <p:sp>
          <p:nvSpPr>
            <p:cNvPr id="8" name="object 8"/>
            <p:cNvSpPr/>
            <p:nvPr/>
          </p:nvSpPr>
          <p:spPr>
            <a:xfrm>
              <a:off x="0" y="6034252"/>
              <a:ext cx="12191365" cy="824230"/>
            </a:xfrm>
            <a:custGeom>
              <a:avLst/>
              <a:gdLst/>
              <a:ahLst/>
              <a:cxnLst/>
              <a:rect l="l" t="t" r="r" b="b"/>
              <a:pathLst>
                <a:path w="12191365" h="824229">
                  <a:moveTo>
                    <a:pt x="12190996" y="0"/>
                  </a:moveTo>
                  <a:lnTo>
                    <a:pt x="0" y="0"/>
                  </a:lnTo>
                  <a:lnTo>
                    <a:pt x="0" y="823747"/>
                  </a:lnTo>
                  <a:lnTo>
                    <a:pt x="12190996" y="823747"/>
                  </a:lnTo>
                  <a:lnTo>
                    <a:pt x="12190996" y="0"/>
                  </a:lnTo>
                  <a:close/>
                </a:path>
              </a:pathLst>
            </a:custGeom>
            <a:solidFill>
              <a:srgbClr val="E9703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 name="object 9"/>
            <p:cNvPicPr/>
            <p:nvPr/>
          </p:nvPicPr>
          <p:blipFill>
            <a:blip r:embed="rId3" cstate="print"/>
            <a:stretch>
              <a:fillRect/>
            </a:stretch>
          </p:blipFill>
          <p:spPr>
            <a:xfrm>
              <a:off x="54863" y="5922263"/>
              <a:ext cx="12079223" cy="771143"/>
            </a:xfrm>
            <a:prstGeom prst="rect">
              <a:avLst/>
            </a:prstGeom>
          </p:spPr>
        </p:pic>
        <p:pic>
          <p:nvPicPr>
            <p:cNvPr id="10" name="object 10"/>
            <p:cNvPicPr/>
            <p:nvPr/>
          </p:nvPicPr>
          <p:blipFill>
            <a:blip r:embed="rId4" cstate="print"/>
            <a:stretch>
              <a:fillRect/>
            </a:stretch>
          </p:blipFill>
          <p:spPr>
            <a:xfrm>
              <a:off x="54864" y="6288024"/>
              <a:ext cx="12079223" cy="569976"/>
            </a:xfrm>
            <a:prstGeom prst="rect">
              <a:avLst/>
            </a:prstGeom>
          </p:spPr>
        </p:pic>
      </p:grpSp>
      <p:sp>
        <p:nvSpPr>
          <p:cNvPr id="11" name="object 11"/>
          <p:cNvSpPr txBox="1"/>
          <p:nvPr/>
        </p:nvSpPr>
        <p:spPr>
          <a:xfrm>
            <a:off x="290210" y="6042884"/>
            <a:ext cx="11607800" cy="756920"/>
          </a:xfrm>
          <a:prstGeom prst="rect">
            <a:avLst/>
          </a:prstGeom>
        </p:spPr>
        <p:txBody>
          <a:bodyPr vert="horz" wrap="square" lIns="0" tIns="12700" rIns="0" bIns="0" rtlCol="0">
            <a:spAutoFit/>
          </a:bodyPr>
          <a:lstStyle/>
          <a:p>
            <a:pPr marL="12700" marR="5080" lvl="0" indent="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月資源探査を掲げるアルテミス計画の最初の月着陸の機会において、唯一の資源探査装置に選ばれるなど、私たちは宇宙資源利用について、概念から世界を先行している</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2" name="object 12"/>
          <p:cNvGrpSpPr/>
          <p:nvPr/>
        </p:nvGrpSpPr>
        <p:grpSpPr>
          <a:xfrm>
            <a:off x="0" y="806195"/>
            <a:ext cx="5733415" cy="2889885"/>
            <a:chOff x="0" y="806195"/>
            <a:chExt cx="5733415" cy="2889885"/>
          </a:xfrm>
        </p:grpSpPr>
        <p:pic>
          <p:nvPicPr>
            <p:cNvPr id="13" name="object 13"/>
            <p:cNvPicPr/>
            <p:nvPr/>
          </p:nvPicPr>
          <p:blipFill>
            <a:blip r:embed="rId5" cstate="print"/>
            <a:stretch>
              <a:fillRect/>
            </a:stretch>
          </p:blipFill>
          <p:spPr>
            <a:xfrm>
              <a:off x="76200" y="806195"/>
              <a:ext cx="1354835" cy="1755647"/>
            </a:xfrm>
            <a:prstGeom prst="rect">
              <a:avLst/>
            </a:prstGeom>
          </p:spPr>
        </p:pic>
        <p:pic>
          <p:nvPicPr>
            <p:cNvPr id="14" name="object 14"/>
            <p:cNvPicPr/>
            <p:nvPr/>
          </p:nvPicPr>
          <p:blipFill>
            <a:blip r:embed="rId6" cstate="print"/>
            <a:stretch>
              <a:fillRect/>
            </a:stretch>
          </p:blipFill>
          <p:spPr>
            <a:xfrm>
              <a:off x="101170" y="868746"/>
              <a:ext cx="1228291" cy="1630180"/>
            </a:xfrm>
            <a:prstGeom prst="rect">
              <a:avLst/>
            </a:prstGeom>
          </p:spPr>
        </p:pic>
        <p:sp>
          <p:nvSpPr>
            <p:cNvPr id="15" name="object 15"/>
            <p:cNvSpPr/>
            <p:nvPr/>
          </p:nvSpPr>
          <p:spPr>
            <a:xfrm>
              <a:off x="96405" y="863980"/>
              <a:ext cx="1238250" cy="1640205"/>
            </a:xfrm>
            <a:custGeom>
              <a:avLst/>
              <a:gdLst/>
              <a:ahLst/>
              <a:cxnLst/>
              <a:rect l="l" t="t" r="r" b="b"/>
              <a:pathLst>
                <a:path w="1238250" h="1640205">
                  <a:moveTo>
                    <a:pt x="0" y="0"/>
                  </a:moveTo>
                  <a:lnTo>
                    <a:pt x="1237818" y="0"/>
                  </a:lnTo>
                  <a:lnTo>
                    <a:pt x="1237818" y="1639709"/>
                  </a:lnTo>
                  <a:lnTo>
                    <a:pt x="0" y="1639709"/>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6" name="object 16"/>
            <p:cNvPicPr/>
            <p:nvPr/>
          </p:nvPicPr>
          <p:blipFill>
            <a:blip r:embed="rId7" cstate="print"/>
            <a:stretch>
              <a:fillRect/>
            </a:stretch>
          </p:blipFill>
          <p:spPr>
            <a:xfrm>
              <a:off x="4172711" y="848867"/>
              <a:ext cx="1406651" cy="1754123"/>
            </a:xfrm>
            <a:prstGeom prst="rect">
              <a:avLst/>
            </a:prstGeom>
          </p:spPr>
        </p:pic>
        <p:pic>
          <p:nvPicPr>
            <p:cNvPr id="17" name="object 17"/>
            <p:cNvPicPr/>
            <p:nvPr/>
          </p:nvPicPr>
          <p:blipFill>
            <a:blip r:embed="rId8" cstate="print"/>
            <a:stretch>
              <a:fillRect/>
            </a:stretch>
          </p:blipFill>
          <p:spPr>
            <a:xfrm>
              <a:off x="4196946" y="911073"/>
              <a:ext cx="1280741" cy="1629206"/>
            </a:xfrm>
            <a:prstGeom prst="rect">
              <a:avLst/>
            </a:prstGeom>
          </p:spPr>
        </p:pic>
        <p:sp>
          <p:nvSpPr>
            <p:cNvPr id="18" name="object 18"/>
            <p:cNvSpPr/>
            <p:nvPr/>
          </p:nvSpPr>
          <p:spPr>
            <a:xfrm>
              <a:off x="4192180" y="906310"/>
              <a:ext cx="1290320" cy="1638935"/>
            </a:xfrm>
            <a:custGeom>
              <a:avLst/>
              <a:gdLst/>
              <a:ahLst/>
              <a:cxnLst/>
              <a:rect l="l" t="t" r="r" b="b"/>
              <a:pathLst>
                <a:path w="1290320" h="1638935">
                  <a:moveTo>
                    <a:pt x="0" y="0"/>
                  </a:moveTo>
                  <a:lnTo>
                    <a:pt x="1290269" y="0"/>
                  </a:lnTo>
                  <a:lnTo>
                    <a:pt x="1290269" y="1638744"/>
                  </a:lnTo>
                  <a:lnTo>
                    <a:pt x="0" y="1638744"/>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9" name="object 19"/>
            <p:cNvPicPr/>
            <p:nvPr/>
          </p:nvPicPr>
          <p:blipFill>
            <a:blip r:embed="rId9" cstate="print"/>
            <a:stretch>
              <a:fillRect/>
            </a:stretch>
          </p:blipFill>
          <p:spPr>
            <a:xfrm>
              <a:off x="2802636" y="832104"/>
              <a:ext cx="1379219" cy="1787651"/>
            </a:xfrm>
            <a:prstGeom prst="rect">
              <a:avLst/>
            </a:prstGeom>
          </p:spPr>
        </p:pic>
        <p:pic>
          <p:nvPicPr>
            <p:cNvPr id="20" name="object 20"/>
            <p:cNvPicPr/>
            <p:nvPr/>
          </p:nvPicPr>
          <p:blipFill>
            <a:blip r:embed="rId10" cstate="print"/>
            <a:stretch>
              <a:fillRect/>
            </a:stretch>
          </p:blipFill>
          <p:spPr>
            <a:xfrm>
              <a:off x="2827426" y="894238"/>
              <a:ext cx="1252956" cy="1662906"/>
            </a:xfrm>
            <a:prstGeom prst="rect">
              <a:avLst/>
            </a:prstGeom>
          </p:spPr>
        </p:pic>
        <p:sp>
          <p:nvSpPr>
            <p:cNvPr id="21" name="object 21"/>
            <p:cNvSpPr/>
            <p:nvPr/>
          </p:nvSpPr>
          <p:spPr>
            <a:xfrm>
              <a:off x="2822663" y="889469"/>
              <a:ext cx="1263015" cy="1672589"/>
            </a:xfrm>
            <a:custGeom>
              <a:avLst/>
              <a:gdLst/>
              <a:ahLst/>
              <a:cxnLst/>
              <a:rect l="l" t="t" r="r" b="b"/>
              <a:pathLst>
                <a:path w="1263014" h="1672589">
                  <a:moveTo>
                    <a:pt x="0" y="0"/>
                  </a:moveTo>
                  <a:lnTo>
                    <a:pt x="1262494" y="0"/>
                  </a:lnTo>
                  <a:lnTo>
                    <a:pt x="1262494" y="1672437"/>
                  </a:lnTo>
                  <a:lnTo>
                    <a:pt x="0" y="1672437"/>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2" name="object 22"/>
            <p:cNvPicPr/>
            <p:nvPr/>
          </p:nvPicPr>
          <p:blipFill>
            <a:blip r:embed="rId11" cstate="print"/>
            <a:stretch>
              <a:fillRect/>
            </a:stretch>
          </p:blipFill>
          <p:spPr>
            <a:xfrm>
              <a:off x="1379219" y="851916"/>
              <a:ext cx="1438655" cy="1796795"/>
            </a:xfrm>
            <a:prstGeom prst="rect">
              <a:avLst/>
            </a:prstGeom>
          </p:spPr>
        </p:pic>
        <p:pic>
          <p:nvPicPr>
            <p:cNvPr id="23" name="object 23"/>
            <p:cNvPicPr/>
            <p:nvPr/>
          </p:nvPicPr>
          <p:blipFill>
            <a:blip r:embed="rId12" cstate="print"/>
            <a:stretch>
              <a:fillRect/>
            </a:stretch>
          </p:blipFill>
          <p:spPr>
            <a:xfrm>
              <a:off x="1404162" y="914438"/>
              <a:ext cx="1313057" cy="1671797"/>
            </a:xfrm>
            <a:prstGeom prst="rect">
              <a:avLst/>
            </a:prstGeom>
          </p:spPr>
        </p:pic>
        <p:sp>
          <p:nvSpPr>
            <p:cNvPr id="24" name="object 24"/>
            <p:cNvSpPr/>
            <p:nvPr/>
          </p:nvSpPr>
          <p:spPr>
            <a:xfrm>
              <a:off x="1399400" y="909675"/>
              <a:ext cx="1322705" cy="1681480"/>
            </a:xfrm>
            <a:custGeom>
              <a:avLst/>
              <a:gdLst/>
              <a:ahLst/>
              <a:cxnLst/>
              <a:rect l="l" t="t" r="r" b="b"/>
              <a:pathLst>
                <a:path w="1322705" h="1681480">
                  <a:moveTo>
                    <a:pt x="0" y="0"/>
                  </a:moveTo>
                  <a:lnTo>
                    <a:pt x="1322590" y="0"/>
                  </a:lnTo>
                  <a:lnTo>
                    <a:pt x="1322590" y="1681327"/>
                  </a:lnTo>
                  <a:lnTo>
                    <a:pt x="0" y="1681327"/>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5" name="object 25"/>
            <p:cNvPicPr/>
            <p:nvPr/>
          </p:nvPicPr>
          <p:blipFill>
            <a:blip r:embed="rId13" cstate="print"/>
            <a:stretch>
              <a:fillRect/>
            </a:stretch>
          </p:blipFill>
          <p:spPr>
            <a:xfrm>
              <a:off x="388620" y="1197864"/>
              <a:ext cx="1464563" cy="1830323"/>
            </a:xfrm>
            <a:prstGeom prst="rect">
              <a:avLst/>
            </a:prstGeom>
          </p:spPr>
        </p:pic>
        <p:pic>
          <p:nvPicPr>
            <p:cNvPr id="26" name="object 26"/>
            <p:cNvPicPr/>
            <p:nvPr/>
          </p:nvPicPr>
          <p:blipFill>
            <a:blip r:embed="rId14" cstate="print"/>
            <a:stretch>
              <a:fillRect/>
            </a:stretch>
          </p:blipFill>
          <p:spPr>
            <a:xfrm>
              <a:off x="413276" y="1261355"/>
              <a:ext cx="1339297" cy="1703700"/>
            </a:xfrm>
            <a:prstGeom prst="rect">
              <a:avLst/>
            </a:prstGeom>
          </p:spPr>
        </p:pic>
        <p:sp>
          <p:nvSpPr>
            <p:cNvPr id="27" name="object 27"/>
            <p:cNvSpPr/>
            <p:nvPr/>
          </p:nvSpPr>
          <p:spPr>
            <a:xfrm>
              <a:off x="408520" y="1256588"/>
              <a:ext cx="1349375" cy="1713864"/>
            </a:xfrm>
            <a:custGeom>
              <a:avLst/>
              <a:gdLst/>
              <a:ahLst/>
              <a:cxnLst/>
              <a:rect l="l" t="t" r="r" b="b"/>
              <a:pathLst>
                <a:path w="1349375" h="1713864">
                  <a:moveTo>
                    <a:pt x="0" y="0"/>
                  </a:moveTo>
                  <a:lnTo>
                    <a:pt x="1348828" y="0"/>
                  </a:lnTo>
                  <a:lnTo>
                    <a:pt x="1348828" y="1713242"/>
                  </a:lnTo>
                  <a:lnTo>
                    <a:pt x="0" y="1713242"/>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8" name="object 28"/>
            <p:cNvPicPr/>
            <p:nvPr/>
          </p:nvPicPr>
          <p:blipFill>
            <a:blip r:embed="rId15" cstate="print"/>
            <a:stretch>
              <a:fillRect/>
            </a:stretch>
          </p:blipFill>
          <p:spPr>
            <a:xfrm>
              <a:off x="3320796" y="1194816"/>
              <a:ext cx="1395983" cy="1741931"/>
            </a:xfrm>
            <a:prstGeom prst="rect">
              <a:avLst/>
            </a:prstGeom>
          </p:spPr>
        </p:pic>
        <p:pic>
          <p:nvPicPr>
            <p:cNvPr id="29" name="object 29"/>
            <p:cNvPicPr/>
            <p:nvPr/>
          </p:nvPicPr>
          <p:blipFill>
            <a:blip r:embed="rId16" cstate="print"/>
            <a:stretch>
              <a:fillRect/>
            </a:stretch>
          </p:blipFill>
          <p:spPr>
            <a:xfrm>
              <a:off x="3346221" y="1258054"/>
              <a:ext cx="1270069" cy="1615637"/>
            </a:xfrm>
            <a:prstGeom prst="rect">
              <a:avLst/>
            </a:prstGeom>
          </p:spPr>
        </p:pic>
        <p:sp>
          <p:nvSpPr>
            <p:cNvPr id="30" name="object 30"/>
            <p:cNvSpPr/>
            <p:nvPr/>
          </p:nvSpPr>
          <p:spPr>
            <a:xfrm>
              <a:off x="3341458" y="1253286"/>
              <a:ext cx="1280160" cy="1625600"/>
            </a:xfrm>
            <a:custGeom>
              <a:avLst/>
              <a:gdLst/>
              <a:ahLst/>
              <a:cxnLst/>
              <a:rect l="l" t="t" r="r" b="b"/>
              <a:pathLst>
                <a:path w="1280160" h="1625600">
                  <a:moveTo>
                    <a:pt x="0" y="0"/>
                  </a:moveTo>
                  <a:lnTo>
                    <a:pt x="1279601" y="0"/>
                  </a:lnTo>
                  <a:lnTo>
                    <a:pt x="1279601" y="1625168"/>
                  </a:lnTo>
                  <a:lnTo>
                    <a:pt x="0" y="1625168"/>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1" name="object 31"/>
            <p:cNvPicPr/>
            <p:nvPr/>
          </p:nvPicPr>
          <p:blipFill>
            <a:blip r:embed="rId17" cstate="print"/>
            <a:stretch>
              <a:fillRect/>
            </a:stretch>
          </p:blipFill>
          <p:spPr>
            <a:xfrm>
              <a:off x="1935480" y="1213104"/>
              <a:ext cx="1394459" cy="1808987"/>
            </a:xfrm>
            <a:prstGeom prst="rect">
              <a:avLst/>
            </a:prstGeom>
          </p:spPr>
        </p:pic>
        <p:pic>
          <p:nvPicPr>
            <p:cNvPr id="32" name="object 32"/>
            <p:cNvPicPr/>
            <p:nvPr/>
          </p:nvPicPr>
          <p:blipFill>
            <a:blip r:embed="rId18" cstate="print"/>
            <a:stretch>
              <a:fillRect/>
            </a:stretch>
          </p:blipFill>
          <p:spPr>
            <a:xfrm>
              <a:off x="1959584" y="1276578"/>
              <a:ext cx="1270063" cy="1683042"/>
            </a:xfrm>
            <a:prstGeom prst="rect">
              <a:avLst/>
            </a:prstGeom>
          </p:spPr>
        </p:pic>
        <p:sp>
          <p:nvSpPr>
            <p:cNvPr id="33" name="object 33"/>
            <p:cNvSpPr/>
            <p:nvPr/>
          </p:nvSpPr>
          <p:spPr>
            <a:xfrm>
              <a:off x="1954809" y="1271816"/>
              <a:ext cx="1280160" cy="1692910"/>
            </a:xfrm>
            <a:custGeom>
              <a:avLst/>
              <a:gdLst/>
              <a:ahLst/>
              <a:cxnLst/>
              <a:rect l="l" t="t" r="r" b="b"/>
              <a:pathLst>
                <a:path w="1280160" h="1692910">
                  <a:moveTo>
                    <a:pt x="0" y="0"/>
                  </a:moveTo>
                  <a:lnTo>
                    <a:pt x="1279601" y="0"/>
                  </a:lnTo>
                  <a:lnTo>
                    <a:pt x="1279601" y="1692567"/>
                  </a:lnTo>
                  <a:lnTo>
                    <a:pt x="0" y="1692567"/>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4"/>
            <p:cNvSpPr/>
            <p:nvPr/>
          </p:nvSpPr>
          <p:spPr>
            <a:xfrm>
              <a:off x="134404" y="2670530"/>
              <a:ext cx="5453380" cy="831215"/>
            </a:xfrm>
            <a:custGeom>
              <a:avLst/>
              <a:gdLst/>
              <a:ahLst/>
              <a:cxnLst/>
              <a:rect l="l" t="t" r="r" b="b"/>
              <a:pathLst>
                <a:path w="5453380" h="831214">
                  <a:moveTo>
                    <a:pt x="5453087" y="0"/>
                  </a:moveTo>
                  <a:lnTo>
                    <a:pt x="0" y="0"/>
                  </a:lnTo>
                  <a:lnTo>
                    <a:pt x="0" y="830999"/>
                  </a:lnTo>
                  <a:lnTo>
                    <a:pt x="5453087" y="830999"/>
                  </a:lnTo>
                  <a:lnTo>
                    <a:pt x="5453087" y="0"/>
                  </a:lnTo>
                  <a:close/>
                </a:path>
              </a:pathLst>
            </a:custGeom>
            <a:solidFill>
              <a:srgbClr val="C2F0C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5" name="object 35"/>
            <p:cNvPicPr/>
            <p:nvPr/>
          </p:nvPicPr>
          <p:blipFill>
            <a:blip r:embed="rId19" cstate="print"/>
            <a:stretch>
              <a:fillRect/>
            </a:stretch>
          </p:blipFill>
          <p:spPr>
            <a:xfrm>
              <a:off x="630936" y="2558808"/>
              <a:ext cx="4459223" cy="771131"/>
            </a:xfrm>
            <a:prstGeom prst="rect">
              <a:avLst/>
            </a:prstGeom>
          </p:spPr>
        </p:pic>
        <p:pic>
          <p:nvPicPr>
            <p:cNvPr id="36" name="object 36"/>
            <p:cNvPicPr/>
            <p:nvPr/>
          </p:nvPicPr>
          <p:blipFill>
            <a:blip r:embed="rId20" cstate="print"/>
            <a:stretch>
              <a:fillRect/>
            </a:stretch>
          </p:blipFill>
          <p:spPr>
            <a:xfrm>
              <a:off x="0" y="2924568"/>
              <a:ext cx="789431" cy="771131"/>
            </a:xfrm>
            <a:prstGeom prst="rect">
              <a:avLst/>
            </a:prstGeom>
          </p:spPr>
        </p:pic>
        <p:pic>
          <p:nvPicPr>
            <p:cNvPr id="37" name="object 37"/>
            <p:cNvPicPr/>
            <p:nvPr/>
          </p:nvPicPr>
          <p:blipFill>
            <a:blip r:embed="rId21" cstate="print"/>
            <a:stretch>
              <a:fillRect/>
            </a:stretch>
          </p:blipFill>
          <p:spPr>
            <a:xfrm>
              <a:off x="292608" y="2924568"/>
              <a:ext cx="1478279" cy="771131"/>
            </a:xfrm>
            <a:prstGeom prst="rect">
              <a:avLst/>
            </a:prstGeom>
          </p:spPr>
        </p:pic>
        <p:pic>
          <p:nvPicPr>
            <p:cNvPr id="38" name="object 38"/>
            <p:cNvPicPr/>
            <p:nvPr/>
          </p:nvPicPr>
          <p:blipFill>
            <a:blip r:embed="rId22" cstate="print"/>
            <a:stretch>
              <a:fillRect/>
            </a:stretch>
          </p:blipFill>
          <p:spPr>
            <a:xfrm>
              <a:off x="1274063" y="2924568"/>
              <a:ext cx="4459223" cy="771131"/>
            </a:xfrm>
            <a:prstGeom prst="rect">
              <a:avLst/>
            </a:prstGeom>
          </p:spPr>
        </p:pic>
      </p:grpSp>
      <p:sp>
        <p:nvSpPr>
          <p:cNvPr id="39" name="object 39"/>
          <p:cNvSpPr txBox="1"/>
          <p:nvPr/>
        </p:nvSpPr>
        <p:spPr>
          <a:xfrm>
            <a:off x="115404" y="2679169"/>
            <a:ext cx="5472430" cy="756920"/>
          </a:xfrm>
          <a:prstGeom prst="rect">
            <a:avLst/>
          </a:prstGeom>
        </p:spPr>
        <p:txBody>
          <a:bodyPr vert="horz" wrap="square" lIns="0" tIns="12700" rIns="0" bIns="0" rtlCol="0">
            <a:spAutoFit/>
          </a:bodyPr>
          <a:lstStyle/>
          <a:p>
            <a:pPr marL="16510" marR="0" lvl="0" indent="0" algn="ctr"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背景に競争力の強い科学成果</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a:p>
            <a:pPr marL="16510" marR="0" lvl="0" indent="0" algn="ctr" defTabSz="914400" eaLnBrk="1" fontAlgn="auto" latinLnBrk="0" hangingPunct="1">
              <a:lnSpc>
                <a:spcPct val="100000"/>
              </a:lnSpc>
              <a:spcBef>
                <a:spcPts val="0"/>
              </a:spcBef>
              <a:spcAft>
                <a:spcPts val="0"/>
              </a:spcAft>
              <a:buClrTx/>
              <a:buSzTx/>
              <a:buFontTx/>
              <a:buNone/>
              <a:tabLst/>
              <a:defRPr/>
            </a:pPr>
            <a:r>
              <a:rPr kumimoji="0" sz="2400" b="1" i="0" u="none" strike="noStrike" kern="0" cap="none" spc="-20" normalizeH="0" baseline="0" noProof="0" dirty="0">
                <a:ln>
                  <a:noFill/>
                </a:ln>
                <a:solidFill>
                  <a:srgbClr val="FFFFFF"/>
                </a:solidFill>
                <a:effectLst/>
                <a:uLnTx/>
                <a:uFillTx/>
                <a:latin typeface="游ゴシック"/>
                <a:cs typeface="游ゴシック"/>
              </a:rPr>
              <a:t>（=JAXA</a:t>
            </a:r>
            <a:r>
              <a:rPr kumimoji="0" sz="2400" b="1" i="0" u="none" strike="noStrike" kern="0" cap="none" spc="0" normalizeH="0" baseline="0" noProof="0" dirty="0">
                <a:ln>
                  <a:noFill/>
                </a:ln>
                <a:solidFill>
                  <a:srgbClr val="FFFFFF"/>
                </a:solidFill>
                <a:effectLst/>
                <a:uLnTx/>
                <a:uFillTx/>
                <a:latin typeface="游ゴシック"/>
                <a:cs typeface="游ゴシック"/>
              </a:rPr>
              <a:t>探査のおかげ、日本の成果</a:t>
            </a:r>
            <a:r>
              <a:rPr kumimoji="0" sz="2400" b="1" i="0" u="none" strike="noStrike" kern="0" cap="none" spc="-50" normalizeH="0" baseline="0" noProof="0" dirty="0">
                <a:ln>
                  <a:noFill/>
                </a:ln>
                <a:solidFill>
                  <a:srgbClr val="FFFFFF"/>
                </a:solidFill>
                <a:effectLst/>
                <a:uLnTx/>
                <a:uFillTx/>
                <a:latin typeface="游ゴシック"/>
                <a:cs typeface="游ゴシック"/>
              </a:rPr>
              <a:t>）</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40" name="object 40"/>
          <p:cNvGrpSpPr/>
          <p:nvPr/>
        </p:nvGrpSpPr>
        <p:grpSpPr>
          <a:xfrm>
            <a:off x="5590004" y="1659635"/>
            <a:ext cx="6276340" cy="1531620"/>
            <a:chOff x="5590004" y="1659635"/>
            <a:chExt cx="6276340" cy="1531620"/>
          </a:xfrm>
        </p:grpSpPr>
        <p:sp>
          <p:nvSpPr>
            <p:cNvPr id="41" name="object 41"/>
            <p:cNvSpPr/>
            <p:nvPr/>
          </p:nvSpPr>
          <p:spPr>
            <a:xfrm>
              <a:off x="5599527" y="2328163"/>
              <a:ext cx="496570" cy="853440"/>
            </a:xfrm>
            <a:custGeom>
              <a:avLst/>
              <a:gdLst/>
              <a:ahLst/>
              <a:cxnLst/>
              <a:rect l="l" t="t" r="r" b="b"/>
              <a:pathLst>
                <a:path w="496570" h="853439">
                  <a:moveTo>
                    <a:pt x="248234" y="0"/>
                  </a:moveTo>
                  <a:lnTo>
                    <a:pt x="248234" y="213283"/>
                  </a:lnTo>
                  <a:lnTo>
                    <a:pt x="0" y="213283"/>
                  </a:lnTo>
                  <a:lnTo>
                    <a:pt x="0" y="639864"/>
                  </a:lnTo>
                  <a:lnTo>
                    <a:pt x="248234" y="639864"/>
                  </a:lnTo>
                  <a:lnTo>
                    <a:pt x="248234" y="853147"/>
                  </a:lnTo>
                  <a:lnTo>
                    <a:pt x="496468" y="426567"/>
                  </a:lnTo>
                  <a:lnTo>
                    <a:pt x="248234" y="0"/>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42"/>
            <p:cNvSpPr/>
            <p:nvPr/>
          </p:nvSpPr>
          <p:spPr>
            <a:xfrm>
              <a:off x="5599529" y="2328163"/>
              <a:ext cx="496570" cy="853440"/>
            </a:xfrm>
            <a:custGeom>
              <a:avLst/>
              <a:gdLst/>
              <a:ahLst/>
              <a:cxnLst/>
              <a:rect l="l" t="t" r="r" b="b"/>
              <a:pathLst>
                <a:path w="496570" h="853439">
                  <a:moveTo>
                    <a:pt x="248234" y="853147"/>
                  </a:moveTo>
                  <a:lnTo>
                    <a:pt x="248234" y="639864"/>
                  </a:lnTo>
                  <a:lnTo>
                    <a:pt x="0" y="639864"/>
                  </a:lnTo>
                  <a:lnTo>
                    <a:pt x="0" y="213283"/>
                  </a:lnTo>
                  <a:lnTo>
                    <a:pt x="248234" y="213283"/>
                  </a:lnTo>
                  <a:lnTo>
                    <a:pt x="248234" y="0"/>
                  </a:lnTo>
                  <a:lnTo>
                    <a:pt x="496468" y="426567"/>
                  </a:lnTo>
                  <a:lnTo>
                    <a:pt x="248234" y="853147"/>
                  </a:lnTo>
                  <a:close/>
                </a:path>
              </a:pathLst>
            </a:custGeom>
            <a:ln w="19050">
              <a:solidFill>
                <a:srgbClr val="04233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3" name="object 43"/>
            <p:cNvPicPr/>
            <p:nvPr/>
          </p:nvPicPr>
          <p:blipFill>
            <a:blip r:embed="rId23" cstate="print"/>
            <a:stretch>
              <a:fillRect/>
            </a:stretch>
          </p:blipFill>
          <p:spPr>
            <a:xfrm>
              <a:off x="5937504" y="1659635"/>
              <a:ext cx="5068811" cy="771143"/>
            </a:xfrm>
            <a:prstGeom prst="rect">
              <a:avLst/>
            </a:prstGeom>
          </p:spPr>
        </p:pic>
        <p:pic>
          <p:nvPicPr>
            <p:cNvPr id="44" name="object 44"/>
            <p:cNvPicPr/>
            <p:nvPr/>
          </p:nvPicPr>
          <p:blipFill>
            <a:blip r:embed="rId24" cstate="print"/>
            <a:stretch>
              <a:fillRect/>
            </a:stretch>
          </p:blipFill>
          <p:spPr>
            <a:xfrm>
              <a:off x="5937503" y="2025395"/>
              <a:ext cx="2630423" cy="771143"/>
            </a:xfrm>
            <a:prstGeom prst="rect">
              <a:avLst/>
            </a:prstGeom>
          </p:spPr>
        </p:pic>
        <p:pic>
          <p:nvPicPr>
            <p:cNvPr id="45" name="object 45"/>
            <p:cNvPicPr/>
            <p:nvPr/>
          </p:nvPicPr>
          <p:blipFill>
            <a:blip r:embed="rId25" cstate="print"/>
            <a:stretch>
              <a:fillRect/>
            </a:stretch>
          </p:blipFill>
          <p:spPr>
            <a:xfrm>
              <a:off x="10922043" y="1835659"/>
              <a:ext cx="943845" cy="1345651"/>
            </a:xfrm>
            <a:prstGeom prst="rect">
              <a:avLst/>
            </a:prstGeom>
          </p:spPr>
        </p:pic>
      </p:grpSp>
      <p:sp>
        <p:nvSpPr>
          <p:cNvPr id="46" name="object 46"/>
          <p:cNvSpPr txBox="1"/>
          <p:nvPr/>
        </p:nvSpPr>
        <p:spPr>
          <a:xfrm>
            <a:off x="6173739" y="1779818"/>
            <a:ext cx="4669790" cy="1418590"/>
          </a:xfrm>
          <a:prstGeom prst="rect">
            <a:avLst/>
          </a:prstGeom>
        </p:spPr>
        <p:txBody>
          <a:bodyPr vert="horz" wrap="square" lIns="0" tIns="12700" rIns="0" bIns="0" rtlCol="0">
            <a:spAutoFit/>
          </a:bodyPr>
          <a:lstStyle/>
          <a:p>
            <a:pPr marL="12700" marR="76835" lvl="0" indent="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ここから近未来の宇宙資源利用の</a:t>
            </a:r>
            <a:r>
              <a:rPr kumimoji="0" sz="2400" b="1" i="0" u="none" strike="noStrike" kern="0" cap="none" spc="-10" normalizeH="0" baseline="0" noProof="0" dirty="0">
                <a:ln>
                  <a:noFill/>
                </a:ln>
                <a:solidFill>
                  <a:srgbClr val="FFFFFF"/>
                </a:solidFill>
                <a:effectLst/>
                <a:uLnTx/>
                <a:uFillTx/>
                <a:latin typeface="游ゴシック"/>
                <a:cs typeface="游ゴシック"/>
              </a:rPr>
              <a:t>ビジョンを得た</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a:p>
            <a:pPr marL="2460625" marR="5080" lvl="0" indent="0" defTabSz="914400" eaLnBrk="1" fontAlgn="auto" latinLnBrk="0" hangingPunct="1">
              <a:lnSpc>
                <a:spcPct val="100000"/>
              </a:lnSpc>
              <a:spcBef>
                <a:spcPts val="885"/>
              </a:spcBef>
              <a:spcAft>
                <a:spcPts val="0"/>
              </a:spcAft>
              <a:buClrTx/>
              <a:buSzTx/>
              <a:buFontTx/>
              <a:buNone/>
              <a:tabLst/>
              <a:defRPr/>
            </a:pPr>
            <a:r>
              <a:rPr kumimoji="0" sz="1800" b="1" i="0" u="none" strike="noStrike" kern="0" cap="none" spc="-20" normalizeH="0" baseline="0" noProof="0" dirty="0">
                <a:ln>
                  <a:noFill/>
                </a:ln>
                <a:solidFill>
                  <a:srgbClr val="FFFFFF"/>
                </a:solidFill>
                <a:effectLst/>
                <a:uLnTx/>
                <a:uFillTx/>
                <a:latin typeface="游ゴシック"/>
                <a:cs typeface="游ゴシック"/>
              </a:rPr>
              <a:t>Wiley</a:t>
            </a:r>
            <a:r>
              <a:rPr kumimoji="0" sz="1800" b="1" i="0" u="none" strike="noStrike" kern="0" cap="none" spc="-10" normalizeH="0" baseline="0" noProof="0" dirty="0">
                <a:ln>
                  <a:noFill/>
                </a:ln>
                <a:solidFill>
                  <a:srgbClr val="FFFFFF"/>
                </a:solidFill>
                <a:effectLst/>
                <a:uLnTx/>
                <a:uFillTx/>
                <a:latin typeface="游ゴシック"/>
                <a:cs typeface="游ゴシック"/>
              </a:rPr>
              <a:t>社から宇宙資源の本も出版した</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47" name="object 47"/>
          <p:cNvGrpSpPr/>
          <p:nvPr/>
        </p:nvGrpSpPr>
        <p:grpSpPr>
          <a:xfrm>
            <a:off x="0" y="3675888"/>
            <a:ext cx="6022975" cy="2284095"/>
            <a:chOff x="0" y="3675888"/>
            <a:chExt cx="6022975" cy="2284095"/>
          </a:xfrm>
        </p:grpSpPr>
        <p:pic>
          <p:nvPicPr>
            <p:cNvPr id="48" name="object 48"/>
            <p:cNvPicPr/>
            <p:nvPr/>
          </p:nvPicPr>
          <p:blipFill>
            <a:blip r:embed="rId26" cstate="print"/>
            <a:stretch>
              <a:fillRect/>
            </a:stretch>
          </p:blipFill>
          <p:spPr>
            <a:xfrm>
              <a:off x="2638717" y="4286328"/>
              <a:ext cx="2989313" cy="1663862"/>
            </a:xfrm>
            <a:prstGeom prst="rect">
              <a:avLst/>
            </a:prstGeom>
          </p:spPr>
        </p:pic>
        <p:sp>
          <p:nvSpPr>
            <p:cNvPr id="49" name="object 49"/>
            <p:cNvSpPr/>
            <p:nvPr/>
          </p:nvSpPr>
          <p:spPr>
            <a:xfrm>
              <a:off x="2633954" y="4281563"/>
              <a:ext cx="2999105" cy="1673860"/>
            </a:xfrm>
            <a:custGeom>
              <a:avLst/>
              <a:gdLst/>
              <a:ahLst/>
              <a:cxnLst/>
              <a:rect l="l" t="t" r="r" b="b"/>
              <a:pathLst>
                <a:path w="2999104" h="1673860">
                  <a:moveTo>
                    <a:pt x="0" y="0"/>
                  </a:moveTo>
                  <a:lnTo>
                    <a:pt x="2998838" y="0"/>
                  </a:lnTo>
                  <a:lnTo>
                    <a:pt x="2998838" y="1673390"/>
                  </a:lnTo>
                  <a:lnTo>
                    <a:pt x="0" y="1673390"/>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0" name="object 50"/>
            <p:cNvPicPr/>
            <p:nvPr/>
          </p:nvPicPr>
          <p:blipFill>
            <a:blip r:embed="rId27" cstate="print"/>
            <a:stretch>
              <a:fillRect/>
            </a:stretch>
          </p:blipFill>
          <p:spPr>
            <a:xfrm>
              <a:off x="1052169" y="4319257"/>
              <a:ext cx="1536433" cy="1540040"/>
            </a:xfrm>
            <a:prstGeom prst="rect">
              <a:avLst/>
            </a:prstGeom>
          </p:spPr>
        </p:pic>
        <p:sp>
          <p:nvSpPr>
            <p:cNvPr id="51" name="object 51"/>
            <p:cNvSpPr/>
            <p:nvPr/>
          </p:nvSpPr>
          <p:spPr>
            <a:xfrm>
              <a:off x="1047407" y="4314494"/>
              <a:ext cx="1546225" cy="1550035"/>
            </a:xfrm>
            <a:custGeom>
              <a:avLst/>
              <a:gdLst/>
              <a:ahLst/>
              <a:cxnLst/>
              <a:rect l="l" t="t" r="r" b="b"/>
              <a:pathLst>
                <a:path w="1546225" h="1550035">
                  <a:moveTo>
                    <a:pt x="0" y="0"/>
                  </a:moveTo>
                  <a:lnTo>
                    <a:pt x="1545958" y="0"/>
                  </a:lnTo>
                  <a:lnTo>
                    <a:pt x="1545958" y="1549565"/>
                  </a:lnTo>
                  <a:lnTo>
                    <a:pt x="0" y="1549565"/>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2" name="object 52"/>
            <p:cNvPicPr/>
            <p:nvPr/>
          </p:nvPicPr>
          <p:blipFill>
            <a:blip r:embed="rId28" cstate="print"/>
            <a:stretch>
              <a:fillRect/>
            </a:stretch>
          </p:blipFill>
          <p:spPr>
            <a:xfrm>
              <a:off x="1022426" y="4375734"/>
              <a:ext cx="550341" cy="399148"/>
            </a:xfrm>
            <a:prstGeom prst="rect">
              <a:avLst/>
            </a:prstGeom>
          </p:spPr>
        </p:pic>
        <p:sp>
          <p:nvSpPr>
            <p:cNvPr id="53" name="object 53"/>
            <p:cNvSpPr/>
            <p:nvPr/>
          </p:nvSpPr>
          <p:spPr>
            <a:xfrm>
              <a:off x="1017663" y="4370971"/>
              <a:ext cx="560070" cy="408940"/>
            </a:xfrm>
            <a:custGeom>
              <a:avLst/>
              <a:gdLst/>
              <a:ahLst/>
              <a:cxnLst/>
              <a:rect l="l" t="t" r="r" b="b"/>
              <a:pathLst>
                <a:path w="560069" h="408939">
                  <a:moveTo>
                    <a:pt x="0" y="0"/>
                  </a:moveTo>
                  <a:lnTo>
                    <a:pt x="559866" y="0"/>
                  </a:lnTo>
                  <a:lnTo>
                    <a:pt x="559866" y="408673"/>
                  </a:lnTo>
                  <a:lnTo>
                    <a:pt x="0" y="408673"/>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4"/>
            <p:cNvSpPr/>
            <p:nvPr/>
          </p:nvSpPr>
          <p:spPr>
            <a:xfrm>
              <a:off x="115696" y="3807739"/>
              <a:ext cx="5775960" cy="523240"/>
            </a:xfrm>
            <a:custGeom>
              <a:avLst/>
              <a:gdLst/>
              <a:ahLst/>
              <a:cxnLst/>
              <a:rect l="l" t="t" r="r" b="b"/>
              <a:pathLst>
                <a:path w="5775960" h="523239">
                  <a:moveTo>
                    <a:pt x="5775934" y="0"/>
                  </a:moveTo>
                  <a:lnTo>
                    <a:pt x="0" y="0"/>
                  </a:lnTo>
                  <a:lnTo>
                    <a:pt x="0" y="523214"/>
                  </a:lnTo>
                  <a:lnTo>
                    <a:pt x="5775934" y="523214"/>
                  </a:lnTo>
                  <a:lnTo>
                    <a:pt x="5775934" y="0"/>
                  </a:lnTo>
                  <a:close/>
                </a:path>
              </a:pathLst>
            </a:custGeom>
            <a:solidFill>
              <a:srgbClr val="C2F0C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5" name="object 55"/>
            <p:cNvPicPr/>
            <p:nvPr/>
          </p:nvPicPr>
          <p:blipFill>
            <a:blip r:embed="rId29" cstate="print"/>
            <a:stretch>
              <a:fillRect/>
            </a:stretch>
          </p:blipFill>
          <p:spPr>
            <a:xfrm>
              <a:off x="0" y="3675888"/>
              <a:ext cx="2267711" cy="890015"/>
            </a:xfrm>
            <a:prstGeom prst="rect">
              <a:avLst/>
            </a:prstGeom>
          </p:spPr>
        </p:pic>
        <p:pic>
          <p:nvPicPr>
            <p:cNvPr id="56" name="object 56"/>
            <p:cNvPicPr/>
            <p:nvPr/>
          </p:nvPicPr>
          <p:blipFill>
            <a:blip r:embed="rId30" cstate="print"/>
            <a:stretch>
              <a:fillRect/>
            </a:stretch>
          </p:blipFill>
          <p:spPr>
            <a:xfrm>
              <a:off x="1697735" y="3675888"/>
              <a:ext cx="774191" cy="890015"/>
            </a:xfrm>
            <a:prstGeom prst="rect">
              <a:avLst/>
            </a:prstGeom>
          </p:spPr>
        </p:pic>
        <p:pic>
          <p:nvPicPr>
            <p:cNvPr id="57" name="object 57"/>
            <p:cNvPicPr/>
            <p:nvPr/>
          </p:nvPicPr>
          <p:blipFill>
            <a:blip r:embed="rId31" cstate="print"/>
            <a:stretch>
              <a:fillRect/>
            </a:stretch>
          </p:blipFill>
          <p:spPr>
            <a:xfrm>
              <a:off x="1901951" y="3675888"/>
              <a:ext cx="4120895" cy="890015"/>
            </a:xfrm>
            <a:prstGeom prst="rect">
              <a:avLst/>
            </a:prstGeom>
          </p:spPr>
        </p:pic>
      </p:grpSp>
      <p:sp>
        <p:nvSpPr>
          <p:cNvPr id="58" name="object 58"/>
          <p:cNvSpPr txBox="1"/>
          <p:nvPr/>
        </p:nvSpPr>
        <p:spPr>
          <a:xfrm>
            <a:off x="194437" y="3813327"/>
            <a:ext cx="5556250" cy="4521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2800" b="1" i="0" u="none" strike="noStrike" kern="0" cap="none" spc="-35" normalizeH="0" baseline="0" noProof="0" dirty="0">
                <a:ln>
                  <a:noFill/>
                </a:ln>
                <a:solidFill>
                  <a:srgbClr val="FFFF00"/>
                </a:solidFill>
                <a:effectLst/>
                <a:uLnTx/>
                <a:uFillTx/>
                <a:latin typeface="游ゴシック"/>
                <a:cs typeface="游ゴシック"/>
              </a:rPr>
              <a:t>アルテミス</a:t>
            </a:r>
            <a:r>
              <a:rPr kumimoji="0" sz="2800" b="1" i="0" u="none" strike="noStrike" kern="0" cap="none" spc="0" normalizeH="0" baseline="0" noProof="0" dirty="0">
                <a:ln>
                  <a:noFill/>
                </a:ln>
                <a:solidFill>
                  <a:srgbClr val="FFFF00"/>
                </a:solidFill>
                <a:effectLst/>
                <a:uLnTx/>
                <a:uFillTx/>
                <a:latin typeface="游ゴシック"/>
                <a:cs typeface="游ゴシック"/>
              </a:rPr>
              <a:t>3</a:t>
            </a:r>
            <a:r>
              <a:rPr kumimoji="0" sz="2800" b="1" i="0" u="none" strike="noStrike" kern="0" cap="none" spc="-40" normalizeH="0" baseline="0" noProof="0" dirty="0">
                <a:ln>
                  <a:noFill/>
                </a:ln>
                <a:solidFill>
                  <a:srgbClr val="FFFF00"/>
                </a:solidFill>
                <a:effectLst/>
                <a:uLnTx/>
                <a:uFillTx/>
                <a:latin typeface="游ゴシック"/>
                <a:cs typeface="游ゴシック"/>
              </a:rPr>
              <a:t>号に米国外で唯一採択</a:t>
            </a:r>
            <a:endParaRPr kumimoji="0" sz="2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59" name="object 59"/>
          <p:cNvGrpSpPr/>
          <p:nvPr/>
        </p:nvGrpSpPr>
        <p:grpSpPr>
          <a:xfrm>
            <a:off x="5585772" y="2584815"/>
            <a:ext cx="6606540" cy="3337560"/>
            <a:chOff x="5585772" y="2584815"/>
            <a:chExt cx="6606540" cy="3337560"/>
          </a:xfrm>
        </p:grpSpPr>
        <p:sp>
          <p:nvSpPr>
            <p:cNvPr id="60" name="object 60"/>
            <p:cNvSpPr/>
            <p:nvPr/>
          </p:nvSpPr>
          <p:spPr>
            <a:xfrm>
              <a:off x="5595297" y="2594340"/>
              <a:ext cx="1628139" cy="1206500"/>
            </a:xfrm>
            <a:custGeom>
              <a:avLst/>
              <a:gdLst/>
              <a:ahLst/>
              <a:cxnLst/>
              <a:rect l="l" t="t" r="r" b="b"/>
              <a:pathLst>
                <a:path w="1628140" h="1206500">
                  <a:moveTo>
                    <a:pt x="1503210" y="0"/>
                  </a:moveTo>
                  <a:lnTo>
                    <a:pt x="122808" y="928725"/>
                  </a:lnTo>
                  <a:lnTo>
                    <a:pt x="60553" y="836180"/>
                  </a:lnTo>
                  <a:lnTo>
                    <a:pt x="0" y="1145781"/>
                  </a:lnTo>
                  <a:lnTo>
                    <a:pt x="309587" y="1206334"/>
                  </a:lnTo>
                  <a:lnTo>
                    <a:pt x="247332" y="1113802"/>
                  </a:lnTo>
                  <a:lnTo>
                    <a:pt x="1627720" y="185077"/>
                  </a:lnTo>
                  <a:lnTo>
                    <a:pt x="1503210" y="0"/>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1"/>
            <p:cNvSpPr/>
            <p:nvPr/>
          </p:nvSpPr>
          <p:spPr>
            <a:xfrm>
              <a:off x="5595297" y="2594340"/>
              <a:ext cx="1628139" cy="1206500"/>
            </a:xfrm>
            <a:custGeom>
              <a:avLst/>
              <a:gdLst/>
              <a:ahLst/>
              <a:cxnLst/>
              <a:rect l="l" t="t" r="r" b="b"/>
              <a:pathLst>
                <a:path w="1628140" h="1206500">
                  <a:moveTo>
                    <a:pt x="60553" y="836180"/>
                  </a:moveTo>
                  <a:lnTo>
                    <a:pt x="122808" y="928725"/>
                  </a:lnTo>
                  <a:lnTo>
                    <a:pt x="1503210" y="0"/>
                  </a:lnTo>
                  <a:lnTo>
                    <a:pt x="1627720" y="185077"/>
                  </a:lnTo>
                  <a:lnTo>
                    <a:pt x="247332" y="1113802"/>
                  </a:lnTo>
                  <a:lnTo>
                    <a:pt x="309587" y="1206334"/>
                  </a:lnTo>
                  <a:lnTo>
                    <a:pt x="0" y="1145781"/>
                  </a:lnTo>
                  <a:lnTo>
                    <a:pt x="60553" y="836180"/>
                  </a:lnTo>
                  <a:close/>
                </a:path>
              </a:pathLst>
            </a:custGeom>
            <a:ln w="19050">
              <a:solidFill>
                <a:srgbClr val="04233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2" name="object 62"/>
            <p:cNvPicPr/>
            <p:nvPr/>
          </p:nvPicPr>
          <p:blipFill>
            <a:blip r:embed="rId32" cstate="print"/>
            <a:stretch>
              <a:fillRect/>
            </a:stretch>
          </p:blipFill>
          <p:spPr>
            <a:xfrm>
              <a:off x="7618591" y="4248991"/>
              <a:ext cx="2873056" cy="1663861"/>
            </a:xfrm>
            <a:prstGeom prst="rect">
              <a:avLst/>
            </a:prstGeom>
          </p:spPr>
        </p:pic>
        <p:sp>
          <p:nvSpPr>
            <p:cNvPr id="63" name="object 63"/>
            <p:cNvSpPr/>
            <p:nvPr/>
          </p:nvSpPr>
          <p:spPr>
            <a:xfrm>
              <a:off x="7613827" y="4244225"/>
              <a:ext cx="2882900" cy="1673860"/>
            </a:xfrm>
            <a:custGeom>
              <a:avLst/>
              <a:gdLst/>
              <a:ahLst/>
              <a:cxnLst/>
              <a:rect l="l" t="t" r="r" b="b"/>
              <a:pathLst>
                <a:path w="2882900" h="1673860">
                  <a:moveTo>
                    <a:pt x="0" y="0"/>
                  </a:moveTo>
                  <a:lnTo>
                    <a:pt x="2882595" y="0"/>
                  </a:lnTo>
                  <a:lnTo>
                    <a:pt x="2882595" y="1673390"/>
                  </a:lnTo>
                  <a:lnTo>
                    <a:pt x="0" y="1673390"/>
                  </a:lnTo>
                  <a:lnTo>
                    <a:pt x="0" y="0"/>
                  </a:lnTo>
                  <a:close/>
                </a:path>
              </a:pathLst>
            </a:custGeom>
            <a:ln w="9524">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4" name="object 64"/>
            <p:cNvPicPr/>
            <p:nvPr/>
          </p:nvPicPr>
          <p:blipFill>
            <a:blip r:embed="rId33" cstate="print"/>
            <a:stretch>
              <a:fillRect/>
            </a:stretch>
          </p:blipFill>
          <p:spPr>
            <a:xfrm>
              <a:off x="10177055" y="4184206"/>
              <a:ext cx="1950653" cy="1142389"/>
            </a:xfrm>
            <a:prstGeom prst="rect">
              <a:avLst/>
            </a:prstGeom>
          </p:spPr>
        </p:pic>
        <p:sp>
          <p:nvSpPr>
            <p:cNvPr id="65" name="object 65"/>
            <p:cNvSpPr/>
            <p:nvPr/>
          </p:nvSpPr>
          <p:spPr>
            <a:xfrm>
              <a:off x="10172293" y="4179442"/>
              <a:ext cx="1960245" cy="1152525"/>
            </a:xfrm>
            <a:custGeom>
              <a:avLst/>
              <a:gdLst/>
              <a:ahLst/>
              <a:cxnLst/>
              <a:rect l="l" t="t" r="r" b="b"/>
              <a:pathLst>
                <a:path w="1960245" h="1152525">
                  <a:moveTo>
                    <a:pt x="0" y="0"/>
                  </a:moveTo>
                  <a:lnTo>
                    <a:pt x="1960181" y="0"/>
                  </a:lnTo>
                  <a:lnTo>
                    <a:pt x="1960181" y="1151915"/>
                  </a:lnTo>
                  <a:lnTo>
                    <a:pt x="0" y="1151915"/>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6" name="object 66"/>
            <p:cNvPicPr/>
            <p:nvPr/>
          </p:nvPicPr>
          <p:blipFill>
            <a:blip r:embed="rId34" cstate="print"/>
            <a:stretch>
              <a:fillRect/>
            </a:stretch>
          </p:blipFill>
          <p:spPr>
            <a:xfrm>
              <a:off x="6684711" y="4394024"/>
              <a:ext cx="1794160" cy="1096833"/>
            </a:xfrm>
            <a:prstGeom prst="rect">
              <a:avLst/>
            </a:prstGeom>
          </p:spPr>
        </p:pic>
        <p:sp>
          <p:nvSpPr>
            <p:cNvPr id="67" name="object 67"/>
            <p:cNvSpPr/>
            <p:nvPr/>
          </p:nvSpPr>
          <p:spPr>
            <a:xfrm>
              <a:off x="6679945" y="4389259"/>
              <a:ext cx="1804035" cy="1106805"/>
            </a:xfrm>
            <a:custGeom>
              <a:avLst/>
              <a:gdLst/>
              <a:ahLst/>
              <a:cxnLst/>
              <a:rect l="l" t="t" r="r" b="b"/>
              <a:pathLst>
                <a:path w="1804034" h="1106804">
                  <a:moveTo>
                    <a:pt x="0" y="0"/>
                  </a:moveTo>
                  <a:lnTo>
                    <a:pt x="1803692" y="0"/>
                  </a:lnTo>
                  <a:lnTo>
                    <a:pt x="1803692" y="1106360"/>
                  </a:lnTo>
                  <a:lnTo>
                    <a:pt x="0" y="1106360"/>
                  </a:lnTo>
                  <a:lnTo>
                    <a:pt x="0" y="0"/>
                  </a:lnTo>
                  <a:close/>
                </a:path>
              </a:pathLst>
            </a:custGeom>
            <a:ln w="9525">
              <a:solidFill>
                <a:srgbClr val="D9D9D9"/>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8"/>
            <p:cNvSpPr/>
            <p:nvPr/>
          </p:nvSpPr>
          <p:spPr>
            <a:xfrm>
              <a:off x="5944552" y="3807751"/>
              <a:ext cx="6247765" cy="523240"/>
            </a:xfrm>
            <a:custGeom>
              <a:avLst/>
              <a:gdLst/>
              <a:ahLst/>
              <a:cxnLst/>
              <a:rect l="l" t="t" r="r" b="b"/>
              <a:pathLst>
                <a:path w="6247765" h="523239">
                  <a:moveTo>
                    <a:pt x="6247460" y="0"/>
                  </a:moveTo>
                  <a:lnTo>
                    <a:pt x="0" y="0"/>
                  </a:lnTo>
                  <a:lnTo>
                    <a:pt x="0" y="523214"/>
                  </a:lnTo>
                  <a:lnTo>
                    <a:pt x="6247460" y="523214"/>
                  </a:lnTo>
                  <a:lnTo>
                    <a:pt x="6247460" y="0"/>
                  </a:lnTo>
                  <a:close/>
                </a:path>
              </a:pathLst>
            </a:custGeom>
            <a:solidFill>
              <a:srgbClr val="C2F0C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9" name="object 69"/>
            <p:cNvPicPr/>
            <p:nvPr/>
          </p:nvPicPr>
          <p:blipFill>
            <a:blip r:embed="rId35" cstate="print"/>
            <a:stretch>
              <a:fillRect/>
            </a:stretch>
          </p:blipFill>
          <p:spPr>
            <a:xfrm>
              <a:off x="5751575" y="3675887"/>
              <a:ext cx="6440423" cy="890015"/>
            </a:xfrm>
            <a:prstGeom prst="rect">
              <a:avLst/>
            </a:prstGeom>
          </p:spPr>
        </p:pic>
      </p:grpSp>
      <p:sp>
        <p:nvSpPr>
          <p:cNvPr id="70" name="object 70"/>
          <p:cNvSpPr txBox="1"/>
          <p:nvPr/>
        </p:nvSpPr>
        <p:spPr>
          <a:xfrm>
            <a:off x="6023283" y="3813327"/>
            <a:ext cx="6063615" cy="4521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2800" b="1" i="0" u="none" strike="noStrike" kern="0" cap="none" spc="-40" normalizeH="0" baseline="0" noProof="0" dirty="0">
                <a:ln>
                  <a:noFill/>
                </a:ln>
                <a:solidFill>
                  <a:srgbClr val="FFFF00"/>
                </a:solidFill>
                <a:effectLst/>
                <a:uLnTx/>
                <a:uFillTx/>
                <a:latin typeface="游ゴシック"/>
                <a:cs typeface="游ゴシック"/>
              </a:rPr>
              <a:t>世界初の商業資源探査計画に唯一採択</a:t>
            </a:r>
            <a:endParaRPr kumimoji="0" sz="2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71" name="object 71"/>
          <p:cNvGrpSpPr/>
          <p:nvPr/>
        </p:nvGrpSpPr>
        <p:grpSpPr>
          <a:xfrm>
            <a:off x="6153912" y="0"/>
            <a:ext cx="5937250" cy="4665980"/>
            <a:chOff x="6153912" y="0"/>
            <a:chExt cx="5937250" cy="4665980"/>
          </a:xfrm>
        </p:grpSpPr>
        <p:pic>
          <p:nvPicPr>
            <p:cNvPr id="72" name="object 72"/>
            <p:cNvPicPr/>
            <p:nvPr/>
          </p:nvPicPr>
          <p:blipFill>
            <a:blip r:embed="rId36" cstate="print"/>
            <a:stretch>
              <a:fillRect/>
            </a:stretch>
          </p:blipFill>
          <p:spPr>
            <a:xfrm>
              <a:off x="8492276" y="4385005"/>
              <a:ext cx="689492" cy="280466"/>
            </a:xfrm>
            <a:prstGeom prst="rect">
              <a:avLst/>
            </a:prstGeom>
          </p:spPr>
        </p:pic>
        <p:sp>
          <p:nvSpPr>
            <p:cNvPr id="73" name="object 73"/>
            <p:cNvSpPr/>
            <p:nvPr/>
          </p:nvSpPr>
          <p:spPr>
            <a:xfrm>
              <a:off x="7489271" y="2565773"/>
              <a:ext cx="876300" cy="1116965"/>
            </a:xfrm>
            <a:custGeom>
              <a:avLst/>
              <a:gdLst/>
              <a:ahLst/>
              <a:cxnLst/>
              <a:rect l="l" t="t" r="r" b="b"/>
              <a:pathLst>
                <a:path w="876300" h="1116964">
                  <a:moveTo>
                    <a:pt x="183603" y="0"/>
                  </a:moveTo>
                  <a:lnTo>
                    <a:pt x="0" y="126682"/>
                  </a:lnTo>
                  <a:lnTo>
                    <a:pt x="600290" y="996670"/>
                  </a:lnTo>
                  <a:lnTo>
                    <a:pt x="508495" y="1060018"/>
                  </a:lnTo>
                  <a:lnTo>
                    <a:pt x="818781" y="1116939"/>
                  </a:lnTo>
                  <a:lnTo>
                    <a:pt x="875703" y="806653"/>
                  </a:lnTo>
                  <a:lnTo>
                    <a:pt x="783894" y="869988"/>
                  </a:lnTo>
                  <a:lnTo>
                    <a:pt x="183603" y="0"/>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4"/>
            <p:cNvSpPr/>
            <p:nvPr/>
          </p:nvSpPr>
          <p:spPr>
            <a:xfrm>
              <a:off x="7489271" y="2565773"/>
              <a:ext cx="876300" cy="1116965"/>
            </a:xfrm>
            <a:custGeom>
              <a:avLst/>
              <a:gdLst/>
              <a:ahLst/>
              <a:cxnLst/>
              <a:rect l="l" t="t" r="r" b="b"/>
              <a:pathLst>
                <a:path w="876300" h="1116964">
                  <a:moveTo>
                    <a:pt x="508495" y="1060018"/>
                  </a:moveTo>
                  <a:lnTo>
                    <a:pt x="600290" y="996670"/>
                  </a:lnTo>
                  <a:lnTo>
                    <a:pt x="0" y="126682"/>
                  </a:lnTo>
                  <a:lnTo>
                    <a:pt x="183603" y="0"/>
                  </a:lnTo>
                  <a:lnTo>
                    <a:pt x="783894" y="869988"/>
                  </a:lnTo>
                  <a:lnTo>
                    <a:pt x="875703" y="806653"/>
                  </a:lnTo>
                  <a:lnTo>
                    <a:pt x="818781" y="1116939"/>
                  </a:lnTo>
                  <a:lnTo>
                    <a:pt x="508495" y="1060018"/>
                  </a:lnTo>
                  <a:close/>
                </a:path>
              </a:pathLst>
            </a:custGeom>
            <a:ln w="19050">
              <a:solidFill>
                <a:srgbClr val="04233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75" name="object 75"/>
            <p:cNvPicPr/>
            <p:nvPr/>
          </p:nvPicPr>
          <p:blipFill>
            <a:blip r:embed="rId37" cstate="print"/>
            <a:stretch>
              <a:fillRect/>
            </a:stretch>
          </p:blipFill>
          <p:spPr>
            <a:xfrm>
              <a:off x="11030902" y="0"/>
              <a:ext cx="1059929" cy="1389075"/>
            </a:xfrm>
            <a:prstGeom prst="rect">
              <a:avLst/>
            </a:prstGeom>
          </p:spPr>
        </p:pic>
        <p:pic>
          <p:nvPicPr>
            <p:cNvPr id="76" name="object 76"/>
            <p:cNvPicPr/>
            <p:nvPr/>
          </p:nvPicPr>
          <p:blipFill>
            <a:blip r:embed="rId38" cstate="print"/>
            <a:stretch>
              <a:fillRect/>
            </a:stretch>
          </p:blipFill>
          <p:spPr>
            <a:xfrm>
              <a:off x="6153912" y="0"/>
              <a:ext cx="2010155" cy="752855"/>
            </a:xfrm>
            <a:prstGeom prst="rect">
              <a:avLst/>
            </a:prstGeom>
          </p:spPr>
        </p:pic>
        <p:pic>
          <p:nvPicPr>
            <p:cNvPr id="77" name="object 77"/>
            <p:cNvPicPr/>
            <p:nvPr/>
          </p:nvPicPr>
          <p:blipFill>
            <a:blip r:embed="rId39" cstate="print"/>
            <a:stretch>
              <a:fillRect/>
            </a:stretch>
          </p:blipFill>
          <p:spPr>
            <a:xfrm>
              <a:off x="7642860" y="0"/>
              <a:ext cx="3526535" cy="673607"/>
            </a:xfrm>
            <a:prstGeom prst="rect">
              <a:avLst/>
            </a:prstGeom>
          </p:spPr>
        </p:pic>
      </p:grpSp>
      <p:sp>
        <p:nvSpPr>
          <p:cNvPr id="78" name="object 78"/>
          <p:cNvSpPr txBox="1"/>
          <p:nvPr/>
        </p:nvSpPr>
        <p:spPr>
          <a:xfrm>
            <a:off x="6431716" y="33383"/>
            <a:ext cx="4519930" cy="4521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2800" b="1" i="0" u="none" strike="noStrike" kern="0" cap="none" spc="-25" normalizeH="0" baseline="0" noProof="0" dirty="0">
                <a:ln>
                  <a:noFill/>
                </a:ln>
                <a:solidFill>
                  <a:srgbClr val="FFFFFF"/>
                </a:solidFill>
                <a:effectLst/>
                <a:uLnTx/>
                <a:uFillTx/>
                <a:latin typeface="HG明朝B"/>
                <a:cs typeface="HG明朝B"/>
              </a:rPr>
              <a:t>宮本英昭</a:t>
            </a:r>
            <a:r>
              <a:rPr kumimoji="0" sz="2000" b="1" i="0" u="none" strike="noStrike" kern="0" cap="none" spc="-10" normalizeH="0" baseline="0" noProof="0" dirty="0">
                <a:ln>
                  <a:noFill/>
                </a:ln>
                <a:solidFill>
                  <a:srgbClr val="FFFFFF"/>
                </a:solidFill>
                <a:effectLst/>
                <a:uLnTx/>
                <a:uFillTx/>
                <a:latin typeface="HG明朝B"/>
                <a:cs typeface="HG明朝B"/>
              </a:rPr>
              <a:t>（</a:t>
            </a:r>
            <a:r>
              <a:rPr kumimoji="0" sz="2000" b="1" i="0" u="none" strike="noStrike" kern="0" cap="none" spc="-20" normalizeH="0" baseline="0" noProof="0" dirty="0">
                <a:ln>
                  <a:noFill/>
                </a:ln>
                <a:solidFill>
                  <a:srgbClr val="FFFFFF"/>
                </a:solidFill>
                <a:effectLst/>
                <a:uLnTx/>
                <a:uFillTx/>
                <a:latin typeface="HG明朝B"/>
                <a:cs typeface="HG明朝B"/>
              </a:rPr>
              <a:t>惑星地質学•宇宙資源</a:t>
            </a:r>
            <a:r>
              <a:rPr kumimoji="0" sz="2000" b="1" i="0" u="none" strike="noStrike" kern="0" cap="none" spc="-50" normalizeH="0" baseline="0" noProof="0" dirty="0">
                <a:ln>
                  <a:noFill/>
                </a:ln>
                <a:solidFill>
                  <a:srgbClr val="FFFFFF"/>
                </a:solidFill>
                <a:effectLst/>
                <a:uLnTx/>
                <a:uFillTx/>
                <a:latin typeface="HG明朝B"/>
                <a:cs typeface="HG明朝B"/>
              </a:rPr>
              <a:t>）</a:t>
            </a:r>
            <a:endParaRPr kumimoji="0" sz="2000" b="0" i="0" u="none" strike="noStrike" kern="0" cap="none" spc="0" normalizeH="0" baseline="0" noProof="0">
              <a:ln>
                <a:noFill/>
              </a:ln>
              <a:solidFill>
                <a:sysClr val="windowText" lastClr="000000"/>
              </a:solidFill>
              <a:effectLst/>
              <a:uLnTx/>
              <a:uFillTx/>
              <a:latin typeface="HG明朝B"/>
              <a:cs typeface="HG明朝B"/>
            </a:endParaRPr>
          </a:p>
        </p:txBody>
      </p:sp>
      <p:pic>
        <p:nvPicPr>
          <p:cNvPr id="79" name="object 79"/>
          <p:cNvPicPr/>
          <p:nvPr/>
        </p:nvPicPr>
        <p:blipFill>
          <a:blip r:embed="rId40" cstate="print"/>
          <a:stretch>
            <a:fillRect/>
          </a:stretch>
        </p:blipFill>
        <p:spPr>
          <a:xfrm>
            <a:off x="5882640" y="350520"/>
            <a:ext cx="1019555" cy="467867"/>
          </a:xfrm>
          <a:prstGeom prst="rect">
            <a:avLst/>
          </a:prstGeom>
        </p:spPr>
      </p:pic>
      <p:sp>
        <p:nvSpPr>
          <p:cNvPr id="80" name="object 80"/>
          <p:cNvSpPr txBox="1"/>
          <p:nvPr/>
        </p:nvSpPr>
        <p:spPr>
          <a:xfrm>
            <a:off x="6023285" y="444863"/>
            <a:ext cx="739140" cy="23939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400" b="1" i="0" u="none" strike="noStrike" kern="0" cap="none" spc="-15" normalizeH="0" baseline="0" noProof="0" dirty="0">
                <a:ln>
                  <a:noFill/>
                </a:ln>
                <a:solidFill>
                  <a:srgbClr val="FFFFFF"/>
                </a:solidFill>
                <a:effectLst/>
                <a:uLnTx/>
                <a:uFillTx/>
                <a:latin typeface="HG明朝B"/>
                <a:cs typeface="HG明朝B"/>
              </a:rPr>
              <a:t>東京大学</a:t>
            </a:r>
            <a:endParaRPr kumimoji="0" sz="1400" b="0" i="0" u="none" strike="noStrike" kern="0" cap="none" spc="0" normalizeH="0" baseline="0" noProof="0">
              <a:ln>
                <a:noFill/>
              </a:ln>
              <a:solidFill>
                <a:sysClr val="windowText" lastClr="000000"/>
              </a:solidFill>
              <a:effectLst/>
              <a:uLnTx/>
              <a:uFillTx/>
              <a:latin typeface="HG明朝B"/>
              <a:cs typeface="HG明朝B"/>
            </a:endParaRPr>
          </a:p>
        </p:txBody>
      </p:sp>
      <p:grpSp>
        <p:nvGrpSpPr>
          <p:cNvPr id="81" name="object 81"/>
          <p:cNvGrpSpPr/>
          <p:nvPr/>
        </p:nvGrpSpPr>
        <p:grpSpPr>
          <a:xfrm>
            <a:off x="6772656" y="350520"/>
            <a:ext cx="4217035" cy="894715"/>
            <a:chOff x="6772656" y="350520"/>
            <a:chExt cx="4217035" cy="894715"/>
          </a:xfrm>
        </p:grpSpPr>
        <p:pic>
          <p:nvPicPr>
            <p:cNvPr id="82" name="object 82"/>
            <p:cNvPicPr/>
            <p:nvPr/>
          </p:nvPicPr>
          <p:blipFill>
            <a:blip r:embed="rId41" cstate="print"/>
            <a:stretch>
              <a:fillRect/>
            </a:stretch>
          </p:blipFill>
          <p:spPr>
            <a:xfrm>
              <a:off x="6772656" y="350520"/>
              <a:ext cx="2973322" cy="467867"/>
            </a:xfrm>
            <a:prstGeom prst="rect">
              <a:avLst/>
            </a:prstGeom>
          </p:spPr>
        </p:pic>
        <p:pic>
          <p:nvPicPr>
            <p:cNvPr id="83" name="object 83"/>
            <p:cNvPicPr/>
            <p:nvPr/>
          </p:nvPicPr>
          <p:blipFill>
            <a:blip r:embed="rId42" cstate="print"/>
            <a:stretch>
              <a:fillRect/>
            </a:stretch>
          </p:blipFill>
          <p:spPr>
            <a:xfrm>
              <a:off x="6772656" y="563879"/>
              <a:ext cx="4216907" cy="467867"/>
            </a:xfrm>
            <a:prstGeom prst="rect">
              <a:avLst/>
            </a:prstGeom>
          </p:spPr>
        </p:pic>
        <p:pic>
          <p:nvPicPr>
            <p:cNvPr id="84" name="object 84"/>
            <p:cNvPicPr/>
            <p:nvPr/>
          </p:nvPicPr>
          <p:blipFill>
            <a:blip r:embed="rId43" cstate="print"/>
            <a:stretch>
              <a:fillRect/>
            </a:stretch>
          </p:blipFill>
          <p:spPr>
            <a:xfrm>
              <a:off x="6772656" y="777240"/>
              <a:ext cx="4038598" cy="467867"/>
            </a:xfrm>
            <a:prstGeom prst="rect">
              <a:avLst/>
            </a:prstGeom>
          </p:spPr>
        </p:pic>
      </p:grpSp>
      <p:sp>
        <p:nvSpPr>
          <p:cNvPr id="85" name="object 85"/>
          <p:cNvSpPr txBox="1"/>
          <p:nvPr/>
        </p:nvSpPr>
        <p:spPr>
          <a:xfrm>
            <a:off x="6913300" y="444863"/>
            <a:ext cx="3936365" cy="66611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400" b="1" i="0" u="none" strike="noStrike" kern="0" cap="none" spc="-20" normalizeH="0" baseline="0" noProof="0" dirty="0">
                <a:ln>
                  <a:noFill/>
                </a:ln>
                <a:solidFill>
                  <a:srgbClr val="FFFFFF"/>
                </a:solidFill>
                <a:effectLst/>
                <a:uLnTx/>
                <a:uFillTx/>
                <a:latin typeface="HG明朝B"/>
                <a:cs typeface="HG明朝B"/>
              </a:rPr>
              <a:t>総長補佐、工学系研究科広報室長</a:t>
            </a:r>
            <a:endParaRPr kumimoji="0" sz="1400" b="0" i="0" u="none" strike="noStrike" kern="0" cap="none" spc="0" normalizeH="0" baseline="0" noProof="0">
              <a:ln>
                <a:noFill/>
              </a:ln>
              <a:solidFill>
                <a:sysClr val="windowText" lastClr="000000"/>
              </a:solidFill>
              <a:effectLst/>
              <a:uLnTx/>
              <a:uFillTx/>
              <a:latin typeface="HG明朝B"/>
              <a:cs typeface="HG明朝B"/>
            </a:endParaRPr>
          </a:p>
          <a:p>
            <a:pPr marL="12700" marR="508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20" normalizeH="0" baseline="0" noProof="0" dirty="0">
                <a:ln>
                  <a:noFill/>
                </a:ln>
                <a:solidFill>
                  <a:srgbClr val="FFFFFF"/>
                </a:solidFill>
                <a:effectLst/>
                <a:uLnTx/>
                <a:uFillTx/>
                <a:latin typeface="HG明朝B"/>
                <a:cs typeface="HG明朝B"/>
              </a:rPr>
              <a:t>大学院工学系研究科•システム創成学専攻•教授大学院理学系研究科•地球惑星科学専攻•教授</a:t>
            </a:r>
            <a:endParaRPr kumimoji="0" sz="1400" b="0" i="0" u="none" strike="noStrike" kern="0" cap="none" spc="0" normalizeH="0" baseline="0" noProof="0">
              <a:ln>
                <a:noFill/>
              </a:ln>
              <a:solidFill>
                <a:sysClr val="windowText" lastClr="000000"/>
              </a:solidFill>
              <a:effectLst/>
              <a:uLnTx/>
              <a:uFillTx/>
              <a:latin typeface="HG明朝B"/>
              <a:cs typeface="HG明朝B"/>
            </a:endParaRPr>
          </a:p>
        </p:txBody>
      </p:sp>
      <p:grpSp>
        <p:nvGrpSpPr>
          <p:cNvPr id="86" name="object 86"/>
          <p:cNvGrpSpPr/>
          <p:nvPr/>
        </p:nvGrpSpPr>
        <p:grpSpPr>
          <a:xfrm>
            <a:off x="5882640" y="990600"/>
            <a:ext cx="3921760" cy="693420"/>
            <a:chOff x="5882640" y="990600"/>
            <a:chExt cx="3921760" cy="693420"/>
          </a:xfrm>
        </p:grpSpPr>
        <p:pic>
          <p:nvPicPr>
            <p:cNvPr id="87" name="object 87"/>
            <p:cNvPicPr/>
            <p:nvPr/>
          </p:nvPicPr>
          <p:blipFill>
            <a:blip r:embed="rId44" cstate="print"/>
            <a:stretch>
              <a:fillRect/>
            </a:stretch>
          </p:blipFill>
          <p:spPr>
            <a:xfrm>
              <a:off x="5882640" y="1002791"/>
              <a:ext cx="2497835" cy="467867"/>
            </a:xfrm>
            <a:prstGeom prst="rect">
              <a:avLst/>
            </a:prstGeom>
          </p:spPr>
        </p:pic>
        <p:pic>
          <p:nvPicPr>
            <p:cNvPr id="88" name="object 88"/>
            <p:cNvPicPr/>
            <p:nvPr/>
          </p:nvPicPr>
          <p:blipFill>
            <a:blip r:embed="rId45" cstate="print"/>
            <a:stretch>
              <a:fillRect/>
            </a:stretch>
          </p:blipFill>
          <p:spPr>
            <a:xfrm>
              <a:off x="8072628" y="990600"/>
              <a:ext cx="1731263" cy="467868"/>
            </a:xfrm>
            <a:prstGeom prst="rect">
              <a:avLst/>
            </a:prstGeom>
          </p:spPr>
        </p:pic>
        <p:pic>
          <p:nvPicPr>
            <p:cNvPr id="89" name="object 89"/>
            <p:cNvPicPr/>
            <p:nvPr/>
          </p:nvPicPr>
          <p:blipFill>
            <a:blip r:embed="rId46" cstate="print"/>
            <a:stretch>
              <a:fillRect/>
            </a:stretch>
          </p:blipFill>
          <p:spPr>
            <a:xfrm>
              <a:off x="5882640" y="1216152"/>
              <a:ext cx="2109215" cy="467867"/>
            </a:xfrm>
            <a:prstGeom prst="rect">
              <a:avLst/>
            </a:prstGeom>
          </p:spPr>
        </p:pic>
        <p:pic>
          <p:nvPicPr>
            <p:cNvPr id="90" name="object 90"/>
            <p:cNvPicPr/>
            <p:nvPr/>
          </p:nvPicPr>
          <p:blipFill>
            <a:blip r:embed="rId47" cstate="print"/>
            <a:stretch>
              <a:fillRect/>
            </a:stretch>
          </p:blipFill>
          <p:spPr>
            <a:xfrm>
              <a:off x="7684008" y="1203959"/>
              <a:ext cx="1199387" cy="467867"/>
            </a:xfrm>
            <a:prstGeom prst="rect">
              <a:avLst/>
            </a:prstGeom>
          </p:spPr>
        </p:pic>
      </p:grpSp>
      <p:sp>
        <p:nvSpPr>
          <p:cNvPr id="91" name="object 91"/>
          <p:cNvSpPr txBox="1"/>
          <p:nvPr/>
        </p:nvSpPr>
        <p:spPr>
          <a:xfrm>
            <a:off x="6023285" y="1084943"/>
            <a:ext cx="3640454" cy="452755"/>
          </a:xfrm>
          <a:prstGeom prst="rect">
            <a:avLst/>
          </a:prstGeom>
        </p:spPr>
        <p:txBody>
          <a:bodyPr vert="horz" wrap="square" lIns="0" tIns="13335" rIns="0" bIns="0" rtlCol="0">
            <a:spAutoFit/>
          </a:bodyPr>
          <a:lstStyle/>
          <a:p>
            <a:pPr marL="12700" marR="5080" lvl="0" indent="0" defTabSz="914400" eaLnBrk="1" fontAlgn="auto" latinLnBrk="0" hangingPunct="1">
              <a:lnSpc>
                <a:spcPct val="100000"/>
              </a:lnSpc>
              <a:spcBef>
                <a:spcPts val="105"/>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Cambria"/>
                <a:cs typeface="Cambria"/>
              </a:rPr>
              <a:t>Planetary</a:t>
            </a:r>
            <a:r>
              <a:rPr kumimoji="0" sz="1400" b="1" i="0" u="none" strike="noStrike" kern="0" cap="none" spc="-20" normalizeH="0" baseline="0" noProof="0" dirty="0">
                <a:ln>
                  <a:noFill/>
                </a:ln>
                <a:solidFill>
                  <a:srgbClr val="FFFFFF"/>
                </a:solidFill>
                <a:effectLst/>
                <a:uLnTx/>
                <a:uFillTx/>
                <a:latin typeface="Cambria"/>
                <a:cs typeface="Cambria"/>
              </a:rPr>
              <a:t> </a:t>
            </a:r>
            <a:r>
              <a:rPr kumimoji="0" sz="1400" b="1" i="0" u="none" strike="noStrike" kern="0" cap="none" spc="0" normalizeH="0" baseline="0" noProof="0" dirty="0">
                <a:ln>
                  <a:noFill/>
                </a:ln>
                <a:solidFill>
                  <a:srgbClr val="FFFFFF"/>
                </a:solidFill>
                <a:effectLst/>
                <a:uLnTx/>
                <a:uFillTx/>
                <a:latin typeface="Cambria"/>
                <a:cs typeface="Cambria"/>
              </a:rPr>
              <a:t>Science</a:t>
            </a:r>
            <a:r>
              <a:rPr kumimoji="0" sz="1400" b="1" i="0" u="none" strike="noStrike" kern="0" cap="none" spc="-15" normalizeH="0" baseline="0" noProof="0" dirty="0">
                <a:ln>
                  <a:noFill/>
                </a:ln>
                <a:solidFill>
                  <a:srgbClr val="FFFFFF"/>
                </a:solidFill>
                <a:effectLst/>
                <a:uLnTx/>
                <a:uFillTx/>
                <a:latin typeface="Cambria"/>
                <a:cs typeface="Cambria"/>
              </a:rPr>
              <a:t> </a:t>
            </a:r>
            <a:r>
              <a:rPr kumimoji="0" sz="1400" b="1" i="0" u="none" strike="noStrike" kern="0" cap="none" spc="-10" normalizeH="0" baseline="0" noProof="0" dirty="0">
                <a:ln>
                  <a:noFill/>
                </a:ln>
                <a:solidFill>
                  <a:srgbClr val="FFFFFF"/>
                </a:solidFill>
                <a:effectLst/>
                <a:uLnTx/>
                <a:uFillTx/>
                <a:latin typeface="Cambria"/>
                <a:cs typeface="Cambria"/>
              </a:rPr>
              <a:t>Institute</a:t>
            </a:r>
            <a:r>
              <a:rPr kumimoji="0" sz="1400" b="1" i="0" u="none" strike="noStrike" kern="0" cap="none" spc="-15" normalizeH="0" baseline="0" noProof="0" dirty="0">
                <a:ln>
                  <a:noFill/>
                </a:ln>
                <a:solidFill>
                  <a:srgbClr val="FFFFFF"/>
                </a:solidFill>
                <a:effectLst/>
                <a:uLnTx/>
                <a:uFillTx/>
                <a:latin typeface="HG明朝B"/>
                <a:cs typeface="HG明朝B"/>
              </a:rPr>
              <a:t>•上級連携研究員</a:t>
            </a:r>
            <a:r>
              <a:rPr kumimoji="0" sz="1400" b="1" i="0" u="none" strike="noStrike" kern="0" cap="none" spc="-50" normalizeH="0" baseline="0" noProof="0" dirty="0">
                <a:ln>
                  <a:noFill/>
                </a:ln>
                <a:solidFill>
                  <a:srgbClr val="FFFFFF"/>
                </a:solidFill>
                <a:effectLst/>
                <a:uLnTx/>
                <a:uFillTx/>
                <a:latin typeface="HG明朝B"/>
                <a:cs typeface="HG明朝B"/>
              </a:rPr>
              <a:t> </a:t>
            </a:r>
            <a:r>
              <a:rPr kumimoji="0" sz="1400" b="1" i="0" u="none" strike="noStrike" kern="0" cap="none" spc="-10" normalizeH="0" baseline="0" noProof="0" dirty="0">
                <a:ln>
                  <a:noFill/>
                </a:ln>
                <a:solidFill>
                  <a:srgbClr val="FFFFFF"/>
                </a:solidFill>
                <a:effectLst/>
                <a:uLnTx/>
                <a:uFillTx/>
                <a:latin typeface="Cambria"/>
                <a:cs typeface="Cambria"/>
              </a:rPr>
              <a:t>University </a:t>
            </a:r>
            <a:r>
              <a:rPr kumimoji="0" sz="1400" b="1" i="0" u="none" strike="noStrike" kern="0" cap="none" spc="0" normalizeH="0" baseline="0" noProof="0" dirty="0">
                <a:ln>
                  <a:noFill/>
                </a:ln>
                <a:solidFill>
                  <a:srgbClr val="FFFFFF"/>
                </a:solidFill>
                <a:effectLst/>
                <a:uLnTx/>
                <a:uFillTx/>
                <a:latin typeface="Cambria"/>
                <a:cs typeface="Cambria"/>
              </a:rPr>
              <a:t>of</a:t>
            </a:r>
            <a:r>
              <a:rPr kumimoji="0" sz="1400" b="1" i="0" u="none" strike="noStrike" kern="0" cap="none" spc="30" normalizeH="0" baseline="0" noProof="0" dirty="0">
                <a:ln>
                  <a:noFill/>
                </a:ln>
                <a:solidFill>
                  <a:srgbClr val="FFFFFF"/>
                </a:solidFill>
                <a:effectLst/>
                <a:uLnTx/>
                <a:uFillTx/>
                <a:latin typeface="Cambria"/>
                <a:cs typeface="Cambria"/>
              </a:rPr>
              <a:t> </a:t>
            </a:r>
            <a:r>
              <a:rPr kumimoji="0" sz="1400" b="1" i="0" u="none" strike="noStrike" kern="0" cap="none" spc="-10" normalizeH="0" baseline="0" noProof="0" dirty="0">
                <a:ln>
                  <a:noFill/>
                </a:ln>
                <a:solidFill>
                  <a:srgbClr val="FFFFFF"/>
                </a:solidFill>
                <a:effectLst/>
                <a:uLnTx/>
                <a:uFillTx/>
                <a:latin typeface="Cambria"/>
                <a:cs typeface="Cambria"/>
              </a:rPr>
              <a:t>Adelaide</a:t>
            </a:r>
            <a:r>
              <a:rPr kumimoji="0" sz="1400" b="1" i="0" u="none" strike="noStrike" kern="0" cap="none" spc="-20" normalizeH="0" baseline="0" noProof="0" dirty="0">
                <a:ln>
                  <a:noFill/>
                </a:ln>
                <a:solidFill>
                  <a:srgbClr val="FFFFFF"/>
                </a:solidFill>
                <a:effectLst/>
                <a:uLnTx/>
                <a:uFillTx/>
                <a:latin typeface="HG明朝B"/>
                <a:cs typeface="HG明朝B"/>
              </a:rPr>
              <a:t>•客員教授</a:t>
            </a:r>
            <a:endParaRPr kumimoji="0" sz="1400" b="0" i="0" u="none" strike="noStrike" kern="0" cap="none" spc="0" normalizeH="0" baseline="0" noProof="0" dirty="0">
              <a:ln>
                <a:noFill/>
              </a:ln>
              <a:solidFill>
                <a:sysClr val="windowText" lastClr="000000"/>
              </a:solidFill>
              <a:effectLst/>
              <a:uLnTx/>
              <a:uFillTx/>
              <a:latin typeface="HG明朝B"/>
              <a:cs typeface="HG明朝B"/>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82774" y="0"/>
            <a:ext cx="2609225" cy="2285898"/>
          </a:xfrm>
          <a:prstGeom prst="rect">
            <a:avLst/>
          </a:prstGeom>
        </p:spPr>
      </p:pic>
      <p:pic>
        <p:nvPicPr>
          <p:cNvPr id="3" name="object 3"/>
          <p:cNvPicPr/>
          <p:nvPr/>
        </p:nvPicPr>
        <p:blipFill>
          <a:blip r:embed="rId3" cstate="print"/>
          <a:stretch>
            <a:fillRect/>
          </a:stretch>
        </p:blipFill>
        <p:spPr>
          <a:xfrm>
            <a:off x="280022" y="225856"/>
            <a:ext cx="2314496" cy="2210434"/>
          </a:xfrm>
          <a:prstGeom prst="rect">
            <a:avLst/>
          </a:prstGeom>
        </p:spPr>
      </p:pic>
      <p:sp>
        <p:nvSpPr>
          <p:cNvPr id="4" name="object 4"/>
          <p:cNvSpPr txBox="1"/>
          <p:nvPr/>
        </p:nvSpPr>
        <p:spPr>
          <a:xfrm>
            <a:off x="413899" y="2240327"/>
            <a:ext cx="1708150" cy="1866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050" b="0" i="0" u="none" strike="noStrike" kern="0" cap="none" spc="0" normalizeH="0" baseline="0" noProof="0" dirty="0">
                <a:ln>
                  <a:noFill/>
                </a:ln>
                <a:solidFill>
                  <a:srgbClr val="A6A6A6"/>
                </a:solidFill>
                <a:effectLst/>
                <a:uLnTx/>
                <a:uFillTx/>
                <a:latin typeface="游ゴシック"/>
                <a:cs typeface="游ゴシック"/>
              </a:rPr>
              <a:t>Image:</a:t>
            </a:r>
            <a:r>
              <a:rPr kumimoji="0" sz="1050" b="0" i="0" u="none" strike="noStrike" kern="0" cap="none" spc="-35" normalizeH="0" baseline="0" noProof="0" dirty="0">
                <a:ln>
                  <a:noFill/>
                </a:ln>
                <a:solidFill>
                  <a:srgbClr val="A6A6A6"/>
                </a:solidFill>
                <a:effectLst/>
                <a:uLnTx/>
                <a:uFillTx/>
                <a:latin typeface="游ゴシック"/>
                <a:cs typeface="游ゴシック"/>
              </a:rPr>
              <a:t> </a:t>
            </a:r>
            <a:r>
              <a:rPr kumimoji="0" sz="1050" b="0" i="0" u="none" strike="noStrike" kern="0" cap="none" spc="0" normalizeH="0" baseline="0" noProof="0" dirty="0">
                <a:ln>
                  <a:noFill/>
                </a:ln>
                <a:solidFill>
                  <a:srgbClr val="A6A6A6"/>
                </a:solidFill>
                <a:effectLst/>
                <a:uLnTx/>
                <a:uFillTx/>
                <a:latin typeface="游ゴシック"/>
                <a:cs typeface="游ゴシック"/>
              </a:rPr>
              <a:t>Univ</a:t>
            </a:r>
            <a:r>
              <a:rPr kumimoji="0" sz="1050" b="0" i="0" u="none" strike="noStrike" kern="0" cap="none" spc="-35" normalizeH="0" baseline="0" noProof="0" dirty="0">
                <a:ln>
                  <a:noFill/>
                </a:ln>
                <a:solidFill>
                  <a:srgbClr val="A6A6A6"/>
                </a:solidFill>
                <a:effectLst/>
                <a:uLnTx/>
                <a:uFillTx/>
                <a:latin typeface="游ゴシック"/>
                <a:cs typeface="游ゴシック"/>
              </a:rPr>
              <a:t> </a:t>
            </a:r>
            <a:r>
              <a:rPr kumimoji="0" sz="1050" b="0" i="0" u="none" strike="noStrike" kern="0" cap="none" spc="0" normalizeH="0" baseline="0" noProof="0" dirty="0">
                <a:ln>
                  <a:noFill/>
                </a:ln>
                <a:solidFill>
                  <a:srgbClr val="A6A6A6"/>
                </a:solidFill>
                <a:effectLst/>
                <a:uLnTx/>
                <a:uFillTx/>
                <a:latin typeface="游ゴシック"/>
                <a:cs typeface="游ゴシック"/>
              </a:rPr>
              <a:t>Central</a:t>
            </a:r>
            <a:r>
              <a:rPr kumimoji="0" sz="1050" b="0" i="0" u="none" strike="noStrike" kern="0" cap="none" spc="-25" normalizeH="0" baseline="0" noProof="0" dirty="0">
                <a:ln>
                  <a:noFill/>
                </a:ln>
                <a:solidFill>
                  <a:srgbClr val="A6A6A6"/>
                </a:solidFill>
                <a:effectLst/>
                <a:uLnTx/>
                <a:uFillTx/>
                <a:latin typeface="游ゴシック"/>
                <a:cs typeface="游ゴシック"/>
              </a:rPr>
              <a:t> </a:t>
            </a:r>
            <a:r>
              <a:rPr kumimoji="0" sz="1050" b="0" i="0" u="none" strike="noStrike" kern="0" cap="none" spc="-10" normalizeH="0" baseline="0" noProof="0" dirty="0">
                <a:ln>
                  <a:noFill/>
                </a:ln>
                <a:solidFill>
                  <a:srgbClr val="A6A6A6"/>
                </a:solidFill>
                <a:effectLst/>
                <a:uLnTx/>
                <a:uFillTx/>
                <a:latin typeface="游ゴシック"/>
                <a:cs typeface="游ゴシック"/>
              </a:rPr>
              <a:t>Florida</a:t>
            </a:r>
            <a:endParaRPr kumimoji="0" sz="105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5" name="object 5"/>
          <p:cNvGrpSpPr/>
          <p:nvPr/>
        </p:nvGrpSpPr>
        <p:grpSpPr>
          <a:xfrm>
            <a:off x="2749740" y="698259"/>
            <a:ext cx="2787650" cy="1477645"/>
            <a:chOff x="2749740" y="698259"/>
            <a:chExt cx="2787650" cy="1477645"/>
          </a:xfrm>
        </p:grpSpPr>
        <p:pic>
          <p:nvPicPr>
            <p:cNvPr id="6" name="object 6"/>
            <p:cNvPicPr/>
            <p:nvPr/>
          </p:nvPicPr>
          <p:blipFill>
            <a:blip r:embed="rId4" cstate="print"/>
            <a:stretch>
              <a:fillRect/>
            </a:stretch>
          </p:blipFill>
          <p:spPr>
            <a:xfrm>
              <a:off x="2749740" y="779945"/>
              <a:ext cx="1187518" cy="1266685"/>
            </a:xfrm>
            <a:prstGeom prst="rect">
              <a:avLst/>
            </a:prstGeom>
          </p:spPr>
        </p:pic>
        <p:pic>
          <p:nvPicPr>
            <p:cNvPr id="7" name="object 7"/>
            <p:cNvPicPr/>
            <p:nvPr/>
          </p:nvPicPr>
          <p:blipFill>
            <a:blip r:embed="rId5" cstate="print"/>
            <a:stretch>
              <a:fillRect/>
            </a:stretch>
          </p:blipFill>
          <p:spPr>
            <a:xfrm>
              <a:off x="3938134" y="698259"/>
              <a:ext cx="1598875" cy="1477326"/>
            </a:xfrm>
            <a:prstGeom prst="rect">
              <a:avLst/>
            </a:prstGeom>
          </p:spPr>
        </p:pic>
      </p:grpSp>
      <p:sp>
        <p:nvSpPr>
          <p:cNvPr id="8" name="object 8"/>
          <p:cNvSpPr txBox="1"/>
          <p:nvPr/>
        </p:nvSpPr>
        <p:spPr>
          <a:xfrm>
            <a:off x="4164443" y="2170391"/>
            <a:ext cx="927100" cy="147955"/>
          </a:xfrm>
          <a:prstGeom prst="rect">
            <a:avLst/>
          </a:prstGeom>
        </p:spPr>
        <p:txBody>
          <a:bodyPr vert="horz" wrap="square" lIns="0" tIns="0" rIns="0" bIns="0" rtlCol="0">
            <a:spAutoFit/>
          </a:bodyPr>
          <a:lstStyle/>
          <a:p>
            <a:pPr marL="0" marR="0" lvl="0" indent="0" defTabSz="914400" eaLnBrk="1" fontAlgn="auto" latinLnBrk="0" hangingPunct="1">
              <a:lnSpc>
                <a:spcPts val="1140"/>
              </a:lnSpc>
              <a:spcBef>
                <a:spcPts val="0"/>
              </a:spcBef>
              <a:spcAft>
                <a:spcPts val="0"/>
              </a:spcAft>
              <a:buClrTx/>
              <a:buSzTx/>
              <a:buFontTx/>
              <a:buNone/>
              <a:tabLst/>
              <a:defRPr/>
            </a:pPr>
            <a:r>
              <a:rPr kumimoji="0" sz="1050" b="0" i="0" u="none" strike="noStrike" kern="0" cap="none" spc="0" normalizeH="0" baseline="0" noProof="0" dirty="0">
                <a:ln>
                  <a:noFill/>
                </a:ln>
                <a:solidFill>
                  <a:srgbClr val="A6A6A6"/>
                </a:solidFill>
                <a:effectLst/>
                <a:uLnTx/>
                <a:uFillTx/>
                <a:latin typeface="游ゴシック"/>
                <a:cs typeface="游ゴシック"/>
              </a:rPr>
              <a:t>Image:</a:t>
            </a:r>
            <a:r>
              <a:rPr kumimoji="0" sz="1050" b="0" i="0" u="none" strike="noStrike" kern="0" cap="none" spc="-35" normalizeH="0" baseline="0" noProof="0" dirty="0">
                <a:ln>
                  <a:noFill/>
                </a:ln>
                <a:solidFill>
                  <a:srgbClr val="A6A6A6"/>
                </a:solidFill>
                <a:effectLst/>
                <a:uLnTx/>
                <a:uFillTx/>
                <a:latin typeface="游ゴシック"/>
                <a:cs typeface="游ゴシック"/>
              </a:rPr>
              <a:t> </a:t>
            </a:r>
            <a:r>
              <a:rPr kumimoji="0" sz="1050" b="0" i="0" u="none" strike="noStrike" kern="0" cap="none" spc="0" normalizeH="0" baseline="0" noProof="0" dirty="0">
                <a:ln>
                  <a:noFill/>
                </a:ln>
                <a:solidFill>
                  <a:srgbClr val="A6A6A6"/>
                </a:solidFill>
                <a:effectLst/>
                <a:uLnTx/>
                <a:uFillTx/>
                <a:latin typeface="游ゴシック"/>
                <a:cs typeface="游ゴシック"/>
              </a:rPr>
              <a:t>JAXA</a:t>
            </a:r>
            <a:r>
              <a:rPr kumimoji="0" sz="1050" b="0" i="0" u="none" strike="noStrike" kern="0" cap="none" spc="-25" normalizeH="0" baseline="0" noProof="0" dirty="0">
                <a:ln>
                  <a:noFill/>
                </a:ln>
                <a:solidFill>
                  <a:srgbClr val="A6A6A6"/>
                </a:solidFill>
                <a:effectLst/>
                <a:uLnTx/>
                <a:uFillTx/>
                <a:latin typeface="游ゴシック"/>
                <a:cs typeface="游ゴシック"/>
              </a:rPr>
              <a:t> et</a:t>
            </a:r>
            <a:endParaRPr kumimoji="0" sz="1050" b="0" i="0" u="none" strike="noStrike" kern="0" cap="none" spc="0" normalizeH="0" baseline="0" noProof="0">
              <a:ln>
                <a:noFill/>
              </a:ln>
              <a:solidFill>
                <a:sysClr val="windowText" lastClr="000000"/>
              </a:solidFill>
              <a:effectLst/>
              <a:uLnTx/>
              <a:uFillTx/>
              <a:latin typeface="游ゴシック"/>
              <a:cs typeface="游ゴシック"/>
            </a:endParaRPr>
          </a:p>
        </p:txBody>
      </p:sp>
      <p:sp>
        <p:nvSpPr>
          <p:cNvPr id="9" name="object 9"/>
          <p:cNvSpPr txBox="1"/>
          <p:nvPr/>
        </p:nvSpPr>
        <p:spPr>
          <a:xfrm>
            <a:off x="5116613" y="2141582"/>
            <a:ext cx="135255" cy="1866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050" b="0" i="0" u="none" strike="noStrike" kern="0" cap="none" spc="-25" normalizeH="0" baseline="0" noProof="0" dirty="0">
                <a:ln>
                  <a:noFill/>
                </a:ln>
                <a:solidFill>
                  <a:srgbClr val="A6A6A6"/>
                </a:solidFill>
                <a:effectLst/>
                <a:uLnTx/>
                <a:uFillTx/>
                <a:latin typeface="游ゴシック"/>
                <a:cs typeface="游ゴシック"/>
              </a:rPr>
              <a:t>al</a:t>
            </a:r>
            <a:endParaRPr kumimoji="0" sz="1050" b="0" i="0" u="none" strike="noStrike" kern="0" cap="none" spc="0" normalizeH="0" baseline="0" noProof="0">
              <a:ln>
                <a:noFill/>
              </a:ln>
              <a:solidFill>
                <a:sysClr val="windowText" lastClr="000000"/>
              </a:solidFill>
              <a:effectLst/>
              <a:uLnTx/>
              <a:uFillTx/>
              <a:latin typeface="游ゴシック"/>
              <a:cs typeface="游ゴシック"/>
            </a:endParaRPr>
          </a:p>
        </p:txBody>
      </p:sp>
      <p:pic>
        <p:nvPicPr>
          <p:cNvPr id="10" name="object 10"/>
          <p:cNvPicPr/>
          <p:nvPr/>
        </p:nvPicPr>
        <p:blipFill>
          <a:blip r:embed="rId6" cstate="print"/>
          <a:stretch>
            <a:fillRect/>
          </a:stretch>
        </p:blipFill>
        <p:spPr>
          <a:xfrm>
            <a:off x="6536296" y="829411"/>
            <a:ext cx="1761451" cy="1266685"/>
          </a:xfrm>
          <a:prstGeom prst="rect">
            <a:avLst/>
          </a:prstGeom>
        </p:spPr>
      </p:pic>
      <p:sp>
        <p:nvSpPr>
          <p:cNvPr id="11" name="object 11"/>
          <p:cNvSpPr txBox="1"/>
          <p:nvPr/>
        </p:nvSpPr>
        <p:spPr>
          <a:xfrm>
            <a:off x="6627736" y="1946049"/>
            <a:ext cx="1583690" cy="113030"/>
          </a:xfrm>
          <a:prstGeom prst="rect">
            <a:avLst/>
          </a:prstGeom>
        </p:spPr>
        <p:txBody>
          <a:bodyPr vert="horz" wrap="square" lIns="0" tIns="0" rIns="0" bIns="0" rtlCol="0">
            <a:spAutoFit/>
          </a:bodyPr>
          <a:lstStyle/>
          <a:p>
            <a:pPr marL="0" marR="0" lvl="0" indent="0" defTabSz="914400" eaLnBrk="1" fontAlgn="auto" latinLnBrk="0" hangingPunct="1">
              <a:lnSpc>
                <a:spcPts val="865"/>
              </a:lnSpc>
              <a:spcBef>
                <a:spcPts val="0"/>
              </a:spcBef>
              <a:spcAft>
                <a:spcPts val="0"/>
              </a:spcAft>
              <a:buClrTx/>
              <a:buSzTx/>
              <a:buFontTx/>
              <a:buNone/>
              <a:tabLst/>
              <a:defRPr/>
            </a:pPr>
            <a:r>
              <a:rPr kumimoji="0" sz="800" b="0" i="0" u="none" strike="noStrike" kern="0" cap="none" spc="0" normalizeH="0" baseline="0" noProof="0" dirty="0">
                <a:ln>
                  <a:noFill/>
                </a:ln>
                <a:solidFill>
                  <a:srgbClr val="BEBEBE"/>
                </a:solidFill>
                <a:effectLst/>
                <a:uLnTx/>
                <a:uFillTx/>
                <a:latin typeface="游ゴシック"/>
                <a:cs typeface="游ゴシック"/>
              </a:rPr>
              <a:t>鉄隕石Gibeon</a:t>
            </a:r>
            <a:r>
              <a:rPr kumimoji="0" sz="800" b="0" i="0" u="none" strike="noStrike" kern="0" cap="none" spc="-20" normalizeH="0" baseline="0" noProof="0" dirty="0">
                <a:ln>
                  <a:noFill/>
                </a:ln>
                <a:solidFill>
                  <a:srgbClr val="BEBEBE"/>
                </a:solidFill>
                <a:effectLst/>
                <a:uLnTx/>
                <a:uFillTx/>
                <a:latin typeface="游ゴシック"/>
                <a:cs typeface="游ゴシック"/>
              </a:rPr>
              <a:t> 東大総合研究博物館</a:t>
            </a:r>
            <a:endParaRPr kumimoji="0" sz="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2" name="object 12"/>
          <p:cNvGrpSpPr/>
          <p:nvPr/>
        </p:nvGrpSpPr>
        <p:grpSpPr>
          <a:xfrm>
            <a:off x="3923703" y="755020"/>
            <a:ext cx="4911090" cy="4884420"/>
            <a:chOff x="3923703" y="755020"/>
            <a:chExt cx="4911090" cy="4884420"/>
          </a:xfrm>
        </p:grpSpPr>
        <p:pic>
          <p:nvPicPr>
            <p:cNvPr id="13" name="object 13"/>
            <p:cNvPicPr/>
            <p:nvPr/>
          </p:nvPicPr>
          <p:blipFill>
            <a:blip r:embed="rId7" cstate="print"/>
            <a:stretch>
              <a:fillRect/>
            </a:stretch>
          </p:blipFill>
          <p:spPr>
            <a:xfrm>
              <a:off x="7761265" y="755020"/>
              <a:ext cx="1072969" cy="1012222"/>
            </a:xfrm>
            <a:prstGeom prst="rect">
              <a:avLst/>
            </a:prstGeom>
          </p:spPr>
        </p:pic>
        <p:pic>
          <p:nvPicPr>
            <p:cNvPr id="14" name="object 14"/>
            <p:cNvPicPr/>
            <p:nvPr/>
          </p:nvPicPr>
          <p:blipFill>
            <a:blip r:embed="rId8" cstate="print"/>
            <a:stretch>
              <a:fillRect/>
            </a:stretch>
          </p:blipFill>
          <p:spPr>
            <a:xfrm>
              <a:off x="3923703" y="3408413"/>
              <a:ext cx="3999052" cy="2230869"/>
            </a:xfrm>
            <a:prstGeom prst="rect">
              <a:avLst/>
            </a:prstGeom>
          </p:spPr>
        </p:pic>
        <p:pic>
          <p:nvPicPr>
            <p:cNvPr id="15" name="object 15"/>
            <p:cNvPicPr/>
            <p:nvPr/>
          </p:nvPicPr>
          <p:blipFill>
            <a:blip r:embed="rId9" cstate="print"/>
            <a:stretch>
              <a:fillRect/>
            </a:stretch>
          </p:blipFill>
          <p:spPr>
            <a:xfrm>
              <a:off x="4195572" y="3413760"/>
              <a:ext cx="2203703" cy="580643"/>
            </a:xfrm>
            <a:prstGeom prst="rect">
              <a:avLst/>
            </a:prstGeom>
          </p:spPr>
        </p:pic>
      </p:grpSp>
      <p:sp>
        <p:nvSpPr>
          <p:cNvPr id="16" name="object 16"/>
          <p:cNvSpPr txBox="1"/>
          <p:nvPr/>
        </p:nvSpPr>
        <p:spPr>
          <a:xfrm>
            <a:off x="4369792" y="3502065"/>
            <a:ext cx="18542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10" normalizeH="0" baseline="0" noProof="0" dirty="0">
                <a:ln>
                  <a:noFill/>
                </a:ln>
                <a:solidFill>
                  <a:srgbClr val="FFFF00"/>
                </a:solidFill>
                <a:effectLst/>
                <a:uLnTx/>
                <a:uFillTx/>
                <a:latin typeface="游ゴシック"/>
                <a:cs typeface="游ゴシック"/>
              </a:rPr>
              <a:t>将来の宇宙開発：</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7" name="object 17"/>
          <p:cNvGrpSpPr/>
          <p:nvPr/>
        </p:nvGrpSpPr>
        <p:grpSpPr>
          <a:xfrm>
            <a:off x="4314444" y="3736848"/>
            <a:ext cx="2970530" cy="388620"/>
            <a:chOff x="4314444" y="3736848"/>
            <a:chExt cx="2970530" cy="388620"/>
          </a:xfrm>
        </p:grpSpPr>
        <p:pic>
          <p:nvPicPr>
            <p:cNvPr id="18" name="object 18"/>
            <p:cNvPicPr/>
            <p:nvPr/>
          </p:nvPicPr>
          <p:blipFill>
            <a:blip r:embed="rId10" cstate="print"/>
            <a:stretch>
              <a:fillRect/>
            </a:stretch>
          </p:blipFill>
          <p:spPr>
            <a:xfrm>
              <a:off x="4314444" y="3736848"/>
              <a:ext cx="2970275" cy="388619"/>
            </a:xfrm>
            <a:prstGeom prst="rect">
              <a:avLst/>
            </a:prstGeom>
          </p:spPr>
        </p:pic>
        <p:pic>
          <p:nvPicPr>
            <p:cNvPr id="19" name="object 19"/>
            <p:cNvPicPr/>
            <p:nvPr/>
          </p:nvPicPr>
          <p:blipFill>
            <a:blip r:embed="rId11" cstate="print"/>
            <a:stretch>
              <a:fillRect/>
            </a:stretch>
          </p:blipFill>
          <p:spPr>
            <a:xfrm>
              <a:off x="4338827" y="3761232"/>
              <a:ext cx="2921507" cy="339851"/>
            </a:xfrm>
            <a:prstGeom prst="rect">
              <a:avLst/>
            </a:prstGeom>
          </p:spPr>
        </p:pic>
        <p:sp>
          <p:nvSpPr>
            <p:cNvPr id="20" name="object 20"/>
            <p:cNvSpPr/>
            <p:nvPr/>
          </p:nvSpPr>
          <p:spPr>
            <a:xfrm>
              <a:off x="4398898" y="3820223"/>
              <a:ext cx="2801620" cy="221615"/>
            </a:xfrm>
            <a:custGeom>
              <a:avLst/>
              <a:gdLst/>
              <a:ahLst/>
              <a:cxnLst/>
              <a:rect l="l" t="t" r="r" b="b"/>
              <a:pathLst>
                <a:path w="2801620" h="221614">
                  <a:moveTo>
                    <a:pt x="2294483" y="142544"/>
                  </a:moveTo>
                  <a:lnTo>
                    <a:pt x="2293442" y="142544"/>
                  </a:lnTo>
                  <a:lnTo>
                    <a:pt x="2292921" y="143065"/>
                  </a:lnTo>
                  <a:lnTo>
                    <a:pt x="2292921" y="211112"/>
                  </a:lnTo>
                  <a:lnTo>
                    <a:pt x="2293442" y="211632"/>
                  </a:lnTo>
                  <a:lnTo>
                    <a:pt x="2302294" y="211632"/>
                  </a:lnTo>
                  <a:lnTo>
                    <a:pt x="2302751" y="211112"/>
                  </a:lnTo>
                  <a:lnTo>
                    <a:pt x="2302751" y="196341"/>
                  </a:lnTo>
                  <a:lnTo>
                    <a:pt x="2346832" y="196341"/>
                  </a:lnTo>
                  <a:lnTo>
                    <a:pt x="2346722" y="190881"/>
                  </a:lnTo>
                  <a:lnTo>
                    <a:pt x="2346644" y="187858"/>
                  </a:lnTo>
                  <a:lnTo>
                    <a:pt x="2302751" y="187858"/>
                  </a:lnTo>
                  <a:lnTo>
                    <a:pt x="2302751" y="151472"/>
                  </a:lnTo>
                  <a:lnTo>
                    <a:pt x="2346647" y="151472"/>
                  </a:lnTo>
                  <a:lnTo>
                    <a:pt x="2346818" y="144665"/>
                  </a:lnTo>
                  <a:lnTo>
                    <a:pt x="2346832" y="143065"/>
                  </a:lnTo>
                  <a:lnTo>
                    <a:pt x="2316977" y="143065"/>
                  </a:lnTo>
                  <a:lnTo>
                    <a:pt x="2294483" y="142544"/>
                  </a:lnTo>
                  <a:close/>
                </a:path>
                <a:path w="2801620" h="221614">
                  <a:moveTo>
                    <a:pt x="2367368" y="17970"/>
                  </a:moveTo>
                  <a:lnTo>
                    <a:pt x="2366327" y="17970"/>
                  </a:lnTo>
                  <a:lnTo>
                    <a:pt x="2365806" y="18491"/>
                  </a:lnTo>
                  <a:lnTo>
                    <a:pt x="2365877" y="103250"/>
                  </a:lnTo>
                  <a:lnTo>
                    <a:pt x="2365672" y="111061"/>
                  </a:lnTo>
                  <a:lnTo>
                    <a:pt x="2365590" y="114166"/>
                  </a:lnTo>
                  <a:lnTo>
                    <a:pt x="2364788" y="130035"/>
                  </a:lnTo>
                  <a:lnTo>
                    <a:pt x="2364753" y="130735"/>
                  </a:lnTo>
                  <a:lnTo>
                    <a:pt x="2363762" y="142544"/>
                  </a:lnTo>
                  <a:lnTo>
                    <a:pt x="2363718" y="143065"/>
                  </a:lnTo>
                  <a:lnTo>
                    <a:pt x="2363631" y="144106"/>
                  </a:lnTo>
                  <a:lnTo>
                    <a:pt x="2363584" y="144665"/>
                  </a:lnTo>
                  <a:lnTo>
                    <a:pt x="2360831" y="163591"/>
                  </a:lnTo>
                  <a:lnTo>
                    <a:pt x="2357048" y="179603"/>
                  </a:lnTo>
                  <a:lnTo>
                    <a:pt x="2356935" y="180078"/>
                  </a:lnTo>
                  <a:lnTo>
                    <a:pt x="2351897" y="194123"/>
                  </a:lnTo>
                  <a:lnTo>
                    <a:pt x="2345715" y="205727"/>
                  </a:lnTo>
                  <a:lnTo>
                    <a:pt x="2347874" y="206387"/>
                  </a:lnTo>
                  <a:lnTo>
                    <a:pt x="2349779" y="207429"/>
                  </a:lnTo>
                  <a:lnTo>
                    <a:pt x="2352414" y="209740"/>
                  </a:lnTo>
                  <a:lnTo>
                    <a:pt x="2352836" y="210070"/>
                  </a:lnTo>
                  <a:lnTo>
                    <a:pt x="2353564" y="210527"/>
                  </a:lnTo>
                  <a:lnTo>
                    <a:pt x="2354681" y="210527"/>
                  </a:lnTo>
                  <a:lnTo>
                    <a:pt x="2369105" y="172179"/>
                  </a:lnTo>
                  <a:lnTo>
                    <a:pt x="2374903" y="122897"/>
                  </a:lnTo>
                  <a:lnTo>
                    <a:pt x="2375908" y="90195"/>
                  </a:lnTo>
                  <a:lnTo>
                    <a:pt x="2376006" y="80924"/>
                  </a:lnTo>
                  <a:lnTo>
                    <a:pt x="2376081" y="27800"/>
                  </a:lnTo>
                  <a:lnTo>
                    <a:pt x="2476298" y="27800"/>
                  </a:lnTo>
                  <a:lnTo>
                    <a:pt x="2476423" y="18491"/>
                  </a:lnTo>
                  <a:lnTo>
                    <a:pt x="2401185" y="18491"/>
                  </a:lnTo>
                  <a:lnTo>
                    <a:pt x="2367368" y="17970"/>
                  </a:lnTo>
                  <a:close/>
                </a:path>
                <a:path w="2801620" h="221614">
                  <a:moveTo>
                    <a:pt x="2436025" y="197015"/>
                  </a:moveTo>
                  <a:lnTo>
                    <a:pt x="2437726" y="199542"/>
                  </a:lnTo>
                  <a:lnTo>
                    <a:pt x="2438821" y="202069"/>
                  </a:lnTo>
                  <a:lnTo>
                    <a:pt x="2438920" y="202298"/>
                  </a:lnTo>
                  <a:lnTo>
                    <a:pt x="2439860" y="206387"/>
                  </a:lnTo>
                  <a:lnTo>
                    <a:pt x="2439962" y="206832"/>
                  </a:lnTo>
                  <a:lnTo>
                    <a:pt x="2440204" y="207429"/>
                  </a:lnTo>
                  <a:lnTo>
                    <a:pt x="2440265" y="207581"/>
                  </a:lnTo>
                  <a:lnTo>
                    <a:pt x="2440343" y="207771"/>
                  </a:lnTo>
                  <a:lnTo>
                    <a:pt x="2440806" y="208178"/>
                  </a:lnTo>
                  <a:lnTo>
                    <a:pt x="2441079" y="208508"/>
                  </a:lnTo>
                  <a:lnTo>
                    <a:pt x="2442082" y="208737"/>
                  </a:lnTo>
                  <a:lnTo>
                    <a:pt x="2460358" y="208737"/>
                  </a:lnTo>
                  <a:lnTo>
                    <a:pt x="2467762" y="207581"/>
                  </a:lnTo>
                  <a:lnTo>
                    <a:pt x="2474302" y="202069"/>
                  </a:lnTo>
                  <a:lnTo>
                    <a:pt x="2475914" y="198018"/>
                  </a:lnTo>
                  <a:lnTo>
                    <a:pt x="2448636" y="198018"/>
                  </a:lnTo>
                  <a:lnTo>
                    <a:pt x="2442870" y="197688"/>
                  </a:lnTo>
                  <a:lnTo>
                    <a:pt x="2436025" y="197015"/>
                  </a:lnTo>
                  <a:close/>
                </a:path>
                <a:path w="2801620" h="221614">
                  <a:moveTo>
                    <a:pt x="2476298" y="27800"/>
                  </a:moveTo>
                  <a:lnTo>
                    <a:pt x="2465933" y="27800"/>
                  </a:lnTo>
                  <a:lnTo>
                    <a:pt x="2465933" y="194335"/>
                  </a:lnTo>
                  <a:lnTo>
                    <a:pt x="2463228" y="197853"/>
                  </a:lnTo>
                  <a:lnTo>
                    <a:pt x="2463101" y="198018"/>
                  </a:lnTo>
                  <a:lnTo>
                    <a:pt x="2475914" y="198018"/>
                  </a:lnTo>
                  <a:lnTo>
                    <a:pt x="2476207" y="197281"/>
                  </a:lnTo>
                  <a:lnTo>
                    <a:pt x="2476298" y="27800"/>
                  </a:lnTo>
                  <a:close/>
                </a:path>
                <a:path w="2801620" h="221614">
                  <a:moveTo>
                    <a:pt x="2346767" y="196341"/>
                  </a:moveTo>
                  <a:lnTo>
                    <a:pt x="2327859" y="196341"/>
                  </a:lnTo>
                  <a:lnTo>
                    <a:pt x="2345499" y="196786"/>
                  </a:lnTo>
                  <a:lnTo>
                    <a:pt x="2346388" y="196786"/>
                  </a:lnTo>
                  <a:lnTo>
                    <a:pt x="2346767" y="196341"/>
                  </a:lnTo>
                  <a:close/>
                </a:path>
                <a:path w="2801620" h="221614">
                  <a:moveTo>
                    <a:pt x="2346647" y="151472"/>
                  </a:moveTo>
                  <a:lnTo>
                    <a:pt x="2337015" y="151472"/>
                  </a:lnTo>
                  <a:lnTo>
                    <a:pt x="2337015" y="187858"/>
                  </a:lnTo>
                  <a:lnTo>
                    <a:pt x="2346644" y="187858"/>
                  </a:lnTo>
                  <a:lnTo>
                    <a:pt x="2346593" y="185853"/>
                  </a:lnTo>
                  <a:lnTo>
                    <a:pt x="2346512" y="156832"/>
                  </a:lnTo>
                  <a:lnTo>
                    <a:pt x="2346647" y="151472"/>
                  </a:lnTo>
                  <a:close/>
                </a:path>
                <a:path w="2801620" h="221614">
                  <a:moveTo>
                    <a:pt x="2393378" y="121335"/>
                  </a:moveTo>
                  <a:lnTo>
                    <a:pt x="2392337" y="121335"/>
                  </a:lnTo>
                  <a:lnTo>
                    <a:pt x="2391816" y="121856"/>
                  </a:lnTo>
                  <a:lnTo>
                    <a:pt x="2391816" y="122897"/>
                  </a:lnTo>
                  <a:lnTo>
                    <a:pt x="2392199" y="137515"/>
                  </a:lnTo>
                  <a:lnTo>
                    <a:pt x="2392106" y="161518"/>
                  </a:lnTo>
                  <a:lnTo>
                    <a:pt x="2391981" y="170002"/>
                  </a:lnTo>
                  <a:lnTo>
                    <a:pt x="2391865" y="177812"/>
                  </a:lnTo>
                  <a:lnTo>
                    <a:pt x="2391816" y="182283"/>
                  </a:lnTo>
                  <a:lnTo>
                    <a:pt x="2392337" y="182841"/>
                  </a:lnTo>
                  <a:lnTo>
                    <a:pt x="2400668" y="182841"/>
                  </a:lnTo>
                  <a:lnTo>
                    <a:pt x="2401189" y="182283"/>
                  </a:lnTo>
                  <a:lnTo>
                    <a:pt x="2401189" y="170002"/>
                  </a:lnTo>
                  <a:lnTo>
                    <a:pt x="2447038" y="170002"/>
                  </a:lnTo>
                  <a:lnTo>
                    <a:pt x="2446938" y="163591"/>
                  </a:lnTo>
                  <a:lnTo>
                    <a:pt x="2446905" y="161518"/>
                  </a:lnTo>
                  <a:lnTo>
                    <a:pt x="2401189" y="161518"/>
                  </a:lnTo>
                  <a:lnTo>
                    <a:pt x="2401189" y="130035"/>
                  </a:lnTo>
                  <a:lnTo>
                    <a:pt x="2446965" y="130035"/>
                  </a:lnTo>
                  <a:lnTo>
                    <a:pt x="2447188" y="122897"/>
                  </a:lnTo>
                  <a:lnTo>
                    <a:pt x="2447188" y="121856"/>
                  </a:lnTo>
                  <a:lnTo>
                    <a:pt x="2415084" y="121856"/>
                  </a:lnTo>
                  <a:lnTo>
                    <a:pt x="2393378" y="121335"/>
                  </a:lnTo>
                  <a:close/>
                </a:path>
                <a:path w="2801620" h="221614">
                  <a:moveTo>
                    <a:pt x="2447038" y="170002"/>
                  </a:moveTo>
                  <a:lnTo>
                    <a:pt x="2437803" y="170002"/>
                  </a:lnTo>
                  <a:lnTo>
                    <a:pt x="2437803" y="180644"/>
                  </a:lnTo>
                  <a:lnTo>
                    <a:pt x="2438323" y="181165"/>
                  </a:lnTo>
                  <a:lnTo>
                    <a:pt x="2446667" y="181165"/>
                  </a:lnTo>
                  <a:lnTo>
                    <a:pt x="2447188" y="180644"/>
                  </a:lnTo>
                  <a:lnTo>
                    <a:pt x="2447072" y="172179"/>
                  </a:lnTo>
                  <a:lnTo>
                    <a:pt x="2447038" y="170002"/>
                  </a:lnTo>
                  <a:close/>
                </a:path>
                <a:path w="2801620" h="221614">
                  <a:moveTo>
                    <a:pt x="2446965" y="130035"/>
                  </a:moveTo>
                  <a:lnTo>
                    <a:pt x="2437803" y="130035"/>
                  </a:lnTo>
                  <a:lnTo>
                    <a:pt x="2437803" y="161518"/>
                  </a:lnTo>
                  <a:lnTo>
                    <a:pt x="2446905" y="161518"/>
                  </a:lnTo>
                  <a:lnTo>
                    <a:pt x="2446832" y="156832"/>
                  </a:lnTo>
                  <a:lnTo>
                    <a:pt x="2446731" y="137515"/>
                  </a:lnTo>
                  <a:lnTo>
                    <a:pt x="2446943" y="130735"/>
                  </a:lnTo>
                  <a:lnTo>
                    <a:pt x="2446965" y="130035"/>
                  </a:lnTo>
                  <a:close/>
                </a:path>
                <a:path w="2801620" h="221614">
                  <a:moveTo>
                    <a:pt x="2346388" y="142544"/>
                  </a:moveTo>
                  <a:lnTo>
                    <a:pt x="2345499" y="142544"/>
                  </a:lnTo>
                  <a:lnTo>
                    <a:pt x="2324835" y="143065"/>
                  </a:lnTo>
                  <a:lnTo>
                    <a:pt x="2346832" y="143065"/>
                  </a:lnTo>
                  <a:lnTo>
                    <a:pt x="2346388" y="142544"/>
                  </a:lnTo>
                  <a:close/>
                </a:path>
                <a:path w="2801620" h="221614">
                  <a:moveTo>
                    <a:pt x="2446667" y="121335"/>
                  </a:moveTo>
                  <a:lnTo>
                    <a:pt x="2445626" y="121335"/>
                  </a:lnTo>
                  <a:lnTo>
                    <a:pt x="2424173" y="121856"/>
                  </a:lnTo>
                  <a:lnTo>
                    <a:pt x="2447188" y="121856"/>
                  </a:lnTo>
                  <a:lnTo>
                    <a:pt x="2446667" y="121335"/>
                  </a:lnTo>
                  <a:close/>
                </a:path>
                <a:path w="2801620" h="221614">
                  <a:moveTo>
                    <a:pt x="2296159" y="111061"/>
                  </a:moveTo>
                  <a:lnTo>
                    <a:pt x="2295042" y="111061"/>
                  </a:lnTo>
                  <a:lnTo>
                    <a:pt x="2294483" y="111582"/>
                  </a:lnTo>
                  <a:lnTo>
                    <a:pt x="2294483" y="120446"/>
                  </a:lnTo>
                  <a:lnTo>
                    <a:pt x="2295042" y="120891"/>
                  </a:lnTo>
                  <a:lnTo>
                    <a:pt x="2296159" y="120891"/>
                  </a:lnTo>
                  <a:lnTo>
                    <a:pt x="2313012" y="120446"/>
                  </a:lnTo>
                  <a:lnTo>
                    <a:pt x="2344597" y="120446"/>
                  </a:lnTo>
                  <a:lnTo>
                    <a:pt x="2344597" y="111582"/>
                  </a:lnTo>
                  <a:lnTo>
                    <a:pt x="2315353" y="111582"/>
                  </a:lnTo>
                  <a:lnTo>
                    <a:pt x="2296159" y="111061"/>
                  </a:lnTo>
                  <a:close/>
                </a:path>
                <a:path w="2801620" h="221614">
                  <a:moveTo>
                    <a:pt x="2344597" y="120446"/>
                  </a:moveTo>
                  <a:lnTo>
                    <a:pt x="2325852" y="120446"/>
                  </a:lnTo>
                  <a:lnTo>
                    <a:pt x="2342705" y="120891"/>
                  </a:lnTo>
                  <a:lnTo>
                    <a:pt x="2343975" y="120891"/>
                  </a:lnTo>
                  <a:lnTo>
                    <a:pt x="2344597" y="120446"/>
                  </a:lnTo>
                  <a:close/>
                </a:path>
                <a:path w="2801620" h="221614">
                  <a:moveTo>
                    <a:pt x="2343975" y="111061"/>
                  </a:moveTo>
                  <a:lnTo>
                    <a:pt x="2342705" y="111061"/>
                  </a:lnTo>
                  <a:lnTo>
                    <a:pt x="2323511" y="111582"/>
                  </a:lnTo>
                  <a:lnTo>
                    <a:pt x="2344597" y="111582"/>
                  </a:lnTo>
                  <a:lnTo>
                    <a:pt x="2343975" y="111061"/>
                  </a:lnTo>
                  <a:close/>
                </a:path>
                <a:path w="2801620" h="221614">
                  <a:moveTo>
                    <a:pt x="2385009" y="94322"/>
                  </a:moveTo>
                  <a:lnTo>
                    <a:pt x="2383891" y="94322"/>
                  </a:lnTo>
                  <a:lnTo>
                    <a:pt x="2383332" y="94959"/>
                  </a:lnTo>
                  <a:lnTo>
                    <a:pt x="2383414" y="102806"/>
                  </a:lnTo>
                  <a:lnTo>
                    <a:pt x="2383891" y="103250"/>
                  </a:lnTo>
                  <a:lnTo>
                    <a:pt x="2385009" y="103250"/>
                  </a:lnTo>
                  <a:lnTo>
                    <a:pt x="2407335" y="102806"/>
                  </a:lnTo>
                  <a:lnTo>
                    <a:pt x="2459012" y="102806"/>
                  </a:lnTo>
                  <a:lnTo>
                    <a:pt x="2459012" y="94959"/>
                  </a:lnTo>
                  <a:lnTo>
                    <a:pt x="2416984" y="94959"/>
                  </a:lnTo>
                  <a:lnTo>
                    <a:pt x="2385009" y="94322"/>
                  </a:lnTo>
                  <a:close/>
                </a:path>
                <a:path w="2801620" h="221614">
                  <a:moveTo>
                    <a:pt x="2458947" y="102806"/>
                  </a:moveTo>
                  <a:lnTo>
                    <a:pt x="2434564" y="102806"/>
                  </a:lnTo>
                  <a:lnTo>
                    <a:pt x="2457678" y="103250"/>
                  </a:lnTo>
                  <a:lnTo>
                    <a:pt x="2458567" y="103250"/>
                  </a:lnTo>
                  <a:lnTo>
                    <a:pt x="2458947" y="102806"/>
                  </a:lnTo>
                  <a:close/>
                </a:path>
                <a:path w="2801620" h="221614">
                  <a:moveTo>
                    <a:pt x="2424074" y="68313"/>
                  </a:moveTo>
                  <a:lnTo>
                    <a:pt x="2415146" y="68313"/>
                  </a:lnTo>
                  <a:lnTo>
                    <a:pt x="2415146" y="94959"/>
                  </a:lnTo>
                  <a:lnTo>
                    <a:pt x="2424074" y="94959"/>
                  </a:lnTo>
                  <a:lnTo>
                    <a:pt x="2424074" y="68313"/>
                  </a:lnTo>
                  <a:close/>
                </a:path>
                <a:path w="2801620" h="221614">
                  <a:moveTo>
                    <a:pt x="2458567" y="94322"/>
                  </a:moveTo>
                  <a:lnTo>
                    <a:pt x="2457678" y="94322"/>
                  </a:lnTo>
                  <a:lnTo>
                    <a:pt x="2424576" y="94959"/>
                  </a:lnTo>
                  <a:lnTo>
                    <a:pt x="2459073" y="94959"/>
                  </a:lnTo>
                  <a:lnTo>
                    <a:pt x="2458567" y="94322"/>
                  </a:lnTo>
                  <a:close/>
                </a:path>
                <a:path w="2801620" h="221614">
                  <a:moveTo>
                    <a:pt x="2296159" y="80924"/>
                  </a:moveTo>
                  <a:lnTo>
                    <a:pt x="2295042" y="80924"/>
                  </a:lnTo>
                  <a:lnTo>
                    <a:pt x="2294483" y="81381"/>
                  </a:lnTo>
                  <a:lnTo>
                    <a:pt x="2294483" y="90195"/>
                  </a:lnTo>
                  <a:lnTo>
                    <a:pt x="2295042" y="90754"/>
                  </a:lnTo>
                  <a:lnTo>
                    <a:pt x="2296159" y="90754"/>
                  </a:lnTo>
                  <a:lnTo>
                    <a:pt x="2313012" y="90195"/>
                  </a:lnTo>
                  <a:lnTo>
                    <a:pt x="2344597" y="90195"/>
                  </a:lnTo>
                  <a:lnTo>
                    <a:pt x="2344597" y="81381"/>
                  </a:lnTo>
                  <a:lnTo>
                    <a:pt x="2344286" y="81152"/>
                  </a:lnTo>
                  <a:lnTo>
                    <a:pt x="2313012" y="81152"/>
                  </a:lnTo>
                  <a:lnTo>
                    <a:pt x="2296159" y="80924"/>
                  </a:lnTo>
                  <a:close/>
                </a:path>
                <a:path w="2801620" h="221614">
                  <a:moveTo>
                    <a:pt x="2344597" y="90195"/>
                  </a:moveTo>
                  <a:lnTo>
                    <a:pt x="2325852" y="90195"/>
                  </a:lnTo>
                  <a:lnTo>
                    <a:pt x="2342705" y="90754"/>
                  </a:lnTo>
                  <a:lnTo>
                    <a:pt x="2343975" y="90754"/>
                  </a:lnTo>
                  <a:lnTo>
                    <a:pt x="2344597" y="90195"/>
                  </a:lnTo>
                  <a:close/>
                </a:path>
                <a:path w="2801620" h="221614">
                  <a:moveTo>
                    <a:pt x="2343975" y="80924"/>
                  </a:moveTo>
                  <a:lnTo>
                    <a:pt x="2342705" y="80924"/>
                  </a:lnTo>
                  <a:lnTo>
                    <a:pt x="2325852" y="81152"/>
                  </a:lnTo>
                  <a:lnTo>
                    <a:pt x="2344286" y="81152"/>
                  </a:lnTo>
                  <a:lnTo>
                    <a:pt x="2343975" y="80924"/>
                  </a:lnTo>
                  <a:close/>
                </a:path>
                <a:path w="2801620" h="221614">
                  <a:moveTo>
                    <a:pt x="2390482" y="59829"/>
                  </a:moveTo>
                  <a:lnTo>
                    <a:pt x="2389581" y="59829"/>
                  </a:lnTo>
                  <a:lnTo>
                    <a:pt x="2389136" y="60350"/>
                  </a:lnTo>
                  <a:lnTo>
                    <a:pt x="2389201" y="68313"/>
                  </a:lnTo>
                  <a:lnTo>
                    <a:pt x="2389581" y="68757"/>
                  </a:lnTo>
                  <a:lnTo>
                    <a:pt x="2390482" y="68757"/>
                  </a:lnTo>
                  <a:lnTo>
                    <a:pt x="2410574" y="68313"/>
                  </a:lnTo>
                  <a:lnTo>
                    <a:pt x="2453767" y="68313"/>
                  </a:lnTo>
                  <a:lnTo>
                    <a:pt x="2453767" y="60350"/>
                  </a:lnTo>
                  <a:lnTo>
                    <a:pt x="2414018" y="60350"/>
                  </a:lnTo>
                  <a:lnTo>
                    <a:pt x="2390482" y="59829"/>
                  </a:lnTo>
                  <a:close/>
                </a:path>
                <a:path w="2801620" h="221614">
                  <a:moveTo>
                    <a:pt x="2453690" y="68313"/>
                  </a:moveTo>
                  <a:lnTo>
                    <a:pt x="2431440" y="68313"/>
                  </a:lnTo>
                  <a:lnTo>
                    <a:pt x="2452204" y="68757"/>
                  </a:lnTo>
                  <a:lnTo>
                    <a:pt x="2453246" y="68757"/>
                  </a:lnTo>
                  <a:lnTo>
                    <a:pt x="2453690" y="68313"/>
                  </a:lnTo>
                  <a:close/>
                </a:path>
                <a:path w="2801620" h="221614">
                  <a:moveTo>
                    <a:pt x="2304218" y="60350"/>
                  </a:moveTo>
                  <a:lnTo>
                    <a:pt x="2283904" y="60350"/>
                  </a:lnTo>
                  <a:lnTo>
                    <a:pt x="2284285" y="60731"/>
                  </a:lnTo>
                  <a:lnTo>
                    <a:pt x="2285326" y="60731"/>
                  </a:lnTo>
                  <a:lnTo>
                    <a:pt x="2304218" y="60350"/>
                  </a:lnTo>
                  <a:close/>
                </a:path>
                <a:path w="2801620" h="221614">
                  <a:moveTo>
                    <a:pt x="2354503" y="60350"/>
                  </a:moveTo>
                  <a:lnTo>
                    <a:pt x="2334200" y="60350"/>
                  </a:lnTo>
                  <a:lnTo>
                    <a:pt x="2353081" y="60731"/>
                  </a:lnTo>
                  <a:lnTo>
                    <a:pt x="2354122" y="60731"/>
                  </a:lnTo>
                  <a:lnTo>
                    <a:pt x="2354503" y="60350"/>
                  </a:lnTo>
                  <a:close/>
                </a:path>
                <a:path w="2801620" h="221614">
                  <a:moveTo>
                    <a:pt x="2285326" y="50685"/>
                  </a:moveTo>
                  <a:lnTo>
                    <a:pt x="2284285" y="50685"/>
                  </a:lnTo>
                  <a:lnTo>
                    <a:pt x="2283764" y="51130"/>
                  </a:lnTo>
                  <a:lnTo>
                    <a:pt x="2283764" y="60350"/>
                  </a:lnTo>
                  <a:lnTo>
                    <a:pt x="2354643" y="60350"/>
                  </a:lnTo>
                  <a:lnTo>
                    <a:pt x="2354643" y="51130"/>
                  </a:lnTo>
                  <a:lnTo>
                    <a:pt x="2307996" y="51130"/>
                  </a:lnTo>
                  <a:lnTo>
                    <a:pt x="2285326" y="50685"/>
                  </a:lnTo>
                  <a:close/>
                </a:path>
                <a:path w="2801620" h="221614">
                  <a:moveTo>
                    <a:pt x="2413812" y="36055"/>
                  </a:moveTo>
                  <a:lnTo>
                    <a:pt x="2414701" y="40817"/>
                  </a:lnTo>
                  <a:lnTo>
                    <a:pt x="2415146" y="47586"/>
                  </a:lnTo>
                  <a:lnTo>
                    <a:pt x="2415146" y="60350"/>
                  </a:lnTo>
                  <a:lnTo>
                    <a:pt x="2424074" y="60350"/>
                  </a:lnTo>
                  <a:lnTo>
                    <a:pt x="2424136" y="47586"/>
                  </a:lnTo>
                  <a:lnTo>
                    <a:pt x="2424455" y="43764"/>
                  </a:lnTo>
                  <a:lnTo>
                    <a:pt x="2425192" y="42202"/>
                  </a:lnTo>
                  <a:lnTo>
                    <a:pt x="2425884" y="40817"/>
                  </a:lnTo>
                  <a:lnTo>
                    <a:pt x="2426309" y="39662"/>
                  </a:lnTo>
                  <a:lnTo>
                    <a:pt x="2426309" y="38100"/>
                  </a:lnTo>
                  <a:lnTo>
                    <a:pt x="2425560" y="37477"/>
                  </a:lnTo>
                  <a:lnTo>
                    <a:pt x="2424074" y="37172"/>
                  </a:lnTo>
                  <a:lnTo>
                    <a:pt x="2420277" y="36575"/>
                  </a:lnTo>
                  <a:lnTo>
                    <a:pt x="2416860" y="36207"/>
                  </a:lnTo>
                  <a:lnTo>
                    <a:pt x="2413812" y="36055"/>
                  </a:lnTo>
                  <a:close/>
                </a:path>
                <a:path w="2801620" h="221614">
                  <a:moveTo>
                    <a:pt x="2453246" y="59829"/>
                  </a:moveTo>
                  <a:lnTo>
                    <a:pt x="2452204" y="59829"/>
                  </a:lnTo>
                  <a:lnTo>
                    <a:pt x="2427880" y="60350"/>
                  </a:lnTo>
                  <a:lnTo>
                    <a:pt x="2453767" y="60350"/>
                  </a:lnTo>
                  <a:lnTo>
                    <a:pt x="2453246" y="59829"/>
                  </a:lnTo>
                  <a:close/>
                </a:path>
                <a:path w="2801620" h="221614">
                  <a:moveTo>
                    <a:pt x="2354122" y="50685"/>
                  </a:moveTo>
                  <a:lnTo>
                    <a:pt x="2353081" y="50685"/>
                  </a:lnTo>
                  <a:lnTo>
                    <a:pt x="2330424" y="51130"/>
                  </a:lnTo>
                  <a:lnTo>
                    <a:pt x="2354643" y="51130"/>
                  </a:lnTo>
                  <a:lnTo>
                    <a:pt x="2354122" y="50685"/>
                  </a:lnTo>
                  <a:close/>
                </a:path>
                <a:path w="2801620" h="221614">
                  <a:moveTo>
                    <a:pt x="2293594" y="20764"/>
                  </a:moveTo>
                  <a:lnTo>
                    <a:pt x="2292553" y="20764"/>
                  </a:lnTo>
                  <a:lnTo>
                    <a:pt x="2292032" y="21285"/>
                  </a:lnTo>
                  <a:lnTo>
                    <a:pt x="2292096" y="30137"/>
                  </a:lnTo>
                  <a:lnTo>
                    <a:pt x="2292553" y="30594"/>
                  </a:lnTo>
                  <a:lnTo>
                    <a:pt x="2293594" y="30594"/>
                  </a:lnTo>
                  <a:lnTo>
                    <a:pt x="2312339" y="30137"/>
                  </a:lnTo>
                  <a:lnTo>
                    <a:pt x="2347734" y="30137"/>
                  </a:lnTo>
                  <a:lnTo>
                    <a:pt x="2347734" y="21285"/>
                  </a:lnTo>
                  <a:lnTo>
                    <a:pt x="2315553" y="21285"/>
                  </a:lnTo>
                  <a:lnTo>
                    <a:pt x="2293594" y="20764"/>
                  </a:lnTo>
                  <a:close/>
                </a:path>
                <a:path w="2801620" h="221614">
                  <a:moveTo>
                    <a:pt x="2347671" y="30137"/>
                  </a:moveTo>
                  <a:lnTo>
                    <a:pt x="2327414" y="30137"/>
                  </a:lnTo>
                  <a:lnTo>
                    <a:pt x="2346159" y="30594"/>
                  </a:lnTo>
                  <a:lnTo>
                    <a:pt x="2347214" y="30594"/>
                  </a:lnTo>
                  <a:lnTo>
                    <a:pt x="2347671" y="30137"/>
                  </a:lnTo>
                  <a:close/>
                </a:path>
                <a:path w="2801620" h="221614">
                  <a:moveTo>
                    <a:pt x="2347214" y="20764"/>
                  </a:moveTo>
                  <a:lnTo>
                    <a:pt x="2346159" y="20764"/>
                  </a:lnTo>
                  <a:lnTo>
                    <a:pt x="2324201" y="21285"/>
                  </a:lnTo>
                  <a:lnTo>
                    <a:pt x="2347734" y="21285"/>
                  </a:lnTo>
                  <a:lnTo>
                    <a:pt x="2347214" y="20764"/>
                  </a:lnTo>
                  <a:close/>
                </a:path>
                <a:path w="2801620" h="221614">
                  <a:moveTo>
                    <a:pt x="2475903" y="17970"/>
                  </a:moveTo>
                  <a:lnTo>
                    <a:pt x="2474861" y="17970"/>
                  </a:lnTo>
                  <a:lnTo>
                    <a:pt x="2440799" y="18491"/>
                  </a:lnTo>
                  <a:lnTo>
                    <a:pt x="2476423" y="18491"/>
                  </a:lnTo>
                  <a:lnTo>
                    <a:pt x="2475903" y="17970"/>
                  </a:lnTo>
                  <a:close/>
                </a:path>
                <a:path w="2801620" h="221614">
                  <a:moveTo>
                    <a:pt x="1041755" y="200482"/>
                  </a:moveTo>
                  <a:lnTo>
                    <a:pt x="1043393" y="202564"/>
                  </a:lnTo>
                  <a:lnTo>
                    <a:pt x="1044701" y="205206"/>
                  </a:lnTo>
                  <a:lnTo>
                    <a:pt x="1046187" y="210108"/>
                  </a:lnTo>
                  <a:lnTo>
                    <a:pt x="1046540" y="210934"/>
                  </a:lnTo>
                  <a:lnTo>
                    <a:pt x="1046632" y="211150"/>
                  </a:lnTo>
                  <a:lnTo>
                    <a:pt x="1047381" y="211899"/>
                  </a:lnTo>
                  <a:lnTo>
                    <a:pt x="1048537" y="212089"/>
                  </a:lnTo>
                  <a:lnTo>
                    <a:pt x="1065276" y="212089"/>
                  </a:lnTo>
                  <a:lnTo>
                    <a:pt x="1072451" y="210934"/>
                  </a:lnTo>
                  <a:lnTo>
                    <a:pt x="1079753" y="205866"/>
                  </a:lnTo>
                  <a:lnTo>
                    <a:pt x="1081627" y="201371"/>
                  </a:lnTo>
                  <a:lnTo>
                    <a:pt x="1049234" y="201371"/>
                  </a:lnTo>
                  <a:lnTo>
                    <a:pt x="1041755" y="200482"/>
                  </a:lnTo>
                  <a:close/>
                </a:path>
                <a:path w="2801620" h="221614">
                  <a:moveTo>
                    <a:pt x="1081493" y="130937"/>
                  </a:moveTo>
                  <a:lnTo>
                    <a:pt x="1071232" y="130937"/>
                  </a:lnTo>
                  <a:lnTo>
                    <a:pt x="1071232" y="198323"/>
                  </a:lnTo>
                  <a:lnTo>
                    <a:pt x="1068369" y="201371"/>
                  </a:lnTo>
                  <a:lnTo>
                    <a:pt x="1081722" y="201371"/>
                  </a:lnTo>
                  <a:lnTo>
                    <a:pt x="1081614" y="180492"/>
                  </a:lnTo>
                  <a:lnTo>
                    <a:pt x="1081493" y="130937"/>
                  </a:lnTo>
                  <a:close/>
                </a:path>
                <a:path w="2801620" h="221614">
                  <a:moveTo>
                    <a:pt x="1012253" y="145554"/>
                  </a:moveTo>
                  <a:lnTo>
                    <a:pt x="1011593" y="145554"/>
                  </a:lnTo>
                  <a:lnTo>
                    <a:pt x="1010920" y="145859"/>
                  </a:lnTo>
                  <a:lnTo>
                    <a:pt x="1009954" y="146456"/>
                  </a:lnTo>
                  <a:lnTo>
                    <a:pt x="1006830" y="148793"/>
                  </a:lnTo>
                  <a:lnTo>
                    <a:pt x="1005408" y="149758"/>
                  </a:lnTo>
                  <a:lnTo>
                    <a:pt x="1004709" y="150469"/>
                  </a:lnTo>
                  <a:lnTo>
                    <a:pt x="1004709" y="151218"/>
                  </a:lnTo>
                  <a:lnTo>
                    <a:pt x="1004963" y="151549"/>
                  </a:lnTo>
                  <a:lnTo>
                    <a:pt x="1005484" y="151917"/>
                  </a:lnTo>
                  <a:lnTo>
                    <a:pt x="1011816" y="158396"/>
                  </a:lnTo>
                  <a:lnTo>
                    <a:pt x="1017647" y="165319"/>
                  </a:lnTo>
                  <a:lnTo>
                    <a:pt x="1022979" y="172684"/>
                  </a:lnTo>
                  <a:lnTo>
                    <a:pt x="1027811" y="180492"/>
                  </a:lnTo>
                  <a:lnTo>
                    <a:pt x="1028095" y="181013"/>
                  </a:lnTo>
                  <a:lnTo>
                    <a:pt x="1028179" y="181165"/>
                  </a:lnTo>
                  <a:lnTo>
                    <a:pt x="1028547" y="181495"/>
                  </a:lnTo>
                  <a:lnTo>
                    <a:pt x="1029220" y="181495"/>
                  </a:lnTo>
                  <a:lnTo>
                    <a:pt x="1030084" y="181013"/>
                  </a:lnTo>
                  <a:lnTo>
                    <a:pt x="1035405" y="177368"/>
                  </a:lnTo>
                  <a:lnTo>
                    <a:pt x="1036370" y="176631"/>
                  </a:lnTo>
                  <a:lnTo>
                    <a:pt x="1036853" y="175996"/>
                  </a:lnTo>
                  <a:lnTo>
                    <a:pt x="1036739" y="174726"/>
                  </a:lnTo>
                  <a:lnTo>
                    <a:pt x="1012749" y="145859"/>
                  </a:lnTo>
                  <a:lnTo>
                    <a:pt x="1012253" y="145554"/>
                  </a:lnTo>
                  <a:close/>
                </a:path>
                <a:path w="2801620" h="221614">
                  <a:moveTo>
                    <a:pt x="984910" y="121335"/>
                  </a:moveTo>
                  <a:lnTo>
                    <a:pt x="984389" y="121780"/>
                  </a:lnTo>
                  <a:lnTo>
                    <a:pt x="984465" y="130937"/>
                  </a:lnTo>
                  <a:lnTo>
                    <a:pt x="984910" y="131381"/>
                  </a:lnTo>
                  <a:lnTo>
                    <a:pt x="985951" y="131381"/>
                  </a:lnTo>
                  <a:lnTo>
                    <a:pt x="1017320" y="130937"/>
                  </a:lnTo>
                  <a:lnTo>
                    <a:pt x="1111859" y="130937"/>
                  </a:lnTo>
                  <a:lnTo>
                    <a:pt x="1111859" y="121780"/>
                  </a:lnTo>
                  <a:lnTo>
                    <a:pt x="1111606" y="121564"/>
                  </a:lnTo>
                  <a:lnTo>
                    <a:pt x="1017320" y="121564"/>
                  </a:lnTo>
                  <a:lnTo>
                    <a:pt x="984910" y="121335"/>
                  </a:lnTo>
                  <a:close/>
                </a:path>
                <a:path w="2801620" h="221614">
                  <a:moveTo>
                    <a:pt x="1111783" y="130937"/>
                  </a:moveTo>
                  <a:lnTo>
                    <a:pt x="1081493" y="130937"/>
                  </a:lnTo>
                  <a:lnTo>
                    <a:pt x="1110297" y="131381"/>
                  </a:lnTo>
                  <a:lnTo>
                    <a:pt x="1111338" y="131381"/>
                  </a:lnTo>
                  <a:lnTo>
                    <a:pt x="1111783" y="130937"/>
                  </a:lnTo>
                  <a:close/>
                </a:path>
                <a:path w="2801620" h="221614">
                  <a:moveTo>
                    <a:pt x="1069670" y="95554"/>
                  </a:moveTo>
                  <a:lnTo>
                    <a:pt x="1070713" y="100495"/>
                  </a:lnTo>
                  <a:lnTo>
                    <a:pt x="1071232" y="108610"/>
                  </a:lnTo>
                  <a:lnTo>
                    <a:pt x="1071232" y="121564"/>
                  </a:lnTo>
                  <a:lnTo>
                    <a:pt x="1081493" y="121564"/>
                  </a:lnTo>
                  <a:lnTo>
                    <a:pt x="1081587" y="108610"/>
                  </a:lnTo>
                  <a:lnTo>
                    <a:pt x="1081874" y="104292"/>
                  </a:lnTo>
                  <a:lnTo>
                    <a:pt x="1082611" y="102362"/>
                  </a:lnTo>
                  <a:lnTo>
                    <a:pt x="1083576" y="100495"/>
                  </a:lnTo>
                  <a:lnTo>
                    <a:pt x="1084072" y="99199"/>
                  </a:lnTo>
                  <a:lnTo>
                    <a:pt x="1084072" y="97637"/>
                  </a:lnTo>
                  <a:lnTo>
                    <a:pt x="1083132" y="97116"/>
                  </a:lnTo>
                  <a:lnTo>
                    <a:pt x="1081277" y="96888"/>
                  </a:lnTo>
                  <a:lnTo>
                    <a:pt x="1078293" y="96227"/>
                  </a:lnTo>
                  <a:lnTo>
                    <a:pt x="1074432" y="95770"/>
                  </a:lnTo>
                  <a:lnTo>
                    <a:pt x="1069670" y="95554"/>
                  </a:lnTo>
                  <a:close/>
                </a:path>
                <a:path w="2801620" h="221614">
                  <a:moveTo>
                    <a:pt x="1111338" y="121335"/>
                  </a:moveTo>
                  <a:lnTo>
                    <a:pt x="1081493" y="121564"/>
                  </a:lnTo>
                  <a:lnTo>
                    <a:pt x="1111606" y="121564"/>
                  </a:lnTo>
                  <a:lnTo>
                    <a:pt x="1111338" y="121335"/>
                  </a:lnTo>
                  <a:close/>
                </a:path>
                <a:path w="2801620" h="221614">
                  <a:moveTo>
                    <a:pt x="246913" y="128930"/>
                  </a:moveTo>
                  <a:lnTo>
                    <a:pt x="246011" y="128930"/>
                  </a:lnTo>
                  <a:lnTo>
                    <a:pt x="245567" y="129451"/>
                  </a:lnTo>
                  <a:lnTo>
                    <a:pt x="245567" y="130492"/>
                  </a:lnTo>
                  <a:lnTo>
                    <a:pt x="245966" y="152031"/>
                  </a:lnTo>
                  <a:lnTo>
                    <a:pt x="246011" y="171678"/>
                  </a:lnTo>
                  <a:lnTo>
                    <a:pt x="245586" y="209410"/>
                  </a:lnTo>
                  <a:lnTo>
                    <a:pt x="245567" y="211112"/>
                  </a:lnTo>
                  <a:lnTo>
                    <a:pt x="246011" y="211632"/>
                  </a:lnTo>
                  <a:lnTo>
                    <a:pt x="255536" y="211632"/>
                  </a:lnTo>
                  <a:lnTo>
                    <a:pt x="256057" y="211112"/>
                  </a:lnTo>
                  <a:lnTo>
                    <a:pt x="256057" y="195681"/>
                  </a:lnTo>
                  <a:lnTo>
                    <a:pt x="326331" y="195681"/>
                  </a:lnTo>
                  <a:lnTo>
                    <a:pt x="326225" y="186524"/>
                  </a:lnTo>
                  <a:lnTo>
                    <a:pt x="256057" y="186524"/>
                  </a:lnTo>
                  <a:lnTo>
                    <a:pt x="256057" y="138531"/>
                  </a:lnTo>
                  <a:lnTo>
                    <a:pt x="326325" y="138531"/>
                  </a:lnTo>
                  <a:lnTo>
                    <a:pt x="326491" y="130492"/>
                  </a:lnTo>
                  <a:lnTo>
                    <a:pt x="326491" y="129451"/>
                  </a:lnTo>
                  <a:lnTo>
                    <a:pt x="275804" y="129451"/>
                  </a:lnTo>
                  <a:lnTo>
                    <a:pt x="246913" y="128930"/>
                  </a:lnTo>
                  <a:close/>
                </a:path>
                <a:path w="2801620" h="221614">
                  <a:moveTo>
                    <a:pt x="326331" y="195681"/>
                  </a:moveTo>
                  <a:lnTo>
                    <a:pt x="316001" y="195681"/>
                  </a:lnTo>
                  <a:lnTo>
                    <a:pt x="316001" y="210451"/>
                  </a:lnTo>
                  <a:lnTo>
                    <a:pt x="316522" y="210972"/>
                  </a:lnTo>
                  <a:lnTo>
                    <a:pt x="325970" y="210972"/>
                  </a:lnTo>
                  <a:lnTo>
                    <a:pt x="326491" y="210451"/>
                  </a:lnTo>
                  <a:lnTo>
                    <a:pt x="326331" y="195681"/>
                  </a:lnTo>
                  <a:close/>
                </a:path>
                <a:path w="2801620" h="221614">
                  <a:moveTo>
                    <a:pt x="326325" y="138531"/>
                  </a:moveTo>
                  <a:lnTo>
                    <a:pt x="316001" y="138531"/>
                  </a:lnTo>
                  <a:lnTo>
                    <a:pt x="316001" y="186524"/>
                  </a:lnTo>
                  <a:lnTo>
                    <a:pt x="326225" y="186524"/>
                  </a:lnTo>
                  <a:lnTo>
                    <a:pt x="326052" y="171678"/>
                  </a:lnTo>
                  <a:lnTo>
                    <a:pt x="326047" y="152031"/>
                  </a:lnTo>
                  <a:lnTo>
                    <a:pt x="326325" y="138531"/>
                  </a:lnTo>
                  <a:close/>
                </a:path>
                <a:path w="2801620" h="221614">
                  <a:moveTo>
                    <a:pt x="325970" y="128930"/>
                  </a:moveTo>
                  <a:lnTo>
                    <a:pt x="324929" y="128930"/>
                  </a:lnTo>
                  <a:lnTo>
                    <a:pt x="295770" y="129451"/>
                  </a:lnTo>
                  <a:lnTo>
                    <a:pt x="326491" y="129451"/>
                  </a:lnTo>
                  <a:lnTo>
                    <a:pt x="325970" y="128930"/>
                  </a:lnTo>
                  <a:close/>
                </a:path>
                <a:path w="2801620" h="221614">
                  <a:moveTo>
                    <a:pt x="1380312" y="48894"/>
                  </a:moveTo>
                  <a:lnTo>
                    <a:pt x="1379270" y="48894"/>
                  </a:lnTo>
                  <a:lnTo>
                    <a:pt x="1378750" y="49415"/>
                  </a:lnTo>
                  <a:lnTo>
                    <a:pt x="1379144" y="94106"/>
                  </a:lnTo>
                  <a:lnTo>
                    <a:pt x="1379194" y="138531"/>
                  </a:lnTo>
                  <a:lnTo>
                    <a:pt x="1378943" y="175691"/>
                  </a:lnTo>
                  <a:lnTo>
                    <a:pt x="1378880" y="185077"/>
                  </a:lnTo>
                  <a:lnTo>
                    <a:pt x="1378787" y="198805"/>
                  </a:lnTo>
                  <a:lnTo>
                    <a:pt x="1378750" y="204419"/>
                  </a:lnTo>
                  <a:lnTo>
                    <a:pt x="1379270" y="204939"/>
                  </a:lnTo>
                  <a:lnTo>
                    <a:pt x="1388719" y="204939"/>
                  </a:lnTo>
                  <a:lnTo>
                    <a:pt x="1389240" y="204419"/>
                  </a:lnTo>
                  <a:lnTo>
                    <a:pt x="1389240" y="185077"/>
                  </a:lnTo>
                  <a:lnTo>
                    <a:pt x="1447182" y="185077"/>
                  </a:lnTo>
                  <a:lnTo>
                    <a:pt x="1447115" y="175691"/>
                  </a:lnTo>
                  <a:lnTo>
                    <a:pt x="1389240" y="175691"/>
                  </a:lnTo>
                  <a:lnTo>
                    <a:pt x="1389240" y="120218"/>
                  </a:lnTo>
                  <a:lnTo>
                    <a:pt x="1446834" y="120218"/>
                  </a:lnTo>
                  <a:lnTo>
                    <a:pt x="1446834" y="110845"/>
                  </a:lnTo>
                  <a:lnTo>
                    <a:pt x="1389240" y="110845"/>
                  </a:lnTo>
                  <a:lnTo>
                    <a:pt x="1389240" y="58496"/>
                  </a:lnTo>
                  <a:lnTo>
                    <a:pt x="1447188" y="58496"/>
                  </a:lnTo>
                  <a:lnTo>
                    <a:pt x="1447279" y="49415"/>
                  </a:lnTo>
                  <a:lnTo>
                    <a:pt x="1404100" y="49415"/>
                  </a:lnTo>
                  <a:lnTo>
                    <a:pt x="1380312" y="48894"/>
                  </a:lnTo>
                  <a:close/>
                </a:path>
                <a:path w="2801620" h="221614">
                  <a:moveTo>
                    <a:pt x="1447182" y="185077"/>
                  </a:moveTo>
                  <a:lnTo>
                    <a:pt x="1436789" y="185077"/>
                  </a:lnTo>
                  <a:lnTo>
                    <a:pt x="1436789" y="199847"/>
                  </a:lnTo>
                  <a:lnTo>
                    <a:pt x="1437309" y="200367"/>
                  </a:lnTo>
                  <a:lnTo>
                    <a:pt x="1446758" y="200367"/>
                  </a:lnTo>
                  <a:lnTo>
                    <a:pt x="1447279" y="199847"/>
                  </a:lnTo>
                  <a:lnTo>
                    <a:pt x="1447182" y="185077"/>
                  </a:lnTo>
                  <a:close/>
                </a:path>
                <a:path w="2801620" h="221614">
                  <a:moveTo>
                    <a:pt x="1446834" y="120218"/>
                  </a:moveTo>
                  <a:lnTo>
                    <a:pt x="1436789" y="120218"/>
                  </a:lnTo>
                  <a:lnTo>
                    <a:pt x="1436789" y="175691"/>
                  </a:lnTo>
                  <a:lnTo>
                    <a:pt x="1447115" y="175691"/>
                  </a:lnTo>
                  <a:lnTo>
                    <a:pt x="1446853" y="138531"/>
                  </a:lnTo>
                  <a:lnTo>
                    <a:pt x="1446834" y="120218"/>
                  </a:lnTo>
                  <a:close/>
                </a:path>
                <a:path w="2801620" h="221614">
                  <a:moveTo>
                    <a:pt x="1447188" y="58496"/>
                  </a:moveTo>
                  <a:lnTo>
                    <a:pt x="1436789" y="58496"/>
                  </a:lnTo>
                  <a:lnTo>
                    <a:pt x="1436789" y="110845"/>
                  </a:lnTo>
                  <a:lnTo>
                    <a:pt x="1446834" y="110845"/>
                  </a:lnTo>
                  <a:lnTo>
                    <a:pt x="1446834" y="94106"/>
                  </a:lnTo>
                  <a:lnTo>
                    <a:pt x="1447188" y="58496"/>
                  </a:lnTo>
                  <a:close/>
                </a:path>
                <a:path w="2801620" h="221614">
                  <a:moveTo>
                    <a:pt x="1411452" y="8928"/>
                  </a:moveTo>
                  <a:lnTo>
                    <a:pt x="1400588" y="49415"/>
                  </a:lnTo>
                  <a:lnTo>
                    <a:pt x="1410978" y="49415"/>
                  </a:lnTo>
                  <a:lnTo>
                    <a:pt x="1412779" y="44722"/>
                  </a:lnTo>
                  <a:lnTo>
                    <a:pt x="1414970" y="38681"/>
                  </a:lnTo>
                  <a:lnTo>
                    <a:pt x="1417580" y="31215"/>
                  </a:lnTo>
                  <a:lnTo>
                    <a:pt x="1421498" y="19723"/>
                  </a:lnTo>
                  <a:lnTo>
                    <a:pt x="1422577" y="17906"/>
                  </a:lnTo>
                  <a:lnTo>
                    <a:pt x="1423835" y="16865"/>
                  </a:lnTo>
                  <a:lnTo>
                    <a:pt x="1424876" y="16040"/>
                  </a:lnTo>
                  <a:lnTo>
                    <a:pt x="1425409" y="15151"/>
                  </a:lnTo>
                  <a:lnTo>
                    <a:pt x="1425409" y="13144"/>
                  </a:lnTo>
                  <a:lnTo>
                    <a:pt x="1424622" y="12357"/>
                  </a:lnTo>
                  <a:lnTo>
                    <a:pt x="1419491" y="10642"/>
                  </a:lnTo>
                  <a:lnTo>
                    <a:pt x="1415618" y="9677"/>
                  </a:lnTo>
                  <a:lnTo>
                    <a:pt x="1411452" y="8928"/>
                  </a:lnTo>
                  <a:close/>
                </a:path>
                <a:path w="2801620" h="221614">
                  <a:moveTo>
                    <a:pt x="1446758" y="48894"/>
                  </a:moveTo>
                  <a:lnTo>
                    <a:pt x="1445717" y="48894"/>
                  </a:lnTo>
                  <a:lnTo>
                    <a:pt x="1419964" y="49415"/>
                  </a:lnTo>
                  <a:lnTo>
                    <a:pt x="1447279" y="49415"/>
                  </a:lnTo>
                  <a:lnTo>
                    <a:pt x="1446758" y="48894"/>
                  </a:lnTo>
                  <a:close/>
                </a:path>
                <a:path w="2801620" h="221614">
                  <a:moveTo>
                    <a:pt x="688479" y="200482"/>
                  </a:moveTo>
                  <a:lnTo>
                    <a:pt x="690562" y="203822"/>
                  </a:lnTo>
                  <a:lnTo>
                    <a:pt x="691794" y="206387"/>
                  </a:lnTo>
                  <a:lnTo>
                    <a:pt x="692162" y="208178"/>
                  </a:lnTo>
                  <a:lnTo>
                    <a:pt x="692607" y="209816"/>
                  </a:lnTo>
                  <a:lnTo>
                    <a:pt x="693026" y="210819"/>
                  </a:lnTo>
                  <a:lnTo>
                    <a:pt x="693394" y="211188"/>
                  </a:lnTo>
                  <a:lnTo>
                    <a:pt x="693839" y="211493"/>
                  </a:lnTo>
                  <a:lnTo>
                    <a:pt x="692298" y="211493"/>
                  </a:lnTo>
                  <a:lnTo>
                    <a:pt x="698411" y="211975"/>
                  </a:lnTo>
                  <a:lnTo>
                    <a:pt x="711250" y="211975"/>
                  </a:lnTo>
                  <a:lnTo>
                    <a:pt x="716358" y="210819"/>
                  </a:lnTo>
                  <a:lnTo>
                    <a:pt x="716709" y="210819"/>
                  </a:lnTo>
                  <a:lnTo>
                    <a:pt x="720293" y="208178"/>
                  </a:lnTo>
                  <a:lnTo>
                    <a:pt x="723938" y="205422"/>
                  </a:lnTo>
                  <a:lnTo>
                    <a:pt x="725276" y="201371"/>
                  </a:lnTo>
                  <a:lnTo>
                    <a:pt x="699274" y="201371"/>
                  </a:lnTo>
                  <a:lnTo>
                    <a:pt x="693394" y="201066"/>
                  </a:lnTo>
                  <a:lnTo>
                    <a:pt x="688479" y="200482"/>
                  </a:lnTo>
                  <a:close/>
                </a:path>
                <a:path w="2801620" h="221614">
                  <a:moveTo>
                    <a:pt x="787933" y="120662"/>
                  </a:moveTo>
                  <a:lnTo>
                    <a:pt x="777443" y="120662"/>
                  </a:lnTo>
                  <a:lnTo>
                    <a:pt x="777443" y="164312"/>
                  </a:lnTo>
                  <a:lnTo>
                    <a:pt x="777238" y="185851"/>
                  </a:lnTo>
                  <a:lnTo>
                    <a:pt x="777119" y="198462"/>
                  </a:lnTo>
                  <a:lnTo>
                    <a:pt x="776998" y="211188"/>
                  </a:lnTo>
                  <a:lnTo>
                    <a:pt x="777732" y="211975"/>
                  </a:lnTo>
                  <a:lnTo>
                    <a:pt x="787199" y="211975"/>
                  </a:lnTo>
                  <a:lnTo>
                    <a:pt x="787933" y="211188"/>
                  </a:lnTo>
                  <a:lnTo>
                    <a:pt x="787933" y="195224"/>
                  </a:lnTo>
                  <a:lnTo>
                    <a:pt x="872407" y="195224"/>
                  </a:lnTo>
                  <a:lnTo>
                    <a:pt x="872315" y="185851"/>
                  </a:lnTo>
                  <a:lnTo>
                    <a:pt x="787933" y="185851"/>
                  </a:lnTo>
                  <a:lnTo>
                    <a:pt x="787933" y="120662"/>
                  </a:lnTo>
                  <a:close/>
                </a:path>
                <a:path w="2801620" h="221614">
                  <a:moveTo>
                    <a:pt x="872407" y="195224"/>
                  </a:moveTo>
                  <a:lnTo>
                    <a:pt x="861606" y="195224"/>
                  </a:lnTo>
                  <a:lnTo>
                    <a:pt x="861644" y="209816"/>
                  </a:lnTo>
                  <a:lnTo>
                    <a:pt x="862126" y="210299"/>
                  </a:lnTo>
                  <a:lnTo>
                    <a:pt x="872020" y="210299"/>
                  </a:lnTo>
                  <a:lnTo>
                    <a:pt x="872502" y="209816"/>
                  </a:lnTo>
                  <a:lnTo>
                    <a:pt x="872407" y="195224"/>
                  </a:lnTo>
                  <a:close/>
                </a:path>
                <a:path w="2801620" h="221614">
                  <a:moveTo>
                    <a:pt x="725538" y="130492"/>
                  </a:moveTo>
                  <a:lnTo>
                    <a:pt x="715263" y="130492"/>
                  </a:lnTo>
                  <a:lnTo>
                    <a:pt x="715263" y="193814"/>
                  </a:lnTo>
                  <a:lnTo>
                    <a:pt x="714717" y="196761"/>
                  </a:lnTo>
                  <a:lnTo>
                    <a:pt x="713600" y="198462"/>
                  </a:lnTo>
                  <a:lnTo>
                    <a:pt x="712201" y="200482"/>
                  </a:lnTo>
                  <a:lnTo>
                    <a:pt x="712057" y="200482"/>
                  </a:lnTo>
                  <a:lnTo>
                    <a:pt x="709764" y="201371"/>
                  </a:lnTo>
                  <a:lnTo>
                    <a:pt x="725276" y="201371"/>
                  </a:lnTo>
                  <a:lnTo>
                    <a:pt x="725766" y="199885"/>
                  </a:lnTo>
                  <a:lnTo>
                    <a:pt x="725724" y="185851"/>
                  </a:lnTo>
                  <a:lnTo>
                    <a:pt x="725565" y="164312"/>
                  </a:lnTo>
                  <a:lnTo>
                    <a:pt x="725538" y="130492"/>
                  </a:lnTo>
                  <a:close/>
                </a:path>
                <a:path w="2801620" h="221614">
                  <a:moveTo>
                    <a:pt x="872428" y="114300"/>
                  </a:moveTo>
                  <a:lnTo>
                    <a:pt x="861606" y="114300"/>
                  </a:lnTo>
                  <a:lnTo>
                    <a:pt x="861606" y="185851"/>
                  </a:lnTo>
                  <a:lnTo>
                    <a:pt x="872315" y="185851"/>
                  </a:lnTo>
                  <a:lnTo>
                    <a:pt x="872428" y="114300"/>
                  </a:lnTo>
                  <a:close/>
                </a:path>
                <a:path w="2801620" h="221614">
                  <a:moveTo>
                    <a:pt x="810374" y="36956"/>
                  </a:moveTo>
                  <a:lnTo>
                    <a:pt x="799096" y="36956"/>
                  </a:lnTo>
                  <a:lnTo>
                    <a:pt x="790033" y="71732"/>
                  </a:lnTo>
                  <a:lnTo>
                    <a:pt x="776465" y="102392"/>
                  </a:lnTo>
                  <a:lnTo>
                    <a:pt x="758391" y="128934"/>
                  </a:lnTo>
                  <a:lnTo>
                    <a:pt x="735812" y="151358"/>
                  </a:lnTo>
                  <a:lnTo>
                    <a:pt x="738631" y="152476"/>
                  </a:lnTo>
                  <a:lnTo>
                    <a:pt x="740867" y="153822"/>
                  </a:lnTo>
                  <a:lnTo>
                    <a:pt x="742505" y="155384"/>
                  </a:lnTo>
                  <a:lnTo>
                    <a:pt x="743870" y="156870"/>
                  </a:lnTo>
                  <a:lnTo>
                    <a:pt x="744664" y="157505"/>
                  </a:lnTo>
                  <a:lnTo>
                    <a:pt x="745629" y="157505"/>
                  </a:lnTo>
                  <a:lnTo>
                    <a:pt x="746480" y="156870"/>
                  </a:lnTo>
                  <a:lnTo>
                    <a:pt x="756051" y="147351"/>
                  </a:lnTo>
                  <a:lnTo>
                    <a:pt x="763768" y="138779"/>
                  </a:lnTo>
                  <a:lnTo>
                    <a:pt x="770899" y="129882"/>
                  </a:lnTo>
                  <a:lnTo>
                    <a:pt x="777443" y="120662"/>
                  </a:lnTo>
                  <a:lnTo>
                    <a:pt x="787933" y="120662"/>
                  </a:lnTo>
                  <a:lnTo>
                    <a:pt x="787933" y="114300"/>
                  </a:lnTo>
                  <a:lnTo>
                    <a:pt x="872428" y="114300"/>
                  </a:lnTo>
                  <a:lnTo>
                    <a:pt x="872540" y="105003"/>
                  </a:lnTo>
                  <a:lnTo>
                    <a:pt x="786778" y="105003"/>
                  </a:lnTo>
                  <a:lnTo>
                    <a:pt x="791635" y="95028"/>
                  </a:lnTo>
                  <a:lnTo>
                    <a:pt x="795940" y="85086"/>
                  </a:lnTo>
                  <a:lnTo>
                    <a:pt x="808571" y="44865"/>
                  </a:lnTo>
                  <a:lnTo>
                    <a:pt x="810272" y="37401"/>
                  </a:lnTo>
                  <a:lnTo>
                    <a:pt x="810374" y="36956"/>
                  </a:lnTo>
                  <a:close/>
                </a:path>
                <a:path w="2801620" h="221614">
                  <a:moveTo>
                    <a:pt x="725538" y="67868"/>
                  </a:moveTo>
                  <a:lnTo>
                    <a:pt x="715263" y="67868"/>
                  </a:lnTo>
                  <a:lnTo>
                    <a:pt x="715263" y="120002"/>
                  </a:lnTo>
                  <a:lnTo>
                    <a:pt x="710958" y="121780"/>
                  </a:lnTo>
                  <a:lnTo>
                    <a:pt x="705929" y="123685"/>
                  </a:lnTo>
                  <a:lnTo>
                    <a:pt x="692162" y="128511"/>
                  </a:lnTo>
                  <a:lnTo>
                    <a:pt x="685469" y="130340"/>
                  </a:lnTo>
                  <a:lnTo>
                    <a:pt x="680110" y="131165"/>
                  </a:lnTo>
                  <a:lnTo>
                    <a:pt x="681596" y="135699"/>
                  </a:lnTo>
                  <a:lnTo>
                    <a:pt x="682942" y="139268"/>
                  </a:lnTo>
                  <a:lnTo>
                    <a:pt x="684123" y="141871"/>
                  </a:lnTo>
                  <a:lnTo>
                    <a:pt x="684872" y="143294"/>
                  </a:lnTo>
                  <a:lnTo>
                    <a:pt x="685647" y="143992"/>
                  </a:lnTo>
                  <a:lnTo>
                    <a:pt x="687222" y="143992"/>
                  </a:lnTo>
                  <a:lnTo>
                    <a:pt x="688149" y="143471"/>
                  </a:lnTo>
                  <a:lnTo>
                    <a:pt x="689267" y="142430"/>
                  </a:lnTo>
                  <a:lnTo>
                    <a:pt x="690752" y="140868"/>
                  </a:lnTo>
                  <a:lnTo>
                    <a:pt x="693610" y="139268"/>
                  </a:lnTo>
                  <a:lnTo>
                    <a:pt x="697852" y="137629"/>
                  </a:lnTo>
                  <a:lnTo>
                    <a:pt x="712736" y="131610"/>
                  </a:lnTo>
                  <a:lnTo>
                    <a:pt x="715263" y="130492"/>
                  </a:lnTo>
                  <a:lnTo>
                    <a:pt x="725538" y="130492"/>
                  </a:lnTo>
                  <a:lnTo>
                    <a:pt x="725538" y="126136"/>
                  </a:lnTo>
                  <a:lnTo>
                    <a:pt x="741892" y="119046"/>
                  </a:lnTo>
                  <a:lnTo>
                    <a:pt x="747848" y="116381"/>
                  </a:lnTo>
                  <a:lnTo>
                    <a:pt x="748964" y="115862"/>
                  </a:lnTo>
                  <a:lnTo>
                    <a:pt x="725538" y="115862"/>
                  </a:lnTo>
                  <a:lnTo>
                    <a:pt x="725538" y="67868"/>
                  </a:lnTo>
                  <a:close/>
                </a:path>
                <a:path w="2801620" h="221614">
                  <a:moveTo>
                    <a:pt x="755459" y="101688"/>
                  </a:moveTo>
                  <a:lnTo>
                    <a:pt x="748103" y="105589"/>
                  </a:lnTo>
                  <a:lnTo>
                    <a:pt x="740665" y="109251"/>
                  </a:lnTo>
                  <a:lnTo>
                    <a:pt x="733144" y="112675"/>
                  </a:lnTo>
                  <a:lnTo>
                    <a:pt x="725538" y="115862"/>
                  </a:lnTo>
                  <a:lnTo>
                    <a:pt x="748964" y="115862"/>
                  </a:lnTo>
                  <a:lnTo>
                    <a:pt x="752322" y="114300"/>
                  </a:lnTo>
                  <a:lnTo>
                    <a:pt x="754341" y="113258"/>
                  </a:lnTo>
                  <a:lnTo>
                    <a:pt x="755345" y="112077"/>
                  </a:lnTo>
                  <a:lnTo>
                    <a:pt x="755459" y="101688"/>
                  </a:lnTo>
                  <a:close/>
                </a:path>
                <a:path w="2801620" h="221614">
                  <a:moveTo>
                    <a:pt x="872020" y="104482"/>
                  </a:moveTo>
                  <a:lnTo>
                    <a:pt x="870978" y="104482"/>
                  </a:lnTo>
                  <a:lnTo>
                    <a:pt x="838293" y="105003"/>
                  </a:lnTo>
                  <a:lnTo>
                    <a:pt x="872540" y="105003"/>
                  </a:lnTo>
                  <a:lnTo>
                    <a:pt x="872020" y="104482"/>
                  </a:lnTo>
                  <a:close/>
                </a:path>
                <a:path w="2801620" h="221614">
                  <a:moveTo>
                    <a:pt x="683679" y="57823"/>
                  </a:moveTo>
                  <a:lnTo>
                    <a:pt x="682637" y="57823"/>
                  </a:lnTo>
                  <a:lnTo>
                    <a:pt x="682116" y="58343"/>
                  </a:lnTo>
                  <a:lnTo>
                    <a:pt x="682193" y="67868"/>
                  </a:lnTo>
                  <a:lnTo>
                    <a:pt x="682637" y="68313"/>
                  </a:lnTo>
                  <a:lnTo>
                    <a:pt x="683679" y="68313"/>
                  </a:lnTo>
                  <a:lnTo>
                    <a:pt x="706335" y="67868"/>
                  </a:lnTo>
                  <a:lnTo>
                    <a:pt x="754557" y="67868"/>
                  </a:lnTo>
                  <a:lnTo>
                    <a:pt x="754557" y="58343"/>
                  </a:lnTo>
                  <a:lnTo>
                    <a:pt x="710219" y="58343"/>
                  </a:lnTo>
                  <a:lnTo>
                    <a:pt x="683679" y="57823"/>
                  </a:lnTo>
                  <a:close/>
                </a:path>
                <a:path w="2801620" h="221614">
                  <a:moveTo>
                    <a:pt x="754481" y="67868"/>
                  </a:moveTo>
                  <a:lnTo>
                    <a:pt x="730338" y="67868"/>
                  </a:lnTo>
                  <a:lnTo>
                    <a:pt x="752995" y="68313"/>
                  </a:lnTo>
                  <a:lnTo>
                    <a:pt x="754037" y="68313"/>
                  </a:lnTo>
                  <a:lnTo>
                    <a:pt x="754481" y="67868"/>
                  </a:lnTo>
                  <a:close/>
                </a:path>
                <a:path w="2801620" h="221614">
                  <a:moveTo>
                    <a:pt x="713701" y="11163"/>
                  </a:moveTo>
                  <a:lnTo>
                    <a:pt x="714268" y="14846"/>
                  </a:lnTo>
                  <a:lnTo>
                    <a:pt x="714385" y="15609"/>
                  </a:lnTo>
                  <a:lnTo>
                    <a:pt x="714781" y="20358"/>
                  </a:lnTo>
                  <a:lnTo>
                    <a:pt x="714873" y="21462"/>
                  </a:lnTo>
                  <a:lnTo>
                    <a:pt x="715080" y="26606"/>
                  </a:lnTo>
                  <a:lnTo>
                    <a:pt x="715166" y="28726"/>
                  </a:lnTo>
                  <a:lnTo>
                    <a:pt x="715264" y="58343"/>
                  </a:lnTo>
                  <a:lnTo>
                    <a:pt x="725538" y="58343"/>
                  </a:lnTo>
                  <a:lnTo>
                    <a:pt x="725538" y="26606"/>
                  </a:lnTo>
                  <a:lnTo>
                    <a:pt x="725872" y="21462"/>
                  </a:lnTo>
                  <a:lnTo>
                    <a:pt x="725944" y="20358"/>
                  </a:lnTo>
                  <a:lnTo>
                    <a:pt x="726770" y="18427"/>
                  </a:lnTo>
                  <a:lnTo>
                    <a:pt x="727659" y="16268"/>
                  </a:lnTo>
                  <a:lnTo>
                    <a:pt x="728103" y="14846"/>
                  </a:lnTo>
                  <a:lnTo>
                    <a:pt x="728103" y="13144"/>
                  </a:lnTo>
                  <a:lnTo>
                    <a:pt x="727252" y="12509"/>
                  </a:lnTo>
                  <a:lnTo>
                    <a:pt x="725538" y="12280"/>
                  </a:lnTo>
                  <a:lnTo>
                    <a:pt x="721525" y="11683"/>
                  </a:lnTo>
                  <a:lnTo>
                    <a:pt x="717575" y="11315"/>
                  </a:lnTo>
                  <a:lnTo>
                    <a:pt x="713701" y="11163"/>
                  </a:lnTo>
                  <a:close/>
                </a:path>
                <a:path w="2801620" h="221614">
                  <a:moveTo>
                    <a:pt x="754037" y="57823"/>
                  </a:moveTo>
                  <a:lnTo>
                    <a:pt x="752995" y="57823"/>
                  </a:lnTo>
                  <a:lnTo>
                    <a:pt x="726454" y="58343"/>
                  </a:lnTo>
                  <a:lnTo>
                    <a:pt x="754557" y="58343"/>
                  </a:lnTo>
                  <a:lnTo>
                    <a:pt x="754037" y="57823"/>
                  </a:lnTo>
                  <a:close/>
                </a:path>
                <a:path w="2801620" h="221614">
                  <a:moveTo>
                    <a:pt x="752995" y="26911"/>
                  </a:moveTo>
                  <a:lnTo>
                    <a:pt x="751954" y="26911"/>
                  </a:lnTo>
                  <a:lnTo>
                    <a:pt x="751433" y="27431"/>
                  </a:lnTo>
                  <a:lnTo>
                    <a:pt x="751509" y="36956"/>
                  </a:lnTo>
                  <a:lnTo>
                    <a:pt x="751954" y="37401"/>
                  </a:lnTo>
                  <a:lnTo>
                    <a:pt x="752995" y="37401"/>
                  </a:lnTo>
                  <a:lnTo>
                    <a:pt x="784923" y="36956"/>
                  </a:lnTo>
                  <a:lnTo>
                    <a:pt x="886269" y="36956"/>
                  </a:lnTo>
                  <a:lnTo>
                    <a:pt x="886269" y="27431"/>
                  </a:lnTo>
                  <a:lnTo>
                    <a:pt x="790396" y="27431"/>
                  </a:lnTo>
                  <a:lnTo>
                    <a:pt x="752995" y="26911"/>
                  </a:lnTo>
                  <a:close/>
                </a:path>
                <a:path w="2801620" h="221614">
                  <a:moveTo>
                    <a:pt x="886204" y="36956"/>
                  </a:moveTo>
                  <a:lnTo>
                    <a:pt x="852893" y="36956"/>
                  </a:lnTo>
                  <a:lnTo>
                    <a:pt x="885825" y="37401"/>
                  </a:lnTo>
                  <a:lnTo>
                    <a:pt x="886204" y="36956"/>
                  </a:lnTo>
                  <a:close/>
                </a:path>
                <a:path w="2801620" h="221614">
                  <a:moveTo>
                    <a:pt x="885825" y="26911"/>
                  </a:moveTo>
                  <a:lnTo>
                    <a:pt x="847400" y="27431"/>
                  </a:lnTo>
                  <a:lnTo>
                    <a:pt x="886269" y="27431"/>
                  </a:lnTo>
                  <a:lnTo>
                    <a:pt x="885825" y="26911"/>
                  </a:lnTo>
                  <a:close/>
                </a:path>
                <a:path w="2801620" h="221614">
                  <a:moveTo>
                    <a:pt x="466128" y="15747"/>
                  </a:moveTo>
                  <a:lnTo>
                    <a:pt x="465086" y="15747"/>
                  </a:lnTo>
                  <a:lnTo>
                    <a:pt x="464565" y="16268"/>
                  </a:lnTo>
                  <a:lnTo>
                    <a:pt x="464565" y="211785"/>
                  </a:lnTo>
                  <a:lnTo>
                    <a:pt x="465086" y="212305"/>
                  </a:lnTo>
                  <a:lnTo>
                    <a:pt x="475208" y="212305"/>
                  </a:lnTo>
                  <a:lnTo>
                    <a:pt x="475729" y="211785"/>
                  </a:lnTo>
                  <a:lnTo>
                    <a:pt x="475606" y="197764"/>
                  </a:lnTo>
                  <a:lnTo>
                    <a:pt x="475505" y="187024"/>
                  </a:lnTo>
                  <a:lnTo>
                    <a:pt x="475382" y="174005"/>
                  </a:lnTo>
                  <a:lnTo>
                    <a:pt x="475284" y="82715"/>
                  </a:lnTo>
                  <a:lnTo>
                    <a:pt x="542251" y="82715"/>
                  </a:lnTo>
                  <a:lnTo>
                    <a:pt x="542251" y="81597"/>
                  </a:lnTo>
                  <a:lnTo>
                    <a:pt x="542098" y="74460"/>
                  </a:lnTo>
                  <a:lnTo>
                    <a:pt x="475284" y="74460"/>
                  </a:lnTo>
                  <a:lnTo>
                    <a:pt x="475284" y="53479"/>
                  </a:lnTo>
                  <a:lnTo>
                    <a:pt x="541807" y="53479"/>
                  </a:lnTo>
                  <a:lnTo>
                    <a:pt x="541807" y="44983"/>
                  </a:lnTo>
                  <a:lnTo>
                    <a:pt x="475284" y="44983"/>
                  </a:lnTo>
                  <a:lnTo>
                    <a:pt x="475284" y="24892"/>
                  </a:lnTo>
                  <a:lnTo>
                    <a:pt x="542090" y="24892"/>
                  </a:lnTo>
                  <a:lnTo>
                    <a:pt x="542251" y="17310"/>
                  </a:lnTo>
                  <a:lnTo>
                    <a:pt x="542251" y="16268"/>
                  </a:lnTo>
                  <a:lnTo>
                    <a:pt x="495807" y="16268"/>
                  </a:lnTo>
                  <a:lnTo>
                    <a:pt x="466128" y="15747"/>
                  </a:lnTo>
                  <a:close/>
                </a:path>
                <a:path w="2801620" h="221614">
                  <a:moveTo>
                    <a:pt x="605548" y="197904"/>
                  </a:moveTo>
                  <a:lnTo>
                    <a:pt x="607187" y="200215"/>
                  </a:lnTo>
                  <a:lnTo>
                    <a:pt x="608406" y="202819"/>
                  </a:lnTo>
                  <a:lnTo>
                    <a:pt x="609231" y="205727"/>
                  </a:lnTo>
                  <a:lnTo>
                    <a:pt x="609828" y="207429"/>
                  </a:lnTo>
                  <a:lnTo>
                    <a:pt x="610235" y="208406"/>
                  </a:lnTo>
                  <a:lnTo>
                    <a:pt x="610831" y="208991"/>
                  </a:lnTo>
                  <a:lnTo>
                    <a:pt x="611873" y="209181"/>
                  </a:lnTo>
                  <a:lnTo>
                    <a:pt x="629729" y="209181"/>
                  </a:lnTo>
                  <a:lnTo>
                    <a:pt x="645114" y="198907"/>
                  </a:lnTo>
                  <a:lnTo>
                    <a:pt x="616267" y="198907"/>
                  </a:lnTo>
                  <a:lnTo>
                    <a:pt x="610679" y="198577"/>
                  </a:lnTo>
                  <a:lnTo>
                    <a:pt x="605548" y="197904"/>
                  </a:lnTo>
                  <a:close/>
                </a:path>
                <a:path w="2801620" h="221614">
                  <a:moveTo>
                    <a:pt x="535889" y="151917"/>
                  </a:moveTo>
                  <a:lnTo>
                    <a:pt x="526072" y="151917"/>
                  </a:lnTo>
                  <a:lnTo>
                    <a:pt x="525703" y="155422"/>
                  </a:lnTo>
                  <a:lnTo>
                    <a:pt x="525120" y="158838"/>
                  </a:lnTo>
                  <a:lnTo>
                    <a:pt x="505841" y="192427"/>
                  </a:lnTo>
                  <a:lnTo>
                    <a:pt x="495376" y="199923"/>
                  </a:lnTo>
                  <a:lnTo>
                    <a:pt x="497382" y="200736"/>
                  </a:lnTo>
                  <a:lnTo>
                    <a:pt x="499427" y="202183"/>
                  </a:lnTo>
                  <a:lnTo>
                    <a:pt x="501510" y="204266"/>
                  </a:lnTo>
                  <a:lnTo>
                    <a:pt x="503061" y="205727"/>
                  </a:lnTo>
                  <a:lnTo>
                    <a:pt x="503974" y="206387"/>
                  </a:lnTo>
                  <a:lnTo>
                    <a:pt x="504863" y="206387"/>
                  </a:lnTo>
                  <a:lnTo>
                    <a:pt x="529929" y="176520"/>
                  </a:lnTo>
                  <a:lnTo>
                    <a:pt x="535840" y="152361"/>
                  </a:lnTo>
                  <a:lnTo>
                    <a:pt x="535889" y="151917"/>
                  </a:lnTo>
                  <a:close/>
                </a:path>
                <a:path w="2801620" h="221614">
                  <a:moveTo>
                    <a:pt x="580872" y="151917"/>
                  </a:moveTo>
                  <a:lnTo>
                    <a:pt x="571055" y="151917"/>
                  </a:lnTo>
                  <a:lnTo>
                    <a:pt x="570944" y="183788"/>
                  </a:lnTo>
                  <a:lnTo>
                    <a:pt x="570887" y="187024"/>
                  </a:lnTo>
                  <a:lnTo>
                    <a:pt x="570805" y="191655"/>
                  </a:lnTo>
                  <a:lnTo>
                    <a:pt x="570720" y="196498"/>
                  </a:lnTo>
                  <a:lnTo>
                    <a:pt x="570611" y="203746"/>
                  </a:lnTo>
                  <a:lnTo>
                    <a:pt x="571131" y="204266"/>
                  </a:lnTo>
                  <a:lnTo>
                    <a:pt x="580809" y="204266"/>
                  </a:lnTo>
                  <a:lnTo>
                    <a:pt x="581329" y="203746"/>
                  </a:lnTo>
                  <a:lnTo>
                    <a:pt x="581217" y="196498"/>
                  </a:lnTo>
                  <a:lnTo>
                    <a:pt x="581129" y="191655"/>
                  </a:lnTo>
                  <a:lnTo>
                    <a:pt x="581045" y="187024"/>
                  </a:lnTo>
                  <a:lnTo>
                    <a:pt x="580986" y="183788"/>
                  </a:lnTo>
                  <a:lnTo>
                    <a:pt x="580872" y="151917"/>
                  </a:lnTo>
                  <a:close/>
                </a:path>
                <a:path w="2801620" h="221614">
                  <a:moveTo>
                    <a:pt x="645617" y="82715"/>
                  </a:moveTo>
                  <a:lnTo>
                    <a:pt x="635355" y="82715"/>
                  </a:lnTo>
                  <a:lnTo>
                    <a:pt x="635355" y="191655"/>
                  </a:lnTo>
                  <a:lnTo>
                    <a:pt x="634644" y="194779"/>
                  </a:lnTo>
                  <a:lnTo>
                    <a:pt x="631659" y="198056"/>
                  </a:lnTo>
                  <a:lnTo>
                    <a:pt x="628014" y="198907"/>
                  </a:lnTo>
                  <a:lnTo>
                    <a:pt x="645114" y="198907"/>
                  </a:lnTo>
                  <a:lnTo>
                    <a:pt x="645460" y="198056"/>
                  </a:lnTo>
                  <a:lnTo>
                    <a:pt x="645579" y="197764"/>
                  </a:lnTo>
                  <a:lnTo>
                    <a:pt x="645966" y="194779"/>
                  </a:lnTo>
                  <a:lnTo>
                    <a:pt x="645840" y="174005"/>
                  </a:lnTo>
                  <a:lnTo>
                    <a:pt x="645707" y="164985"/>
                  </a:lnTo>
                  <a:lnTo>
                    <a:pt x="645617" y="82715"/>
                  </a:lnTo>
                  <a:close/>
                </a:path>
                <a:path w="2801620" h="221614">
                  <a:moveTo>
                    <a:pt x="490575" y="142773"/>
                  </a:moveTo>
                  <a:lnTo>
                    <a:pt x="489534" y="142773"/>
                  </a:lnTo>
                  <a:lnTo>
                    <a:pt x="489013" y="143294"/>
                  </a:lnTo>
                  <a:lnTo>
                    <a:pt x="489089" y="151917"/>
                  </a:lnTo>
                  <a:lnTo>
                    <a:pt x="489534" y="152361"/>
                  </a:lnTo>
                  <a:lnTo>
                    <a:pt x="490575" y="152361"/>
                  </a:lnTo>
                  <a:lnTo>
                    <a:pt x="522160" y="151917"/>
                  </a:lnTo>
                  <a:lnTo>
                    <a:pt x="619493" y="151917"/>
                  </a:lnTo>
                  <a:lnTo>
                    <a:pt x="619493" y="143294"/>
                  </a:lnTo>
                  <a:lnTo>
                    <a:pt x="527575" y="143294"/>
                  </a:lnTo>
                  <a:lnTo>
                    <a:pt x="490575" y="142773"/>
                  </a:lnTo>
                  <a:close/>
                </a:path>
                <a:path w="2801620" h="221614">
                  <a:moveTo>
                    <a:pt x="619417" y="151917"/>
                  </a:moveTo>
                  <a:lnTo>
                    <a:pt x="586574" y="151917"/>
                  </a:lnTo>
                  <a:lnTo>
                    <a:pt x="617931" y="152361"/>
                  </a:lnTo>
                  <a:lnTo>
                    <a:pt x="618972" y="152361"/>
                  </a:lnTo>
                  <a:lnTo>
                    <a:pt x="619417" y="151917"/>
                  </a:lnTo>
                  <a:close/>
                </a:path>
                <a:path w="2801620" h="221614">
                  <a:moveTo>
                    <a:pt x="537235" y="113639"/>
                  </a:moveTo>
                  <a:lnTo>
                    <a:pt x="527189" y="113639"/>
                  </a:lnTo>
                  <a:lnTo>
                    <a:pt x="527076" y="130910"/>
                  </a:lnTo>
                  <a:lnTo>
                    <a:pt x="526937" y="137683"/>
                  </a:lnTo>
                  <a:lnTo>
                    <a:pt x="526760" y="142773"/>
                  </a:lnTo>
                  <a:lnTo>
                    <a:pt x="526742" y="143294"/>
                  </a:lnTo>
                  <a:lnTo>
                    <a:pt x="536558" y="143294"/>
                  </a:lnTo>
                  <a:lnTo>
                    <a:pt x="536854" y="137683"/>
                  </a:lnTo>
                  <a:lnTo>
                    <a:pt x="537065" y="130910"/>
                  </a:lnTo>
                  <a:lnTo>
                    <a:pt x="537192" y="122895"/>
                  </a:lnTo>
                  <a:lnTo>
                    <a:pt x="537235" y="113639"/>
                  </a:lnTo>
                  <a:close/>
                </a:path>
                <a:path w="2801620" h="221614">
                  <a:moveTo>
                    <a:pt x="580872" y="113639"/>
                  </a:moveTo>
                  <a:lnTo>
                    <a:pt x="571055" y="113639"/>
                  </a:lnTo>
                  <a:lnTo>
                    <a:pt x="571055" y="143294"/>
                  </a:lnTo>
                  <a:lnTo>
                    <a:pt x="580872" y="143294"/>
                  </a:lnTo>
                  <a:lnTo>
                    <a:pt x="580872" y="113639"/>
                  </a:lnTo>
                  <a:close/>
                </a:path>
                <a:path w="2801620" h="221614">
                  <a:moveTo>
                    <a:pt x="618972" y="142773"/>
                  </a:moveTo>
                  <a:lnTo>
                    <a:pt x="617931" y="142773"/>
                  </a:lnTo>
                  <a:lnTo>
                    <a:pt x="581199" y="143294"/>
                  </a:lnTo>
                  <a:lnTo>
                    <a:pt x="619493" y="143294"/>
                  </a:lnTo>
                  <a:lnTo>
                    <a:pt x="618972" y="142773"/>
                  </a:lnTo>
                  <a:close/>
                </a:path>
                <a:path w="2801620" h="221614">
                  <a:moveTo>
                    <a:pt x="499503" y="104482"/>
                  </a:moveTo>
                  <a:lnTo>
                    <a:pt x="498462" y="104482"/>
                  </a:lnTo>
                  <a:lnTo>
                    <a:pt x="497941" y="105003"/>
                  </a:lnTo>
                  <a:lnTo>
                    <a:pt x="498017" y="113639"/>
                  </a:lnTo>
                  <a:lnTo>
                    <a:pt x="498462" y="114084"/>
                  </a:lnTo>
                  <a:lnTo>
                    <a:pt x="499503" y="114084"/>
                  </a:lnTo>
                  <a:lnTo>
                    <a:pt x="527189" y="113639"/>
                  </a:lnTo>
                  <a:lnTo>
                    <a:pt x="612241" y="113639"/>
                  </a:lnTo>
                  <a:lnTo>
                    <a:pt x="612241" y="105003"/>
                  </a:lnTo>
                  <a:lnTo>
                    <a:pt x="534554" y="105003"/>
                  </a:lnTo>
                  <a:lnTo>
                    <a:pt x="499503" y="104482"/>
                  </a:lnTo>
                  <a:close/>
                </a:path>
                <a:path w="2801620" h="221614">
                  <a:moveTo>
                    <a:pt x="612170" y="113639"/>
                  </a:moveTo>
                  <a:lnTo>
                    <a:pt x="580872" y="113639"/>
                  </a:lnTo>
                  <a:lnTo>
                    <a:pt x="610793" y="114084"/>
                  </a:lnTo>
                  <a:lnTo>
                    <a:pt x="611759" y="114084"/>
                  </a:lnTo>
                  <a:lnTo>
                    <a:pt x="612170" y="113639"/>
                  </a:lnTo>
                  <a:close/>
                </a:path>
                <a:path w="2801620" h="221614">
                  <a:moveTo>
                    <a:pt x="611759" y="104482"/>
                  </a:moveTo>
                  <a:lnTo>
                    <a:pt x="610793" y="104482"/>
                  </a:lnTo>
                  <a:lnTo>
                    <a:pt x="575743" y="105003"/>
                  </a:lnTo>
                  <a:lnTo>
                    <a:pt x="612241" y="105003"/>
                  </a:lnTo>
                  <a:lnTo>
                    <a:pt x="611759" y="104482"/>
                  </a:lnTo>
                  <a:close/>
                </a:path>
                <a:path w="2801620" h="221614">
                  <a:moveTo>
                    <a:pt x="542175" y="82715"/>
                  </a:moveTo>
                  <a:lnTo>
                    <a:pt x="517817" y="82715"/>
                  </a:lnTo>
                  <a:lnTo>
                    <a:pt x="540689" y="83159"/>
                  </a:lnTo>
                  <a:lnTo>
                    <a:pt x="541731" y="83159"/>
                  </a:lnTo>
                  <a:lnTo>
                    <a:pt x="542175" y="82715"/>
                  </a:lnTo>
                  <a:close/>
                </a:path>
                <a:path w="2801620" h="221614">
                  <a:moveTo>
                    <a:pt x="567372" y="15747"/>
                  </a:moveTo>
                  <a:lnTo>
                    <a:pt x="566331" y="15747"/>
                  </a:lnTo>
                  <a:lnTo>
                    <a:pt x="565810" y="16268"/>
                  </a:lnTo>
                  <a:lnTo>
                    <a:pt x="565810" y="17310"/>
                  </a:lnTo>
                  <a:lnTo>
                    <a:pt x="566254" y="36956"/>
                  </a:lnTo>
                  <a:lnTo>
                    <a:pt x="566193" y="64858"/>
                  </a:lnTo>
                  <a:lnTo>
                    <a:pt x="565973" y="74460"/>
                  </a:lnTo>
                  <a:lnTo>
                    <a:pt x="565886" y="82715"/>
                  </a:lnTo>
                  <a:lnTo>
                    <a:pt x="566331" y="83159"/>
                  </a:lnTo>
                  <a:lnTo>
                    <a:pt x="567372" y="83159"/>
                  </a:lnTo>
                  <a:lnTo>
                    <a:pt x="592150" y="82715"/>
                  </a:lnTo>
                  <a:lnTo>
                    <a:pt x="645617" y="82715"/>
                  </a:lnTo>
                  <a:lnTo>
                    <a:pt x="645617" y="74460"/>
                  </a:lnTo>
                  <a:lnTo>
                    <a:pt x="576300" y="74460"/>
                  </a:lnTo>
                  <a:lnTo>
                    <a:pt x="576300" y="53479"/>
                  </a:lnTo>
                  <a:lnTo>
                    <a:pt x="645617" y="53479"/>
                  </a:lnTo>
                  <a:lnTo>
                    <a:pt x="645690" y="44983"/>
                  </a:lnTo>
                  <a:lnTo>
                    <a:pt x="576300" y="44983"/>
                  </a:lnTo>
                  <a:lnTo>
                    <a:pt x="576300" y="24892"/>
                  </a:lnTo>
                  <a:lnTo>
                    <a:pt x="645960" y="24892"/>
                  </a:lnTo>
                  <a:lnTo>
                    <a:pt x="646061" y="16268"/>
                  </a:lnTo>
                  <a:lnTo>
                    <a:pt x="596397" y="16268"/>
                  </a:lnTo>
                  <a:lnTo>
                    <a:pt x="567372" y="15747"/>
                  </a:lnTo>
                  <a:close/>
                </a:path>
                <a:path w="2801620" h="221614">
                  <a:moveTo>
                    <a:pt x="541807" y="53479"/>
                  </a:moveTo>
                  <a:lnTo>
                    <a:pt x="531761" y="53479"/>
                  </a:lnTo>
                  <a:lnTo>
                    <a:pt x="531761" y="74460"/>
                  </a:lnTo>
                  <a:lnTo>
                    <a:pt x="542098" y="74460"/>
                  </a:lnTo>
                  <a:lnTo>
                    <a:pt x="541891" y="64858"/>
                  </a:lnTo>
                  <a:lnTo>
                    <a:pt x="541807" y="53479"/>
                  </a:lnTo>
                  <a:close/>
                </a:path>
                <a:path w="2801620" h="221614">
                  <a:moveTo>
                    <a:pt x="645617" y="53479"/>
                  </a:moveTo>
                  <a:lnTo>
                    <a:pt x="635342" y="53479"/>
                  </a:lnTo>
                  <a:lnTo>
                    <a:pt x="635342" y="74460"/>
                  </a:lnTo>
                  <a:lnTo>
                    <a:pt x="645617" y="74460"/>
                  </a:lnTo>
                  <a:lnTo>
                    <a:pt x="645617" y="53479"/>
                  </a:lnTo>
                  <a:close/>
                </a:path>
                <a:path w="2801620" h="221614">
                  <a:moveTo>
                    <a:pt x="542090" y="24892"/>
                  </a:moveTo>
                  <a:lnTo>
                    <a:pt x="531761" y="24892"/>
                  </a:lnTo>
                  <a:lnTo>
                    <a:pt x="531761" y="44983"/>
                  </a:lnTo>
                  <a:lnTo>
                    <a:pt x="541807" y="44983"/>
                  </a:lnTo>
                  <a:lnTo>
                    <a:pt x="541833" y="36956"/>
                  </a:lnTo>
                  <a:lnTo>
                    <a:pt x="542090" y="24892"/>
                  </a:lnTo>
                  <a:close/>
                </a:path>
                <a:path w="2801620" h="221614">
                  <a:moveTo>
                    <a:pt x="645960" y="24892"/>
                  </a:moveTo>
                  <a:lnTo>
                    <a:pt x="635342" y="24892"/>
                  </a:lnTo>
                  <a:lnTo>
                    <a:pt x="635342" y="44983"/>
                  </a:lnTo>
                  <a:lnTo>
                    <a:pt x="645690" y="44983"/>
                  </a:lnTo>
                  <a:lnTo>
                    <a:pt x="645960" y="24892"/>
                  </a:lnTo>
                  <a:close/>
                </a:path>
                <a:path w="2801620" h="221614">
                  <a:moveTo>
                    <a:pt x="541731" y="15747"/>
                  </a:moveTo>
                  <a:lnTo>
                    <a:pt x="540689" y="15747"/>
                  </a:lnTo>
                  <a:lnTo>
                    <a:pt x="513896" y="16268"/>
                  </a:lnTo>
                  <a:lnTo>
                    <a:pt x="542251" y="16268"/>
                  </a:lnTo>
                  <a:lnTo>
                    <a:pt x="541731" y="15747"/>
                  </a:lnTo>
                  <a:close/>
                </a:path>
                <a:path w="2801620" h="221614">
                  <a:moveTo>
                    <a:pt x="645540" y="15747"/>
                  </a:moveTo>
                  <a:lnTo>
                    <a:pt x="644499" y="15747"/>
                  </a:lnTo>
                  <a:lnTo>
                    <a:pt x="615608" y="16268"/>
                  </a:lnTo>
                  <a:lnTo>
                    <a:pt x="646061" y="16268"/>
                  </a:lnTo>
                  <a:lnTo>
                    <a:pt x="645540" y="15747"/>
                  </a:lnTo>
                  <a:close/>
                </a:path>
                <a:path w="2801620" h="221614">
                  <a:moveTo>
                    <a:pt x="1947125" y="140093"/>
                  </a:moveTo>
                  <a:lnTo>
                    <a:pt x="1936064" y="140093"/>
                  </a:lnTo>
                  <a:lnTo>
                    <a:pt x="1934047" y="152369"/>
                  </a:lnTo>
                  <a:lnTo>
                    <a:pt x="1930436" y="163193"/>
                  </a:lnTo>
                  <a:lnTo>
                    <a:pt x="1897338" y="193806"/>
                  </a:lnTo>
                  <a:lnTo>
                    <a:pt x="1865744" y="203377"/>
                  </a:lnTo>
                  <a:lnTo>
                    <a:pt x="1867535" y="204571"/>
                  </a:lnTo>
                  <a:lnTo>
                    <a:pt x="1869287" y="206425"/>
                  </a:lnTo>
                  <a:lnTo>
                    <a:pt x="1872335" y="210972"/>
                  </a:lnTo>
                  <a:lnTo>
                    <a:pt x="1873377" y="211975"/>
                  </a:lnTo>
                  <a:lnTo>
                    <a:pt x="1874494" y="211975"/>
                  </a:lnTo>
                  <a:lnTo>
                    <a:pt x="1875269" y="211785"/>
                  </a:lnTo>
                  <a:lnTo>
                    <a:pt x="1915182" y="195779"/>
                  </a:lnTo>
                  <a:lnTo>
                    <a:pt x="1944130" y="155300"/>
                  </a:lnTo>
                  <a:lnTo>
                    <a:pt x="1947038" y="140538"/>
                  </a:lnTo>
                  <a:lnTo>
                    <a:pt x="1947125" y="140093"/>
                  </a:lnTo>
                  <a:close/>
                </a:path>
                <a:path w="2801620" h="221614">
                  <a:moveTo>
                    <a:pt x="1977923" y="140093"/>
                  </a:moveTo>
                  <a:lnTo>
                    <a:pt x="1967433" y="140093"/>
                  </a:lnTo>
                  <a:lnTo>
                    <a:pt x="1967526" y="201002"/>
                  </a:lnTo>
                  <a:lnTo>
                    <a:pt x="1970227" y="205422"/>
                  </a:lnTo>
                  <a:lnTo>
                    <a:pt x="1976046" y="206885"/>
                  </a:lnTo>
                  <a:lnTo>
                    <a:pt x="1980641" y="207886"/>
                  </a:lnTo>
                  <a:lnTo>
                    <a:pt x="1988350" y="208406"/>
                  </a:lnTo>
                  <a:lnTo>
                    <a:pt x="2010371" y="208406"/>
                  </a:lnTo>
                  <a:lnTo>
                    <a:pt x="2018525" y="206578"/>
                  </a:lnTo>
                  <a:lnTo>
                    <a:pt x="2023364" y="202933"/>
                  </a:lnTo>
                  <a:lnTo>
                    <a:pt x="2025891" y="201002"/>
                  </a:lnTo>
                  <a:lnTo>
                    <a:pt x="2027725" y="198577"/>
                  </a:lnTo>
                  <a:lnTo>
                    <a:pt x="1991550" y="198577"/>
                  </a:lnTo>
                  <a:lnTo>
                    <a:pt x="1986152" y="198285"/>
                  </a:lnTo>
                  <a:lnTo>
                    <a:pt x="1982724" y="197688"/>
                  </a:lnTo>
                  <a:lnTo>
                    <a:pt x="1981034" y="197421"/>
                  </a:lnTo>
                  <a:lnTo>
                    <a:pt x="1980857" y="197421"/>
                  </a:lnTo>
                  <a:lnTo>
                    <a:pt x="1979485" y="196608"/>
                  </a:lnTo>
                  <a:lnTo>
                    <a:pt x="1978228" y="194144"/>
                  </a:lnTo>
                  <a:lnTo>
                    <a:pt x="1977933" y="191884"/>
                  </a:lnTo>
                  <a:lnTo>
                    <a:pt x="1977923" y="140093"/>
                  </a:lnTo>
                  <a:close/>
                </a:path>
                <a:path w="2801620" h="221614">
                  <a:moveTo>
                    <a:pt x="2023364" y="169329"/>
                  </a:moveTo>
                  <a:lnTo>
                    <a:pt x="2023260" y="172567"/>
                  </a:lnTo>
                  <a:lnTo>
                    <a:pt x="2023154" y="175882"/>
                  </a:lnTo>
                  <a:lnTo>
                    <a:pt x="2023033" y="177596"/>
                  </a:lnTo>
                  <a:lnTo>
                    <a:pt x="2022931" y="178714"/>
                  </a:lnTo>
                  <a:lnTo>
                    <a:pt x="2022826" y="179855"/>
                  </a:lnTo>
                  <a:lnTo>
                    <a:pt x="2022768" y="180492"/>
                  </a:lnTo>
                  <a:lnTo>
                    <a:pt x="2022652" y="181762"/>
                  </a:lnTo>
                  <a:lnTo>
                    <a:pt x="2020862" y="190017"/>
                  </a:lnTo>
                  <a:lnTo>
                    <a:pt x="2018969" y="193332"/>
                  </a:lnTo>
                  <a:lnTo>
                    <a:pt x="2016213" y="195122"/>
                  </a:lnTo>
                  <a:lnTo>
                    <a:pt x="2012937" y="197421"/>
                  </a:lnTo>
                  <a:lnTo>
                    <a:pt x="2007171" y="198577"/>
                  </a:lnTo>
                  <a:lnTo>
                    <a:pt x="2027751" y="198577"/>
                  </a:lnTo>
                  <a:lnTo>
                    <a:pt x="2030539" y="191884"/>
                  </a:lnTo>
                  <a:lnTo>
                    <a:pt x="2031695" y="186296"/>
                  </a:lnTo>
                  <a:lnTo>
                    <a:pt x="2032317" y="180492"/>
                  </a:lnTo>
                  <a:lnTo>
                    <a:pt x="2032385" y="179855"/>
                  </a:lnTo>
                  <a:lnTo>
                    <a:pt x="2032508" y="178714"/>
                  </a:lnTo>
                  <a:lnTo>
                    <a:pt x="2032660" y="177736"/>
                  </a:lnTo>
                  <a:lnTo>
                    <a:pt x="2032730" y="175882"/>
                  </a:lnTo>
                  <a:lnTo>
                    <a:pt x="2032873" y="175882"/>
                  </a:lnTo>
                  <a:lnTo>
                    <a:pt x="2031834" y="174726"/>
                  </a:lnTo>
                  <a:lnTo>
                    <a:pt x="2030056" y="173685"/>
                  </a:lnTo>
                  <a:lnTo>
                    <a:pt x="2028050" y="172719"/>
                  </a:lnTo>
                  <a:lnTo>
                    <a:pt x="2025815" y="171272"/>
                  </a:lnTo>
                  <a:lnTo>
                    <a:pt x="2023364" y="169329"/>
                  </a:lnTo>
                  <a:close/>
                </a:path>
                <a:path w="2801620" h="221614">
                  <a:moveTo>
                    <a:pt x="1868652" y="96888"/>
                  </a:moveTo>
                  <a:lnTo>
                    <a:pt x="1858378" y="96888"/>
                  </a:lnTo>
                  <a:lnTo>
                    <a:pt x="1858378" y="155155"/>
                  </a:lnTo>
                  <a:lnTo>
                    <a:pt x="1848599" y="158991"/>
                  </a:lnTo>
                  <a:lnTo>
                    <a:pt x="1839150" y="162344"/>
                  </a:lnTo>
                  <a:lnTo>
                    <a:pt x="1832152" y="164312"/>
                  </a:lnTo>
                  <a:lnTo>
                    <a:pt x="1826120" y="165430"/>
                  </a:lnTo>
                  <a:lnTo>
                    <a:pt x="1827758" y="170637"/>
                  </a:lnTo>
                  <a:lnTo>
                    <a:pt x="1829066" y="174091"/>
                  </a:lnTo>
                  <a:lnTo>
                    <a:pt x="1830069" y="175882"/>
                  </a:lnTo>
                  <a:lnTo>
                    <a:pt x="1830628" y="176999"/>
                  </a:lnTo>
                  <a:lnTo>
                    <a:pt x="1831289" y="177596"/>
                  </a:lnTo>
                  <a:lnTo>
                    <a:pt x="1832635" y="177596"/>
                  </a:lnTo>
                  <a:lnTo>
                    <a:pt x="1833410" y="177152"/>
                  </a:lnTo>
                  <a:lnTo>
                    <a:pt x="1834388" y="176250"/>
                  </a:lnTo>
                  <a:lnTo>
                    <a:pt x="1834756" y="175882"/>
                  </a:lnTo>
                  <a:lnTo>
                    <a:pt x="1837651" y="174574"/>
                  </a:lnTo>
                  <a:lnTo>
                    <a:pt x="1857846" y="166286"/>
                  </a:lnTo>
                  <a:lnTo>
                    <a:pt x="1871529" y="160151"/>
                  </a:lnTo>
                  <a:lnTo>
                    <a:pt x="1884135" y="153947"/>
                  </a:lnTo>
                  <a:lnTo>
                    <a:pt x="1889922" y="150799"/>
                  </a:lnTo>
                  <a:lnTo>
                    <a:pt x="1868652" y="150799"/>
                  </a:lnTo>
                  <a:lnTo>
                    <a:pt x="1868652" y="96888"/>
                  </a:lnTo>
                  <a:close/>
                </a:path>
                <a:path w="2801620" h="221614">
                  <a:moveTo>
                    <a:pt x="1898789" y="135293"/>
                  </a:moveTo>
                  <a:lnTo>
                    <a:pt x="1892176" y="139148"/>
                  </a:lnTo>
                  <a:lnTo>
                    <a:pt x="1884949" y="143017"/>
                  </a:lnTo>
                  <a:lnTo>
                    <a:pt x="1877108" y="146901"/>
                  </a:lnTo>
                  <a:lnTo>
                    <a:pt x="1868652" y="150799"/>
                  </a:lnTo>
                  <a:lnTo>
                    <a:pt x="1889922" y="150799"/>
                  </a:lnTo>
                  <a:lnTo>
                    <a:pt x="1895665" y="147675"/>
                  </a:lnTo>
                  <a:lnTo>
                    <a:pt x="1897519" y="146557"/>
                  </a:lnTo>
                  <a:lnTo>
                    <a:pt x="1898459" y="145262"/>
                  </a:lnTo>
                  <a:lnTo>
                    <a:pt x="1898484" y="136931"/>
                  </a:lnTo>
                  <a:lnTo>
                    <a:pt x="1898789" y="135293"/>
                  </a:lnTo>
                  <a:close/>
                </a:path>
                <a:path w="2801620" h="221614">
                  <a:moveTo>
                    <a:pt x="1910727" y="19646"/>
                  </a:moveTo>
                  <a:lnTo>
                    <a:pt x="1909686" y="19646"/>
                  </a:lnTo>
                  <a:lnTo>
                    <a:pt x="1909165" y="20167"/>
                  </a:lnTo>
                  <a:lnTo>
                    <a:pt x="1909227" y="25120"/>
                  </a:lnTo>
                  <a:lnTo>
                    <a:pt x="1909610" y="49339"/>
                  </a:lnTo>
                  <a:lnTo>
                    <a:pt x="1909610" y="110845"/>
                  </a:lnTo>
                  <a:lnTo>
                    <a:pt x="1909289" y="131165"/>
                  </a:lnTo>
                  <a:lnTo>
                    <a:pt x="1909241" y="140093"/>
                  </a:lnTo>
                  <a:lnTo>
                    <a:pt x="1909686" y="140538"/>
                  </a:lnTo>
                  <a:lnTo>
                    <a:pt x="1910727" y="140538"/>
                  </a:lnTo>
                  <a:lnTo>
                    <a:pt x="1936064" y="140093"/>
                  </a:lnTo>
                  <a:lnTo>
                    <a:pt x="2009406" y="140093"/>
                  </a:lnTo>
                  <a:lnTo>
                    <a:pt x="2009283" y="131165"/>
                  </a:lnTo>
                  <a:lnTo>
                    <a:pt x="1919884" y="131165"/>
                  </a:lnTo>
                  <a:lnTo>
                    <a:pt x="1919884" y="101917"/>
                  </a:lnTo>
                  <a:lnTo>
                    <a:pt x="2008962" y="101917"/>
                  </a:lnTo>
                  <a:lnTo>
                    <a:pt x="2008962" y="92989"/>
                  </a:lnTo>
                  <a:lnTo>
                    <a:pt x="1919884" y="92989"/>
                  </a:lnTo>
                  <a:lnTo>
                    <a:pt x="1919884" y="65747"/>
                  </a:lnTo>
                  <a:lnTo>
                    <a:pt x="2008962" y="65747"/>
                  </a:lnTo>
                  <a:lnTo>
                    <a:pt x="2008962" y="56819"/>
                  </a:lnTo>
                  <a:lnTo>
                    <a:pt x="1919884" y="56819"/>
                  </a:lnTo>
                  <a:lnTo>
                    <a:pt x="1919884" y="29476"/>
                  </a:lnTo>
                  <a:lnTo>
                    <a:pt x="2009276" y="29476"/>
                  </a:lnTo>
                  <a:lnTo>
                    <a:pt x="2009344" y="25120"/>
                  </a:lnTo>
                  <a:lnTo>
                    <a:pt x="2009406" y="20167"/>
                  </a:lnTo>
                  <a:lnTo>
                    <a:pt x="1944201" y="20167"/>
                  </a:lnTo>
                  <a:lnTo>
                    <a:pt x="1910727" y="19646"/>
                  </a:lnTo>
                  <a:close/>
                </a:path>
                <a:path w="2801620" h="221614">
                  <a:moveTo>
                    <a:pt x="2009324" y="140093"/>
                  </a:moveTo>
                  <a:lnTo>
                    <a:pt x="1979485" y="140093"/>
                  </a:lnTo>
                  <a:lnTo>
                    <a:pt x="2007730" y="140538"/>
                  </a:lnTo>
                  <a:lnTo>
                    <a:pt x="2008847" y="140538"/>
                  </a:lnTo>
                  <a:lnTo>
                    <a:pt x="2009324" y="140093"/>
                  </a:lnTo>
                  <a:close/>
                </a:path>
                <a:path w="2801620" h="221614">
                  <a:moveTo>
                    <a:pt x="2008962" y="101917"/>
                  </a:moveTo>
                  <a:lnTo>
                    <a:pt x="1998687" y="101917"/>
                  </a:lnTo>
                  <a:lnTo>
                    <a:pt x="1998687" y="131165"/>
                  </a:lnTo>
                  <a:lnTo>
                    <a:pt x="2009283" y="131165"/>
                  </a:lnTo>
                  <a:lnTo>
                    <a:pt x="2008962" y="110845"/>
                  </a:lnTo>
                  <a:lnTo>
                    <a:pt x="2008962" y="101917"/>
                  </a:lnTo>
                  <a:close/>
                </a:path>
                <a:path w="2801620" h="221614">
                  <a:moveTo>
                    <a:pt x="1832483" y="87071"/>
                  </a:moveTo>
                  <a:lnTo>
                    <a:pt x="1831441" y="87071"/>
                  </a:lnTo>
                  <a:lnTo>
                    <a:pt x="1830920" y="87591"/>
                  </a:lnTo>
                  <a:lnTo>
                    <a:pt x="1830997" y="96888"/>
                  </a:lnTo>
                  <a:lnTo>
                    <a:pt x="1831441" y="97332"/>
                  </a:lnTo>
                  <a:lnTo>
                    <a:pt x="1832483" y="97332"/>
                  </a:lnTo>
                  <a:lnTo>
                    <a:pt x="1853133" y="96888"/>
                  </a:lnTo>
                  <a:lnTo>
                    <a:pt x="1895106" y="96888"/>
                  </a:lnTo>
                  <a:lnTo>
                    <a:pt x="1895106" y="87591"/>
                  </a:lnTo>
                  <a:lnTo>
                    <a:pt x="1856673" y="87591"/>
                  </a:lnTo>
                  <a:lnTo>
                    <a:pt x="1832483" y="87071"/>
                  </a:lnTo>
                  <a:close/>
                </a:path>
                <a:path w="2801620" h="221614">
                  <a:moveTo>
                    <a:pt x="1895030" y="96888"/>
                  </a:moveTo>
                  <a:lnTo>
                    <a:pt x="1873008" y="96888"/>
                  </a:lnTo>
                  <a:lnTo>
                    <a:pt x="1893544" y="97332"/>
                  </a:lnTo>
                  <a:lnTo>
                    <a:pt x="1894586" y="97332"/>
                  </a:lnTo>
                  <a:lnTo>
                    <a:pt x="1895030" y="96888"/>
                  </a:lnTo>
                  <a:close/>
                </a:path>
                <a:path w="2801620" h="221614">
                  <a:moveTo>
                    <a:pt x="2008962" y="65747"/>
                  </a:moveTo>
                  <a:lnTo>
                    <a:pt x="1998687" y="65747"/>
                  </a:lnTo>
                  <a:lnTo>
                    <a:pt x="1998687" y="92989"/>
                  </a:lnTo>
                  <a:lnTo>
                    <a:pt x="2008962" y="92989"/>
                  </a:lnTo>
                  <a:lnTo>
                    <a:pt x="2008962" y="65747"/>
                  </a:lnTo>
                  <a:close/>
                </a:path>
                <a:path w="2801620" h="221614">
                  <a:moveTo>
                    <a:pt x="1868652" y="35166"/>
                  </a:moveTo>
                  <a:lnTo>
                    <a:pt x="1858378" y="35166"/>
                  </a:lnTo>
                  <a:lnTo>
                    <a:pt x="1858378" y="87591"/>
                  </a:lnTo>
                  <a:lnTo>
                    <a:pt x="1868652" y="87591"/>
                  </a:lnTo>
                  <a:lnTo>
                    <a:pt x="1868652" y="35166"/>
                  </a:lnTo>
                  <a:close/>
                </a:path>
                <a:path w="2801620" h="221614">
                  <a:moveTo>
                    <a:pt x="1894586" y="87071"/>
                  </a:moveTo>
                  <a:lnTo>
                    <a:pt x="1893544" y="87071"/>
                  </a:lnTo>
                  <a:lnTo>
                    <a:pt x="1869488" y="87591"/>
                  </a:lnTo>
                  <a:lnTo>
                    <a:pt x="1895106" y="87591"/>
                  </a:lnTo>
                  <a:lnTo>
                    <a:pt x="1894586" y="87071"/>
                  </a:lnTo>
                  <a:close/>
                </a:path>
                <a:path w="2801620" h="221614">
                  <a:moveTo>
                    <a:pt x="2009276" y="29476"/>
                  </a:moveTo>
                  <a:lnTo>
                    <a:pt x="1998687" y="29476"/>
                  </a:lnTo>
                  <a:lnTo>
                    <a:pt x="1998687" y="56819"/>
                  </a:lnTo>
                  <a:lnTo>
                    <a:pt x="2008962" y="56819"/>
                  </a:lnTo>
                  <a:lnTo>
                    <a:pt x="2008962" y="49339"/>
                  </a:lnTo>
                  <a:lnTo>
                    <a:pt x="2009179" y="35610"/>
                  </a:lnTo>
                  <a:lnTo>
                    <a:pt x="2009276" y="29476"/>
                  </a:lnTo>
                  <a:close/>
                </a:path>
                <a:path w="2801620" h="221614">
                  <a:moveTo>
                    <a:pt x="1829142" y="25120"/>
                  </a:moveTo>
                  <a:lnTo>
                    <a:pt x="1828025" y="25120"/>
                  </a:lnTo>
                  <a:lnTo>
                    <a:pt x="1827466" y="25641"/>
                  </a:lnTo>
                  <a:lnTo>
                    <a:pt x="1827466" y="35013"/>
                  </a:lnTo>
                  <a:lnTo>
                    <a:pt x="1828025" y="35610"/>
                  </a:lnTo>
                  <a:lnTo>
                    <a:pt x="1829142" y="35610"/>
                  </a:lnTo>
                  <a:lnTo>
                    <a:pt x="1851456" y="35166"/>
                  </a:lnTo>
                  <a:lnTo>
                    <a:pt x="1898872" y="35166"/>
                  </a:lnTo>
                  <a:lnTo>
                    <a:pt x="1899005" y="35013"/>
                  </a:lnTo>
                  <a:lnTo>
                    <a:pt x="1899005" y="25641"/>
                  </a:lnTo>
                  <a:lnTo>
                    <a:pt x="1855282" y="25641"/>
                  </a:lnTo>
                  <a:lnTo>
                    <a:pt x="1829142" y="25120"/>
                  </a:lnTo>
                  <a:close/>
                </a:path>
                <a:path w="2801620" h="221614">
                  <a:moveTo>
                    <a:pt x="1898872" y="35166"/>
                  </a:moveTo>
                  <a:lnTo>
                    <a:pt x="1875015" y="35166"/>
                  </a:lnTo>
                  <a:lnTo>
                    <a:pt x="1897443" y="35610"/>
                  </a:lnTo>
                  <a:lnTo>
                    <a:pt x="1898484" y="35610"/>
                  </a:lnTo>
                  <a:lnTo>
                    <a:pt x="1898872" y="35166"/>
                  </a:lnTo>
                  <a:close/>
                </a:path>
                <a:path w="2801620" h="221614">
                  <a:moveTo>
                    <a:pt x="1898484" y="25120"/>
                  </a:moveTo>
                  <a:lnTo>
                    <a:pt x="1897443" y="25120"/>
                  </a:lnTo>
                  <a:lnTo>
                    <a:pt x="1871170" y="25641"/>
                  </a:lnTo>
                  <a:lnTo>
                    <a:pt x="1899005" y="25641"/>
                  </a:lnTo>
                  <a:lnTo>
                    <a:pt x="1898484" y="25120"/>
                  </a:lnTo>
                  <a:close/>
                </a:path>
                <a:path w="2801620" h="221614">
                  <a:moveTo>
                    <a:pt x="2008847" y="19646"/>
                  </a:moveTo>
                  <a:lnTo>
                    <a:pt x="2007730" y="19646"/>
                  </a:lnTo>
                  <a:lnTo>
                    <a:pt x="1974643" y="20167"/>
                  </a:lnTo>
                  <a:lnTo>
                    <a:pt x="2009406" y="20167"/>
                  </a:lnTo>
                  <a:lnTo>
                    <a:pt x="2008847" y="19646"/>
                  </a:lnTo>
                  <a:close/>
                </a:path>
                <a:path w="2801620" h="221614">
                  <a:moveTo>
                    <a:pt x="923772" y="21882"/>
                  </a:moveTo>
                  <a:lnTo>
                    <a:pt x="922731" y="21882"/>
                  </a:lnTo>
                  <a:lnTo>
                    <a:pt x="922210" y="22402"/>
                  </a:lnTo>
                  <a:lnTo>
                    <a:pt x="922608" y="69659"/>
                  </a:lnTo>
                  <a:lnTo>
                    <a:pt x="922667" y="120218"/>
                  </a:lnTo>
                  <a:lnTo>
                    <a:pt x="922399" y="161963"/>
                  </a:lnTo>
                  <a:lnTo>
                    <a:pt x="922340" y="171119"/>
                  </a:lnTo>
                  <a:lnTo>
                    <a:pt x="922264" y="182956"/>
                  </a:lnTo>
                  <a:lnTo>
                    <a:pt x="922210" y="191439"/>
                  </a:lnTo>
                  <a:lnTo>
                    <a:pt x="922731" y="191884"/>
                  </a:lnTo>
                  <a:lnTo>
                    <a:pt x="932192" y="191884"/>
                  </a:lnTo>
                  <a:lnTo>
                    <a:pt x="932713" y="191439"/>
                  </a:lnTo>
                  <a:lnTo>
                    <a:pt x="932713" y="171119"/>
                  </a:lnTo>
                  <a:lnTo>
                    <a:pt x="975599" y="171119"/>
                  </a:lnTo>
                  <a:lnTo>
                    <a:pt x="975538" y="161963"/>
                  </a:lnTo>
                  <a:lnTo>
                    <a:pt x="932713" y="161963"/>
                  </a:lnTo>
                  <a:lnTo>
                    <a:pt x="932713" y="99682"/>
                  </a:lnTo>
                  <a:lnTo>
                    <a:pt x="975233" y="99682"/>
                  </a:lnTo>
                  <a:lnTo>
                    <a:pt x="975233" y="90525"/>
                  </a:lnTo>
                  <a:lnTo>
                    <a:pt x="932713" y="90525"/>
                  </a:lnTo>
                  <a:lnTo>
                    <a:pt x="932713" y="31699"/>
                  </a:lnTo>
                  <a:lnTo>
                    <a:pt x="975590" y="31699"/>
                  </a:lnTo>
                  <a:lnTo>
                    <a:pt x="975677" y="22402"/>
                  </a:lnTo>
                  <a:lnTo>
                    <a:pt x="944704" y="22402"/>
                  </a:lnTo>
                  <a:lnTo>
                    <a:pt x="923772" y="21882"/>
                  </a:lnTo>
                  <a:close/>
                </a:path>
                <a:path w="2801620" h="221614">
                  <a:moveTo>
                    <a:pt x="975599" y="171119"/>
                  </a:moveTo>
                  <a:lnTo>
                    <a:pt x="965415" y="171119"/>
                  </a:lnTo>
                  <a:lnTo>
                    <a:pt x="965415" y="184073"/>
                  </a:lnTo>
                  <a:lnTo>
                    <a:pt x="965936" y="184619"/>
                  </a:lnTo>
                  <a:lnTo>
                    <a:pt x="975156" y="184619"/>
                  </a:lnTo>
                  <a:lnTo>
                    <a:pt x="975677" y="184073"/>
                  </a:lnTo>
                  <a:lnTo>
                    <a:pt x="975599" y="171119"/>
                  </a:lnTo>
                  <a:close/>
                </a:path>
                <a:path w="2801620" h="221614">
                  <a:moveTo>
                    <a:pt x="975233" y="99682"/>
                  </a:moveTo>
                  <a:lnTo>
                    <a:pt x="965415" y="99682"/>
                  </a:lnTo>
                  <a:lnTo>
                    <a:pt x="965415" y="161963"/>
                  </a:lnTo>
                  <a:lnTo>
                    <a:pt x="975538" y="161963"/>
                  </a:lnTo>
                  <a:lnTo>
                    <a:pt x="975261" y="120218"/>
                  </a:lnTo>
                  <a:lnTo>
                    <a:pt x="975233" y="99682"/>
                  </a:lnTo>
                  <a:close/>
                </a:path>
                <a:path w="2801620" h="221614">
                  <a:moveTo>
                    <a:pt x="975590" y="31699"/>
                  </a:moveTo>
                  <a:lnTo>
                    <a:pt x="965415" y="31699"/>
                  </a:lnTo>
                  <a:lnTo>
                    <a:pt x="965415" y="90525"/>
                  </a:lnTo>
                  <a:lnTo>
                    <a:pt x="975233" y="90525"/>
                  </a:lnTo>
                  <a:lnTo>
                    <a:pt x="975233" y="69659"/>
                  </a:lnTo>
                  <a:lnTo>
                    <a:pt x="975590" y="31699"/>
                  </a:lnTo>
                  <a:close/>
                </a:path>
                <a:path w="2801620" h="221614">
                  <a:moveTo>
                    <a:pt x="975156" y="21882"/>
                  </a:moveTo>
                  <a:lnTo>
                    <a:pt x="974115" y="21882"/>
                  </a:lnTo>
                  <a:lnTo>
                    <a:pt x="953198" y="22402"/>
                  </a:lnTo>
                  <a:lnTo>
                    <a:pt x="975677" y="22402"/>
                  </a:lnTo>
                  <a:lnTo>
                    <a:pt x="975156" y="21882"/>
                  </a:lnTo>
                  <a:close/>
                </a:path>
                <a:path w="2801620" h="221614">
                  <a:moveTo>
                    <a:pt x="2560651" y="176250"/>
                  </a:moveTo>
                  <a:lnTo>
                    <a:pt x="2551658" y="176250"/>
                  </a:lnTo>
                  <a:lnTo>
                    <a:pt x="2555677" y="183830"/>
                  </a:lnTo>
                  <a:lnTo>
                    <a:pt x="2595495" y="205422"/>
                  </a:lnTo>
                  <a:lnTo>
                    <a:pt x="2595697" y="205422"/>
                  </a:lnTo>
                  <a:lnTo>
                    <a:pt x="2611186" y="206813"/>
                  </a:lnTo>
                  <a:lnTo>
                    <a:pt x="2630246" y="207289"/>
                  </a:lnTo>
                  <a:lnTo>
                    <a:pt x="2647769" y="207101"/>
                  </a:lnTo>
                  <a:lnTo>
                    <a:pt x="2667192" y="206535"/>
                  </a:lnTo>
                  <a:lnTo>
                    <a:pt x="2688512" y="205590"/>
                  </a:lnTo>
                  <a:lnTo>
                    <a:pt x="2711729" y="204266"/>
                  </a:lnTo>
                  <a:lnTo>
                    <a:pt x="2712984" y="204266"/>
                  </a:lnTo>
                  <a:lnTo>
                    <a:pt x="2714472" y="204012"/>
                  </a:lnTo>
                  <a:lnTo>
                    <a:pt x="2714853" y="203707"/>
                  </a:lnTo>
                  <a:lnTo>
                    <a:pt x="2715298" y="203415"/>
                  </a:lnTo>
                  <a:lnTo>
                    <a:pt x="2715666" y="202260"/>
                  </a:lnTo>
                  <a:lnTo>
                    <a:pt x="2715971" y="200253"/>
                  </a:lnTo>
                  <a:lnTo>
                    <a:pt x="2716491" y="197281"/>
                  </a:lnTo>
                  <a:lnTo>
                    <a:pt x="2625632" y="197281"/>
                  </a:lnTo>
                  <a:lnTo>
                    <a:pt x="2612022" y="196943"/>
                  </a:lnTo>
                  <a:lnTo>
                    <a:pt x="2609545" y="196943"/>
                  </a:lnTo>
                  <a:lnTo>
                    <a:pt x="2568409" y="185597"/>
                  </a:lnTo>
                  <a:lnTo>
                    <a:pt x="2565501" y="182397"/>
                  </a:lnTo>
                  <a:lnTo>
                    <a:pt x="2562072" y="178752"/>
                  </a:lnTo>
                  <a:lnTo>
                    <a:pt x="2560651" y="176250"/>
                  </a:lnTo>
                  <a:close/>
                </a:path>
                <a:path w="2801620" h="221614">
                  <a:moveTo>
                    <a:pt x="2557166" y="108051"/>
                  </a:moveTo>
                  <a:lnTo>
                    <a:pt x="2546857" y="108051"/>
                  </a:lnTo>
                  <a:lnTo>
                    <a:pt x="2546857" y="166877"/>
                  </a:lnTo>
                  <a:lnTo>
                    <a:pt x="2541760" y="172376"/>
                  </a:lnTo>
                  <a:lnTo>
                    <a:pt x="2511295" y="195551"/>
                  </a:lnTo>
                  <a:lnTo>
                    <a:pt x="2511519" y="195551"/>
                  </a:lnTo>
                  <a:lnTo>
                    <a:pt x="2518587" y="205943"/>
                  </a:lnTo>
                  <a:lnTo>
                    <a:pt x="2520226" y="205943"/>
                  </a:lnTo>
                  <a:lnTo>
                    <a:pt x="2521153" y="205206"/>
                  </a:lnTo>
                  <a:lnTo>
                    <a:pt x="2522931" y="202666"/>
                  </a:lnTo>
                  <a:lnTo>
                    <a:pt x="2524531" y="201104"/>
                  </a:lnTo>
                  <a:lnTo>
                    <a:pt x="2534395" y="192784"/>
                  </a:lnTo>
                  <a:lnTo>
                    <a:pt x="2540974" y="186912"/>
                  </a:lnTo>
                  <a:lnTo>
                    <a:pt x="2546729" y="181401"/>
                  </a:lnTo>
                  <a:lnTo>
                    <a:pt x="2551658" y="176250"/>
                  </a:lnTo>
                  <a:lnTo>
                    <a:pt x="2560651" y="176250"/>
                  </a:lnTo>
                  <a:lnTo>
                    <a:pt x="2559215" y="173723"/>
                  </a:lnTo>
                  <a:lnTo>
                    <a:pt x="2556903" y="167322"/>
                  </a:lnTo>
                  <a:lnTo>
                    <a:pt x="2556903" y="120662"/>
                  </a:lnTo>
                  <a:lnTo>
                    <a:pt x="2557157" y="108496"/>
                  </a:lnTo>
                  <a:lnTo>
                    <a:pt x="2557166" y="108051"/>
                  </a:lnTo>
                  <a:close/>
                </a:path>
                <a:path w="2801620" h="221614">
                  <a:moveTo>
                    <a:pt x="2719654" y="192443"/>
                  </a:moveTo>
                  <a:lnTo>
                    <a:pt x="2693226" y="194665"/>
                  </a:lnTo>
                  <a:lnTo>
                    <a:pt x="2692703" y="194665"/>
                  </a:lnTo>
                  <a:lnTo>
                    <a:pt x="2670428" y="196043"/>
                  </a:lnTo>
                  <a:lnTo>
                    <a:pt x="2646902" y="196943"/>
                  </a:lnTo>
                  <a:lnTo>
                    <a:pt x="2621203" y="197281"/>
                  </a:lnTo>
                  <a:lnTo>
                    <a:pt x="2716491" y="197281"/>
                  </a:lnTo>
                  <a:lnTo>
                    <a:pt x="2717711" y="194665"/>
                  </a:lnTo>
                  <a:lnTo>
                    <a:pt x="2719654" y="192443"/>
                  </a:lnTo>
                  <a:close/>
                </a:path>
                <a:path w="2801620" h="221614">
                  <a:moveTo>
                    <a:pt x="2643416" y="161848"/>
                  </a:moveTo>
                  <a:lnTo>
                    <a:pt x="2633586" y="161848"/>
                  </a:lnTo>
                  <a:lnTo>
                    <a:pt x="2633515" y="166877"/>
                  </a:lnTo>
                  <a:lnTo>
                    <a:pt x="2633415" y="172376"/>
                  </a:lnTo>
                  <a:lnTo>
                    <a:pt x="2633344" y="176250"/>
                  </a:lnTo>
                  <a:lnTo>
                    <a:pt x="2633251" y="181401"/>
                  </a:lnTo>
                  <a:lnTo>
                    <a:pt x="2633141" y="188531"/>
                  </a:lnTo>
                  <a:lnTo>
                    <a:pt x="2633662" y="189090"/>
                  </a:lnTo>
                  <a:lnTo>
                    <a:pt x="2643339" y="189090"/>
                  </a:lnTo>
                  <a:lnTo>
                    <a:pt x="2643860" y="188531"/>
                  </a:lnTo>
                  <a:lnTo>
                    <a:pt x="2643751" y="181401"/>
                  </a:lnTo>
                  <a:lnTo>
                    <a:pt x="2643657" y="176250"/>
                  </a:lnTo>
                  <a:lnTo>
                    <a:pt x="2643587" y="172376"/>
                  </a:lnTo>
                  <a:lnTo>
                    <a:pt x="2643487" y="166877"/>
                  </a:lnTo>
                  <a:lnTo>
                    <a:pt x="2643416" y="161848"/>
                  </a:lnTo>
                  <a:close/>
                </a:path>
                <a:path w="2801620" h="221614">
                  <a:moveTo>
                    <a:pt x="2572981" y="152704"/>
                  </a:moveTo>
                  <a:lnTo>
                    <a:pt x="2571940" y="152704"/>
                  </a:lnTo>
                  <a:lnTo>
                    <a:pt x="2571419" y="153225"/>
                  </a:lnTo>
                  <a:lnTo>
                    <a:pt x="2571483" y="161848"/>
                  </a:lnTo>
                  <a:lnTo>
                    <a:pt x="2571940" y="162306"/>
                  </a:lnTo>
                  <a:lnTo>
                    <a:pt x="2572981" y="162306"/>
                  </a:lnTo>
                  <a:lnTo>
                    <a:pt x="2604795" y="161848"/>
                  </a:lnTo>
                  <a:lnTo>
                    <a:pt x="2709265" y="161848"/>
                  </a:lnTo>
                  <a:lnTo>
                    <a:pt x="2709265" y="153225"/>
                  </a:lnTo>
                  <a:lnTo>
                    <a:pt x="2610249" y="153225"/>
                  </a:lnTo>
                  <a:lnTo>
                    <a:pt x="2572981" y="152704"/>
                  </a:lnTo>
                  <a:close/>
                </a:path>
                <a:path w="2801620" h="221614">
                  <a:moveTo>
                    <a:pt x="2709202" y="161848"/>
                  </a:moveTo>
                  <a:lnTo>
                    <a:pt x="2675674" y="161848"/>
                  </a:lnTo>
                  <a:lnTo>
                    <a:pt x="2707703" y="162306"/>
                  </a:lnTo>
                  <a:lnTo>
                    <a:pt x="2708744" y="162306"/>
                  </a:lnTo>
                  <a:lnTo>
                    <a:pt x="2709202" y="161848"/>
                  </a:lnTo>
                  <a:close/>
                </a:path>
                <a:path w="2801620" h="221614">
                  <a:moveTo>
                    <a:pt x="2643416" y="131610"/>
                  </a:moveTo>
                  <a:lnTo>
                    <a:pt x="2633586" y="131610"/>
                  </a:lnTo>
                  <a:lnTo>
                    <a:pt x="2633586" y="153225"/>
                  </a:lnTo>
                  <a:lnTo>
                    <a:pt x="2643416" y="153225"/>
                  </a:lnTo>
                  <a:lnTo>
                    <a:pt x="2643416" y="131610"/>
                  </a:lnTo>
                  <a:close/>
                </a:path>
                <a:path w="2801620" h="221614">
                  <a:moveTo>
                    <a:pt x="2708744" y="152704"/>
                  </a:moveTo>
                  <a:lnTo>
                    <a:pt x="2707703" y="152704"/>
                  </a:lnTo>
                  <a:lnTo>
                    <a:pt x="2670183" y="153225"/>
                  </a:lnTo>
                  <a:lnTo>
                    <a:pt x="2709265" y="153225"/>
                  </a:lnTo>
                  <a:lnTo>
                    <a:pt x="2708744" y="152704"/>
                  </a:lnTo>
                  <a:close/>
                </a:path>
                <a:path w="2801620" h="221614">
                  <a:moveTo>
                    <a:pt x="2588272" y="122453"/>
                  </a:moveTo>
                  <a:lnTo>
                    <a:pt x="2587231" y="122453"/>
                  </a:lnTo>
                  <a:lnTo>
                    <a:pt x="2586710" y="123012"/>
                  </a:lnTo>
                  <a:lnTo>
                    <a:pt x="2586786" y="131610"/>
                  </a:lnTo>
                  <a:lnTo>
                    <a:pt x="2587231" y="132054"/>
                  </a:lnTo>
                  <a:lnTo>
                    <a:pt x="2588272" y="132054"/>
                  </a:lnTo>
                  <a:lnTo>
                    <a:pt x="2617406" y="131610"/>
                  </a:lnTo>
                  <a:lnTo>
                    <a:pt x="2693530" y="131610"/>
                  </a:lnTo>
                  <a:lnTo>
                    <a:pt x="2693530" y="123012"/>
                  </a:lnTo>
                  <a:lnTo>
                    <a:pt x="2624898" y="123012"/>
                  </a:lnTo>
                  <a:lnTo>
                    <a:pt x="2588272" y="122453"/>
                  </a:lnTo>
                  <a:close/>
                </a:path>
                <a:path w="2801620" h="221614">
                  <a:moveTo>
                    <a:pt x="2693448" y="131610"/>
                  </a:moveTo>
                  <a:lnTo>
                    <a:pt x="2662834" y="131610"/>
                  </a:lnTo>
                  <a:lnTo>
                    <a:pt x="2691853" y="132054"/>
                  </a:lnTo>
                  <a:lnTo>
                    <a:pt x="2692971" y="132054"/>
                  </a:lnTo>
                  <a:lnTo>
                    <a:pt x="2693448" y="131610"/>
                  </a:lnTo>
                  <a:close/>
                </a:path>
                <a:path w="2801620" h="221614">
                  <a:moveTo>
                    <a:pt x="2643416" y="103035"/>
                  </a:moveTo>
                  <a:lnTo>
                    <a:pt x="2633586" y="103035"/>
                  </a:lnTo>
                  <a:lnTo>
                    <a:pt x="2633586" y="123012"/>
                  </a:lnTo>
                  <a:lnTo>
                    <a:pt x="2643416" y="123012"/>
                  </a:lnTo>
                  <a:lnTo>
                    <a:pt x="2643416" y="103035"/>
                  </a:lnTo>
                  <a:close/>
                </a:path>
                <a:path w="2801620" h="221614">
                  <a:moveTo>
                    <a:pt x="2692971" y="122453"/>
                  </a:moveTo>
                  <a:lnTo>
                    <a:pt x="2691853" y="122453"/>
                  </a:lnTo>
                  <a:lnTo>
                    <a:pt x="2655372" y="123012"/>
                  </a:lnTo>
                  <a:lnTo>
                    <a:pt x="2693530" y="123012"/>
                  </a:lnTo>
                  <a:lnTo>
                    <a:pt x="2692971" y="122453"/>
                  </a:lnTo>
                  <a:close/>
                </a:path>
                <a:path w="2801620" h="221614">
                  <a:moveTo>
                    <a:pt x="2513037" y="97789"/>
                  </a:moveTo>
                  <a:lnTo>
                    <a:pt x="2511844" y="97789"/>
                  </a:lnTo>
                  <a:lnTo>
                    <a:pt x="2511259" y="98310"/>
                  </a:lnTo>
                  <a:lnTo>
                    <a:pt x="2511345" y="108051"/>
                  </a:lnTo>
                  <a:lnTo>
                    <a:pt x="2511844" y="108496"/>
                  </a:lnTo>
                  <a:lnTo>
                    <a:pt x="2513037" y="108496"/>
                  </a:lnTo>
                  <a:lnTo>
                    <a:pt x="2528328" y="108051"/>
                  </a:lnTo>
                  <a:lnTo>
                    <a:pt x="2557166" y="108051"/>
                  </a:lnTo>
                  <a:lnTo>
                    <a:pt x="2557271" y="103035"/>
                  </a:lnTo>
                  <a:lnTo>
                    <a:pt x="2557348" y="98310"/>
                  </a:lnTo>
                  <a:lnTo>
                    <a:pt x="2530949" y="98310"/>
                  </a:lnTo>
                  <a:lnTo>
                    <a:pt x="2513037" y="97789"/>
                  </a:lnTo>
                  <a:close/>
                </a:path>
                <a:path w="2801620" h="221614">
                  <a:moveTo>
                    <a:pt x="2578671" y="94106"/>
                  </a:moveTo>
                  <a:lnTo>
                    <a:pt x="2577630" y="94106"/>
                  </a:lnTo>
                  <a:lnTo>
                    <a:pt x="2577109" y="94627"/>
                  </a:lnTo>
                  <a:lnTo>
                    <a:pt x="2577185" y="103035"/>
                  </a:lnTo>
                  <a:lnTo>
                    <a:pt x="2577630" y="103479"/>
                  </a:lnTo>
                  <a:lnTo>
                    <a:pt x="2578671" y="103479"/>
                  </a:lnTo>
                  <a:lnTo>
                    <a:pt x="2610040" y="103035"/>
                  </a:lnTo>
                  <a:lnTo>
                    <a:pt x="2705811" y="103035"/>
                  </a:lnTo>
                  <a:lnTo>
                    <a:pt x="2705811" y="94627"/>
                  </a:lnTo>
                  <a:lnTo>
                    <a:pt x="2615418" y="94627"/>
                  </a:lnTo>
                  <a:lnTo>
                    <a:pt x="2578671" y="94106"/>
                  </a:lnTo>
                  <a:close/>
                </a:path>
                <a:path w="2801620" h="221614">
                  <a:moveTo>
                    <a:pt x="2705735" y="103035"/>
                  </a:moveTo>
                  <a:lnTo>
                    <a:pt x="2672880" y="103035"/>
                  </a:lnTo>
                  <a:lnTo>
                    <a:pt x="2704249" y="103479"/>
                  </a:lnTo>
                  <a:lnTo>
                    <a:pt x="2705290" y="103479"/>
                  </a:lnTo>
                  <a:lnTo>
                    <a:pt x="2705735" y="103035"/>
                  </a:lnTo>
                  <a:close/>
                </a:path>
                <a:path w="2801620" h="221614">
                  <a:moveTo>
                    <a:pt x="2556903" y="97789"/>
                  </a:moveTo>
                  <a:lnTo>
                    <a:pt x="2556014" y="97789"/>
                  </a:lnTo>
                  <a:lnTo>
                    <a:pt x="2536927" y="98310"/>
                  </a:lnTo>
                  <a:lnTo>
                    <a:pt x="2557348" y="98310"/>
                  </a:lnTo>
                  <a:lnTo>
                    <a:pt x="2556903" y="97789"/>
                  </a:lnTo>
                  <a:close/>
                </a:path>
                <a:path w="2801620" h="221614">
                  <a:moveTo>
                    <a:pt x="2611374" y="72110"/>
                  </a:moveTo>
                  <a:lnTo>
                    <a:pt x="2610637" y="72110"/>
                  </a:lnTo>
                  <a:lnTo>
                    <a:pt x="2610040" y="72262"/>
                  </a:lnTo>
                  <a:lnTo>
                    <a:pt x="2609151" y="72555"/>
                  </a:lnTo>
                  <a:lnTo>
                    <a:pt x="2605912" y="73787"/>
                  </a:lnTo>
                  <a:lnTo>
                    <a:pt x="2604198" y="74536"/>
                  </a:lnTo>
                  <a:lnTo>
                    <a:pt x="2603343" y="75120"/>
                  </a:lnTo>
                  <a:lnTo>
                    <a:pt x="2603449" y="75869"/>
                  </a:lnTo>
                  <a:lnTo>
                    <a:pt x="2607170" y="82270"/>
                  </a:lnTo>
                  <a:lnTo>
                    <a:pt x="2609888" y="88366"/>
                  </a:lnTo>
                  <a:lnTo>
                    <a:pt x="2611842" y="94627"/>
                  </a:lnTo>
                  <a:lnTo>
                    <a:pt x="2622005" y="94627"/>
                  </a:lnTo>
                  <a:lnTo>
                    <a:pt x="2619006" y="86067"/>
                  </a:lnTo>
                  <a:lnTo>
                    <a:pt x="2615768" y="78955"/>
                  </a:lnTo>
                  <a:lnTo>
                    <a:pt x="2611864" y="72555"/>
                  </a:lnTo>
                  <a:lnTo>
                    <a:pt x="2611374" y="72110"/>
                  </a:lnTo>
                  <a:close/>
                </a:path>
                <a:path w="2801620" h="221614">
                  <a:moveTo>
                    <a:pt x="2664180" y="70993"/>
                  </a:moveTo>
                  <a:lnTo>
                    <a:pt x="2664020" y="72110"/>
                  </a:lnTo>
                  <a:lnTo>
                    <a:pt x="2663999" y="72262"/>
                  </a:lnTo>
                  <a:lnTo>
                    <a:pt x="2663888" y="73037"/>
                  </a:lnTo>
                  <a:lnTo>
                    <a:pt x="2655314" y="94627"/>
                  </a:lnTo>
                  <a:lnTo>
                    <a:pt x="2664579" y="94627"/>
                  </a:lnTo>
                  <a:lnTo>
                    <a:pt x="2666784" y="90970"/>
                  </a:lnTo>
                  <a:lnTo>
                    <a:pt x="2668866" y="87185"/>
                  </a:lnTo>
                  <a:lnTo>
                    <a:pt x="2670873" y="83159"/>
                  </a:lnTo>
                  <a:lnTo>
                    <a:pt x="2671838" y="80860"/>
                  </a:lnTo>
                  <a:lnTo>
                    <a:pt x="2672842" y="79324"/>
                  </a:lnTo>
                  <a:lnTo>
                    <a:pt x="2673883" y="78587"/>
                  </a:lnTo>
                  <a:lnTo>
                    <a:pt x="2675077" y="77622"/>
                  </a:lnTo>
                  <a:lnTo>
                    <a:pt x="2675674" y="76758"/>
                  </a:lnTo>
                  <a:lnTo>
                    <a:pt x="2675674" y="75120"/>
                  </a:lnTo>
                  <a:lnTo>
                    <a:pt x="2674886" y="74383"/>
                  </a:lnTo>
                  <a:lnTo>
                    <a:pt x="2671318" y="73037"/>
                  </a:lnTo>
                  <a:lnTo>
                    <a:pt x="2668270" y="72110"/>
                  </a:lnTo>
                  <a:lnTo>
                    <a:pt x="2664180" y="70993"/>
                  </a:lnTo>
                  <a:close/>
                </a:path>
                <a:path w="2801620" h="221614">
                  <a:moveTo>
                    <a:pt x="2705290" y="94106"/>
                  </a:moveTo>
                  <a:lnTo>
                    <a:pt x="2704249" y="94106"/>
                  </a:lnTo>
                  <a:lnTo>
                    <a:pt x="2667502" y="94627"/>
                  </a:lnTo>
                  <a:lnTo>
                    <a:pt x="2705811" y="94627"/>
                  </a:lnTo>
                  <a:lnTo>
                    <a:pt x="2705290" y="94106"/>
                  </a:lnTo>
                  <a:close/>
                </a:path>
                <a:path w="2801620" h="221614">
                  <a:moveTo>
                    <a:pt x="1500073" y="199466"/>
                  </a:moveTo>
                  <a:lnTo>
                    <a:pt x="1501635" y="202006"/>
                  </a:lnTo>
                  <a:lnTo>
                    <a:pt x="1502651" y="204749"/>
                  </a:lnTo>
                  <a:lnTo>
                    <a:pt x="1503095" y="207733"/>
                  </a:lnTo>
                  <a:lnTo>
                    <a:pt x="1503464" y="209588"/>
                  </a:lnTo>
                  <a:lnTo>
                    <a:pt x="1522437" y="213423"/>
                  </a:lnTo>
                  <a:lnTo>
                    <a:pt x="1537614" y="213423"/>
                  </a:lnTo>
                  <a:lnTo>
                    <a:pt x="1543316" y="210781"/>
                  </a:lnTo>
                  <a:lnTo>
                    <a:pt x="1547406" y="205498"/>
                  </a:lnTo>
                  <a:lnTo>
                    <a:pt x="1549150" y="202704"/>
                  </a:lnTo>
                  <a:lnTo>
                    <a:pt x="1527644" y="202704"/>
                  </a:lnTo>
                  <a:lnTo>
                    <a:pt x="1522322" y="202502"/>
                  </a:lnTo>
                  <a:lnTo>
                    <a:pt x="1517119" y="202006"/>
                  </a:lnTo>
                  <a:lnTo>
                    <a:pt x="1516768" y="202006"/>
                  </a:lnTo>
                  <a:lnTo>
                    <a:pt x="1509140" y="200965"/>
                  </a:lnTo>
                  <a:lnTo>
                    <a:pt x="1500073" y="199466"/>
                  </a:lnTo>
                  <a:close/>
                </a:path>
                <a:path w="2801620" h="221614">
                  <a:moveTo>
                    <a:pt x="1564166" y="60731"/>
                  </a:moveTo>
                  <a:lnTo>
                    <a:pt x="1553438" y="60731"/>
                  </a:lnTo>
                  <a:lnTo>
                    <a:pt x="1553333" y="69091"/>
                  </a:lnTo>
                  <a:lnTo>
                    <a:pt x="1553253" y="75536"/>
                  </a:lnTo>
                  <a:lnTo>
                    <a:pt x="1553137" y="84770"/>
                  </a:lnTo>
                  <a:lnTo>
                    <a:pt x="1553039" y="92532"/>
                  </a:lnTo>
                  <a:lnTo>
                    <a:pt x="1552918" y="97332"/>
                  </a:lnTo>
                  <a:lnTo>
                    <a:pt x="1551788" y="123932"/>
                  </a:lnTo>
                  <a:lnTo>
                    <a:pt x="1551706" y="125853"/>
                  </a:lnTo>
                  <a:lnTo>
                    <a:pt x="1546517" y="175031"/>
                  </a:lnTo>
                  <a:lnTo>
                    <a:pt x="1541602" y="193662"/>
                  </a:lnTo>
                  <a:lnTo>
                    <a:pt x="1538950" y="199466"/>
                  </a:lnTo>
                  <a:lnTo>
                    <a:pt x="1538846" y="199694"/>
                  </a:lnTo>
                  <a:lnTo>
                    <a:pt x="1535010" y="202704"/>
                  </a:lnTo>
                  <a:lnTo>
                    <a:pt x="1549150" y="202704"/>
                  </a:lnTo>
                  <a:lnTo>
                    <a:pt x="1559758" y="156908"/>
                  </a:lnTo>
                  <a:lnTo>
                    <a:pt x="1563511" y="102590"/>
                  </a:lnTo>
                  <a:lnTo>
                    <a:pt x="1563997" y="77104"/>
                  </a:lnTo>
                  <a:lnTo>
                    <a:pt x="1564025" y="75536"/>
                  </a:lnTo>
                  <a:lnTo>
                    <a:pt x="1564144" y="61544"/>
                  </a:lnTo>
                  <a:lnTo>
                    <a:pt x="1564166" y="60731"/>
                  </a:lnTo>
                  <a:close/>
                </a:path>
                <a:path w="2801620" h="221614">
                  <a:moveTo>
                    <a:pt x="1487843" y="96443"/>
                  </a:moveTo>
                  <a:lnTo>
                    <a:pt x="1487093" y="96443"/>
                  </a:lnTo>
                  <a:lnTo>
                    <a:pt x="1486420" y="96748"/>
                  </a:lnTo>
                  <a:lnTo>
                    <a:pt x="1485455" y="97332"/>
                  </a:lnTo>
                  <a:lnTo>
                    <a:pt x="1480692" y="100317"/>
                  </a:lnTo>
                  <a:lnTo>
                    <a:pt x="1480096" y="100952"/>
                  </a:lnTo>
                  <a:lnTo>
                    <a:pt x="1480132" y="101824"/>
                  </a:lnTo>
                  <a:lnTo>
                    <a:pt x="1480324" y="102133"/>
                  </a:lnTo>
                  <a:lnTo>
                    <a:pt x="1480769" y="102590"/>
                  </a:lnTo>
                  <a:lnTo>
                    <a:pt x="1489584" y="113141"/>
                  </a:lnTo>
                  <a:lnTo>
                    <a:pt x="1497398" y="123932"/>
                  </a:lnTo>
                  <a:lnTo>
                    <a:pt x="1504209" y="134962"/>
                  </a:lnTo>
                  <a:lnTo>
                    <a:pt x="1510017" y="146227"/>
                  </a:lnTo>
                  <a:lnTo>
                    <a:pt x="1510309" y="146900"/>
                  </a:lnTo>
                  <a:lnTo>
                    <a:pt x="1510677" y="147231"/>
                  </a:lnTo>
                  <a:lnTo>
                    <a:pt x="1511579" y="147231"/>
                  </a:lnTo>
                  <a:lnTo>
                    <a:pt x="1512239" y="146900"/>
                  </a:lnTo>
                  <a:lnTo>
                    <a:pt x="1513141" y="146227"/>
                  </a:lnTo>
                  <a:lnTo>
                    <a:pt x="1517484" y="143103"/>
                  </a:lnTo>
                  <a:lnTo>
                    <a:pt x="1518983" y="141909"/>
                  </a:lnTo>
                  <a:lnTo>
                    <a:pt x="1519720" y="141135"/>
                  </a:lnTo>
                  <a:lnTo>
                    <a:pt x="1519720" y="140385"/>
                  </a:lnTo>
                  <a:lnTo>
                    <a:pt x="1496969" y="106039"/>
                  </a:lnTo>
                  <a:lnTo>
                    <a:pt x="1488325" y="96748"/>
                  </a:lnTo>
                  <a:lnTo>
                    <a:pt x="1487843" y="96443"/>
                  </a:lnTo>
                  <a:close/>
                </a:path>
                <a:path w="2801620" h="221614">
                  <a:moveTo>
                    <a:pt x="1488020" y="8597"/>
                  </a:moveTo>
                  <a:lnTo>
                    <a:pt x="1487963" y="9423"/>
                  </a:lnTo>
                  <a:lnTo>
                    <a:pt x="1487884" y="10566"/>
                  </a:lnTo>
                  <a:lnTo>
                    <a:pt x="1487780" y="12064"/>
                  </a:lnTo>
                  <a:lnTo>
                    <a:pt x="1469577" y="61144"/>
                  </a:lnTo>
                  <a:lnTo>
                    <a:pt x="1450746" y="88849"/>
                  </a:lnTo>
                  <a:lnTo>
                    <a:pt x="1453197" y="89966"/>
                  </a:lnTo>
                  <a:lnTo>
                    <a:pt x="1455089" y="91198"/>
                  </a:lnTo>
                  <a:lnTo>
                    <a:pt x="1456436" y="92532"/>
                  </a:lnTo>
                  <a:lnTo>
                    <a:pt x="1457769" y="93802"/>
                  </a:lnTo>
                  <a:lnTo>
                    <a:pt x="1458671" y="94437"/>
                  </a:lnTo>
                  <a:lnTo>
                    <a:pt x="1459636" y="94437"/>
                  </a:lnTo>
                  <a:lnTo>
                    <a:pt x="1481213" y="60731"/>
                  </a:lnTo>
                  <a:lnTo>
                    <a:pt x="1564166" y="60731"/>
                  </a:lnTo>
                  <a:lnTo>
                    <a:pt x="1564297" y="55968"/>
                  </a:lnTo>
                  <a:lnTo>
                    <a:pt x="1564589" y="52247"/>
                  </a:lnTo>
                  <a:lnTo>
                    <a:pt x="1564589" y="51053"/>
                  </a:lnTo>
                  <a:lnTo>
                    <a:pt x="1564440" y="50901"/>
                  </a:lnTo>
                  <a:lnTo>
                    <a:pt x="1485684" y="50901"/>
                  </a:lnTo>
                  <a:lnTo>
                    <a:pt x="1488732" y="44208"/>
                  </a:lnTo>
                  <a:lnTo>
                    <a:pt x="1491703" y="37020"/>
                  </a:lnTo>
                  <a:lnTo>
                    <a:pt x="1496910" y="23329"/>
                  </a:lnTo>
                  <a:lnTo>
                    <a:pt x="1498625" y="19761"/>
                  </a:lnTo>
                  <a:lnTo>
                    <a:pt x="1501228" y="17157"/>
                  </a:lnTo>
                  <a:lnTo>
                    <a:pt x="1501978" y="15849"/>
                  </a:lnTo>
                  <a:lnTo>
                    <a:pt x="1501978" y="13690"/>
                  </a:lnTo>
                  <a:lnTo>
                    <a:pt x="1501051" y="12801"/>
                  </a:lnTo>
                  <a:lnTo>
                    <a:pt x="1499184" y="12064"/>
                  </a:lnTo>
                  <a:lnTo>
                    <a:pt x="1495767" y="10566"/>
                  </a:lnTo>
                  <a:lnTo>
                    <a:pt x="1492046" y="9423"/>
                  </a:lnTo>
                  <a:lnTo>
                    <a:pt x="1488020" y="8597"/>
                  </a:lnTo>
                  <a:close/>
                </a:path>
                <a:path w="2801620" h="221614">
                  <a:moveTo>
                    <a:pt x="1564004" y="50457"/>
                  </a:moveTo>
                  <a:lnTo>
                    <a:pt x="1562811" y="50457"/>
                  </a:lnTo>
                  <a:lnTo>
                    <a:pt x="1537131" y="50901"/>
                  </a:lnTo>
                  <a:lnTo>
                    <a:pt x="1564440" y="50901"/>
                  </a:lnTo>
                  <a:lnTo>
                    <a:pt x="1564004" y="50457"/>
                  </a:lnTo>
                  <a:close/>
                </a:path>
                <a:path w="2801620" h="221614">
                  <a:moveTo>
                    <a:pt x="16408" y="72897"/>
                  </a:moveTo>
                  <a:lnTo>
                    <a:pt x="15366" y="72897"/>
                  </a:lnTo>
                  <a:lnTo>
                    <a:pt x="14846" y="73418"/>
                  </a:lnTo>
                  <a:lnTo>
                    <a:pt x="14935" y="83159"/>
                  </a:lnTo>
                  <a:lnTo>
                    <a:pt x="15062" y="95475"/>
                  </a:lnTo>
                  <a:lnTo>
                    <a:pt x="15173" y="106273"/>
                  </a:lnTo>
                  <a:lnTo>
                    <a:pt x="15268" y="154597"/>
                  </a:lnTo>
                  <a:lnTo>
                    <a:pt x="15039" y="184619"/>
                  </a:lnTo>
                  <a:lnTo>
                    <a:pt x="14964" y="194449"/>
                  </a:lnTo>
                  <a:lnTo>
                    <a:pt x="14846" y="209892"/>
                  </a:lnTo>
                  <a:lnTo>
                    <a:pt x="15366" y="210413"/>
                  </a:lnTo>
                  <a:lnTo>
                    <a:pt x="25260" y="210413"/>
                  </a:lnTo>
                  <a:lnTo>
                    <a:pt x="25780" y="209892"/>
                  </a:lnTo>
                  <a:lnTo>
                    <a:pt x="25780" y="194449"/>
                  </a:lnTo>
                  <a:lnTo>
                    <a:pt x="180496" y="194449"/>
                  </a:lnTo>
                  <a:lnTo>
                    <a:pt x="180420" y="184619"/>
                  </a:lnTo>
                  <a:lnTo>
                    <a:pt x="25780" y="184619"/>
                  </a:lnTo>
                  <a:lnTo>
                    <a:pt x="25780" y="83159"/>
                  </a:lnTo>
                  <a:lnTo>
                    <a:pt x="180499" y="83159"/>
                  </a:lnTo>
                  <a:lnTo>
                    <a:pt x="180606" y="73418"/>
                  </a:lnTo>
                  <a:lnTo>
                    <a:pt x="54717" y="73418"/>
                  </a:lnTo>
                  <a:lnTo>
                    <a:pt x="16408" y="72897"/>
                  </a:lnTo>
                  <a:close/>
                </a:path>
                <a:path w="2801620" h="221614">
                  <a:moveTo>
                    <a:pt x="180496" y="194449"/>
                  </a:moveTo>
                  <a:lnTo>
                    <a:pt x="169672" y="194449"/>
                  </a:lnTo>
                  <a:lnTo>
                    <a:pt x="169672" y="209664"/>
                  </a:lnTo>
                  <a:lnTo>
                    <a:pt x="170192" y="210184"/>
                  </a:lnTo>
                  <a:lnTo>
                    <a:pt x="180086" y="210184"/>
                  </a:lnTo>
                  <a:lnTo>
                    <a:pt x="180606" y="209664"/>
                  </a:lnTo>
                  <a:lnTo>
                    <a:pt x="180496" y="194449"/>
                  </a:lnTo>
                  <a:close/>
                </a:path>
                <a:path w="2801620" h="221614">
                  <a:moveTo>
                    <a:pt x="180499" y="83159"/>
                  </a:moveTo>
                  <a:lnTo>
                    <a:pt x="169672" y="83159"/>
                  </a:lnTo>
                  <a:lnTo>
                    <a:pt x="169672" y="184619"/>
                  </a:lnTo>
                  <a:lnTo>
                    <a:pt x="180420" y="184619"/>
                  </a:lnTo>
                  <a:lnTo>
                    <a:pt x="180186" y="154597"/>
                  </a:lnTo>
                  <a:lnTo>
                    <a:pt x="180280" y="103031"/>
                  </a:lnTo>
                  <a:lnTo>
                    <a:pt x="180384" y="93599"/>
                  </a:lnTo>
                  <a:lnTo>
                    <a:pt x="180499" y="83159"/>
                  </a:lnTo>
                  <a:close/>
                </a:path>
                <a:path w="2801620" h="221614">
                  <a:moveTo>
                    <a:pt x="80924" y="83159"/>
                  </a:moveTo>
                  <a:lnTo>
                    <a:pt x="70434" y="83159"/>
                  </a:lnTo>
                  <a:lnTo>
                    <a:pt x="68969" y="93599"/>
                  </a:lnTo>
                  <a:lnTo>
                    <a:pt x="66919" y="103031"/>
                  </a:lnTo>
                  <a:lnTo>
                    <a:pt x="64407" y="111061"/>
                  </a:lnTo>
                  <a:lnTo>
                    <a:pt x="64283" y="111459"/>
                  </a:lnTo>
                  <a:lnTo>
                    <a:pt x="61061" y="118884"/>
                  </a:lnTo>
                  <a:lnTo>
                    <a:pt x="55670" y="127633"/>
                  </a:lnTo>
                  <a:lnTo>
                    <a:pt x="48869" y="135459"/>
                  </a:lnTo>
                  <a:lnTo>
                    <a:pt x="40659" y="142364"/>
                  </a:lnTo>
                  <a:lnTo>
                    <a:pt x="31038" y="148348"/>
                  </a:lnTo>
                  <a:lnTo>
                    <a:pt x="33566" y="149466"/>
                  </a:lnTo>
                  <a:lnTo>
                    <a:pt x="35610" y="150799"/>
                  </a:lnTo>
                  <a:lnTo>
                    <a:pt x="38658" y="153860"/>
                  </a:lnTo>
                  <a:lnTo>
                    <a:pt x="39700" y="154597"/>
                  </a:lnTo>
                  <a:lnTo>
                    <a:pt x="40817" y="154597"/>
                  </a:lnTo>
                  <a:lnTo>
                    <a:pt x="41706" y="154190"/>
                  </a:lnTo>
                  <a:lnTo>
                    <a:pt x="69316" y="125463"/>
                  </a:lnTo>
                  <a:lnTo>
                    <a:pt x="79235" y="95475"/>
                  </a:lnTo>
                  <a:lnTo>
                    <a:pt x="80924" y="83159"/>
                  </a:lnTo>
                  <a:close/>
                </a:path>
                <a:path w="2801620" h="221614">
                  <a:moveTo>
                    <a:pt x="120891" y="83159"/>
                  </a:moveTo>
                  <a:lnTo>
                    <a:pt x="110616" y="83159"/>
                  </a:lnTo>
                  <a:lnTo>
                    <a:pt x="110616" y="134543"/>
                  </a:lnTo>
                  <a:lnTo>
                    <a:pt x="112737" y="139420"/>
                  </a:lnTo>
                  <a:lnTo>
                    <a:pt x="116979" y="141655"/>
                  </a:lnTo>
                  <a:lnTo>
                    <a:pt x="120624" y="143509"/>
                  </a:lnTo>
                  <a:lnTo>
                    <a:pt x="126733" y="144437"/>
                  </a:lnTo>
                  <a:lnTo>
                    <a:pt x="144513" y="144437"/>
                  </a:lnTo>
                  <a:lnTo>
                    <a:pt x="151104" y="143065"/>
                  </a:lnTo>
                  <a:lnTo>
                    <a:pt x="155041" y="140309"/>
                  </a:lnTo>
                  <a:lnTo>
                    <a:pt x="157965" y="136982"/>
                  </a:lnTo>
                  <a:lnTo>
                    <a:pt x="158864" y="134848"/>
                  </a:lnTo>
                  <a:lnTo>
                    <a:pt x="129260" y="134848"/>
                  </a:lnTo>
                  <a:lnTo>
                    <a:pt x="125539" y="134251"/>
                  </a:lnTo>
                  <a:lnTo>
                    <a:pt x="123672" y="133057"/>
                  </a:lnTo>
                  <a:lnTo>
                    <a:pt x="121818" y="131940"/>
                  </a:lnTo>
                  <a:lnTo>
                    <a:pt x="120920" y="128371"/>
                  </a:lnTo>
                  <a:lnTo>
                    <a:pt x="120891" y="83159"/>
                  </a:lnTo>
                  <a:close/>
                </a:path>
                <a:path w="2801620" h="221614">
                  <a:moveTo>
                    <a:pt x="152704" y="106273"/>
                  </a:moveTo>
                  <a:lnTo>
                    <a:pt x="151803" y="124129"/>
                  </a:lnTo>
                  <a:lnTo>
                    <a:pt x="151310" y="127633"/>
                  </a:lnTo>
                  <a:lnTo>
                    <a:pt x="141541" y="134848"/>
                  </a:lnTo>
                  <a:lnTo>
                    <a:pt x="158864" y="134848"/>
                  </a:lnTo>
                  <a:lnTo>
                    <a:pt x="160089" y="131940"/>
                  </a:lnTo>
                  <a:lnTo>
                    <a:pt x="160148" y="131800"/>
                  </a:lnTo>
                  <a:lnTo>
                    <a:pt x="161590" y="124761"/>
                  </a:lnTo>
                  <a:lnTo>
                    <a:pt x="162054" y="118884"/>
                  </a:lnTo>
                  <a:lnTo>
                    <a:pt x="162151" y="117652"/>
                  </a:lnTo>
                  <a:lnTo>
                    <a:pt x="162232" y="116626"/>
                  </a:lnTo>
                  <a:lnTo>
                    <a:pt x="162327" y="114820"/>
                  </a:lnTo>
                  <a:lnTo>
                    <a:pt x="162407" y="112407"/>
                  </a:lnTo>
                  <a:lnTo>
                    <a:pt x="161251" y="111061"/>
                  </a:lnTo>
                  <a:lnTo>
                    <a:pt x="158953" y="110172"/>
                  </a:lnTo>
                  <a:lnTo>
                    <a:pt x="157010" y="109283"/>
                  </a:lnTo>
                  <a:lnTo>
                    <a:pt x="154927" y="107975"/>
                  </a:lnTo>
                  <a:lnTo>
                    <a:pt x="152704" y="106273"/>
                  </a:lnTo>
                  <a:close/>
                </a:path>
                <a:path w="2801620" h="221614">
                  <a:moveTo>
                    <a:pt x="82486" y="35839"/>
                  </a:moveTo>
                  <a:lnTo>
                    <a:pt x="71780" y="35839"/>
                  </a:lnTo>
                  <a:lnTo>
                    <a:pt x="71741" y="52247"/>
                  </a:lnTo>
                  <a:lnTo>
                    <a:pt x="71644" y="59502"/>
                  </a:lnTo>
                  <a:lnTo>
                    <a:pt x="71102" y="73418"/>
                  </a:lnTo>
                  <a:lnTo>
                    <a:pt x="81822" y="73418"/>
                  </a:lnTo>
                  <a:lnTo>
                    <a:pt x="82046" y="68177"/>
                  </a:lnTo>
                  <a:lnTo>
                    <a:pt x="82116" y="66534"/>
                  </a:lnTo>
                  <a:lnTo>
                    <a:pt x="82260" y="61618"/>
                  </a:lnTo>
                  <a:lnTo>
                    <a:pt x="82322" y="59502"/>
                  </a:lnTo>
                  <a:lnTo>
                    <a:pt x="82445" y="52247"/>
                  </a:lnTo>
                  <a:lnTo>
                    <a:pt x="82486" y="35839"/>
                  </a:lnTo>
                  <a:close/>
                </a:path>
                <a:path w="2801620" h="221614">
                  <a:moveTo>
                    <a:pt x="120891" y="35839"/>
                  </a:moveTo>
                  <a:lnTo>
                    <a:pt x="110616" y="35839"/>
                  </a:lnTo>
                  <a:lnTo>
                    <a:pt x="110616" y="73418"/>
                  </a:lnTo>
                  <a:lnTo>
                    <a:pt x="120891" y="73418"/>
                  </a:lnTo>
                  <a:lnTo>
                    <a:pt x="120891" y="35839"/>
                  </a:lnTo>
                  <a:close/>
                </a:path>
                <a:path w="2801620" h="221614">
                  <a:moveTo>
                    <a:pt x="180086" y="72897"/>
                  </a:moveTo>
                  <a:lnTo>
                    <a:pt x="179044" y="72897"/>
                  </a:lnTo>
                  <a:lnTo>
                    <a:pt x="140735" y="73418"/>
                  </a:lnTo>
                  <a:lnTo>
                    <a:pt x="180606" y="73418"/>
                  </a:lnTo>
                  <a:lnTo>
                    <a:pt x="180086" y="72897"/>
                  </a:lnTo>
                  <a:close/>
                </a:path>
                <a:path w="2801620" h="221614">
                  <a:moveTo>
                    <a:pt x="1562" y="25336"/>
                  </a:moveTo>
                  <a:lnTo>
                    <a:pt x="520" y="25336"/>
                  </a:lnTo>
                  <a:lnTo>
                    <a:pt x="0" y="25857"/>
                  </a:lnTo>
                  <a:lnTo>
                    <a:pt x="76" y="35839"/>
                  </a:lnTo>
                  <a:lnTo>
                    <a:pt x="520" y="36283"/>
                  </a:lnTo>
                  <a:lnTo>
                    <a:pt x="1562" y="36283"/>
                  </a:lnTo>
                  <a:lnTo>
                    <a:pt x="31927" y="35839"/>
                  </a:lnTo>
                  <a:lnTo>
                    <a:pt x="196126" y="35839"/>
                  </a:lnTo>
                  <a:lnTo>
                    <a:pt x="196126" y="25857"/>
                  </a:lnTo>
                  <a:lnTo>
                    <a:pt x="36145" y="25857"/>
                  </a:lnTo>
                  <a:lnTo>
                    <a:pt x="1562" y="25336"/>
                  </a:lnTo>
                  <a:close/>
                </a:path>
                <a:path w="2801620" h="221614">
                  <a:moveTo>
                    <a:pt x="196049" y="35839"/>
                  </a:moveTo>
                  <a:lnTo>
                    <a:pt x="164198" y="35839"/>
                  </a:lnTo>
                  <a:lnTo>
                    <a:pt x="194563" y="36283"/>
                  </a:lnTo>
                  <a:lnTo>
                    <a:pt x="195605" y="36283"/>
                  </a:lnTo>
                  <a:lnTo>
                    <a:pt x="196049" y="35839"/>
                  </a:lnTo>
                  <a:close/>
                </a:path>
                <a:path w="2801620" h="221614">
                  <a:moveTo>
                    <a:pt x="195605" y="25336"/>
                  </a:moveTo>
                  <a:lnTo>
                    <a:pt x="194563" y="25336"/>
                  </a:lnTo>
                  <a:lnTo>
                    <a:pt x="159980" y="25857"/>
                  </a:lnTo>
                  <a:lnTo>
                    <a:pt x="196126" y="25857"/>
                  </a:lnTo>
                  <a:lnTo>
                    <a:pt x="195605" y="25336"/>
                  </a:lnTo>
                  <a:close/>
                </a:path>
                <a:path w="2801620" h="221614">
                  <a:moveTo>
                    <a:pt x="229946" y="93433"/>
                  </a:moveTo>
                  <a:lnTo>
                    <a:pt x="228904" y="93433"/>
                  </a:lnTo>
                  <a:lnTo>
                    <a:pt x="228384" y="93954"/>
                  </a:lnTo>
                  <a:lnTo>
                    <a:pt x="228460" y="103250"/>
                  </a:lnTo>
                  <a:lnTo>
                    <a:pt x="228904" y="103695"/>
                  </a:lnTo>
                  <a:lnTo>
                    <a:pt x="229946" y="103695"/>
                  </a:lnTo>
                  <a:lnTo>
                    <a:pt x="259968" y="103250"/>
                  </a:lnTo>
                  <a:lnTo>
                    <a:pt x="342226" y="103250"/>
                  </a:lnTo>
                  <a:lnTo>
                    <a:pt x="342226" y="93954"/>
                  </a:lnTo>
                  <a:lnTo>
                    <a:pt x="265115" y="93954"/>
                  </a:lnTo>
                  <a:lnTo>
                    <a:pt x="229946" y="93433"/>
                  </a:lnTo>
                  <a:close/>
                </a:path>
                <a:path w="2801620" h="221614">
                  <a:moveTo>
                    <a:pt x="342150" y="103250"/>
                  </a:moveTo>
                  <a:lnTo>
                    <a:pt x="310641" y="103250"/>
                  </a:lnTo>
                  <a:lnTo>
                    <a:pt x="340664" y="103695"/>
                  </a:lnTo>
                  <a:lnTo>
                    <a:pt x="341706" y="103695"/>
                  </a:lnTo>
                  <a:lnTo>
                    <a:pt x="342150" y="103250"/>
                  </a:lnTo>
                  <a:close/>
                </a:path>
                <a:path w="2801620" h="221614">
                  <a:moveTo>
                    <a:pt x="310672" y="53466"/>
                  </a:moveTo>
                  <a:lnTo>
                    <a:pt x="310191" y="53466"/>
                  </a:lnTo>
                  <a:lnTo>
                    <a:pt x="310106" y="54965"/>
                  </a:lnTo>
                  <a:lnTo>
                    <a:pt x="309980" y="56375"/>
                  </a:lnTo>
                  <a:lnTo>
                    <a:pt x="309399" y="59461"/>
                  </a:lnTo>
                  <a:lnTo>
                    <a:pt x="309308" y="59943"/>
                  </a:lnTo>
                  <a:lnTo>
                    <a:pt x="307962" y="65074"/>
                  </a:lnTo>
                  <a:lnTo>
                    <a:pt x="305950" y="71232"/>
                  </a:lnTo>
                  <a:lnTo>
                    <a:pt x="303363" y="78085"/>
                  </a:lnTo>
                  <a:lnTo>
                    <a:pt x="300161" y="85725"/>
                  </a:lnTo>
                  <a:lnTo>
                    <a:pt x="296434" y="93954"/>
                  </a:lnTo>
                  <a:lnTo>
                    <a:pt x="305804" y="93954"/>
                  </a:lnTo>
                  <a:lnTo>
                    <a:pt x="318236" y="66014"/>
                  </a:lnTo>
                  <a:lnTo>
                    <a:pt x="319392" y="64071"/>
                  </a:lnTo>
                  <a:lnTo>
                    <a:pt x="321030" y="62064"/>
                  </a:lnTo>
                  <a:lnTo>
                    <a:pt x="322211" y="60578"/>
                  </a:lnTo>
                  <a:lnTo>
                    <a:pt x="322808" y="59461"/>
                  </a:lnTo>
                  <a:lnTo>
                    <a:pt x="322808" y="57899"/>
                  </a:lnTo>
                  <a:lnTo>
                    <a:pt x="321957" y="57111"/>
                  </a:lnTo>
                  <a:lnTo>
                    <a:pt x="320243" y="56375"/>
                  </a:lnTo>
                  <a:lnTo>
                    <a:pt x="317334" y="55181"/>
                  </a:lnTo>
                  <a:lnTo>
                    <a:pt x="313994" y="54178"/>
                  </a:lnTo>
                  <a:lnTo>
                    <a:pt x="310672" y="53466"/>
                  </a:lnTo>
                  <a:close/>
                </a:path>
                <a:path w="2801620" h="221614">
                  <a:moveTo>
                    <a:pt x="341706" y="93433"/>
                  </a:moveTo>
                  <a:lnTo>
                    <a:pt x="340664" y="93433"/>
                  </a:lnTo>
                  <a:lnTo>
                    <a:pt x="305495" y="93954"/>
                  </a:lnTo>
                  <a:lnTo>
                    <a:pt x="342226" y="93954"/>
                  </a:lnTo>
                  <a:lnTo>
                    <a:pt x="341706" y="93433"/>
                  </a:lnTo>
                  <a:close/>
                </a:path>
                <a:path w="2801620" h="221614">
                  <a:moveTo>
                    <a:pt x="259562" y="53022"/>
                  </a:moveTo>
                  <a:lnTo>
                    <a:pt x="258597" y="53022"/>
                  </a:lnTo>
                  <a:lnTo>
                    <a:pt x="257924" y="53174"/>
                  </a:lnTo>
                  <a:lnTo>
                    <a:pt x="256959" y="53466"/>
                  </a:lnTo>
                  <a:lnTo>
                    <a:pt x="253720" y="54368"/>
                  </a:lnTo>
                  <a:lnTo>
                    <a:pt x="251929" y="54965"/>
                  </a:lnTo>
                  <a:lnTo>
                    <a:pt x="251040" y="55448"/>
                  </a:lnTo>
                  <a:lnTo>
                    <a:pt x="251040" y="56032"/>
                  </a:lnTo>
                  <a:lnTo>
                    <a:pt x="251180" y="56375"/>
                  </a:lnTo>
                  <a:lnTo>
                    <a:pt x="251485" y="56819"/>
                  </a:lnTo>
                  <a:lnTo>
                    <a:pt x="254149" y="62770"/>
                  </a:lnTo>
                  <a:lnTo>
                    <a:pt x="256674" y="69572"/>
                  </a:lnTo>
                  <a:lnTo>
                    <a:pt x="259059" y="77224"/>
                  </a:lnTo>
                  <a:lnTo>
                    <a:pt x="261302" y="85725"/>
                  </a:lnTo>
                  <a:lnTo>
                    <a:pt x="261607" y="86626"/>
                  </a:lnTo>
                  <a:lnTo>
                    <a:pt x="261849" y="86918"/>
                  </a:lnTo>
                  <a:lnTo>
                    <a:pt x="261975" y="87071"/>
                  </a:lnTo>
                  <a:lnTo>
                    <a:pt x="262864" y="87071"/>
                  </a:lnTo>
                  <a:lnTo>
                    <a:pt x="263728" y="86918"/>
                  </a:lnTo>
                  <a:lnTo>
                    <a:pt x="264985" y="86626"/>
                  </a:lnTo>
                  <a:lnTo>
                    <a:pt x="270268" y="84797"/>
                  </a:lnTo>
                  <a:lnTo>
                    <a:pt x="271132" y="84315"/>
                  </a:lnTo>
                  <a:lnTo>
                    <a:pt x="271056" y="83388"/>
                  </a:lnTo>
                  <a:lnTo>
                    <a:pt x="270903" y="82943"/>
                  </a:lnTo>
                  <a:lnTo>
                    <a:pt x="268925" y="75292"/>
                  </a:lnTo>
                  <a:lnTo>
                    <a:pt x="266553" y="67979"/>
                  </a:lnTo>
                  <a:lnTo>
                    <a:pt x="263792" y="61005"/>
                  </a:lnTo>
                  <a:lnTo>
                    <a:pt x="260642" y="54368"/>
                  </a:lnTo>
                  <a:lnTo>
                    <a:pt x="260121" y="53466"/>
                  </a:lnTo>
                  <a:lnTo>
                    <a:pt x="259562" y="53022"/>
                  </a:lnTo>
                  <a:close/>
                </a:path>
                <a:path w="2801620" h="221614">
                  <a:moveTo>
                    <a:pt x="1183525" y="84277"/>
                  </a:moveTo>
                  <a:lnTo>
                    <a:pt x="1173479" y="84277"/>
                  </a:lnTo>
                  <a:lnTo>
                    <a:pt x="1173403" y="86426"/>
                  </a:lnTo>
                  <a:lnTo>
                    <a:pt x="1173301" y="89306"/>
                  </a:lnTo>
                  <a:lnTo>
                    <a:pt x="1173179" y="92775"/>
                  </a:lnTo>
                  <a:lnTo>
                    <a:pt x="1173093" y="96192"/>
                  </a:lnTo>
                  <a:lnTo>
                    <a:pt x="1172971" y="100993"/>
                  </a:lnTo>
                  <a:lnTo>
                    <a:pt x="1172867" y="107930"/>
                  </a:lnTo>
                  <a:lnTo>
                    <a:pt x="1172765" y="179884"/>
                  </a:lnTo>
                  <a:lnTo>
                    <a:pt x="1172666" y="188087"/>
                  </a:lnTo>
                  <a:lnTo>
                    <a:pt x="1172549" y="197688"/>
                  </a:lnTo>
                  <a:lnTo>
                    <a:pt x="1172447" y="206113"/>
                  </a:lnTo>
                  <a:lnTo>
                    <a:pt x="1172362" y="213131"/>
                  </a:lnTo>
                  <a:lnTo>
                    <a:pt x="1172883" y="213652"/>
                  </a:lnTo>
                  <a:lnTo>
                    <a:pt x="1183373" y="213652"/>
                  </a:lnTo>
                  <a:lnTo>
                    <a:pt x="1183970" y="213131"/>
                  </a:lnTo>
                  <a:lnTo>
                    <a:pt x="1183895" y="206113"/>
                  </a:lnTo>
                  <a:lnTo>
                    <a:pt x="1183790" y="197688"/>
                  </a:lnTo>
                  <a:lnTo>
                    <a:pt x="1183670" y="188087"/>
                  </a:lnTo>
                  <a:lnTo>
                    <a:pt x="1183568" y="179884"/>
                  </a:lnTo>
                  <a:lnTo>
                    <a:pt x="1183525" y="84277"/>
                  </a:lnTo>
                  <a:close/>
                </a:path>
                <a:path w="2801620" h="221614">
                  <a:moveTo>
                    <a:pt x="1267500" y="90754"/>
                  </a:moveTo>
                  <a:lnTo>
                    <a:pt x="1256411" y="90754"/>
                  </a:lnTo>
                  <a:lnTo>
                    <a:pt x="1260251" y="110337"/>
                  </a:lnTo>
                  <a:lnTo>
                    <a:pt x="1276986" y="160781"/>
                  </a:lnTo>
                  <a:lnTo>
                    <a:pt x="1298930" y="194894"/>
                  </a:lnTo>
                  <a:lnTo>
                    <a:pt x="1325499" y="209854"/>
                  </a:lnTo>
                  <a:lnTo>
                    <a:pt x="1332797" y="207307"/>
                  </a:lnTo>
                  <a:lnTo>
                    <a:pt x="1338616" y="199666"/>
                  </a:lnTo>
                  <a:lnTo>
                    <a:pt x="1339290" y="197688"/>
                  </a:lnTo>
                  <a:lnTo>
                    <a:pt x="1320139" y="197688"/>
                  </a:lnTo>
                  <a:lnTo>
                    <a:pt x="1314450" y="194487"/>
                  </a:lnTo>
                  <a:lnTo>
                    <a:pt x="1286433" y="155600"/>
                  </a:lnTo>
                  <a:lnTo>
                    <a:pt x="1270696" y="107930"/>
                  </a:lnTo>
                  <a:lnTo>
                    <a:pt x="1267500" y="90754"/>
                  </a:lnTo>
                  <a:close/>
                </a:path>
                <a:path w="2801620" h="221614">
                  <a:moveTo>
                    <a:pt x="1336446" y="158838"/>
                  </a:moveTo>
                  <a:lnTo>
                    <a:pt x="1325054" y="197688"/>
                  </a:lnTo>
                  <a:lnTo>
                    <a:pt x="1339290" y="197688"/>
                  </a:lnTo>
                  <a:lnTo>
                    <a:pt x="1342956" y="186934"/>
                  </a:lnTo>
                  <a:lnTo>
                    <a:pt x="1345818" y="169113"/>
                  </a:lnTo>
                  <a:lnTo>
                    <a:pt x="1345971" y="167995"/>
                  </a:lnTo>
                  <a:lnTo>
                    <a:pt x="1346034" y="165684"/>
                  </a:lnTo>
                  <a:lnTo>
                    <a:pt x="1345031" y="164604"/>
                  </a:lnTo>
                  <a:lnTo>
                    <a:pt x="1343025" y="163639"/>
                  </a:lnTo>
                  <a:lnTo>
                    <a:pt x="1340650" y="162382"/>
                  </a:lnTo>
                  <a:lnTo>
                    <a:pt x="1338452" y="160781"/>
                  </a:lnTo>
                  <a:lnTo>
                    <a:pt x="1336446" y="158838"/>
                  </a:lnTo>
                  <a:close/>
                </a:path>
                <a:path w="2801620" h="221614">
                  <a:moveTo>
                    <a:pt x="1194904" y="10947"/>
                  </a:moveTo>
                  <a:lnTo>
                    <a:pt x="1194842" y="12204"/>
                  </a:lnTo>
                  <a:lnTo>
                    <a:pt x="1194770" y="13665"/>
                  </a:lnTo>
                  <a:lnTo>
                    <a:pt x="1194646" y="15519"/>
                  </a:lnTo>
                  <a:lnTo>
                    <a:pt x="1169078" y="71335"/>
                  </a:lnTo>
                  <a:lnTo>
                    <a:pt x="1135303" y="113525"/>
                  </a:lnTo>
                  <a:lnTo>
                    <a:pt x="1137081" y="114566"/>
                  </a:lnTo>
                  <a:lnTo>
                    <a:pt x="1138834" y="116382"/>
                  </a:lnTo>
                  <a:lnTo>
                    <a:pt x="1140548" y="118986"/>
                  </a:lnTo>
                  <a:lnTo>
                    <a:pt x="1141437" y="120256"/>
                  </a:lnTo>
                  <a:lnTo>
                    <a:pt x="1142187" y="120891"/>
                  </a:lnTo>
                  <a:lnTo>
                    <a:pt x="1143368" y="120891"/>
                  </a:lnTo>
                  <a:lnTo>
                    <a:pt x="1144231" y="120256"/>
                  </a:lnTo>
                  <a:lnTo>
                    <a:pt x="1145349" y="118986"/>
                  </a:lnTo>
                  <a:lnTo>
                    <a:pt x="1152714" y="111001"/>
                  </a:lnTo>
                  <a:lnTo>
                    <a:pt x="1159857" y="102555"/>
                  </a:lnTo>
                  <a:lnTo>
                    <a:pt x="1166778" y="93647"/>
                  </a:lnTo>
                  <a:lnTo>
                    <a:pt x="1173479" y="84277"/>
                  </a:lnTo>
                  <a:lnTo>
                    <a:pt x="1183525" y="84277"/>
                  </a:lnTo>
                  <a:lnTo>
                    <a:pt x="1183525" y="68097"/>
                  </a:lnTo>
                  <a:lnTo>
                    <a:pt x="1188642" y="58662"/>
                  </a:lnTo>
                  <a:lnTo>
                    <a:pt x="1193342" y="49123"/>
                  </a:lnTo>
                  <a:lnTo>
                    <a:pt x="1197795" y="39131"/>
                  </a:lnTo>
                  <a:lnTo>
                    <a:pt x="1201562" y="29692"/>
                  </a:lnTo>
                  <a:lnTo>
                    <a:pt x="1203464" y="24333"/>
                  </a:lnTo>
                  <a:lnTo>
                    <a:pt x="1204985" y="21653"/>
                  </a:lnTo>
                  <a:lnTo>
                    <a:pt x="1205064" y="21513"/>
                  </a:lnTo>
                  <a:lnTo>
                    <a:pt x="1206627" y="20548"/>
                  </a:lnTo>
                  <a:lnTo>
                    <a:pt x="1207668" y="19646"/>
                  </a:lnTo>
                  <a:lnTo>
                    <a:pt x="1208017" y="18973"/>
                  </a:lnTo>
                  <a:lnTo>
                    <a:pt x="1208112" y="18790"/>
                  </a:lnTo>
                  <a:lnTo>
                    <a:pt x="1208189" y="16713"/>
                  </a:lnTo>
                  <a:lnTo>
                    <a:pt x="1207477" y="15963"/>
                  </a:lnTo>
                  <a:lnTo>
                    <a:pt x="1206147" y="15328"/>
                  </a:lnTo>
                  <a:lnTo>
                    <a:pt x="1202791" y="13665"/>
                  </a:lnTo>
                  <a:lnTo>
                    <a:pt x="1199070" y="12204"/>
                  </a:lnTo>
                  <a:lnTo>
                    <a:pt x="1194904" y="10947"/>
                  </a:lnTo>
                  <a:close/>
                </a:path>
                <a:path w="2801620" h="221614">
                  <a:moveTo>
                    <a:pt x="1253693" y="14401"/>
                  </a:moveTo>
                  <a:lnTo>
                    <a:pt x="1248702" y="14401"/>
                  </a:lnTo>
                  <a:lnTo>
                    <a:pt x="1249417" y="18643"/>
                  </a:lnTo>
                  <a:lnTo>
                    <a:pt x="1249911" y="22999"/>
                  </a:lnTo>
                  <a:lnTo>
                    <a:pt x="1251129" y="40411"/>
                  </a:lnTo>
                  <a:lnTo>
                    <a:pt x="1251709" y="48496"/>
                  </a:lnTo>
                  <a:lnTo>
                    <a:pt x="1252211" y="54813"/>
                  </a:lnTo>
                  <a:lnTo>
                    <a:pt x="1252920" y="62734"/>
                  </a:lnTo>
                  <a:lnTo>
                    <a:pt x="1253709" y="69989"/>
                  </a:lnTo>
                  <a:lnTo>
                    <a:pt x="1253749" y="70357"/>
                  </a:lnTo>
                  <a:lnTo>
                    <a:pt x="1253855" y="71335"/>
                  </a:lnTo>
                  <a:lnTo>
                    <a:pt x="1253943" y="72138"/>
                  </a:lnTo>
                  <a:lnTo>
                    <a:pt x="1254857" y="79032"/>
                  </a:lnTo>
                  <a:lnTo>
                    <a:pt x="1254887" y="79260"/>
                  </a:lnTo>
                  <a:lnTo>
                    <a:pt x="1255010" y="80187"/>
                  </a:lnTo>
                  <a:lnTo>
                    <a:pt x="1255074" y="80670"/>
                  </a:lnTo>
                  <a:lnTo>
                    <a:pt x="1254484" y="80670"/>
                  </a:lnTo>
                  <a:lnTo>
                    <a:pt x="1218490" y="85347"/>
                  </a:lnTo>
                  <a:lnTo>
                    <a:pt x="1209217" y="86426"/>
                  </a:lnTo>
                  <a:lnTo>
                    <a:pt x="1202583" y="87072"/>
                  </a:lnTo>
                  <a:lnTo>
                    <a:pt x="1198587" y="87287"/>
                  </a:lnTo>
                  <a:lnTo>
                    <a:pt x="1197470" y="87287"/>
                  </a:lnTo>
                  <a:lnTo>
                    <a:pt x="1196911" y="87591"/>
                  </a:lnTo>
                  <a:lnTo>
                    <a:pt x="1198511" y="98564"/>
                  </a:lnTo>
                  <a:lnTo>
                    <a:pt x="1199200" y="98564"/>
                  </a:lnTo>
                  <a:lnTo>
                    <a:pt x="1214802" y="96192"/>
                  </a:lnTo>
                  <a:lnTo>
                    <a:pt x="1231518" y="93878"/>
                  </a:lnTo>
                  <a:lnTo>
                    <a:pt x="1256411" y="90754"/>
                  </a:lnTo>
                  <a:lnTo>
                    <a:pt x="1267500" y="90754"/>
                  </a:lnTo>
                  <a:lnTo>
                    <a:pt x="1267231" y="89306"/>
                  </a:lnTo>
                  <a:lnTo>
                    <a:pt x="1320888" y="82638"/>
                  </a:lnTo>
                  <a:lnTo>
                    <a:pt x="1328178" y="81826"/>
                  </a:lnTo>
                  <a:lnTo>
                    <a:pt x="1337183" y="80670"/>
                  </a:lnTo>
                  <a:lnTo>
                    <a:pt x="1338529" y="80441"/>
                  </a:lnTo>
                  <a:lnTo>
                    <a:pt x="1339011" y="80187"/>
                  </a:lnTo>
                  <a:lnTo>
                    <a:pt x="1339011" y="79260"/>
                  </a:lnTo>
                  <a:lnTo>
                    <a:pt x="1265783" y="79260"/>
                  </a:lnTo>
                  <a:lnTo>
                    <a:pt x="1264888" y="72138"/>
                  </a:lnTo>
                  <a:lnTo>
                    <a:pt x="1263970" y="63236"/>
                  </a:lnTo>
                  <a:lnTo>
                    <a:pt x="1263043" y="52675"/>
                  </a:lnTo>
                  <a:lnTo>
                    <a:pt x="1262231" y="42110"/>
                  </a:lnTo>
                  <a:lnTo>
                    <a:pt x="1262162" y="22999"/>
                  </a:lnTo>
                  <a:lnTo>
                    <a:pt x="1262545" y="21653"/>
                  </a:lnTo>
                  <a:lnTo>
                    <a:pt x="1263370" y="18973"/>
                  </a:lnTo>
                  <a:lnTo>
                    <a:pt x="1263777" y="17525"/>
                  </a:lnTo>
                  <a:lnTo>
                    <a:pt x="1263777" y="16192"/>
                  </a:lnTo>
                  <a:lnTo>
                    <a:pt x="1262849" y="15519"/>
                  </a:lnTo>
                  <a:lnTo>
                    <a:pt x="1261294" y="15328"/>
                  </a:lnTo>
                  <a:lnTo>
                    <a:pt x="1257782" y="14706"/>
                  </a:lnTo>
                  <a:lnTo>
                    <a:pt x="1253693" y="14401"/>
                  </a:lnTo>
                  <a:close/>
                </a:path>
                <a:path w="2801620" h="221614">
                  <a:moveTo>
                    <a:pt x="1337823" y="69989"/>
                  </a:moveTo>
                  <a:lnTo>
                    <a:pt x="1336446" y="69989"/>
                  </a:lnTo>
                  <a:lnTo>
                    <a:pt x="1330421" y="70940"/>
                  </a:lnTo>
                  <a:lnTo>
                    <a:pt x="1314400" y="73174"/>
                  </a:lnTo>
                  <a:lnTo>
                    <a:pt x="1265783" y="79260"/>
                  </a:lnTo>
                  <a:lnTo>
                    <a:pt x="1339011" y="79260"/>
                  </a:lnTo>
                  <a:lnTo>
                    <a:pt x="1339011" y="79032"/>
                  </a:lnTo>
                  <a:lnTo>
                    <a:pt x="1338412" y="73174"/>
                  </a:lnTo>
                  <a:lnTo>
                    <a:pt x="1338306" y="72138"/>
                  </a:lnTo>
                  <a:lnTo>
                    <a:pt x="1338224" y="71335"/>
                  </a:lnTo>
                  <a:lnTo>
                    <a:pt x="1338167" y="70940"/>
                  </a:lnTo>
                  <a:lnTo>
                    <a:pt x="1338084" y="70357"/>
                  </a:lnTo>
                  <a:lnTo>
                    <a:pt x="1337823" y="69989"/>
                  </a:lnTo>
                  <a:close/>
                </a:path>
                <a:path w="2801620" h="221614">
                  <a:moveTo>
                    <a:pt x="1293317" y="22999"/>
                  </a:moveTo>
                  <a:lnTo>
                    <a:pt x="1292580" y="22999"/>
                  </a:lnTo>
                  <a:lnTo>
                    <a:pt x="1291865" y="23444"/>
                  </a:lnTo>
                  <a:lnTo>
                    <a:pt x="1290868" y="24333"/>
                  </a:lnTo>
                  <a:lnTo>
                    <a:pt x="1287995" y="26454"/>
                  </a:lnTo>
                  <a:lnTo>
                    <a:pt x="1286510" y="27800"/>
                  </a:lnTo>
                  <a:lnTo>
                    <a:pt x="1285760" y="28651"/>
                  </a:lnTo>
                  <a:lnTo>
                    <a:pt x="1285760" y="29324"/>
                  </a:lnTo>
                  <a:lnTo>
                    <a:pt x="1286027" y="29692"/>
                  </a:lnTo>
                  <a:lnTo>
                    <a:pt x="1286548" y="30137"/>
                  </a:lnTo>
                  <a:lnTo>
                    <a:pt x="1293441" y="35721"/>
                  </a:lnTo>
                  <a:lnTo>
                    <a:pt x="1299773" y="41719"/>
                  </a:lnTo>
                  <a:lnTo>
                    <a:pt x="1305927" y="48496"/>
                  </a:lnTo>
                  <a:lnTo>
                    <a:pt x="1311835" y="56006"/>
                  </a:lnTo>
                  <a:lnTo>
                    <a:pt x="1312151" y="56375"/>
                  </a:lnTo>
                  <a:lnTo>
                    <a:pt x="1312481" y="56591"/>
                  </a:lnTo>
                  <a:lnTo>
                    <a:pt x="1313218" y="56591"/>
                  </a:lnTo>
                  <a:lnTo>
                    <a:pt x="1320596" y="50304"/>
                  </a:lnTo>
                  <a:lnTo>
                    <a:pt x="1320596" y="49491"/>
                  </a:lnTo>
                  <a:lnTo>
                    <a:pt x="1293784" y="23215"/>
                  </a:lnTo>
                  <a:lnTo>
                    <a:pt x="1293317" y="22999"/>
                  </a:lnTo>
                  <a:close/>
                </a:path>
                <a:path w="2801620" h="221614">
                  <a:moveTo>
                    <a:pt x="354291" y="21208"/>
                  </a:moveTo>
                  <a:lnTo>
                    <a:pt x="353250" y="21208"/>
                  </a:lnTo>
                  <a:lnTo>
                    <a:pt x="352729" y="21729"/>
                  </a:lnTo>
                  <a:lnTo>
                    <a:pt x="352761" y="26009"/>
                  </a:lnTo>
                  <a:lnTo>
                    <a:pt x="352882" y="38404"/>
                  </a:lnTo>
                  <a:lnTo>
                    <a:pt x="352976" y="48043"/>
                  </a:lnTo>
                  <a:lnTo>
                    <a:pt x="353022" y="181952"/>
                  </a:lnTo>
                  <a:lnTo>
                    <a:pt x="352739" y="211416"/>
                  </a:lnTo>
                  <a:lnTo>
                    <a:pt x="352729" y="212458"/>
                  </a:lnTo>
                  <a:lnTo>
                    <a:pt x="353250" y="212978"/>
                  </a:lnTo>
                  <a:lnTo>
                    <a:pt x="363143" y="212978"/>
                  </a:lnTo>
                  <a:lnTo>
                    <a:pt x="363664" y="212458"/>
                  </a:lnTo>
                  <a:lnTo>
                    <a:pt x="363376" y="181952"/>
                  </a:lnTo>
                  <a:lnTo>
                    <a:pt x="363266" y="170657"/>
                  </a:lnTo>
                  <a:lnTo>
                    <a:pt x="363220" y="31038"/>
                  </a:lnTo>
                  <a:lnTo>
                    <a:pt x="424864" y="31038"/>
                  </a:lnTo>
                  <a:lnTo>
                    <a:pt x="425170" y="30810"/>
                  </a:lnTo>
                  <a:lnTo>
                    <a:pt x="425615" y="29997"/>
                  </a:lnTo>
                  <a:lnTo>
                    <a:pt x="425615" y="27762"/>
                  </a:lnTo>
                  <a:lnTo>
                    <a:pt x="424459" y="26009"/>
                  </a:lnTo>
                  <a:lnTo>
                    <a:pt x="422148" y="23774"/>
                  </a:lnTo>
                  <a:lnTo>
                    <a:pt x="420163" y="21729"/>
                  </a:lnTo>
                  <a:lnTo>
                    <a:pt x="377827" y="21729"/>
                  </a:lnTo>
                  <a:lnTo>
                    <a:pt x="354291" y="21208"/>
                  </a:lnTo>
                  <a:close/>
                </a:path>
                <a:path w="2801620" h="221614">
                  <a:moveTo>
                    <a:pt x="424864" y="31038"/>
                  </a:moveTo>
                  <a:lnTo>
                    <a:pt x="410997" y="31038"/>
                  </a:lnTo>
                  <a:lnTo>
                    <a:pt x="403491" y="48043"/>
                  </a:lnTo>
                  <a:lnTo>
                    <a:pt x="395166" y="64576"/>
                  </a:lnTo>
                  <a:lnTo>
                    <a:pt x="386022" y="80637"/>
                  </a:lnTo>
                  <a:lnTo>
                    <a:pt x="376059" y="96227"/>
                  </a:lnTo>
                  <a:lnTo>
                    <a:pt x="386451" y="105050"/>
                  </a:lnTo>
                  <a:lnTo>
                    <a:pt x="412889" y="132867"/>
                  </a:lnTo>
                  <a:lnTo>
                    <a:pt x="415785" y="140309"/>
                  </a:lnTo>
                  <a:lnTo>
                    <a:pt x="415785" y="147904"/>
                  </a:lnTo>
                  <a:lnTo>
                    <a:pt x="413198" y="158655"/>
                  </a:lnTo>
                  <a:lnTo>
                    <a:pt x="405437" y="166239"/>
                  </a:lnTo>
                  <a:lnTo>
                    <a:pt x="392500" y="170657"/>
                  </a:lnTo>
                  <a:lnTo>
                    <a:pt x="374383" y="171907"/>
                  </a:lnTo>
                  <a:lnTo>
                    <a:pt x="375945" y="173164"/>
                  </a:lnTo>
                  <a:lnTo>
                    <a:pt x="377101" y="175285"/>
                  </a:lnTo>
                  <a:lnTo>
                    <a:pt x="377837" y="178257"/>
                  </a:lnTo>
                  <a:lnTo>
                    <a:pt x="378587" y="180720"/>
                  </a:lnTo>
                  <a:lnTo>
                    <a:pt x="379590" y="181952"/>
                  </a:lnTo>
                  <a:lnTo>
                    <a:pt x="381827" y="181952"/>
                  </a:lnTo>
                  <a:lnTo>
                    <a:pt x="401733" y="179145"/>
                  </a:lnTo>
                  <a:lnTo>
                    <a:pt x="415374" y="172740"/>
                  </a:lnTo>
                  <a:lnTo>
                    <a:pt x="423559" y="162623"/>
                  </a:lnTo>
                  <a:lnTo>
                    <a:pt x="426288" y="148793"/>
                  </a:lnTo>
                  <a:lnTo>
                    <a:pt x="426288" y="140906"/>
                  </a:lnTo>
                  <a:lnTo>
                    <a:pt x="398522" y="103651"/>
                  </a:lnTo>
                  <a:lnTo>
                    <a:pt x="387883" y="94995"/>
                  </a:lnTo>
                  <a:lnTo>
                    <a:pt x="395801" y="82292"/>
                  </a:lnTo>
                  <a:lnTo>
                    <a:pt x="403704" y="68624"/>
                  </a:lnTo>
                  <a:lnTo>
                    <a:pt x="411593" y="53994"/>
                  </a:lnTo>
                  <a:lnTo>
                    <a:pt x="419468" y="38404"/>
                  </a:lnTo>
                  <a:lnTo>
                    <a:pt x="421106" y="34836"/>
                  </a:lnTo>
                  <a:lnTo>
                    <a:pt x="422706" y="32524"/>
                  </a:lnTo>
                  <a:lnTo>
                    <a:pt x="424268" y="31483"/>
                  </a:lnTo>
                  <a:lnTo>
                    <a:pt x="424864" y="31038"/>
                  </a:lnTo>
                  <a:close/>
                </a:path>
                <a:path w="2801620" h="221614">
                  <a:moveTo>
                    <a:pt x="418401" y="20548"/>
                  </a:moveTo>
                  <a:lnTo>
                    <a:pt x="416242" y="20548"/>
                  </a:lnTo>
                  <a:lnTo>
                    <a:pt x="415493" y="20688"/>
                  </a:lnTo>
                  <a:lnTo>
                    <a:pt x="414007" y="21437"/>
                  </a:lnTo>
                  <a:lnTo>
                    <a:pt x="411636" y="21729"/>
                  </a:lnTo>
                  <a:lnTo>
                    <a:pt x="420221" y="21729"/>
                  </a:lnTo>
                  <a:lnTo>
                    <a:pt x="418401" y="20548"/>
                  </a:lnTo>
                  <a:close/>
                </a:path>
                <a:path w="2801620" h="221614">
                  <a:moveTo>
                    <a:pt x="2529598" y="17868"/>
                  </a:moveTo>
                  <a:lnTo>
                    <a:pt x="2528849" y="17868"/>
                  </a:lnTo>
                  <a:lnTo>
                    <a:pt x="2528189" y="18122"/>
                  </a:lnTo>
                  <a:lnTo>
                    <a:pt x="2527211" y="18643"/>
                  </a:lnTo>
                  <a:lnTo>
                    <a:pt x="2523871" y="21208"/>
                  </a:lnTo>
                  <a:lnTo>
                    <a:pt x="2522372" y="22250"/>
                  </a:lnTo>
                  <a:lnTo>
                    <a:pt x="2521635" y="22923"/>
                  </a:lnTo>
                  <a:lnTo>
                    <a:pt x="2521635" y="23444"/>
                  </a:lnTo>
                  <a:lnTo>
                    <a:pt x="2521826" y="23774"/>
                  </a:lnTo>
                  <a:lnTo>
                    <a:pt x="2522194" y="24231"/>
                  </a:lnTo>
                  <a:lnTo>
                    <a:pt x="2528366" y="30813"/>
                  </a:lnTo>
                  <a:lnTo>
                    <a:pt x="2534499" y="38290"/>
                  </a:lnTo>
                  <a:lnTo>
                    <a:pt x="2540591" y="46662"/>
                  </a:lnTo>
                  <a:lnTo>
                    <a:pt x="2546995" y="56451"/>
                  </a:lnTo>
                  <a:lnTo>
                    <a:pt x="2547086" y="56591"/>
                  </a:lnTo>
                  <a:lnTo>
                    <a:pt x="2547531" y="56934"/>
                  </a:lnTo>
                  <a:lnTo>
                    <a:pt x="2548420" y="56934"/>
                  </a:lnTo>
                  <a:lnTo>
                    <a:pt x="2549359" y="56451"/>
                  </a:lnTo>
                  <a:lnTo>
                    <a:pt x="2550769" y="55486"/>
                  </a:lnTo>
                  <a:lnTo>
                    <a:pt x="2554224" y="53022"/>
                  </a:lnTo>
                  <a:lnTo>
                    <a:pt x="2555570" y="51981"/>
                  </a:lnTo>
                  <a:lnTo>
                    <a:pt x="2556230" y="51244"/>
                  </a:lnTo>
                  <a:lnTo>
                    <a:pt x="2556129" y="50304"/>
                  </a:lnTo>
                  <a:lnTo>
                    <a:pt x="2555900" y="50012"/>
                  </a:lnTo>
                  <a:lnTo>
                    <a:pt x="2549494" y="41044"/>
                  </a:lnTo>
                  <a:lnTo>
                    <a:pt x="2543117" y="32791"/>
                  </a:lnTo>
                  <a:lnTo>
                    <a:pt x="2536769" y="25252"/>
                  </a:lnTo>
                  <a:lnTo>
                    <a:pt x="2530449" y="18427"/>
                  </a:lnTo>
                  <a:lnTo>
                    <a:pt x="2530094" y="18122"/>
                  </a:lnTo>
                  <a:lnTo>
                    <a:pt x="2529598" y="17868"/>
                  </a:lnTo>
                  <a:close/>
                </a:path>
                <a:path w="2801620" h="221614">
                  <a:moveTo>
                    <a:pt x="2153284" y="105816"/>
                  </a:moveTo>
                  <a:lnTo>
                    <a:pt x="2143010" y="105816"/>
                  </a:lnTo>
                  <a:lnTo>
                    <a:pt x="2143010" y="192811"/>
                  </a:lnTo>
                  <a:lnTo>
                    <a:pt x="2181040" y="206116"/>
                  </a:lnTo>
                  <a:lnTo>
                    <a:pt x="2196477" y="206387"/>
                  </a:lnTo>
                  <a:lnTo>
                    <a:pt x="2203849" y="206387"/>
                  </a:lnTo>
                  <a:lnTo>
                    <a:pt x="2212228" y="206116"/>
                  </a:lnTo>
                  <a:lnTo>
                    <a:pt x="2214025" y="206116"/>
                  </a:lnTo>
                  <a:lnTo>
                    <a:pt x="2223604" y="205509"/>
                  </a:lnTo>
                  <a:lnTo>
                    <a:pt x="2229967" y="204825"/>
                  </a:lnTo>
                  <a:lnTo>
                    <a:pt x="2236969" y="203944"/>
                  </a:lnTo>
                  <a:lnTo>
                    <a:pt x="2237371" y="203944"/>
                  </a:lnTo>
                  <a:lnTo>
                    <a:pt x="2243404" y="202044"/>
                  </a:lnTo>
                  <a:lnTo>
                    <a:pt x="2247265" y="199364"/>
                  </a:lnTo>
                  <a:lnTo>
                    <a:pt x="2250389" y="197281"/>
                  </a:lnTo>
                  <a:lnTo>
                    <a:pt x="2251100" y="196472"/>
                  </a:lnTo>
                  <a:lnTo>
                    <a:pt x="2185646" y="196472"/>
                  </a:lnTo>
                  <a:lnTo>
                    <a:pt x="2172595" y="195760"/>
                  </a:lnTo>
                  <a:lnTo>
                    <a:pt x="2164646" y="194748"/>
                  </a:lnTo>
                  <a:lnTo>
                    <a:pt x="2159876" y="193332"/>
                  </a:lnTo>
                  <a:lnTo>
                    <a:pt x="2155482" y="191173"/>
                  </a:lnTo>
                  <a:lnTo>
                    <a:pt x="2153284" y="186448"/>
                  </a:lnTo>
                  <a:lnTo>
                    <a:pt x="2153284" y="105816"/>
                  </a:lnTo>
                  <a:close/>
                </a:path>
                <a:path w="2801620" h="221614">
                  <a:moveTo>
                    <a:pt x="2248382" y="160845"/>
                  </a:moveTo>
                  <a:lnTo>
                    <a:pt x="2228405" y="195008"/>
                  </a:lnTo>
                  <a:lnTo>
                    <a:pt x="2222446" y="195760"/>
                  </a:lnTo>
                  <a:lnTo>
                    <a:pt x="2222021" y="195760"/>
                  </a:lnTo>
                  <a:lnTo>
                    <a:pt x="2216127" y="196180"/>
                  </a:lnTo>
                  <a:lnTo>
                    <a:pt x="2207810" y="196472"/>
                  </a:lnTo>
                  <a:lnTo>
                    <a:pt x="2251100" y="196472"/>
                  </a:lnTo>
                  <a:lnTo>
                    <a:pt x="2258311" y="167208"/>
                  </a:lnTo>
                  <a:lnTo>
                    <a:pt x="2257824" y="166649"/>
                  </a:lnTo>
                  <a:lnTo>
                    <a:pt x="2257272" y="166090"/>
                  </a:lnTo>
                  <a:lnTo>
                    <a:pt x="2252738" y="164160"/>
                  </a:lnTo>
                  <a:lnTo>
                    <a:pt x="2250465" y="162712"/>
                  </a:lnTo>
                  <a:lnTo>
                    <a:pt x="2248382" y="160845"/>
                  </a:lnTo>
                  <a:close/>
                </a:path>
                <a:path w="2801620" h="221614">
                  <a:moveTo>
                    <a:pt x="2096363" y="83388"/>
                  </a:moveTo>
                  <a:lnTo>
                    <a:pt x="2086089" y="83388"/>
                  </a:lnTo>
                  <a:lnTo>
                    <a:pt x="2086089" y="156044"/>
                  </a:lnTo>
                  <a:lnTo>
                    <a:pt x="2083777" y="157162"/>
                  </a:lnTo>
                  <a:lnTo>
                    <a:pt x="2080209" y="158622"/>
                  </a:lnTo>
                  <a:lnTo>
                    <a:pt x="2075370" y="160400"/>
                  </a:lnTo>
                  <a:lnTo>
                    <a:pt x="2067928" y="163309"/>
                  </a:lnTo>
                  <a:lnTo>
                    <a:pt x="2060752" y="165392"/>
                  </a:lnTo>
                  <a:lnTo>
                    <a:pt x="2053831" y="166649"/>
                  </a:lnTo>
                  <a:lnTo>
                    <a:pt x="2055008" y="170002"/>
                  </a:lnTo>
                  <a:lnTo>
                    <a:pt x="2055115" y="170306"/>
                  </a:lnTo>
                  <a:lnTo>
                    <a:pt x="2056625" y="173799"/>
                  </a:lnTo>
                  <a:lnTo>
                    <a:pt x="2058187" y="176695"/>
                  </a:lnTo>
                  <a:lnTo>
                    <a:pt x="2058847" y="178041"/>
                  </a:lnTo>
                  <a:lnTo>
                    <a:pt x="2059597" y="178714"/>
                  </a:lnTo>
                  <a:lnTo>
                    <a:pt x="2061387" y="178714"/>
                  </a:lnTo>
                  <a:lnTo>
                    <a:pt x="2062391" y="178193"/>
                  </a:lnTo>
                  <a:lnTo>
                    <a:pt x="2063432" y="177152"/>
                  </a:lnTo>
                  <a:lnTo>
                    <a:pt x="2064473" y="176034"/>
                  </a:lnTo>
                  <a:lnTo>
                    <a:pt x="2067293" y="174574"/>
                  </a:lnTo>
                  <a:lnTo>
                    <a:pt x="2109806" y="156044"/>
                  </a:lnTo>
                  <a:lnTo>
                    <a:pt x="2118377" y="151701"/>
                  </a:lnTo>
                  <a:lnTo>
                    <a:pt x="2096363" y="151701"/>
                  </a:lnTo>
                  <a:lnTo>
                    <a:pt x="2096363" y="83388"/>
                  </a:lnTo>
                  <a:close/>
                </a:path>
                <a:path w="2801620" h="221614">
                  <a:moveTo>
                    <a:pt x="2196706" y="89522"/>
                  </a:moveTo>
                  <a:lnTo>
                    <a:pt x="2186660" y="89522"/>
                  </a:lnTo>
                  <a:lnTo>
                    <a:pt x="2186586" y="136626"/>
                  </a:lnTo>
                  <a:lnTo>
                    <a:pt x="2186464" y="146303"/>
                  </a:lnTo>
                  <a:lnTo>
                    <a:pt x="2186342" y="156044"/>
                  </a:lnTo>
                  <a:lnTo>
                    <a:pt x="2186216" y="167208"/>
                  </a:lnTo>
                  <a:lnTo>
                    <a:pt x="2186736" y="167766"/>
                  </a:lnTo>
                  <a:lnTo>
                    <a:pt x="2196592" y="167766"/>
                  </a:lnTo>
                  <a:lnTo>
                    <a:pt x="2197150" y="167208"/>
                  </a:lnTo>
                  <a:lnTo>
                    <a:pt x="2197024" y="156044"/>
                  </a:lnTo>
                  <a:lnTo>
                    <a:pt x="2196902" y="146303"/>
                  </a:lnTo>
                  <a:lnTo>
                    <a:pt x="2196780" y="136626"/>
                  </a:lnTo>
                  <a:lnTo>
                    <a:pt x="2196706" y="89522"/>
                  </a:lnTo>
                  <a:close/>
                </a:path>
                <a:path w="2801620" h="221614">
                  <a:moveTo>
                    <a:pt x="2124481" y="137744"/>
                  </a:moveTo>
                  <a:lnTo>
                    <a:pt x="2117451" y="141544"/>
                  </a:lnTo>
                  <a:lnTo>
                    <a:pt x="2110320" y="145186"/>
                  </a:lnTo>
                  <a:lnTo>
                    <a:pt x="2103393" y="148522"/>
                  </a:lnTo>
                  <a:lnTo>
                    <a:pt x="2096363" y="151701"/>
                  </a:lnTo>
                  <a:lnTo>
                    <a:pt x="2118377" y="151701"/>
                  </a:lnTo>
                  <a:lnTo>
                    <a:pt x="2120582" y="150583"/>
                  </a:lnTo>
                  <a:lnTo>
                    <a:pt x="2122817" y="149390"/>
                  </a:lnTo>
                  <a:lnTo>
                    <a:pt x="2123869" y="148120"/>
                  </a:lnTo>
                  <a:lnTo>
                    <a:pt x="2123960" y="140195"/>
                  </a:lnTo>
                  <a:lnTo>
                    <a:pt x="2124292" y="138633"/>
                  </a:lnTo>
                  <a:lnTo>
                    <a:pt x="2124411" y="138074"/>
                  </a:lnTo>
                  <a:lnTo>
                    <a:pt x="2124481" y="137744"/>
                  </a:lnTo>
                  <a:close/>
                </a:path>
                <a:path w="2801620" h="221614">
                  <a:moveTo>
                    <a:pt x="2208542" y="135953"/>
                  </a:moveTo>
                  <a:lnTo>
                    <a:pt x="2210028" y="138633"/>
                  </a:lnTo>
                  <a:lnTo>
                    <a:pt x="2210879" y="141096"/>
                  </a:lnTo>
                  <a:lnTo>
                    <a:pt x="2210982" y="142100"/>
                  </a:lnTo>
                  <a:lnTo>
                    <a:pt x="2211108" y="143332"/>
                  </a:lnTo>
                  <a:lnTo>
                    <a:pt x="2221636" y="148348"/>
                  </a:lnTo>
                  <a:lnTo>
                    <a:pt x="2229294" y="148348"/>
                  </a:lnTo>
                  <a:lnTo>
                    <a:pt x="2233015" y="147154"/>
                  </a:lnTo>
                  <a:lnTo>
                    <a:pt x="2235555" y="144780"/>
                  </a:lnTo>
                  <a:lnTo>
                    <a:pt x="2238971" y="141731"/>
                  </a:lnTo>
                  <a:lnTo>
                    <a:pt x="2240467" y="138074"/>
                  </a:lnTo>
                  <a:lnTo>
                    <a:pt x="2219363" y="138074"/>
                  </a:lnTo>
                  <a:lnTo>
                    <a:pt x="2214346" y="137375"/>
                  </a:lnTo>
                  <a:lnTo>
                    <a:pt x="2208542" y="135953"/>
                  </a:lnTo>
                  <a:close/>
                </a:path>
                <a:path w="2801620" h="221614">
                  <a:moveTo>
                    <a:pt x="2247230" y="70777"/>
                  </a:moveTo>
                  <a:lnTo>
                    <a:pt x="2236660" y="70777"/>
                  </a:lnTo>
                  <a:lnTo>
                    <a:pt x="2236608" y="73558"/>
                  </a:lnTo>
                  <a:lnTo>
                    <a:pt x="2236496" y="79476"/>
                  </a:lnTo>
                  <a:lnTo>
                    <a:pt x="2235302" y="104775"/>
                  </a:lnTo>
                  <a:lnTo>
                    <a:pt x="2235227" y="105816"/>
                  </a:lnTo>
                  <a:lnTo>
                    <a:pt x="2235171" y="106578"/>
                  </a:lnTo>
                  <a:lnTo>
                    <a:pt x="2235065" y="108051"/>
                  </a:lnTo>
                  <a:lnTo>
                    <a:pt x="2234953" y="109594"/>
                  </a:lnTo>
                  <a:lnTo>
                    <a:pt x="2226805" y="138074"/>
                  </a:lnTo>
                  <a:lnTo>
                    <a:pt x="2240467" y="138074"/>
                  </a:lnTo>
                  <a:lnTo>
                    <a:pt x="2241334" y="135953"/>
                  </a:lnTo>
                  <a:lnTo>
                    <a:pt x="2241423" y="135737"/>
                  </a:lnTo>
                  <a:lnTo>
                    <a:pt x="2242902" y="126923"/>
                  </a:lnTo>
                  <a:lnTo>
                    <a:pt x="2246743" y="85725"/>
                  </a:lnTo>
                  <a:lnTo>
                    <a:pt x="2246962" y="79476"/>
                  </a:lnTo>
                  <a:lnTo>
                    <a:pt x="2247075" y="75793"/>
                  </a:lnTo>
                  <a:lnTo>
                    <a:pt x="2247144" y="73558"/>
                  </a:lnTo>
                  <a:lnTo>
                    <a:pt x="2247230" y="70777"/>
                  </a:lnTo>
                  <a:close/>
                </a:path>
                <a:path w="2801620" h="221614">
                  <a:moveTo>
                    <a:pt x="2145283" y="29692"/>
                  </a:moveTo>
                  <a:lnTo>
                    <a:pt x="2141562" y="29692"/>
                  </a:lnTo>
                  <a:lnTo>
                    <a:pt x="2142221" y="34645"/>
                  </a:lnTo>
                  <a:lnTo>
                    <a:pt x="2142618" y="39516"/>
                  </a:lnTo>
                  <a:lnTo>
                    <a:pt x="2142734" y="40971"/>
                  </a:lnTo>
                  <a:lnTo>
                    <a:pt x="2142899" y="44984"/>
                  </a:lnTo>
                  <a:lnTo>
                    <a:pt x="2143010" y="95770"/>
                  </a:lnTo>
                  <a:lnTo>
                    <a:pt x="2132254" y="99640"/>
                  </a:lnTo>
                  <a:lnTo>
                    <a:pt x="2123646" y="102641"/>
                  </a:lnTo>
                  <a:lnTo>
                    <a:pt x="2117186" y="104775"/>
                  </a:lnTo>
                  <a:lnTo>
                    <a:pt x="2112873" y="106044"/>
                  </a:lnTo>
                  <a:lnTo>
                    <a:pt x="2112136" y="106197"/>
                  </a:lnTo>
                  <a:lnTo>
                    <a:pt x="2111759" y="106578"/>
                  </a:lnTo>
                  <a:lnTo>
                    <a:pt x="2111870" y="108051"/>
                  </a:lnTo>
                  <a:lnTo>
                    <a:pt x="2113991" y="115417"/>
                  </a:lnTo>
                  <a:lnTo>
                    <a:pt x="2114296" y="116319"/>
                  </a:lnTo>
                  <a:lnTo>
                    <a:pt x="2114626" y="116763"/>
                  </a:lnTo>
                  <a:lnTo>
                    <a:pt x="2115331" y="116763"/>
                  </a:lnTo>
                  <a:lnTo>
                    <a:pt x="2115997" y="116535"/>
                  </a:lnTo>
                  <a:lnTo>
                    <a:pt x="2122500" y="113815"/>
                  </a:lnTo>
                  <a:lnTo>
                    <a:pt x="2129170" y="111123"/>
                  </a:lnTo>
                  <a:lnTo>
                    <a:pt x="2136007" y="108457"/>
                  </a:lnTo>
                  <a:lnTo>
                    <a:pt x="2143010" y="105816"/>
                  </a:lnTo>
                  <a:lnTo>
                    <a:pt x="2153284" y="105816"/>
                  </a:lnTo>
                  <a:lnTo>
                    <a:pt x="2153284" y="101917"/>
                  </a:lnTo>
                  <a:lnTo>
                    <a:pt x="2180334" y="91871"/>
                  </a:lnTo>
                  <a:lnTo>
                    <a:pt x="2153284" y="91871"/>
                  </a:lnTo>
                  <a:lnTo>
                    <a:pt x="2153354" y="53132"/>
                  </a:lnTo>
                  <a:lnTo>
                    <a:pt x="2153482" y="48114"/>
                  </a:lnTo>
                  <a:lnTo>
                    <a:pt x="2153562" y="44984"/>
                  </a:lnTo>
                  <a:lnTo>
                    <a:pt x="2153818" y="40971"/>
                  </a:lnTo>
                  <a:lnTo>
                    <a:pt x="2153911" y="39516"/>
                  </a:lnTo>
                  <a:lnTo>
                    <a:pt x="2154402" y="36728"/>
                  </a:lnTo>
                  <a:lnTo>
                    <a:pt x="2155281" y="34831"/>
                  </a:lnTo>
                  <a:lnTo>
                    <a:pt x="2155367" y="34645"/>
                  </a:lnTo>
                  <a:lnTo>
                    <a:pt x="2155850" y="33197"/>
                  </a:lnTo>
                  <a:lnTo>
                    <a:pt x="2155850" y="31407"/>
                  </a:lnTo>
                  <a:lnTo>
                    <a:pt x="2154923" y="30810"/>
                  </a:lnTo>
                  <a:lnTo>
                    <a:pt x="2153056" y="30594"/>
                  </a:lnTo>
                  <a:lnTo>
                    <a:pt x="2149119" y="29997"/>
                  </a:lnTo>
                  <a:lnTo>
                    <a:pt x="2145283" y="29692"/>
                  </a:lnTo>
                  <a:close/>
                </a:path>
                <a:path w="2801620" h="221614">
                  <a:moveTo>
                    <a:pt x="2184984" y="11163"/>
                  </a:moveTo>
                  <a:lnTo>
                    <a:pt x="2185508" y="15074"/>
                  </a:lnTo>
                  <a:lnTo>
                    <a:pt x="2185578" y="15595"/>
                  </a:lnTo>
                  <a:lnTo>
                    <a:pt x="2185658" y="16192"/>
                  </a:lnTo>
                  <a:lnTo>
                    <a:pt x="2185746" y="17005"/>
                  </a:lnTo>
                  <a:lnTo>
                    <a:pt x="2185855" y="18427"/>
                  </a:lnTo>
                  <a:lnTo>
                    <a:pt x="2185955" y="19723"/>
                  </a:lnTo>
                  <a:lnTo>
                    <a:pt x="2186396" y="27466"/>
                  </a:lnTo>
                  <a:lnTo>
                    <a:pt x="2186482" y="29692"/>
                  </a:lnTo>
                  <a:lnTo>
                    <a:pt x="2186548" y="31407"/>
                  </a:lnTo>
                  <a:lnTo>
                    <a:pt x="2186660" y="79476"/>
                  </a:lnTo>
                  <a:lnTo>
                    <a:pt x="2153284" y="91871"/>
                  </a:lnTo>
                  <a:lnTo>
                    <a:pt x="2180334" y="91871"/>
                  </a:lnTo>
                  <a:lnTo>
                    <a:pt x="2186660" y="89522"/>
                  </a:lnTo>
                  <a:lnTo>
                    <a:pt x="2196706" y="89522"/>
                  </a:lnTo>
                  <a:lnTo>
                    <a:pt x="2196706" y="85725"/>
                  </a:lnTo>
                  <a:lnTo>
                    <a:pt x="2223251" y="75793"/>
                  </a:lnTo>
                  <a:lnTo>
                    <a:pt x="2196706" y="75793"/>
                  </a:lnTo>
                  <a:lnTo>
                    <a:pt x="2196733" y="27466"/>
                  </a:lnTo>
                  <a:lnTo>
                    <a:pt x="2196918" y="24409"/>
                  </a:lnTo>
                  <a:lnTo>
                    <a:pt x="2196977" y="23442"/>
                  </a:lnTo>
                  <a:lnTo>
                    <a:pt x="2197071" y="21882"/>
                  </a:lnTo>
                  <a:lnTo>
                    <a:pt x="2197150" y="20574"/>
                  </a:lnTo>
                  <a:lnTo>
                    <a:pt x="2198039" y="17970"/>
                  </a:lnTo>
                  <a:lnTo>
                    <a:pt x="2198527" y="16633"/>
                  </a:lnTo>
                  <a:lnTo>
                    <a:pt x="2198608" y="16408"/>
                  </a:lnTo>
                  <a:lnTo>
                    <a:pt x="2198815" y="15595"/>
                  </a:lnTo>
                  <a:lnTo>
                    <a:pt x="2189073" y="11315"/>
                  </a:lnTo>
                  <a:lnTo>
                    <a:pt x="2184984" y="11163"/>
                  </a:lnTo>
                  <a:close/>
                </a:path>
                <a:path w="2801620" h="221614">
                  <a:moveTo>
                    <a:pt x="2057742" y="73558"/>
                  </a:moveTo>
                  <a:lnTo>
                    <a:pt x="2056625" y="73558"/>
                  </a:lnTo>
                  <a:lnTo>
                    <a:pt x="2056066" y="74079"/>
                  </a:lnTo>
                  <a:lnTo>
                    <a:pt x="2056148" y="83388"/>
                  </a:lnTo>
                  <a:lnTo>
                    <a:pt x="2056625" y="83832"/>
                  </a:lnTo>
                  <a:lnTo>
                    <a:pt x="2057742" y="83832"/>
                  </a:lnTo>
                  <a:lnTo>
                    <a:pt x="2079167" y="83388"/>
                  </a:lnTo>
                  <a:lnTo>
                    <a:pt x="2123821" y="83388"/>
                  </a:lnTo>
                  <a:lnTo>
                    <a:pt x="2123821" y="74079"/>
                  </a:lnTo>
                  <a:lnTo>
                    <a:pt x="2082143" y="74079"/>
                  </a:lnTo>
                  <a:lnTo>
                    <a:pt x="2057742" y="73558"/>
                  </a:lnTo>
                  <a:close/>
                </a:path>
                <a:path w="2801620" h="221614">
                  <a:moveTo>
                    <a:pt x="2123739" y="83388"/>
                  </a:moveTo>
                  <a:lnTo>
                    <a:pt x="2100706" y="83388"/>
                  </a:lnTo>
                  <a:lnTo>
                    <a:pt x="2122144" y="83832"/>
                  </a:lnTo>
                  <a:lnTo>
                    <a:pt x="2123262" y="83832"/>
                  </a:lnTo>
                  <a:lnTo>
                    <a:pt x="2123739" y="83388"/>
                  </a:lnTo>
                  <a:close/>
                </a:path>
                <a:path w="2801620" h="221614">
                  <a:moveTo>
                    <a:pt x="2247163" y="56819"/>
                  </a:moveTo>
                  <a:lnTo>
                    <a:pt x="2245741" y="56819"/>
                  </a:lnTo>
                  <a:lnTo>
                    <a:pt x="2243620" y="57632"/>
                  </a:lnTo>
                  <a:lnTo>
                    <a:pt x="2231936" y="62471"/>
                  </a:lnTo>
                  <a:lnTo>
                    <a:pt x="2224316" y="65493"/>
                  </a:lnTo>
                  <a:lnTo>
                    <a:pt x="2196706" y="75793"/>
                  </a:lnTo>
                  <a:lnTo>
                    <a:pt x="2223251" y="75793"/>
                  </a:lnTo>
                  <a:lnTo>
                    <a:pt x="2236660" y="70777"/>
                  </a:lnTo>
                  <a:lnTo>
                    <a:pt x="2247230" y="70777"/>
                  </a:lnTo>
                  <a:lnTo>
                    <a:pt x="2247573" y="62471"/>
                  </a:lnTo>
                  <a:lnTo>
                    <a:pt x="2247646" y="60769"/>
                  </a:lnTo>
                  <a:lnTo>
                    <a:pt x="2247722" y="57340"/>
                  </a:lnTo>
                  <a:lnTo>
                    <a:pt x="2247163" y="56819"/>
                  </a:lnTo>
                  <a:close/>
                </a:path>
                <a:path w="2801620" h="221614">
                  <a:moveTo>
                    <a:pt x="2084412" y="15074"/>
                  </a:moveTo>
                  <a:lnTo>
                    <a:pt x="2086089" y="74079"/>
                  </a:lnTo>
                  <a:lnTo>
                    <a:pt x="2096363" y="74079"/>
                  </a:lnTo>
                  <a:lnTo>
                    <a:pt x="2096485" y="29997"/>
                  </a:lnTo>
                  <a:lnTo>
                    <a:pt x="2096808" y="24409"/>
                  </a:lnTo>
                  <a:lnTo>
                    <a:pt x="2097697" y="21882"/>
                  </a:lnTo>
                  <a:lnTo>
                    <a:pt x="2098293" y="19723"/>
                  </a:lnTo>
                  <a:lnTo>
                    <a:pt x="2098586" y="18427"/>
                  </a:lnTo>
                  <a:lnTo>
                    <a:pt x="2098586" y="17005"/>
                  </a:lnTo>
                  <a:lnTo>
                    <a:pt x="2097811" y="16408"/>
                  </a:lnTo>
                  <a:lnTo>
                    <a:pt x="2096249" y="16192"/>
                  </a:lnTo>
                  <a:lnTo>
                    <a:pt x="2092604" y="15595"/>
                  </a:lnTo>
                  <a:lnTo>
                    <a:pt x="2088654" y="15227"/>
                  </a:lnTo>
                  <a:lnTo>
                    <a:pt x="2084412" y="15074"/>
                  </a:lnTo>
                  <a:close/>
                </a:path>
                <a:path w="2801620" h="221614">
                  <a:moveTo>
                    <a:pt x="2123262" y="73558"/>
                  </a:moveTo>
                  <a:lnTo>
                    <a:pt x="2122144" y="73558"/>
                  </a:lnTo>
                  <a:lnTo>
                    <a:pt x="2097729" y="74079"/>
                  </a:lnTo>
                  <a:lnTo>
                    <a:pt x="2123821" y="74079"/>
                  </a:lnTo>
                  <a:lnTo>
                    <a:pt x="2123262" y="73558"/>
                  </a:lnTo>
                  <a:close/>
                </a:path>
                <a:path w="2801620" h="221614">
                  <a:moveTo>
                    <a:pt x="984719" y="81381"/>
                  </a:moveTo>
                  <a:lnTo>
                    <a:pt x="983602" y="81381"/>
                  </a:lnTo>
                  <a:lnTo>
                    <a:pt x="983043" y="81902"/>
                  </a:lnTo>
                  <a:lnTo>
                    <a:pt x="983111" y="90970"/>
                  </a:lnTo>
                  <a:lnTo>
                    <a:pt x="983602" y="91427"/>
                  </a:lnTo>
                  <a:lnTo>
                    <a:pt x="984719" y="91427"/>
                  </a:lnTo>
                  <a:lnTo>
                    <a:pt x="1016203" y="90970"/>
                  </a:lnTo>
                  <a:lnTo>
                    <a:pt x="1114767" y="90970"/>
                  </a:lnTo>
                  <a:lnTo>
                    <a:pt x="1114767" y="81902"/>
                  </a:lnTo>
                  <a:lnTo>
                    <a:pt x="1021600" y="81902"/>
                  </a:lnTo>
                  <a:lnTo>
                    <a:pt x="984719" y="81381"/>
                  </a:lnTo>
                  <a:close/>
                </a:path>
                <a:path w="2801620" h="221614">
                  <a:moveTo>
                    <a:pt x="1114699" y="90970"/>
                  </a:moveTo>
                  <a:lnTo>
                    <a:pt x="1081392" y="90970"/>
                  </a:lnTo>
                  <a:lnTo>
                    <a:pt x="1113091" y="91427"/>
                  </a:lnTo>
                  <a:lnTo>
                    <a:pt x="1114209" y="91427"/>
                  </a:lnTo>
                  <a:lnTo>
                    <a:pt x="1114699" y="90970"/>
                  </a:lnTo>
                  <a:close/>
                </a:path>
                <a:path w="2801620" h="221614">
                  <a:moveTo>
                    <a:pt x="1049350" y="48894"/>
                  </a:moveTo>
                  <a:lnTo>
                    <a:pt x="1039088" y="48894"/>
                  </a:lnTo>
                  <a:lnTo>
                    <a:pt x="1039088" y="81902"/>
                  </a:lnTo>
                  <a:lnTo>
                    <a:pt x="1049350" y="81902"/>
                  </a:lnTo>
                  <a:lnTo>
                    <a:pt x="1049350" y="48894"/>
                  </a:lnTo>
                  <a:close/>
                </a:path>
                <a:path w="2801620" h="221614">
                  <a:moveTo>
                    <a:pt x="1114209" y="81381"/>
                  </a:moveTo>
                  <a:lnTo>
                    <a:pt x="1113091" y="81381"/>
                  </a:lnTo>
                  <a:lnTo>
                    <a:pt x="1075958" y="81902"/>
                  </a:lnTo>
                  <a:lnTo>
                    <a:pt x="1114767" y="81902"/>
                  </a:lnTo>
                  <a:lnTo>
                    <a:pt x="1114209" y="81381"/>
                  </a:lnTo>
                  <a:close/>
                </a:path>
                <a:path w="2801620" h="221614">
                  <a:moveTo>
                    <a:pt x="994321" y="39293"/>
                  </a:moveTo>
                  <a:lnTo>
                    <a:pt x="993063" y="39293"/>
                  </a:lnTo>
                  <a:lnTo>
                    <a:pt x="992428" y="39814"/>
                  </a:lnTo>
                  <a:lnTo>
                    <a:pt x="992521" y="48894"/>
                  </a:lnTo>
                  <a:lnTo>
                    <a:pt x="993063" y="49339"/>
                  </a:lnTo>
                  <a:lnTo>
                    <a:pt x="994321" y="49339"/>
                  </a:lnTo>
                  <a:lnTo>
                    <a:pt x="1023785" y="48894"/>
                  </a:lnTo>
                  <a:lnTo>
                    <a:pt x="1102817" y="48894"/>
                  </a:lnTo>
                  <a:lnTo>
                    <a:pt x="1102817" y="39814"/>
                  </a:lnTo>
                  <a:lnTo>
                    <a:pt x="1028836" y="39814"/>
                  </a:lnTo>
                  <a:lnTo>
                    <a:pt x="994321" y="39293"/>
                  </a:lnTo>
                  <a:close/>
                </a:path>
                <a:path w="2801620" h="221614">
                  <a:moveTo>
                    <a:pt x="1102741" y="48894"/>
                  </a:moveTo>
                  <a:lnTo>
                    <a:pt x="1071791" y="48894"/>
                  </a:lnTo>
                  <a:lnTo>
                    <a:pt x="1101255" y="49339"/>
                  </a:lnTo>
                  <a:lnTo>
                    <a:pt x="1102296" y="49339"/>
                  </a:lnTo>
                  <a:lnTo>
                    <a:pt x="1102741" y="48894"/>
                  </a:lnTo>
                  <a:close/>
                </a:path>
                <a:path w="2801620" h="221614">
                  <a:moveTo>
                    <a:pt x="1040345" y="9232"/>
                  </a:moveTo>
                  <a:lnTo>
                    <a:pt x="1037536" y="9232"/>
                  </a:lnTo>
                  <a:lnTo>
                    <a:pt x="1038133" y="13804"/>
                  </a:lnTo>
                  <a:lnTo>
                    <a:pt x="1038209" y="14390"/>
                  </a:lnTo>
                  <a:lnTo>
                    <a:pt x="1038698" y="21045"/>
                  </a:lnTo>
                  <a:lnTo>
                    <a:pt x="1038873" y="25895"/>
                  </a:lnTo>
                  <a:lnTo>
                    <a:pt x="1038990" y="29121"/>
                  </a:lnTo>
                  <a:lnTo>
                    <a:pt x="1039089" y="39814"/>
                  </a:lnTo>
                  <a:lnTo>
                    <a:pt x="1049350" y="39814"/>
                  </a:lnTo>
                  <a:lnTo>
                    <a:pt x="1049350" y="25895"/>
                  </a:lnTo>
                  <a:lnTo>
                    <a:pt x="1049794" y="18491"/>
                  </a:lnTo>
                  <a:lnTo>
                    <a:pt x="1050696" y="15963"/>
                  </a:lnTo>
                  <a:lnTo>
                    <a:pt x="1051280" y="13804"/>
                  </a:lnTo>
                  <a:lnTo>
                    <a:pt x="1051585" y="12509"/>
                  </a:lnTo>
                  <a:lnTo>
                    <a:pt x="1051585" y="11087"/>
                  </a:lnTo>
                  <a:lnTo>
                    <a:pt x="1050836" y="10502"/>
                  </a:lnTo>
                  <a:lnTo>
                    <a:pt x="1049350" y="10274"/>
                  </a:lnTo>
                  <a:lnTo>
                    <a:pt x="1044295" y="9601"/>
                  </a:lnTo>
                  <a:lnTo>
                    <a:pt x="1040345" y="9232"/>
                  </a:lnTo>
                  <a:close/>
                </a:path>
                <a:path w="2801620" h="221614">
                  <a:moveTo>
                    <a:pt x="1102296" y="39293"/>
                  </a:moveTo>
                  <a:lnTo>
                    <a:pt x="1101255" y="39293"/>
                  </a:lnTo>
                  <a:lnTo>
                    <a:pt x="1066740" y="39814"/>
                  </a:lnTo>
                  <a:lnTo>
                    <a:pt x="1102817" y="39814"/>
                  </a:lnTo>
                  <a:lnTo>
                    <a:pt x="1102296" y="39293"/>
                  </a:lnTo>
                  <a:close/>
                </a:path>
                <a:path w="2801620" h="221614">
                  <a:moveTo>
                    <a:pt x="2570632" y="59169"/>
                  </a:moveTo>
                  <a:lnTo>
                    <a:pt x="2569591" y="59169"/>
                  </a:lnTo>
                  <a:lnTo>
                    <a:pt x="2569070" y="59689"/>
                  </a:lnTo>
                  <a:lnTo>
                    <a:pt x="2569146" y="68313"/>
                  </a:lnTo>
                  <a:lnTo>
                    <a:pt x="2569591" y="68757"/>
                  </a:lnTo>
                  <a:lnTo>
                    <a:pt x="2570632" y="68757"/>
                  </a:lnTo>
                  <a:lnTo>
                    <a:pt x="2602890" y="68313"/>
                  </a:lnTo>
                  <a:lnTo>
                    <a:pt x="2711729" y="68313"/>
                  </a:lnTo>
                  <a:lnTo>
                    <a:pt x="2711729" y="59689"/>
                  </a:lnTo>
                  <a:lnTo>
                    <a:pt x="2608420" y="59689"/>
                  </a:lnTo>
                  <a:lnTo>
                    <a:pt x="2570632" y="59169"/>
                  </a:lnTo>
                  <a:close/>
                </a:path>
                <a:path w="2801620" h="221614">
                  <a:moveTo>
                    <a:pt x="2711653" y="68313"/>
                  </a:moveTo>
                  <a:lnTo>
                    <a:pt x="2677909" y="68313"/>
                  </a:lnTo>
                  <a:lnTo>
                    <a:pt x="2710167" y="68757"/>
                  </a:lnTo>
                  <a:lnTo>
                    <a:pt x="2711208" y="68757"/>
                  </a:lnTo>
                  <a:lnTo>
                    <a:pt x="2711653" y="68313"/>
                  </a:lnTo>
                  <a:close/>
                </a:path>
                <a:path w="2801620" h="221614">
                  <a:moveTo>
                    <a:pt x="2643416" y="40182"/>
                  </a:moveTo>
                  <a:lnTo>
                    <a:pt x="2633586" y="40182"/>
                  </a:lnTo>
                  <a:lnTo>
                    <a:pt x="2633586" y="59689"/>
                  </a:lnTo>
                  <a:lnTo>
                    <a:pt x="2643416" y="59689"/>
                  </a:lnTo>
                  <a:lnTo>
                    <a:pt x="2643416" y="40182"/>
                  </a:lnTo>
                  <a:close/>
                </a:path>
                <a:path w="2801620" h="221614">
                  <a:moveTo>
                    <a:pt x="2711208" y="59169"/>
                  </a:moveTo>
                  <a:lnTo>
                    <a:pt x="2710167" y="59169"/>
                  </a:lnTo>
                  <a:lnTo>
                    <a:pt x="2672379" y="59689"/>
                  </a:lnTo>
                  <a:lnTo>
                    <a:pt x="2711729" y="59689"/>
                  </a:lnTo>
                  <a:lnTo>
                    <a:pt x="2711208" y="59169"/>
                  </a:lnTo>
                  <a:close/>
                </a:path>
                <a:path w="2801620" h="221614">
                  <a:moveTo>
                    <a:pt x="2585148" y="31254"/>
                  </a:moveTo>
                  <a:lnTo>
                    <a:pt x="2584030" y="31254"/>
                  </a:lnTo>
                  <a:lnTo>
                    <a:pt x="2583472" y="31775"/>
                  </a:lnTo>
                  <a:lnTo>
                    <a:pt x="2583540" y="40182"/>
                  </a:lnTo>
                  <a:lnTo>
                    <a:pt x="2584030" y="40639"/>
                  </a:lnTo>
                  <a:lnTo>
                    <a:pt x="2585148" y="40639"/>
                  </a:lnTo>
                  <a:lnTo>
                    <a:pt x="2615056" y="40182"/>
                  </a:lnTo>
                  <a:lnTo>
                    <a:pt x="2695981" y="40182"/>
                  </a:lnTo>
                  <a:lnTo>
                    <a:pt x="2695981" y="31775"/>
                  </a:lnTo>
                  <a:lnTo>
                    <a:pt x="2620184" y="31775"/>
                  </a:lnTo>
                  <a:lnTo>
                    <a:pt x="2585148" y="31254"/>
                  </a:lnTo>
                  <a:close/>
                </a:path>
                <a:path w="2801620" h="221614">
                  <a:moveTo>
                    <a:pt x="2695922" y="40182"/>
                  </a:moveTo>
                  <a:lnTo>
                    <a:pt x="2664625" y="40182"/>
                  </a:lnTo>
                  <a:lnTo>
                    <a:pt x="2694533" y="40639"/>
                  </a:lnTo>
                  <a:lnTo>
                    <a:pt x="2695498" y="40639"/>
                  </a:lnTo>
                  <a:lnTo>
                    <a:pt x="2695922" y="40182"/>
                  </a:lnTo>
                  <a:close/>
                </a:path>
                <a:path w="2801620" h="221614">
                  <a:moveTo>
                    <a:pt x="2632138" y="8153"/>
                  </a:moveTo>
                  <a:lnTo>
                    <a:pt x="2633103" y="12166"/>
                  </a:lnTo>
                  <a:lnTo>
                    <a:pt x="2633586" y="19278"/>
                  </a:lnTo>
                  <a:lnTo>
                    <a:pt x="2633586" y="31775"/>
                  </a:lnTo>
                  <a:lnTo>
                    <a:pt x="2643416" y="31775"/>
                  </a:lnTo>
                  <a:lnTo>
                    <a:pt x="2643416" y="20726"/>
                  </a:lnTo>
                  <a:lnTo>
                    <a:pt x="2643784" y="16865"/>
                  </a:lnTo>
                  <a:lnTo>
                    <a:pt x="2645270" y="12839"/>
                  </a:lnTo>
                  <a:lnTo>
                    <a:pt x="2645651" y="11544"/>
                  </a:lnTo>
                  <a:lnTo>
                    <a:pt x="2645651" y="10121"/>
                  </a:lnTo>
                  <a:lnTo>
                    <a:pt x="2644978" y="9563"/>
                  </a:lnTo>
                  <a:lnTo>
                    <a:pt x="2643631" y="9270"/>
                  </a:lnTo>
                  <a:lnTo>
                    <a:pt x="2639847" y="8750"/>
                  </a:lnTo>
                  <a:lnTo>
                    <a:pt x="2636011" y="8381"/>
                  </a:lnTo>
                  <a:lnTo>
                    <a:pt x="2632138" y="8153"/>
                  </a:lnTo>
                  <a:close/>
                </a:path>
                <a:path w="2801620" h="221614">
                  <a:moveTo>
                    <a:pt x="2695498" y="31254"/>
                  </a:moveTo>
                  <a:lnTo>
                    <a:pt x="2694533" y="31254"/>
                  </a:lnTo>
                  <a:lnTo>
                    <a:pt x="2659497" y="31775"/>
                  </a:lnTo>
                  <a:lnTo>
                    <a:pt x="2695981" y="31775"/>
                  </a:lnTo>
                  <a:lnTo>
                    <a:pt x="2695498" y="31254"/>
                  </a:lnTo>
                  <a:close/>
                </a:path>
                <a:path w="2801620" h="221614">
                  <a:moveTo>
                    <a:pt x="236639" y="34937"/>
                  </a:moveTo>
                  <a:lnTo>
                    <a:pt x="235521" y="34937"/>
                  </a:lnTo>
                  <a:lnTo>
                    <a:pt x="234962" y="35458"/>
                  </a:lnTo>
                  <a:lnTo>
                    <a:pt x="235044" y="44767"/>
                  </a:lnTo>
                  <a:lnTo>
                    <a:pt x="235521" y="45212"/>
                  </a:lnTo>
                  <a:lnTo>
                    <a:pt x="236639" y="45212"/>
                  </a:lnTo>
                  <a:lnTo>
                    <a:pt x="265214" y="44767"/>
                  </a:lnTo>
                  <a:lnTo>
                    <a:pt x="338327" y="44767"/>
                  </a:lnTo>
                  <a:lnTo>
                    <a:pt x="338327" y="35458"/>
                  </a:lnTo>
                  <a:lnTo>
                    <a:pt x="270112" y="35458"/>
                  </a:lnTo>
                  <a:lnTo>
                    <a:pt x="236639" y="34937"/>
                  </a:lnTo>
                  <a:close/>
                </a:path>
                <a:path w="2801620" h="221614">
                  <a:moveTo>
                    <a:pt x="338262" y="44767"/>
                  </a:moveTo>
                  <a:lnTo>
                    <a:pt x="308406" y="44767"/>
                  </a:lnTo>
                  <a:lnTo>
                    <a:pt x="336981" y="45212"/>
                  </a:lnTo>
                  <a:lnTo>
                    <a:pt x="337883" y="45212"/>
                  </a:lnTo>
                  <a:lnTo>
                    <a:pt x="338262" y="44767"/>
                  </a:lnTo>
                  <a:close/>
                </a:path>
                <a:path w="2801620" h="221614">
                  <a:moveTo>
                    <a:pt x="279615" y="7924"/>
                  </a:moveTo>
                  <a:lnTo>
                    <a:pt x="280607" y="11683"/>
                  </a:lnTo>
                  <a:lnTo>
                    <a:pt x="280657" y="11874"/>
                  </a:lnTo>
                  <a:lnTo>
                    <a:pt x="281177" y="18491"/>
                  </a:lnTo>
                  <a:lnTo>
                    <a:pt x="281177" y="35458"/>
                  </a:lnTo>
                  <a:lnTo>
                    <a:pt x="291223" y="35458"/>
                  </a:lnTo>
                  <a:lnTo>
                    <a:pt x="291223" y="20650"/>
                  </a:lnTo>
                  <a:lnTo>
                    <a:pt x="291630" y="16332"/>
                  </a:lnTo>
                  <a:lnTo>
                    <a:pt x="292455" y="14846"/>
                  </a:lnTo>
                  <a:lnTo>
                    <a:pt x="293344" y="12992"/>
                  </a:lnTo>
                  <a:lnTo>
                    <a:pt x="293724" y="11874"/>
                  </a:lnTo>
                  <a:lnTo>
                    <a:pt x="293789" y="10121"/>
                  </a:lnTo>
                  <a:lnTo>
                    <a:pt x="292938" y="9563"/>
                  </a:lnTo>
                  <a:lnTo>
                    <a:pt x="291223" y="9270"/>
                  </a:lnTo>
                  <a:lnTo>
                    <a:pt x="287718" y="8597"/>
                  </a:lnTo>
                  <a:lnTo>
                    <a:pt x="283857" y="8153"/>
                  </a:lnTo>
                  <a:lnTo>
                    <a:pt x="279615" y="7924"/>
                  </a:lnTo>
                  <a:close/>
                </a:path>
                <a:path w="2801620" h="221614">
                  <a:moveTo>
                    <a:pt x="337883" y="34937"/>
                  </a:moveTo>
                  <a:lnTo>
                    <a:pt x="336981" y="34937"/>
                  </a:lnTo>
                  <a:lnTo>
                    <a:pt x="303508" y="35458"/>
                  </a:lnTo>
                  <a:lnTo>
                    <a:pt x="338327" y="35458"/>
                  </a:lnTo>
                  <a:lnTo>
                    <a:pt x="337883" y="34937"/>
                  </a:lnTo>
                  <a:close/>
                </a:path>
                <a:path w="2801620" h="221614">
                  <a:moveTo>
                    <a:pt x="2742526" y="0"/>
                  </a:moveTo>
                  <a:lnTo>
                    <a:pt x="2737739" y="5473"/>
                  </a:lnTo>
                  <a:lnTo>
                    <a:pt x="2749918" y="17118"/>
                  </a:lnTo>
                  <a:lnTo>
                    <a:pt x="2760340" y="28830"/>
                  </a:lnTo>
                  <a:lnTo>
                    <a:pt x="2781469" y="65557"/>
                  </a:lnTo>
                  <a:lnTo>
                    <a:pt x="2788627" y="110616"/>
                  </a:lnTo>
                  <a:lnTo>
                    <a:pt x="2788027" y="124620"/>
                  </a:lnTo>
                  <a:lnTo>
                    <a:pt x="2779026" y="161848"/>
                  </a:lnTo>
                  <a:lnTo>
                    <a:pt x="2751450" y="202437"/>
                  </a:lnTo>
                  <a:lnTo>
                    <a:pt x="2737739" y="215772"/>
                  </a:lnTo>
                  <a:lnTo>
                    <a:pt x="2742526" y="221233"/>
                  </a:lnTo>
                  <a:lnTo>
                    <a:pt x="2777902" y="185620"/>
                  </a:lnTo>
                  <a:lnTo>
                    <a:pt x="2797562" y="144133"/>
                  </a:lnTo>
                  <a:lnTo>
                    <a:pt x="2801467" y="110616"/>
                  </a:lnTo>
                  <a:lnTo>
                    <a:pt x="2800729" y="95420"/>
                  </a:lnTo>
                  <a:lnTo>
                    <a:pt x="2789631" y="54927"/>
                  </a:lnTo>
                  <a:lnTo>
                    <a:pt x="2757987" y="13397"/>
                  </a:lnTo>
                  <a:lnTo>
                    <a:pt x="2742526" y="0"/>
                  </a:lnTo>
                  <a:close/>
                </a:path>
                <a:path w="2801620" h="221614">
                  <a:moveTo>
                    <a:pt x="1796541" y="0"/>
                  </a:moveTo>
                  <a:lnTo>
                    <a:pt x="1761278" y="35668"/>
                  </a:lnTo>
                  <a:lnTo>
                    <a:pt x="1741547" y="77163"/>
                  </a:lnTo>
                  <a:lnTo>
                    <a:pt x="1737614" y="110616"/>
                  </a:lnTo>
                  <a:lnTo>
                    <a:pt x="1738352" y="125821"/>
                  </a:lnTo>
                  <a:lnTo>
                    <a:pt x="1749437" y="166319"/>
                  </a:lnTo>
                  <a:lnTo>
                    <a:pt x="1781082" y="207842"/>
                  </a:lnTo>
                  <a:lnTo>
                    <a:pt x="1796541" y="221233"/>
                  </a:lnTo>
                  <a:lnTo>
                    <a:pt x="1801342" y="215772"/>
                  </a:lnTo>
                  <a:lnTo>
                    <a:pt x="1789162" y="204035"/>
                  </a:lnTo>
                  <a:lnTo>
                    <a:pt x="1778739" y="192273"/>
                  </a:lnTo>
                  <a:lnTo>
                    <a:pt x="1757599" y="155619"/>
                  </a:lnTo>
                  <a:lnTo>
                    <a:pt x="1750440" y="110616"/>
                  </a:lnTo>
                  <a:lnTo>
                    <a:pt x="1751041" y="96613"/>
                  </a:lnTo>
                  <a:lnTo>
                    <a:pt x="1760042" y="59270"/>
                  </a:lnTo>
                  <a:lnTo>
                    <a:pt x="1787667" y="18715"/>
                  </a:lnTo>
                  <a:lnTo>
                    <a:pt x="1801342" y="5473"/>
                  </a:lnTo>
                  <a:lnTo>
                    <a:pt x="1796541"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1"/>
            <p:cNvSpPr/>
            <p:nvPr/>
          </p:nvSpPr>
          <p:spPr>
            <a:xfrm>
              <a:off x="4398898" y="3820223"/>
              <a:ext cx="2801620" cy="221615"/>
            </a:xfrm>
            <a:custGeom>
              <a:avLst/>
              <a:gdLst/>
              <a:ahLst/>
              <a:cxnLst/>
              <a:rect l="l" t="t" r="r" b="b"/>
              <a:pathLst>
                <a:path w="2801620" h="221614">
                  <a:moveTo>
                    <a:pt x="2302751" y="187858"/>
                  </a:moveTo>
                  <a:lnTo>
                    <a:pt x="2337015" y="187858"/>
                  </a:lnTo>
                  <a:lnTo>
                    <a:pt x="2337015" y="151472"/>
                  </a:lnTo>
                  <a:lnTo>
                    <a:pt x="2302751" y="151472"/>
                  </a:lnTo>
                  <a:lnTo>
                    <a:pt x="2302751" y="187858"/>
                  </a:lnTo>
                  <a:close/>
                </a:path>
                <a:path w="2801620" h="221614">
                  <a:moveTo>
                    <a:pt x="1011961" y="145554"/>
                  </a:moveTo>
                  <a:lnTo>
                    <a:pt x="1012253" y="145554"/>
                  </a:lnTo>
                  <a:lnTo>
                    <a:pt x="1012659" y="145783"/>
                  </a:lnTo>
                  <a:lnTo>
                    <a:pt x="1036853" y="175094"/>
                  </a:lnTo>
                  <a:lnTo>
                    <a:pt x="1036853" y="175475"/>
                  </a:lnTo>
                  <a:lnTo>
                    <a:pt x="1036853" y="175996"/>
                  </a:lnTo>
                  <a:lnTo>
                    <a:pt x="1029220" y="181495"/>
                  </a:lnTo>
                  <a:lnTo>
                    <a:pt x="1028928" y="181495"/>
                  </a:lnTo>
                  <a:lnTo>
                    <a:pt x="1028547" y="181495"/>
                  </a:lnTo>
                  <a:lnTo>
                    <a:pt x="1028179" y="181165"/>
                  </a:lnTo>
                  <a:lnTo>
                    <a:pt x="1027811" y="180492"/>
                  </a:lnTo>
                  <a:lnTo>
                    <a:pt x="1022979" y="172684"/>
                  </a:lnTo>
                  <a:lnTo>
                    <a:pt x="1017647" y="165319"/>
                  </a:lnTo>
                  <a:lnTo>
                    <a:pt x="1011816" y="158396"/>
                  </a:lnTo>
                  <a:lnTo>
                    <a:pt x="1005484" y="151917"/>
                  </a:lnTo>
                  <a:lnTo>
                    <a:pt x="1004963" y="151549"/>
                  </a:lnTo>
                  <a:lnTo>
                    <a:pt x="1004709" y="151218"/>
                  </a:lnTo>
                  <a:lnTo>
                    <a:pt x="1004709" y="150914"/>
                  </a:lnTo>
                  <a:lnTo>
                    <a:pt x="1004709" y="150469"/>
                  </a:lnTo>
                  <a:lnTo>
                    <a:pt x="1005408" y="149758"/>
                  </a:lnTo>
                  <a:lnTo>
                    <a:pt x="1006830" y="148793"/>
                  </a:lnTo>
                  <a:lnTo>
                    <a:pt x="1009954" y="146456"/>
                  </a:lnTo>
                  <a:lnTo>
                    <a:pt x="1010920" y="145859"/>
                  </a:lnTo>
                  <a:lnTo>
                    <a:pt x="1011593" y="145554"/>
                  </a:lnTo>
                  <a:lnTo>
                    <a:pt x="1011961" y="145554"/>
                  </a:lnTo>
                  <a:close/>
                </a:path>
                <a:path w="2801620" h="221614">
                  <a:moveTo>
                    <a:pt x="2294483" y="142544"/>
                  </a:moveTo>
                  <a:lnTo>
                    <a:pt x="2313685" y="142989"/>
                  </a:lnTo>
                  <a:lnTo>
                    <a:pt x="2327859" y="142989"/>
                  </a:lnTo>
                  <a:lnTo>
                    <a:pt x="2345499" y="142544"/>
                  </a:lnTo>
                  <a:lnTo>
                    <a:pt x="2346388" y="142544"/>
                  </a:lnTo>
                  <a:lnTo>
                    <a:pt x="2346832" y="143065"/>
                  </a:lnTo>
                  <a:lnTo>
                    <a:pt x="2346832" y="144106"/>
                  </a:lnTo>
                  <a:lnTo>
                    <a:pt x="2346388" y="161747"/>
                  </a:lnTo>
                  <a:lnTo>
                    <a:pt x="2346388" y="177812"/>
                  </a:lnTo>
                  <a:lnTo>
                    <a:pt x="2346832" y="195224"/>
                  </a:lnTo>
                  <a:lnTo>
                    <a:pt x="2346832" y="196265"/>
                  </a:lnTo>
                  <a:lnTo>
                    <a:pt x="2346388" y="196786"/>
                  </a:lnTo>
                  <a:lnTo>
                    <a:pt x="2345499" y="196786"/>
                  </a:lnTo>
                  <a:lnTo>
                    <a:pt x="2327859" y="196341"/>
                  </a:lnTo>
                  <a:lnTo>
                    <a:pt x="2302751" y="196341"/>
                  </a:lnTo>
                  <a:lnTo>
                    <a:pt x="2302751" y="210070"/>
                  </a:lnTo>
                  <a:lnTo>
                    <a:pt x="2302751" y="211112"/>
                  </a:lnTo>
                  <a:lnTo>
                    <a:pt x="2302294" y="211632"/>
                  </a:lnTo>
                  <a:lnTo>
                    <a:pt x="2301405" y="211632"/>
                  </a:lnTo>
                  <a:lnTo>
                    <a:pt x="2294483" y="211632"/>
                  </a:lnTo>
                  <a:lnTo>
                    <a:pt x="2293442" y="211632"/>
                  </a:lnTo>
                  <a:lnTo>
                    <a:pt x="2292921" y="211112"/>
                  </a:lnTo>
                  <a:lnTo>
                    <a:pt x="2292921" y="210070"/>
                  </a:lnTo>
                  <a:lnTo>
                    <a:pt x="2293366" y="187413"/>
                  </a:lnTo>
                  <a:lnTo>
                    <a:pt x="2293366" y="164757"/>
                  </a:lnTo>
                  <a:lnTo>
                    <a:pt x="2292921" y="144106"/>
                  </a:lnTo>
                  <a:lnTo>
                    <a:pt x="2292921" y="143065"/>
                  </a:lnTo>
                  <a:lnTo>
                    <a:pt x="2293442" y="142544"/>
                  </a:lnTo>
                  <a:lnTo>
                    <a:pt x="2294483" y="142544"/>
                  </a:lnTo>
                  <a:close/>
                </a:path>
                <a:path w="2801620" h="221614">
                  <a:moveTo>
                    <a:pt x="256057" y="186524"/>
                  </a:moveTo>
                  <a:lnTo>
                    <a:pt x="316001" y="186524"/>
                  </a:lnTo>
                  <a:lnTo>
                    <a:pt x="316001" y="138531"/>
                  </a:lnTo>
                  <a:lnTo>
                    <a:pt x="256057" y="138531"/>
                  </a:lnTo>
                  <a:lnTo>
                    <a:pt x="256057" y="186524"/>
                  </a:lnTo>
                  <a:close/>
                </a:path>
                <a:path w="2801620" h="221614">
                  <a:moveTo>
                    <a:pt x="2401189" y="161518"/>
                  </a:moveTo>
                  <a:lnTo>
                    <a:pt x="2437803" y="161518"/>
                  </a:lnTo>
                  <a:lnTo>
                    <a:pt x="2437803" y="130035"/>
                  </a:lnTo>
                  <a:lnTo>
                    <a:pt x="2401189" y="130035"/>
                  </a:lnTo>
                  <a:lnTo>
                    <a:pt x="2401189" y="161518"/>
                  </a:lnTo>
                  <a:close/>
                </a:path>
                <a:path w="2801620" h="221614">
                  <a:moveTo>
                    <a:pt x="246913" y="128930"/>
                  </a:moveTo>
                  <a:lnTo>
                    <a:pt x="271576" y="129374"/>
                  </a:lnTo>
                  <a:lnTo>
                    <a:pt x="300037" y="129374"/>
                  </a:lnTo>
                  <a:lnTo>
                    <a:pt x="324929" y="128930"/>
                  </a:lnTo>
                  <a:lnTo>
                    <a:pt x="325970" y="128930"/>
                  </a:lnTo>
                  <a:lnTo>
                    <a:pt x="326491" y="129451"/>
                  </a:lnTo>
                  <a:lnTo>
                    <a:pt x="326491" y="130492"/>
                  </a:lnTo>
                  <a:lnTo>
                    <a:pt x="326047" y="152031"/>
                  </a:lnTo>
                  <a:lnTo>
                    <a:pt x="326047" y="171234"/>
                  </a:lnTo>
                  <a:lnTo>
                    <a:pt x="326491" y="209410"/>
                  </a:lnTo>
                  <a:lnTo>
                    <a:pt x="326491" y="210451"/>
                  </a:lnTo>
                  <a:lnTo>
                    <a:pt x="325970" y="210972"/>
                  </a:lnTo>
                  <a:lnTo>
                    <a:pt x="324929" y="210972"/>
                  </a:lnTo>
                  <a:lnTo>
                    <a:pt x="317563" y="210972"/>
                  </a:lnTo>
                  <a:lnTo>
                    <a:pt x="316522" y="210972"/>
                  </a:lnTo>
                  <a:lnTo>
                    <a:pt x="316001" y="210451"/>
                  </a:lnTo>
                  <a:lnTo>
                    <a:pt x="316001" y="209410"/>
                  </a:lnTo>
                  <a:lnTo>
                    <a:pt x="316001" y="195681"/>
                  </a:lnTo>
                  <a:lnTo>
                    <a:pt x="256057" y="195681"/>
                  </a:lnTo>
                  <a:lnTo>
                    <a:pt x="256057" y="210070"/>
                  </a:lnTo>
                  <a:lnTo>
                    <a:pt x="256057" y="211112"/>
                  </a:lnTo>
                  <a:lnTo>
                    <a:pt x="255536" y="211632"/>
                  </a:lnTo>
                  <a:lnTo>
                    <a:pt x="254495" y="211632"/>
                  </a:lnTo>
                  <a:lnTo>
                    <a:pt x="246913" y="211632"/>
                  </a:lnTo>
                  <a:lnTo>
                    <a:pt x="246011" y="211632"/>
                  </a:lnTo>
                  <a:lnTo>
                    <a:pt x="245567" y="211112"/>
                  </a:lnTo>
                  <a:lnTo>
                    <a:pt x="245567" y="210070"/>
                  </a:lnTo>
                  <a:lnTo>
                    <a:pt x="246011" y="171678"/>
                  </a:lnTo>
                  <a:lnTo>
                    <a:pt x="246011" y="154482"/>
                  </a:lnTo>
                  <a:lnTo>
                    <a:pt x="245567" y="130492"/>
                  </a:lnTo>
                  <a:lnTo>
                    <a:pt x="245567" y="129451"/>
                  </a:lnTo>
                  <a:lnTo>
                    <a:pt x="246011" y="128930"/>
                  </a:lnTo>
                  <a:lnTo>
                    <a:pt x="246913" y="128930"/>
                  </a:lnTo>
                  <a:close/>
                </a:path>
                <a:path w="2801620" h="221614">
                  <a:moveTo>
                    <a:pt x="2393378" y="121335"/>
                  </a:moveTo>
                  <a:lnTo>
                    <a:pt x="2411907" y="121780"/>
                  </a:lnTo>
                  <a:lnTo>
                    <a:pt x="2427312" y="121780"/>
                  </a:lnTo>
                  <a:lnTo>
                    <a:pt x="2445626" y="121335"/>
                  </a:lnTo>
                  <a:lnTo>
                    <a:pt x="2446667" y="121335"/>
                  </a:lnTo>
                  <a:lnTo>
                    <a:pt x="2447188" y="121856"/>
                  </a:lnTo>
                  <a:lnTo>
                    <a:pt x="2447188" y="122897"/>
                  </a:lnTo>
                  <a:lnTo>
                    <a:pt x="2446731" y="137515"/>
                  </a:lnTo>
                  <a:lnTo>
                    <a:pt x="2446731" y="150355"/>
                  </a:lnTo>
                  <a:lnTo>
                    <a:pt x="2447188" y="179603"/>
                  </a:lnTo>
                  <a:lnTo>
                    <a:pt x="2447188" y="180644"/>
                  </a:lnTo>
                  <a:lnTo>
                    <a:pt x="2446667" y="181165"/>
                  </a:lnTo>
                  <a:lnTo>
                    <a:pt x="2445626" y="181165"/>
                  </a:lnTo>
                  <a:lnTo>
                    <a:pt x="2439365" y="181165"/>
                  </a:lnTo>
                  <a:lnTo>
                    <a:pt x="2438323" y="181165"/>
                  </a:lnTo>
                  <a:lnTo>
                    <a:pt x="2437803" y="180644"/>
                  </a:lnTo>
                  <a:lnTo>
                    <a:pt x="2437803" y="179603"/>
                  </a:lnTo>
                  <a:lnTo>
                    <a:pt x="2437803" y="170002"/>
                  </a:lnTo>
                  <a:lnTo>
                    <a:pt x="2401189" y="170002"/>
                  </a:lnTo>
                  <a:lnTo>
                    <a:pt x="2401189" y="181165"/>
                  </a:lnTo>
                  <a:lnTo>
                    <a:pt x="2401189" y="182283"/>
                  </a:lnTo>
                  <a:lnTo>
                    <a:pt x="2400668" y="182841"/>
                  </a:lnTo>
                  <a:lnTo>
                    <a:pt x="2399626" y="182841"/>
                  </a:lnTo>
                  <a:lnTo>
                    <a:pt x="2393378" y="182841"/>
                  </a:lnTo>
                  <a:lnTo>
                    <a:pt x="2392337" y="182841"/>
                  </a:lnTo>
                  <a:lnTo>
                    <a:pt x="2391816" y="182283"/>
                  </a:lnTo>
                  <a:lnTo>
                    <a:pt x="2391816" y="181165"/>
                  </a:lnTo>
                  <a:lnTo>
                    <a:pt x="2392260" y="151028"/>
                  </a:lnTo>
                  <a:lnTo>
                    <a:pt x="2392260" y="139865"/>
                  </a:lnTo>
                  <a:lnTo>
                    <a:pt x="2391816" y="122897"/>
                  </a:lnTo>
                  <a:lnTo>
                    <a:pt x="2391816" y="121856"/>
                  </a:lnTo>
                  <a:lnTo>
                    <a:pt x="2392337" y="121335"/>
                  </a:lnTo>
                  <a:lnTo>
                    <a:pt x="2393378" y="121335"/>
                  </a:lnTo>
                  <a:close/>
                </a:path>
                <a:path w="2801620" h="221614">
                  <a:moveTo>
                    <a:pt x="1389240" y="175691"/>
                  </a:moveTo>
                  <a:lnTo>
                    <a:pt x="1436789" y="175691"/>
                  </a:lnTo>
                  <a:lnTo>
                    <a:pt x="1436789" y="120218"/>
                  </a:lnTo>
                  <a:lnTo>
                    <a:pt x="1389240" y="120218"/>
                  </a:lnTo>
                  <a:lnTo>
                    <a:pt x="1389240" y="175691"/>
                  </a:lnTo>
                  <a:close/>
                </a:path>
                <a:path w="2801620" h="221614">
                  <a:moveTo>
                    <a:pt x="787933" y="185851"/>
                  </a:moveTo>
                  <a:lnTo>
                    <a:pt x="861606" y="185851"/>
                  </a:lnTo>
                  <a:lnTo>
                    <a:pt x="861606" y="114300"/>
                  </a:lnTo>
                  <a:lnTo>
                    <a:pt x="787933" y="114300"/>
                  </a:lnTo>
                  <a:lnTo>
                    <a:pt x="787933" y="185851"/>
                  </a:lnTo>
                  <a:close/>
                </a:path>
                <a:path w="2801620" h="221614">
                  <a:moveTo>
                    <a:pt x="537235" y="113639"/>
                  </a:moveTo>
                  <a:lnTo>
                    <a:pt x="537192" y="122895"/>
                  </a:lnTo>
                  <a:lnTo>
                    <a:pt x="537065" y="130910"/>
                  </a:lnTo>
                  <a:lnTo>
                    <a:pt x="536854" y="137683"/>
                  </a:lnTo>
                  <a:lnTo>
                    <a:pt x="536562" y="143217"/>
                  </a:lnTo>
                  <a:lnTo>
                    <a:pt x="571055" y="143217"/>
                  </a:lnTo>
                  <a:lnTo>
                    <a:pt x="571055" y="113639"/>
                  </a:lnTo>
                  <a:lnTo>
                    <a:pt x="537235" y="113639"/>
                  </a:lnTo>
                  <a:close/>
                </a:path>
                <a:path w="2801620" h="221614">
                  <a:moveTo>
                    <a:pt x="2296159" y="111061"/>
                  </a:moveTo>
                  <a:lnTo>
                    <a:pt x="2313012" y="111518"/>
                  </a:lnTo>
                  <a:lnTo>
                    <a:pt x="2325852" y="111518"/>
                  </a:lnTo>
                  <a:lnTo>
                    <a:pt x="2342705" y="111061"/>
                  </a:lnTo>
                  <a:lnTo>
                    <a:pt x="2343975" y="111061"/>
                  </a:lnTo>
                  <a:lnTo>
                    <a:pt x="2344597" y="111582"/>
                  </a:lnTo>
                  <a:lnTo>
                    <a:pt x="2344597" y="112636"/>
                  </a:lnTo>
                  <a:lnTo>
                    <a:pt x="2344597" y="119545"/>
                  </a:lnTo>
                  <a:lnTo>
                    <a:pt x="2344597" y="120446"/>
                  </a:lnTo>
                  <a:lnTo>
                    <a:pt x="2343975" y="120891"/>
                  </a:lnTo>
                  <a:lnTo>
                    <a:pt x="2342705" y="120891"/>
                  </a:lnTo>
                  <a:lnTo>
                    <a:pt x="2325852" y="120446"/>
                  </a:lnTo>
                  <a:lnTo>
                    <a:pt x="2313012" y="120446"/>
                  </a:lnTo>
                  <a:lnTo>
                    <a:pt x="2296159" y="120891"/>
                  </a:lnTo>
                  <a:lnTo>
                    <a:pt x="2295042" y="120891"/>
                  </a:lnTo>
                  <a:lnTo>
                    <a:pt x="2294483" y="120446"/>
                  </a:lnTo>
                  <a:lnTo>
                    <a:pt x="2294483" y="119545"/>
                  </a:lnTo>
                  <a:lnTo>
                    <a:pt x="2294483" y="112636"/>
                  </a:lnTo>
                  <a:lnTo>
                    <a:pt x="2294483" y="111582"/>
                  </a:lnTo>
                  <a:lnTo>
                    <a:pt x="2295042" y="111061"/>
                  </a:lnTo>
                  <a:lnTo>
                    <a:pt x="2296159" y="111061"/>
                  </a:lnTo>
                  <a:close/>
                </a:path>
                <a:path w="2801620" h="221614">
                  <a:moveTo>
                    <a:pt x="499503" y="104482"/>
                  </a:moveTo>
                  <a:lnTo>
                    <a:pt x="529424" y="104927"/>
                  </a:lnTo>
                  <a:lnTo>
                    <a:pt x="580872" y="104927"/>
                  </a:lnTo>
                  <a:lnTo>
                    <a:pt x="610793" y="104482"/>
                  </a:lnTo>
                  <a:lnTo>
                    <a:pt x="611759" y="104482"/>
                  </a:lnTo>
                  <a:lnTo>
                    <a:pt x="612241" y="105003"/>
                  </a:lnTo>
                  <a:lnTo>
                    <a:pt x="612241" y="106044"/>
                  </a:lnTo>
                  <a:lnTo>
                    <a:pt x="612241" y="112521"/>
                  </a:lnTo>
                  <a:lnTo>
                    <a:pt x="612241" y="113563"/>
                  </a:lnTo>
                  <a:lnTo>
                    <a:pt x="611759" y="114084"/>
                  </a:lnTo>
                  <a:lnTo>
                    <a:pt x="610793" y="114084"/>
                  </a:lnTo>
                  <a:lnTo>
                    <a:pt x="580872" y="113639"/>
                  </a:lnTo>
                  <a:lnTo>
                    <a:pt x="580872" y="143217"/>
                  </a:lnTo>
                  <a:lnTo>
                    <a:pt x="586574" y="143217"/>
                  </a:lnTo>
                  <a:lnTo>
                    <a:pt x="617931" y="142773"/>
                  </a:lnTo>
                  <a:lnTo>
                    <a:pt x="618972" y="142773"/>
                  </a:lnTo>
                  <a:lnTo>
                    <a:pt x="619493" y="143294"/>
                  </a:lnTo>
                  <a:lnTo>
                    <a:pt x="619493" y="144335"/>
                  </a:lnTo>
                  <a:lnTo>
                    <a:pt x="619493" y="150799"/>
                  </a:lnTo>
                  <a:lnTo>
                    <a:pt x="619493" y="151841"/>
                  </a:lnTo>
                  <a:lnTo>
                    <a:pt x="618972" y="152361"/>
                  </a:lnTo>
                  <a:lnTo>
                    <a:pt x="617931" y="152361"/>
                  </a:lnTo>
                  <a:lnTo>
                    <a:pt x="586574" y="151917"/>
                  </a:lnTo>
                  <a:lnTo>
                    <a:pt x="580872" y="151917"/>
                  </a:lnTo>
                  <a:lnTo>
                    <a:pt x="580872" y="177482"/>
                  </a:lnTo>
                  <a:lnTo>
                    <a:pt x="581329" y="202704"/>
                  </a:lnTo>
                  <a:lnTo>
                    <a:pt x="581329" y="203746"/>
                  </a:lnTo>
                  <a:lnTo>
                    <a:pt x="580809" y="204266"/>
                  </a:lnTo>
                  <a:lnTo>
                    <a:pt x="579767" y="204266"/>
                  </a:lnTo>
                  <a:lnTo>
                    <a:pt x="572173" y="204266"/>
                  </a:lnTo>
                  <a:lnTo>
                    <a:pt x="571131" y="204266"/>
                  </a:lnTo>
                  <a:lnTo>
                    <a:pt x="570611" y="203746"/>
                  </a:lnTo>
                  <a:lnTo>
                    <a:pt x="570611" y="202704"/>
                  </a:lnTo>
                  <a:lnTo>
                    <a:pt x="571055" y="177482"/>
                  </a:lnTo>
                  <a:lnTo>
                    <a:pt x="571055" y="151917"/>
                  </a:lnTo>
                  <a:lnTo>
                    <a:pt x="535889" y="151917"/>
                  </a:lnTo>
                  <a:lnTo>
                    <a:pt x="535368" y="156679"/>
                  </a:lnTo>
                  <a:lnTo>
                    <a:pt x="534670" y="161036"/>
                  </a:lnTo>
                  <a:lnTo>
                    <a:pt x="516594" y="196498"/>
                  </a:lnTo>
                  <a:lnTo>
                    <a:pt x="504863" y="206387"/>
                  </a:lnTo>
                  <a:lnTo>
                    <a:pt x="504418" y="206387"/>
                  </a:lnTo>
                  <a:lnTo>
                    <a:pt x="503974" y="206387"/>
                  </a:lnTo>
                  <a:lnTo>
                    <a:pt x="503008" y="205689"/>
                  </a:lnTo>
                  <a:lnTo>
                    <a:pt x="501510" y="204266"/>
                  </a:lnTo>
                  <a:lnTo>
                    <a:pt x="499427" y="202183"/>
                  </a:lnTo>
                  <a:lnTo>
                    <a:pt x="497382" y="200736"/>
                  </a:lnTo>
                  <a:lnTo>
                    <a:pt x="495376" y="199923"/>
                  </a:lnTo>
                  <a:lnTo>
                    <a:pt x="505841" y="192427"/>
                  </a:lnTo>
                  <a:lnTo>
                    <a:pt x="514130" y="183788"/>
                  </a:lnTo>
                  <a:lnTo>
                    <a:pt x="526072" y="151917"/>
                  </a:lnTo>
                  <a:lnTo>
                    <a:pt x="522160" y="151917"/>
                  </a:lnTo>
                  <a:lnTo>
                    <a:pt x="490575" y="152361"/>
                  </a:lnTo>
                  <a:lnTo>
                    <a:pt x="489534" y="152361"/>
                  </a:lnTo>
                  <a:lnTo>
                    <a:pt x="489013" y="151841"/>
                  </a:lnTo>
                  <a:lnTo>
                    <a:pt x="489013" y="150799"/>
                  </a:lnTo>
                  <a:lnTo>
                    <a:pt x="489013" y="144335"/>
                  </a:lnTo>
                  <a:lnTo>
                    <a:pt x="489013" y="143294"/>
                  </a:lnTo>
                  <a:lnTo>
                    <a:pt x="489534" y="142773"/>
                  </a:lnTo>
                  <a:lnTo>
                    <a:pt x="490575" y="142773"/>
                  </a:lnTo>
                  <a:lnTo>
                    <a:pt x="522160" y="143217"/>
                  </a:lnTo>
                  <a:lnTo>
                    <a:pt x="526745" y="143217"/>
                  </a:lnTo>
                  <a:lnTo>
                    <a:pt x="526937" y="137683"/>
                  </a:lnTo>
                  <a:lnTo>
                    <a:pt x="527076" y="130910"/>
                  </a:lnTo>
                  <a:lnTo>
                    <a:pt x="527161" y="122895"/>
                  </a:lnTo>
                  <a:lnTo>
                    <a:pt x="527189" y="113639"/>
                  </a:lnTo>
                  <a:lnTo>
                    <a:pt x="499503" y="114084"/>
                  </a:lnTo>
                  <a:lnTo>
                    <a:pt x="498462" y="114084"/>
                  </a:lnTo>
                  <a:lnTo>
                    <a:pt x="497941" y="113563"/>
                  </a:lnTo>
                  <a:lnTo>
                    <a:pt x="497941" y="112521"/>
                  </a:lnTo>
                  <a:lnTo>
                    <a:pt x="497941" y="106044"/>
                  </a:lnTo>
                  <a:lnTo>
                    <a:pt x="497941" y="105003"/>
                  </a:lnTo>
                  <a:lnTo>
                    <a:pt x="498462" y="104482"/>
                  </a:lnTo>
                  <a:lnTo>
                    <a:pt x="499503" y="104482"/>
                  </a:lnTo>
                  <a:close/>
                </a:path>
                <a:path w="2801620" h="221614">
                  <a:moveTo>
                    <a:pt x="1919884" y="131165"/>
                  </a:moveTo>
                  <a:lnTo>
                    <a:pt x="1998687" y="131165"/>
                  </a:lnTo>
                  <a:lnTo>
                    <a:pt x="1998687" y="101917"/>
                  </a:lnTo>
                  <a:lnTo>
                    <a:pt x="1919884" y="101917"/>
                  </a:lnTo>
                  <a:lnTo>
                    <a:pt x="1919884" y="131165"/>
                  </a:lnTo>
                  <a:close/>
                </a:path>
                <a:path w="2801620" h="221614">
                  <a:moveTo>
                    <a:pt x="932713" y="161963"/>
                  </a:moveTo>
                  <a:lnTo>
                    <a:pt x="965415" y="161963"/>
                  </a:lnTo>
                  <a:lnTo>
                    <a:pt x="965415" y="99682"/>
                  </a:lnTo>
                  <a:lnTo>
                    <a:pt x="932713" y="99682"/>
                  </a:lnTo>
                  <a:lnTo>
                    <a:pt x="932713" y="161963"/>
                  </a:lnTo>
                  <a:close/>
                </a:path>
                <a:path w="2801620" h="221614">
                  <a:moveTo>
                    <a:pt x="2513037" y="97789"/>
                  </a:moveTo>
                  <a:lnTo>
                    <a:pt x="2528328" y="98234"/>
                  </a:lnTo>
                  <a:lnTo>
                    <a:pt x="2539720" y="98234"/>
                  </a:lnTo>
                  <a:lnTo>
                    <a:pt x="2556014" y="97789"/>
                  </a:lnTo>
                  <a:lnTo>
                    <a:pt x="2556903" y="97789"/>
                  </a:lnTo>
                  <a:lnTo>
                    <a:pt x="2557348" y="98310"/>
                  </a:lnTo>
                  <a:lnTo>
                    <a:pt x="2557348" y="99352"/>
                  </a:lnTo>
                  <a:lnTo>
                    <a:pt x="2556903" y="120662"/>
                  </a:lnTo>
                  <a:lnTo>
                    <a:pt x="2556903" y="167322"/>
                  </a:lnTo>
                  <a:lnTo>
                    <a:pt x="2559215" y="173723"/>
                  </a:lnTo>
                  <a:lnTo>
                    <a:pt x="2562072" y="178752"/>
                  </a:lnTo>
                  <a:lnTo>
                    <a:pt x="2565501" y="182397"/>
                  </a:lnTo>
                  <a:lnTo>
                    <a:pt x="2568409" y="185597"/>
                  </a:lnTo>
                  <a:lnTo>
                    <a:pt x="2608588" y="196858"/>
                  </a:lnTo>
                  <a:lnTo>
                    <a:pt x="2624099" y="197243"/>
                  </a:lnTo>
                  <a:lnTo>
                    <a:pt x="2646902" y="196943"/>
                  </a:lnTo>
                  <a:lnTo>
                    <a:pt x="2670428" y="196043"/>
                  </a:lnTo>
                  <a:lnTo>
                    <a:pt x="2694679" y="194543"/>
                  </a:lnTo>
                  <a:lnTo>
                    <a:pt x="2719654" y="192443"/>
                  </a:lnTo>
                  <a:lnTo>
                    <a:pt x="2717711" y="194665"/>
                  </a:lnTo>
                  <a:lnTo>
                    <a:pt x="2716491" y="197281"/>
                  </a:lnTo>
                  <a:lnTo>
                    <a:pt x="2715971" y="200253"/>
                  </a:lnTo>
                  <a:lnTo>
                    <a:pt x="2715666" y="202260"/>
                  </a:lnTo>
                  <a:lnTo>
                    <a:pt x="2715298" y="203415"/>
                  </a:lnTo>
                  <a:lnTo>
                    <a:pt x="2714853" y="203707"/>
                  </a:lnTo>
                  <a:lnTo>
                    <a:pt x="2714472" y="204012"/>
                  </a:lnTo>
                  <a:lnTo>
                    <a:pt x="2713431" y="204190"/>
                  </a:lnTo>
                  <a:lnTo>
                    <a:pt x="2711729" y="204266"/>
                  </a:lnTo>
                  <a:lnTo>
                    <a:pt x="2688512" y="205590"/>
                  </a:lnTo>
                  <a:lnTo>
                    <a:pt x="2667192" y="206535"/>
                  </a:lnTo>
                  <a:lnTo>
                    <a:pt x="2647769" y="207101"/>
                  </a:lnTo>
                  <a:lnTo>
                    <a:pt x="2630246" y="207289"/>
                  </a:lnTo>
                  <a:lnTo>
                    <a:pt x="2611186" y="206813"/>
                  </a:lnTo>
                  <a:lnTo>
                    <a:pt x="2573096" y="199694"/>
                  </a:lnTo>
                  <a:lnTo>
                    <a:pt x="2551658" y="176250"/>
                  </a:lnTo>
                  <a:lnTo>
                    <a:pt x="2546729" y="181401"/>
                  </a:lnTo>
                  <a:lnTo>
                    <a:pt x="2540974" y="186912"/>
                  </a:lnTo>
                  <a:lnTo>
                    <a:pt x="2534395" y="192784"/>
                  </a:lnTo>
                  <a:lnTo>
                    <a:pt x="2526995" y="199021"/>
                  </a:lnTo>
                  <a:lnTo>
                    <a:pt x="2524531" y="201104"/>
                  </a:lnTo>
                  <a:lnTo>
                    <a:pt x="2522931" y="202666"/>
                  </a:lnTo>
                  <a:lnTo>
                    <a:pt x="2522194" y="203707"/>
                  </a:lnTo>
                  <a:lnTo>
                    <a:pt x="2521153" y="205206"/>
                  </a:lnTo>
                  <a:lnTo>
                    <a:pt x="2520226" y="205943"/>
                  </a:lnTo>
                  <a:lnTo>
                    <a:pt x="2519400" y="205943"/>
                  </a:lnTo>
                  <a:lnTo>
                    <a:pt x="2518587" y="205943"/>
                  </a:lnTo>
                  <a:lnTo>
                    <a:pt x="2517762" y="205422"/>
                  </a:lnTo>
                  <a:lnTo>
                    <a:pt x="2516949" y="204381"/>
                  </a:lnTo>
                  <a:lnTo>
                    <a:pt x="2514561" y="201256"/>
                  </a:lnTo>
                  <a:lnTo>
                    <a:pt x="2512745" y="198285"/>
                  </a:lnTo>
                  <a:lnTo>
                    <a:pt x="2511475" y="195452"/>
                  </a:lnTo>
                  <a:lnTo>
                    <a:pt x="2516390" y="192773"/>
                  </a:lnTo>
                  <a:lnTo>
                    <a:pt x="2521077" y="189801"/>
                  </a:lnTo>
                  <a:lnTo>
                    <a:pt x="2546857" y="166877"/>
                  </a:lnTo>
                  <a:lnTo>
                    <a:pt x="2546857" y="108051"/>
                  </a:lnTo>
                  <a:lnTo>
                    <a:pt x="2528328" y="108051"/>
                  </a:lnTo>
                  <a:lnTo>
                    <a:pt x="2513037" y="108496"/>
                  </a:lnTo>
                  <a:lnTo>
                    <a:pt x="2511844" y="108496"/>
                  </a:lnTo>
                  <a:lnTo>
                    <a:pt x="2511259" y="107975"/>
                  </a:lnTo>
                  <a:lnTo>
                    <a:pt x="2511259" y="106933"/>
                  </a:lnTo>
                  <a:lnTo>
                    <a:pt x="2511259" y="99352"/>
                  </a:lnTo>
                  <a:lnTo>
                    <a:pt x="2511259" y="98310"/>
                  </a:lnTo>
                  <a:lnTo>
                    <a:pt x="2511844" y="97789"/>
                  </a:lnTo>
                  <a:lnTo>
                    <a:pt x="2513037" y="97789"/>
                  </a:lnTo>
                  <a:close/>
                </a:path>
                <a:path w="2801620" h="221614">
                  <a:moveTo>
                    <a:pt x="1487462" y="96443"/>
                  </a:moveTo>
                  <a:lnTo>
                    <a:pt x="1487843" y="96443"/>
                  </a:lnTo>
                  <a:lnTo>
                    <a:pt x="1488249" y="96672"/>
                  </a:lnTo>
                  <a:lnTo>
                    <a:pt x="1512257" y="127190"/>
                  </a:lnTo>
                  <a:lnTo>
                    <a:pt x="1519275" y="139420"/>
                  </a:lnTo>
                  <a:lnTo>
                    <a:pt x="1519580" y="139941"/>
                  </a:lnTo>
                  <a:lnTo>
                    <a:pt x="1519720" y="140385"/>
                  </a:lnTo>
                  <a:lnTo>
                    <a:pt x="1519720" y="140754"/>
                  </a:lnTo>
                  <a:lnTo>
                    <a:pt x="1519720" y="141135"/>
                  </a:lnTo>
                  <a:lnTo>
                    <a:pt x="1518983" y="141909"/>
                  </a:lnTo>
                  <a:lnTo>
                    <a:pt x="1517484" y="143103"/>
                  </a:lnTo>
                  <a:lnTo>
                    <a:pt x="1513141" y="146227"/>
                  </a:lnTo>
                  <a:lnTo>
                    <a:pt x="1512239" y="146900"/>
                  </a:lnTo>
                  <a:lnTo>
                    <a:pt x="1511579" y="147231"/>
                  </a:lnTo>
                  <a:lnTo>
                    <a:pt x="1511134" y="147231"/>
                  </a:lnTo>
                  <a:lnTo>
                    <a:pt x="1510677" y="147231"/>
                  </a:lnTo>
                  <a:lnTo>
                    <a:pt x="1510309" y="146900"/>
                  </a:lnTo>
                  <a:lnTo>
                    <a:pt x="1510017" y="146227"/>
                  </a:lnTo>
                  <a:lnTo>
                    <a:pt x="1504209" y="134962"/>
                  </a:lnTo>
                  <a:lnTo>
                    <a:pt x="1497398" y="123932"/>
                  </a:lnTo>
                  <a:lnTo>
                    <a:pt x="1489584" y="113141"/>
                  </a:lnTo>
                  <a:lnTo>
                    <a:pt x="1480769" y="102590"/>
                  </a:lnTo>
                  <a:lnTo>
                    <a:pt x="1480324" y="102133"/>
                  </a:lnTo>
                  <a:lnTo>
                    <a:pt x="1480096" y="101765"/>
                  </a:lnTo>
                  <a:lnTo>
                    <a:pt x="1480096" y="101472"/>
                  </a:lnTo>
                  <a:lnTo>
                    <a:pt x="1480096" y="100952"/>
                  </a:lnTo>
                  <a:lnTo>
                    <a:pt x="1480692" y="100317"/>
                  </a:lnTo>
                  <a:lnTo>
                    <a:pt x="1481886" y="99568"/>
                  </a:lnTo>
                  <a:lnTo>
                    <a:pt x="1485455" y="97332"/>
                  </a:lnTo>
                  <a:lnTo>
                    <a:pt x="1486420" y="96748"/>
                  </a:lnTo>
                  <a:lnTo>
                    <a:pt x="1487093" y="96443"/>
                  </a:lnTo>
                  <a:lnTo>
                    <a:pt x="1487462" y="96443"/>
                  </a:lnTo>
                  <a:close/>
                </a:path>
                <a:path w="2801620" h="221614">
                  <a:moveTo>
                    <a:pt x="1069670" y="95554"/>
                  </a:moveTo>
                  <a:lnTo>
                    <a:pt x="1074432" y="95770"/>
                  </a:lnTo>
                  <a:lnTo>
                    <a:pt x="1078293" y="96227"/>
                  </a:lnTo>
                  <a:lnTo>
                    <a:pt x="1081277" y="96888"/>
                  </a:lnTo>
                  <a:lnTo>
                    <a:pt x="1083132" y="97116"/>
                  </a:lnTo>
                  <a:lnTo>
                    <a:pt x="1084072" y="97637"/>
                  </a:lnTo>
                  <a:lnTo>
                    <a:pt x="1084072" y="98450"/>
                  </a:lnTo>
                  <a:lnTo>
                    <a:pt x="1084072" y="99199"/>
                  </a:lnTo>
                  <a:lnTo>
                    <a:pt x="1083576" y="100495"/>
                  </a:lnTo>
                  <a:lnTo>
                    <a:pt x="1082611" y="102362"/>
                  </a:lnTo>
                  <a:lnTo>
                    <a:pt x="1081874" y="104292"/>
                  </a:lnTo>
                  <a:lnTo>
                    <a:pt x="1081493" y="110020"/>
                  </a:lnTo>
                  <a:lnTo>
                    <a:pt x="1081493" y="119545"/>
                  </a:lnTo>
                  <a:lnTo>
                    <a:pt x="1081493" y="121564"/>
                  </a:lnTo>
                  <a:lnTo>
                    <a:pt x="1110297" y="121335"/>
                  </a:lnTo>
                  <a:lnTo>
                    <a:pt x="1111338" y="121335"/>
                  </a:lnTo>
                  <a:lnTo>
                    <a:pt x="1111859" y="121780"/>
                  </a:lnTo>
                  <a:lnTo>
                    <a:pt x="1111859" y="122681"/>
                  </a:lnTo>
                  <a:lnTo>
                    <a:pt x="1111859" y="129819"/>
                  </a:lnTo>
                  <a:lnTo>
                    <a:pt x="1111859" y="130860"/>
                  </a:lnTo>
                  <a:lnTo>
                    <a:pt x="1111338" y="131381"/>
                  </a:lnTo>
                  <a:lnTo>
                    <a:pt x="1110297" y="131381"/>
                  </a:lnTo>
                  <a:lnTo>
                    <a:pt x="1081493" y="130937"/>
                  </a:lnTo>
                  <a:lnTo>
                    <a:pt x="1081493" y="164985"/>
                  </a:lnTo>
                  <a:lnTo>
                    <a:pt x="1081722" y="194449"/>
                  </a:lnTo>
                  <a:lnTo>
                    <a:pt x="1081722" y="201142"/>
                  </a:lnTo>
                  <a:lnTo>
                    <a:pt x="1079753" y="205866"/>
                  </a:lnTo>
                  <a:lnTo>
                    <a:pt x="1075804" y="208622"/>
                  </a:lnTo>
                  <a:lnTo>
                    <a:pt x="1072451" y="210934"/>
                  </a:lnTo>
                  <a:lnTo>
                    <a:pt x="1065276" y="212089"/>
                  </a:lnTo>
                  <a:lnTo>
                    <a:pt x="1054265" y="212089"/>
                  </a:lnTo>
                  <a:lnTo>
                    <a:pt x="1050467" y="212089"/>
                  </a:lnTo>
                  <a:lnTo>
                    <a:pt x="1048537" y="212089"/>
                  </a:lnTo>
                  <a:lnTo>
                    <a:pt x="1047381" y="211899"/>
                  </a:lnTo>
                  <a:lnTo>
                    <a:pt x="1047013" y="211531"/>
                  </a:lnTo>
                  <a:lnTo>
                    <a:pt x="1046632" y="211150"/>
                  </a:lnTo>
                  <a:lnTo>
                    <a:pt x="1046187" y="210108"/>
                  </a:lnTo>
                  <a:lnTo>
                    <a:pt x="1045667" y="208406"/>
                  </a:lnTo>
                  <a:lnTo>
                    <a:pt x="1044701" y="205206"/>
                  </a:lnTo>
                  <a:lnTo>
                    <a:pt x="1043393" y="202564"/>
                  </a:lnTo>
                  <a:lnTo>
                    <a:pt x="1041755" y="200482"/>
                  </a:lnTo>
                  <a:lnTo>
                    <a:pt x="1046670" y="201066"/>
                  </a:lnTo>
                  <a:lnTo>
                    <a:pt x="1051991" y="201371"/>
                  </a:lnTo>
                  <a:lnTo>
                    <a:pt x="1057719" y="201371"/>
                  </a:lnTo>
                  <a:lnTo>
                    <a:pt x="1059281" y="201371"/>
                  </a:lnTo>
                  <a:lnTo>
                    <a:pt x="1061034" y="201333"/>
                  </a:lnTo>
                  <a:lnTo>
                    <a:pt x="1062964" y="201256"/>
                  </a:lnTo>
                  <a:lnTo>
                    <a:pt x="1068476" y="201256"/>
                  </a:lnTo>
                  <a:lnTo>
                    <a:pt x="1071232" y="198323"/>
                  </a:lnTo>
                  <a:lnTo>
                    <a:pt x="1071232" y="192443"/>
                  </a:lnTo>
                  <a:lnTo>
                    <a:pt x="1071232" y="130937"/>
                  </a:lnTo>
                  <a:lnTo>
                    <a:pt x="1017320" y="130937"/>
                  </a:lnTo>
                  <a:lnTo>
                    <a:pt x="985951" y="131381"/>
                  </a:lnTo>
                  <a:lnTo>
                    <a:pt x="984910" y="131381"/>
                  </a:lnTo>
                  <a:lnTo>
                    <a:pt x="984389" y="130860"/>
                  </a:lnTo>
                  <a:lnTo>
                    <a:pt x="984389" y="129819"/>
                  </a:lnTo>
                  <a:lnTo>
                    <a:pt x="984389" y="122681"/>
                  </a:lnTo>
                  <a:lnTo>
                    <a:pt x="984389" y="121780"/>
                  </a:lnTo>
                  <a:lnTo>
                    <a:pt x="984910" y="121335"/>
                  </a:lnTo>
                  <a:lnTo>
                    <a:pt x="985951" y="121335"/>
                  </a:lnTo>
                  <a:lnTo>
                    <a:pt x="1017320" y="121564"/>
                  </a:lnTo>
                  <a:lnTo>
                    <a:pt x="1071232" y="121564"/>
                  </a:lnTo>
                  <a:lnTo>
                    <a:pt x="1071232" y="120002"/>
                  </a:lnTo>
                  <a:lnTo>
                    <a:pt x="1071232" y="108610"/>
                  </a:lnTo>
                  <a:lnTo>
                    <a:pt x="1070711" y="100469"/>
                  </a:lnTo>
                  <a:lnTo>
                    <a:pt x="1069670" y="95554"/>
                  </a:lnTo>
                  <a:close/>
                </a:path>
                <a:path w="2801620" h="221614">
                  <a:moveTo>
                    <a:pt x="25780" y="83159"/>
                  </a:moveTo>
                  <a:lnTo>
                    <a:pt x="25780" y="184619"/>
                  </a:lnTo>
                  <a:lnTo>
                    <a:pt x="169672" y="184619"/>
                  </a:lnTo>
                  <a:lnTo>
                    <a:pt x="169672" y="83159"/>
                  </a:lnTo>
                  <a:lnTo>
                    <a:pt x="120891" y="83159"/>
                  </a:lnTo>
                  <a:lnTo>
                    <a:pt x="120891" y="122008"/>
                  </a:lnTo>
                  <a:lnTo>
                    <a:pt x="120891" y="128257"/>
                  </a:lnTo>
                  <a:lnTo>
                    <a:pt x="121818" y="131940"/>
                  </a:lnTo>
                  <a:lnTo>
                    <a:pt x="123672" y="133057"/>
                  </a:lnTo>
                  <a:lnTo>
                    <a:pt x="125539" y="134251"/>
                  </a:lnTo>
                  <a:lnTo>
                    <a:pt x="129260" y="134848"/>
                  </a:lnTo>
                  <a:lnTo>
                    <a:pt x="134835" y="134848"/>
                  </a:lnTo>
                  <a:lnTo>
                    <a:pt x="141541" y="134848"/>
                  </a:lnTo>
                  <a:lnTo>
                    <a:pt x="151803" y="124129"/>
                  </a:lnTo>
                  <a:lnTo>
                    <a:pt x="152323" y="120776"/>
                  </a:lnTo>
                  <a:lnTo>
                    <a:pt x="152628" y="114820"/>
                  </a:lnTo>
                  <a:lnTo>
                    <a:pt x="152704" y="106273"/>
                  </a:lnTo>
                  <a:lnTo>
                    <a:pt x="154927" y="107975"/>
                  </a:lnTo>
                  <a:lnTo>
                    <a:pt x="157010" y="109283"/>
                  </a:lnTo>
                  <a:lnTo>
                    <a:pt x="158953" y="110172"/>
                  </a:lnTo>
                  <a:lnTo>
                    <a:pt x="161251" y="111061"/>
                  </a:lnTo>
                  <a:lnTo>
                    <a:pt x="162407" y="112407"/>
                  </a:lnTo>
                  <a:lnTo>
                    <a:pt x="162407" y="114198"/>
                  </a:lnTo>
                  <a:lnTo>
                    <a:pt x="162407" y="114414"/>
                  </a:lnTo>
                  <a:lnTo>
                    <a:pt x="162369" y="114973"/>
                  </a:lnTo>
                  <a:lnTo>
                    <a:pt x="162293" y="115862"/>
                  </a:lnTo>
                  <a:lnTo>
                    <a:pt x="161590" y="124761"/>
                  </a:lnTo>
                  <a:lnTo>
                    <a:pt x="160148" y="131800"/>
                  </a:lnTo>
                  <a:lnTo>
                    <a:pt x="157965" y="136982"/>
                  </a:lnTo>
                  <a:lnTo>
                    <a:pt x="155041" y="140309"/>
                  </a:lnTo>
                  <a:lnTo>
                    <a:pt x="151104" y="143065"/>
                  </a:lnTo>
                  <a:lnTo>
                    <a:pt x="144513" y="144437"/>
                  </a:lnTo>
                  <a:lnTo>
                    <a:pt x="135293" y="144437"/>
                  </a:lnTo>
                  <a:lnTo>
                    <a:pt x="126733" y="144437"/>
                  </a:lnTo>
                  <a:lnTo>
                    <a:pt x="120624" y="143509"/>
                  </a:lnTo>
                  <a:lnTo>
                    <a:pt x="116979" y="141655"/>
                  </a:lnTo>
                  <a:lnTo>
                    <a:pt x="112737" y="139420"/>
                  </a:lnTo>
                  <a:lnTo>
                    <a:pt x="110616" y="134543"/>
                  </a:lnTo>
                  <a:lnTo>
                    <a:pt x="110616" y="127025"/>
                  </a:lnTo>
                  <a:lnTo>
                    <a:pt x="110616" y="83159"/>
                  </a:lnTo>
                  <a:lnTo>
                    <a:pt x="80924" y="83159"/>
                  </a:lnTo>
                  <a:lnTo>
                    <a:pt x="79235" y="95475"/>
                  </a:lnTo>
                  <a:lnTo>
                    <a:pt x="76739" y="106630"/>
                  </a:lnTo>
                  <a:lnTo>
                    <a:pt x="58213" y="140701"/>
                  </a:lnTo>
                  <a:lnTo>
                    <a:pt x="40817" y="154597"/>
                  </a:lnTo>
                  <a:lnTo>
                    <a:pt x="40297" y="154597"/>
                  </a:lnTo>
                  <a:lnTo>
                    <a:pt x="39700" y="154597"/>
                  </a:lnTo>
                  <a:lnTo>
                    <a:pt x="38658" y="153860"/>
                  </a:lnTo>
                  <a:lnTo>
                    <a:pt x="37172" y="152361"/>
                  </a:lnTo>
                  <a:lnTo>
                    <a:pt x="35610" y="150799"/>
                  </a:lnTo>
                  <a:lnTo>
                    <a:pt x="33566" y="149466"/>
                  </a:lnTo>
                  <a:lnTo>
                    <a:pt x="31038" y="148348"/>
                  </a:lnTo>
                  <a:lnTo>
                    <a:pt x="40659" y="142364"/>
                  </a:lnTo>
                  <a:lnTo>
                    <a:pt x="64283" y="111459"/>
                  </a:lnTo>
                  <a:lnTo>
                    <a:pt x="70434" y="83159"/>
                  </a:lnTo>
                  <a:lnTo>
                    <a:pt x="25780" y="83159"/>
                  </a:lnTo>
                  <a:close/>
                </a:path>
                <a:path w="2801620" h="221614">
                  <a:moveTo>
                    <a:pt x="2296159" y="80924"/>
                  </a:moveTo>
                  <a:lnTo>
                    <a:pt x="2313012" y="81152"/>
                  </a:lnTo>
                  <a:lnTo>
                    <a:pt x="2325852" y="81152"/>
                  </a:lnTo>
                  <a:lnTo>
                    <a:pt x="2342705" y="80924"/>
                  </a:lnTo>
                  <a:lnTo>
                    <a:pt x="2343975" y="80924"/>
                  </a:lnTo>
                  <a:lnTo>
                    <a:pt x="2344597" y="81381"/>
                  </a:lnTo>
                  <a:lnTo>
                    <a:pt x="2344597" y="82270"/>
                  </a:lnTo>
                  <a:lnTo>
                    <a:pt x="2344597" y="89077"/>
                  </a:lnTo>
                  <a:lnTo>
                    <a:pt x="2344597" y="90195"/>
                  </a:lnTo>
                  <a:lnTo>
                    <a:pt x="2343975" y="90754"/>
                  </a:lnTo>
                  <a:lnTo>
                    <a:pt x="2342705" y="90754"/>
                  </a:lnTo>
                  <a:lnTo>
                    <a:pt x="2325852" y="90195"/>
                  </a:lnTo>
                  <a:lnTo>
                    <a:pt x="2313012" y="90195"/>
                  </a:lnTo>
                  <a:lnTo>
                    <a:pt x="2296159" y="90754"/>
                  </a:lnTo>
                  <a:lnTo>
                    <a:pt x="2295042" y="90754"/>
                  </a:lnTo>
                  <a:lnTo>
                    <a:pt x="2294483" y="90195"/>
                  </a:lnTo>
                  <a:lnTo>
                    <a:pt x="2294483" y="89077"/>
                  </a:lnTo>
                  <a:lnTo>
                    <a:pt x="2294483" y="82270"/>
                  </a:lnTo>
                  <a:lnTo>
                    <a:pt x="2294483" y="81381"/>
                  </a:lnTo>
                  <a:lnTo>
                    <a:pt x="2295042" y="80924"/>
                  </a:lnTo>
                  <a:lnTo>
                    <a:pt x="2296159" y="80924"/>
                  </a:lnTo>
                  <a:close/>
                </a:path>
                <a:path w="2801620" h="221614">
                  <a:moveTo>
                    <a:pt x="2664180" y="70993"/>
                  </a:moveTo>
                  <a:lnTo>
                    <a:pt x="2675674" y="75120"/>
                  </a:lnTo>
                  <a:lnTo>
                    <a:pt x="2675674" y="76022"/>
                  </a:lnTo>
                  <a:lnTo>
                    <a:pt x="2675674" y="76758"/>
                  </a:lnTo>
                  <a:lnTo>
                    <a:pt x="2675077" y="77622"/>
                  </a:lnTo>
                  <a:lnTo>
                    <a:pt x="2673883" y="78587"/>
                  </a:lnTo>
                  <a:lnTo>
                    <a:pt x="2672842" y="79324"/>
                  </a:lnTo>
                  <a:lnTo>
                    <a:pt x="2671838" y="80860"/>
                  </a:lnTo>
                  <a:lnTo>
                    <a:pt x="2670873" y="83159"/>
                  </a:lnTo>
                  <a:lnTo>
                    <a:pt x="2668866" y="87185"/>
                  </a:lnTo>
                  <a:lnTo>
                    <a:pt x="2666784" y="90970"/>
                  </a:lnTo>
                  <a:lnTo>
                    <a:pt x="2664625" y="94551"/>
                  </a:lnTo>
                  <a:lnTo>
                    <a:pt x="2672880" y="94551"/>
                  </a:lnTo>
                  <a:lnTo>
                    <a:pt x="2704249" y="94106"/>
                  </a:lnTo>
                  <a:lnTo>
                    <a:pt x="2705290" y="94106"/>
                  </a:lnTo>
                  <a:lnTo>
                    <a:pt x="2705811" y="94627"/>
                  </a:lnTo>
                  <a:lnTo>
                    <a:pt x="2705811" y="95669"/>
                  </a:lnTo>
                  <a:lnTo>
                    <a:pt x="2705811" y="101917"/>
                  </a:lnTo>
                  <a:lnTo>
                    <a:pt x="2705811" y="102958"/>
                  </a:lnTo>
                  <a:lnTo>
                    <a:pt x="2705290" y="103479"/>
                  </a:lnTo>
                  <a:lnTo>
                    <a:pt x="2704249" y="103479"/>
                  </a:lnTo>
                  <a:lnTo>
                    <a:pt x="2672880" y="103035"/>
                  </a:lnTo>
                  <a:lnTo>
                    <a:pt x="2643416" y="103035"/>
                  </a:lnTo>
                  <a:lnTo>
                    <a:pt x="2643416" y="122897"/>
                  </a:lnTo>
                  <a:lnTo>
                    <a:pt x="2662834" y="122897"/>
                  </a:lnTo>
                  <a:lnTo>
                    <a:pt x="2691853" y="122453"/>
                  </a:lnTo>
                  <a:lnTo>
                    <a:pt x="2692971" y="122453"/>
                  </a:lnTo>
                  <a:lnTo>
                    <a:pt x="2693530" y="123012"/>
                  </a:lnTo>
                  <a:lnTo>
                    <a:pt x="2693530" y="124129"/>
                  </a:lnTo>
                  <a:lnTo>
                    <a:pt x="2693530" y="130492"/>
                  </a:lnTo>
                  <a:lnTo>
                    <a:pt x="2693530" y="131533"/>
                  </a:lnTo>
                  <a:lnTo>
                    <a:pt x="2692971" y="132054"/>
                  </a:lnTo>
                  <a:lnTo>
                    <a:pt x="2691853" y="132054"/>
                  </a:lnTo>
                  <a:lnTo>
                    <a:pt x="2662834" y="131610"/>
                  </a:lnTo>
                  <a:lnTo>
                    <a:pt x="2643416" y="131610"/>
                  </a:lnTo>
                  <a:lnTo>
                    <a:pt x="2643416" y="153149"/>
                  </a:lnTo>
                  <a:lnTo>
                    <a:pt x="2675674" y="153149"/>
                  </a:lnTo>
                  <a:lnTo>
                    <a:pt x="2707703" y="152704"/>
                  </a:lnTo>
                  <a:lnTo>
                    <a:pt x="2708744" y="152704"/>
                  </a:lnTo>
                  <a:lnTo>
                    <a:pt x="2709265" y="153225"/>
                  </a:lnTo>
                  <a:lnTo>
                    <a:pt x="2709265" y="154266"/>
                  </a:lnTo>
                  <a:lnTo>
                    <a:pt x="2709265" y="160743"/>
                  </a:lnTo>
                  <a:lnTo>
                    <a:pt x="2709265" y="161785"/>
                  </a:lnTo>
                  <a:lnTo>
                    <a:pt x="2708744" y="162306"/>
                  </a:lnTo>
                  <a:lnTo>
                    <a:pt x="2707703" y="162306"/>
                  </a:lnTo>
                  <a:lnTo>
                    <a:pt x="2675674" y="161848"/>
                  </a:lnTo>
                  <a:lnTo>
                    <a:pt x="2643416" y="161848"/>
                  </a:lnTo>
                  <a:lnTo>
                    <a:pt x="2643416" y="162966"/>
                  </a:lnTo>
                  <a:lnTo>
                    <a:pt x="2643860" y="187413"/>
                  </a:lnTo>
                  <a:lnTo>
                    <a:pt x="2643860" y="188531"/>
                  </a:lnTo>
                  <a:lnTo>
                    <a:pt x="2643339" y="189090"/>
                  </a:lnTo>
                  <a:lnTo>
                    <a:pt x="2642298" y="189090"/>
                  </a:lnTo>
                  <a:lnTo>
                    <a:pt x="2634703" y="189090"/>
                  </a:lnTo>
                  <a:lnTo>
                    <a:pt x="2633662" y="189090"/>
                  </a:lnTo>
                  <a:lnTo>
                    <a:pt x="2633141" y="188531"/>
                  </a:lnTo>
                  <a:lnTo>
                    <a:pt x="2633141" y="187413"/>
                  </a:lnTo>
                  <a:lnTo>
                    <a:pt x="2633586" y="162966"/>
                  </a:lnTo>
                  <a:lnTo>
                    <a:pt x="2633586" y="161848"/>
                  </a:lnTo>
                  <a:lnTo>
                    <a:pt x="2604795" y="161848"/>
                  </a:lnTo>
                  <a:lnTo>
                    <a:pt x="2572981" y="162306"/>
                  </a:lnTo>
                  <a:lnTo>
                    <a:pt x="2571940" y="162306"/>
                  </a:lnTo>
                  <a:lnTo>
                    <a:pt x="2571419" y="161785"/>
                  </a:lnTo>
                  <a:lnTo>
                    <a:pt x="2571419" y="160743"/>
                  </a:lnTo>
                  <a:lnTo>
                    <a:pt x="2571419" y="154266"/>
                  </a:lnTo>
                  <a:lnTo>
                    <a:pt x="2571419" y="153225"/>
                  </a:lnTo>
                  <a:lnTo>
                    <a:pt x="2571940" y="152704"/>
                  </a:lnTo>
                  <a:lnTo>
                    <a:pt x="2572981" y="152704"/>
                  </a:lnTo>
                  <a:lnTo>
                    <a:pt x="2604795" y="153149"/>
                  </a:lnTo>
                  <a:lnTo>
                    <a:pt x="2633586" y="153149"/>
                  </a:lnTo>
                  <a:lnTo>
                    <a:pt x="2633586" y="131610"/>
                  </a:lnTo>
                  <a:lnTo>
                    <a:pt x="2617406" y="131610"/>
                  </a:lnTo>
                  <a:lnTo>
                    <a:pt x="2588272" y="132054"/>
                  </a:lnTo>
                  <a:lnTo>
                    <a:pt x="2587231" y="132054"/>
                  </a:lnTo>
                  <a:lnTo>
                    <a:pt x="2586710" y="131533"/>
                  </a:lnTo>
                  <a:lnTo>
                    <a:pt x="2586710" y="130492"/>
                  </a:lnTo>
                  <a:lnTo>
                    <a:pt x="2586710" y="124129"/>
                  </a:lnTo>
                  <a:lnTo>
                    <a:pt x="2586710" y="123012"/>
                  </a:lnTo>
                  <a:lnTo>
                    <a:pt x="2587231" y="122453"/>
                  </a:lnTo>
                  <a:lnTo>
                    <a:pt x="2588272" y="122453"/>
                  </a:lnTo>
                  <a:lnTo>
                    <a:pt x="2617406" y="122897"/>
                  </a:lnTo>
                  <a:lnTo>
                    <a:pt x="2633586" y="122897"/>
                  </a:lnTo>
                  <a:lnTo>
                    <a:pt x="2633586" y="103035"/>
                  </a:lnTo>
                  <a:lnTo>
                    <a:pt x="2610040" y="103035"/>
                  </a:lnTo>
                  <a:lnTo>
                    <a:pt x="2578671" y="103479"/>
                  </a:lnTo>
                  <a:lnTo>
                    <a:pt x="2577630" y="103479"/>
                  </a:lnTo>
                  <a:lnTo>
                    <a:pt x="2577109" y="102958"/>
                  </a:lnTo>
                  <a:lnTo>
                    <a:pt x="2577109" y="101917"/>
                  </a:lnTo>
                  <a:lnTo>
                    <a:pt x="2577109" y="95669"/>
                  </a:lnTo>
                  <a:lnTo>
                    <a:pt x="2577109" y="94627"/>
                  </a:lnTo>
                  <a:lnTo>
                    <a:pt x="2577630" y="94106"/>
                  </a:lnTo>
                  <a:lnTo>
                    <a:pt x="2578671" y="94106"/>
                  </a:lnTo>
                  <a:lnTo>
                    <a:pt x="2610040" y="94551"/>
                  </a:lnTo>
                  <a:lnTo>
                    <a:pt x="2611818" y="94551"/>
                  </a:lnTo>
                  <a:lnTo>
                    <a:pt x="2609888" y="88366"/>
                  </a:lnTo>
                  <a:lnTo>
                    <a:pt x="2607170" y="82270"/>
                  </a:lnTo>
                  <a:lnTo>
                    <a:pt x="2603677" y="76238"/>
                  </a:lnTo>
                  <a:lnTo>
                    <a:pt x="2603449" y="75869"/>
                  </a:lnTo>
                  <a:lnTo>
                    <a:pt x="2603334" y="75577"/>
                  </a:lnTo>
                  <a:lnTo>
                    <a:pt x="2603334" y="75349"/>
                  </a:lnTo>
                  <a:lnTo>
                    <a:pt x="2603334" y="75056"/>
                  </a:lnTo>
                  <a:lnTo>
                    <a:pt x="2604198" y="74536"/>
                  </a:lnTo>
                  <a:lnTo>
                    <a:pt x="2605912" y="73787"/>
                  </a:lnTo>
                  <a:lnTo>
                    <a:pt x="2609151" y="72555"/>
                  </a:lnTo>
                  <a:lnTo>
                    <a:pt x="2610040" y="72262"/>
                  </a:lnTo>
                  <a:lnTo>
                    <a:pt x="2610637" y="72110"/>
                  </a:lnTo>
                  <a:lnTo>
                    <a:pt x="2610929" y="72110"/>
                  </a:lnTo>
                  <a:lnTo>
                    <a:pt x="2611374" y="72110"/>
                  </a:lnTo>
                  <a:lnTo>
                    <a:pt x="2621978" y="94551"/>
                  </a:lnTo>
                  <a:lnTo>
                    <a:pt x="2655354" y="94551"/>
                  </a:lnTo>
                  <a:lnTo>
                    <a:pt x="2663723" y="74193"/>
                  </a:lnTo>
                  <a:lnTo>
                    <a:pt x="2664180" y="70993"/>
                  </a:lnTo>
                  <a:close/>
                </a:path>
                <a:path w="2801620" h="221614">
                  <a:moveTo>
                    <a:pt x="1919884" y="92989"/>
                  </a:moveTo>
                  <a:lnTo>
                    <a:pt x="1998687" y="92989"/>
                  </a:lnTo>
                  <a:lnTo>
                    <a:pt x="1998687" y="65747"/>
                  </a:lnTo>
                  <a:lnTo>
                    <a:pt x="1919884" y="65747"/>
                  </a:lnTo>
                  <a:lnTo>
                    <a:pt x="1919884" y="92989"/>
                  </a:lnTo>
                  <a:close/>
                </a:path>
                <a:path w="2801620" h="221614">
                  <a:moveTo>
                    <a:pt x="1389240" y="110845"/>
                  </a:moveTo>
                  <a:lnTo>
                    <a:pt x="1436789" y="110845"/>
                  </a:lnTo>
                  <a:lnTo>
                    <a:pt x="1436789" y="58496"/>
                  </a:lnTo>
                  <a:lnTo>
                    <a:pt x="1389240" y="58496"/>
                  </a:lnTo>
                  <a:lnTo>
                    <a:pt x="1389240" y="110845"/>
                  </a:lnTo>
                  <a:close/>
                </a:path>
                <a:path w="2801620" h="221614">
                  <a:moveTo>
                    <a:pt x="576300" y="74460"/>
                  </a:moveTo>
                  <a:lnTo>
                    <a:pt x="635342" y="74460"/>
                  </a:lnTo>
                  <a:lnTo>
                    <a:pt x="635342" y="53479"/>
                  </a:lnTo>
                  <a:lnTo>
                    <a:pt x="576300" y="53479"/>
                  </a:lnTo>
                  <a:lnTo>
                    <a:pt x="576300" y="74460"/>
                  </a:lnTo>
                  <a:close/>
                </a:path>
                <a:path w="2801620" h="221614">
                  <a:moveTo>
                    <a:pt x="475284" y="74460"/>
                  </a:moveTo>
                  <a:lnTo>
                    <a:pt x="531761" y="74460"/>
                  </a:lnTo>
                  <a:lnTo>
                    <a:pt x="531761" y="53479"/>
                  </a:lnTo>
                  <a:lnTo>
                    <a:pt x="475284" y="53479"/>
                  </a:lnTo>
                  <a:lnTo>
                    <a:pt x="475284" y="74460"/>
                  </a:lnTo>
                  <a:close/>
                </a:path>
                <a:path w="2801620" h="221614">
                  <a:moveTo>
                    <a:pt x="310197" y="53365"/>
                  </a:moveTo>
                  <a:lnTo>
                    <a:pt x="322808" y="57899"/>
                  </a:lnTo>
                  <a:lnTo>
                    <a:pt x="322808" y="58712"/>
                  </a:lnTo>
                  <a:lnTo>
                    <a:pt x="322808" y="59461"/>
                  </a:lnTo>
                  <a:lnTo>
                    <a:pt x="322211" y="60578"/>
                  </a:lnTo>
                  <a:lnTo>
                    <a:pt x="321030" y="62064"/>
                  </a:lnTo>
                  <a:lnTo>
                    <a:pt x="319392" y="64071"/>
                  </a:lnTo>
                  <a:lnTo>
                    <a:pt x="318236" y="66014"/>
                  </a:lnTo>
                  <a:lnTo>
                    <a:pt x="305841" y="93878"/>
                  </a:lnTo>
                  <a:lnTo>
                    <a:pt x="310641" y="93878"/>
                  </a:lnTo>
                  <a:lnTo>
                    <a:pt x="340664" y="93433"/>
                  </a:lnTo>
                  <a:lnTo>
                    <a:pt x="341706" y="93433"/>
                  </a:lnTo>
                  <a:lnTo>
                    <a:pt x="342226" y="93954"/>
                  </a:lnTo>
                  <a:lnTo>
                    <a:pt x="342226" y="94995"/>
                  </a:lnTo>
                  <a:lnTo>
                    <a:pt x="342226" y="102133"/>
                  </a:lnTo>
                  <a:lnTo>
                    <a:pt x="342226" y="103174"/>
                  </a:lnTo>
                  <a:lnTo>
                    <a:pt x="341706" y="103695"/>
                  </a:lnTo>
                  <a:lnTo>
                    <a:pt x="340664" y="103695"/>
                  </a:lnTo>
                  <a:lnTo>
                    <a:pt x="310641" y="103250"/>
                  </a:lnTo>
                  <a:lnTo>
                    <a:pt x="259968" y="103250"/>
                  </a:lnTo>
                  <a:lnTo>
                    <a:pt x="229946" y="103695"/>
                  </a:lnTo>
                  <a:lnTo>
                    <a:pt x="228904" y="103695"/>
                  </a:lnTo>
                  <a:lnTo>
                    <a:pt x="228384" y="103174"/>
                  </a:lnTo>
                  <a:lnTo>
                    <a:pt x="228384" y="102133"/>
                  </a:lnTo>
                  <a:lnTo>
                    <a:pt x="228384" y="94995"/>
                  </a:lnTo>
                  <a:lnTo>
                    <a:pt x="228384" y="93954"/>
                  </a:lnTo>
                  <a:lnTo>
                    <a:pt x="228904" y="93433"/>
                  </a:lnTo>
                  <a:lnTo>
                    <a:pt x="229946" y="93433"/>
                  </a:lnTo>
                  <a:lnTo>
                    <a:pt x="259968" y="93878"/>
                  </a:lnTo>
                  <a:lnTo>
                    <a:pt x="296468" y="93878"/>
                  </a:lnTo>
                  <a:lnTo>
                    <a:pt x="310045" y="56032"/>
                  </a:lnTo>
                  <a:lnTo>
                    <a:pt x="310197" y="53365"/>
                  </a:lnTo>
                  <a:close/>
                </a:path>
                <a:path w="2801620" h="221614">
                  <a:moveTo>
                    <a:pt x="258965" y="53022"/>
                  </a:moveTo>
                  <a:lnTo>
                    <a:pt x="259562" y="53022"/>
                  </a:lnTo>
                  <a:lnTo>
                    <a:pt x="260121" y="53466"/>
                  </a:lnTo>
                  <a:lnTo>
                    <a:pt x="270903" y="82943"/>
                  </a:lnTo>
                  <a:lnTo>
                    <a:pt x="271056" y="83388"/>
                  </a:lnTo>
                  <a:lnTo>
                    <a:pt x="271132" y="83718"/>
                  </a:lnTo>
                  <a:lnTo>
                    <a:pt x="271132" y="83946"/>
                  </a:lnTo>
                  <a:lnTo>
                    <a:pt x="271132" y="84315"/>
                  </a:lnTo>
                  <a:lnTo>
                    <a:pt x="262864" y="87071"/>
                  </a:lnTo>
                  <a:lnTo>
                    <a:pt x="262420" y="87071"/>
                  </a:lnTo>
                  <a:lnTo>
                    <a:pt x="261975" y="87071"/>
                  </a:lnTo>
                  <a:lnTo>
                    <a:pt x="261607" y="86626"/>
                  </a:lnTo>
                  <a:lnTo>
                    <a:pt x="261302" y="85725"/>
                  </a:lnTo>
                  <a:lnTo>
                    <a:pt x="259059" y="77224"/>
                  </a:lnTo>
                  <a:lnTo>
                    <a:pt x="256674" y="69572"/>
                  </a:lnTo>
                  <a:lnTo>
                    <a:pt x="254149" y="62770"/>
                  </a:lnTo>
                  <a:lnTo>
                    <a:pt x="251485" y="56819"/>
                  </a:lnTo>
                  <a:lnTo>
                    <a:pt x="251180" y="56375"/>
                  </a:lnTo>
                  <a:lnTo>
                    <a:pt x="251040" y="56032"/>
                  </a:lnTo>
                  <a:lnTo>
                    <a:pt x="251040" y="55816"/>
                  </a:lnTo>
                  <a:lnTo>
                    <a:pt x="251040" y="55448"/>
                  </a:lnTo>
                  <a:lnTo>
                    <a:pt x="251929" y="54965"/>
                  </a:lnTo>
                  <a:lnTo>
                    <a:pt x="253720" y="54368"/>
                  </a:lnTo>
                  <a:lnTo>
                    <a:pt x="256959" y="53466"/>
                  </a:lnTo>
                  <a:lnTo>
                    <a:pt x="257924" y="53174"/>
                  </a:lnTo>
                  <a:lnTo>
                    <a:pt x="258597" y="53022"/>
                  </a:lnTo>
                  <a:lnTo>
                    <a:pt x="258965" y="53022"/>
                  </a:lnTo>
                  <a:close/>
                </a:path>
                <a:path w="2801620" h="221614">
                  <a:moveTo>
                    <a:pt x="2285326" y="50685"/>
                  </a:moveTo>
                  <a:lnTo>
                    <a:pt x="2307996" y="51130"/>
                  </a:lnTo>
                  <a:lnTo>
                    <a:pt x="2330424" y="51130"/>
                  </a:lnTo>
                  <a:lnTo>
                    <a:pt x="2353081" y="50685"/>
                  </a:lnTo>
                  <a:lnTo>
                    <a:pt x="2354122" y="50685"/>
                  </a:lnTo>
                  <a:lnTo>
                    <a:pt x="2354643" y="51130"/>
                  </a:lnTo>
                  <a:lnTo>
                    <a:pt x="2354643" y="52019"/>
                  </a:lnTo>
                  <a:lnTo>
                    <a:pt x="2354643" y="59169"/>
                  </a:lnTo>
                  <a:lnTo>
                    <a:pt x="2354643" y="60210"/>
                  </a:lnTo>
                  <a:lnTo>
                    <a:pt x="2354122" y="60731"/>
                  </a:lnTo>
                  <a:lnTo>
                    <a:pt x="2353081" y="60731"/>
                  </a:lnTo>
                  <a:lnTo>
                    <a:pt x="2330424" y="60274"/>
                  </a:lnTo>
                  <a:lnTo>
                    <a:pt x="2307996" y="60274"/>
                  </a:lnTo>
                  <a:lnTo>
                    <a:pt x="2285326" y="60731"/>
                  </a:lnTo>
                  <a:lnTo>
                    <a:pt x="2284285" y="60731"/>
                  </a:lnTo>
                  <a:lnTo>
                    <a:pt x="2283764" y="60210"/>
                  </a:lnTo>
                  <a:lnTo>
                    <a:pt x="2283764" y="59169"/>
                  </a:lnTo>
                  <a:lnTo>
                    <a:pt x="2283764" y="52019"/>
                  </a:lnTo>
                  <a:lnTo>
                    <a:pt x="2283764" y="51130"/>
                  </a:lnTo>
                  <a:lnTo>
                    <a:pt x="2284285" y="50685"/>
                  </a:lnTo>
                  <a:lnTo>
                    <a:pt x="2285326" y="50685"/>
                  </a:lnTo>
                  <a:close/>
                </a:path>
                <a:path w="2801620" h="221614">
                  <a:moveTo>
                    <a:pt x="2413812" y="36055"/>
                  </a:moveTo>
                  <a:lnTo>
                    <a:pt x="2426309" y="38100"/>
                  </a:lnTo>
                  <a:lnTo>
                    <a:pt x="2426309" y="39077"/>
                  </a:lnTo>
                  <a:lnTo>
                    <a:pt x="2426309" y="39662"/>
                  </a:lnTo>
                  <a:lnTo>
                    <a:pt x="2425941" y="40703"/>
                  </a:lnTo>
                  <a:lnTo>
                    <a:pt x="2425192" y="42202"/>
                  </a:lnTo>
                  <a:lnTo>
                    <a:pt x="2424455" y="43764"/>
                  </a:lnTo>
                  <a:lnTo>
                    <a:pt x="2424074" y="48336"/>
                  </a:lnTo>
                  <a:lnTo>
                    <a:pt x="2424074" y="55930"/>
                  </a:lnTo>
                  <a:lnTo>
                    <a:pt x="2424074" y="60274"/>
                  </a:lnTo>
                  <a:lnTo>
                    <a:pt x="2431440" y="60274"/>
                  </a:lnTo>
                  <a:lnTo>
                    <a:pt x="2452204" y="59829"/>
                  </a:lnTo>
                  <a:lnTo>
                    <a:pt x="2453246" y="59829"/>
                  </a:lnTo>
                  <a:lnTo>
                    <a:pt x="2453767" y="60350"/>
                  </a:lnTo>
                  <a:lnTo>
                    <a:pt x="2453767" y="61391"/>
                  </a:lnTo>
                  <a:lnTo>
                    <a:pt x="2453767" y="67195"/>
                  </a:lnTo>
                  <a:lnTo>
                    <a:pt x="2453767" y="68237"/>
                  </a:lnTo>
                  <a:lnTo>
                    <a:pt x="2453246" y="68757"/>
                  </a:lnTo>
                  <a:lnTo>
                    <a:pt x="2452204" y="68757"/>
                  </a:lnTo>
                  <a:lnTo>
                    <a:pt x="2431440" y="68313"/>
                  </a:lnTo>
                  <a:lnTo>
                    <a:pt x="2424074" y="68313"/>
                  </a:lnTo>
                  <a:lnTo>
                    <a:pt x="2424074" y="94767"/>
                  </a:lnTo>
                  <a:lnTo>
                    <a:pt x="2434564" y="94767"/>
                  </a:lnTo>
                  <a:lnTo>
                    <a:pt x="2457678" y="94322"/>
                  </a:lnTo>
                  <a:lnTo>
                    <a:pt x="2458567" y="94322"/>
                  </a:lnTo>
                  <a:lnTo>
                    <a:pt x="2459012" y="94881"/>
                  </a:lnTo>
                  <a:lnTo>
                    <a:pt x="2459012" y="95999"/>
                  </a:lnTo>
                  <a:lnTo>
                    <a:pt x="2459012" y="101688"/>
                  </a:lnTo>
                  <a:lnTo>
                    <a:pt x="2459012" y="102730"/>
                  </a:lnTo>
                  <a:lnTo>
                    <a:pt x="2458567" y="103250"/>
                  </a:lnTo>
                  <a:lnTo>
                    <a:pt x="2457678" y="103250"/>
                  </a:lnTo>
                  <a:lnTo>
                    <a:pt x="2434564" y="102806"/>
                  </a:lnTo>
                  <a:lnTo>
                    <a:pt x="2407335" y="102806"/>
                  </a:lnTo>
                  <a:lnTo>
                    <a:pt x="2385009" y="103250"/>
                  </a:lnTo>
                  <a:lnTo>
                    <a:pt x="2383891" y="103250"/>
                  </a:lnTo>
                  <a:lnTo>
                    <a:pt x="2383332" y="102730"/>
                  </a:lnTo>
                  <a:lnTo>
                    <a:pt x="2383332" y="101688"/>
                  </a:lnTo>
                  <a:lnTo>
                    <a:pt x="2383332" y="95999"/>
                  </a:lnTo>
                  <a:lnTo>
                    <a:pt x="2383332" y="94881"/>
                  </a:lnTo>
                  <a:lnTo>
                    <a:pt x="2383891" y="94322"/>
                  </a:lnTo>
                  <a:lnTo>
                    <a:pt x="2385009" y="94322"/>
                  </a:lnTo>
                  <a:lnTo>
                    <a:pt x="2407335" y="94767"/>
                  </a:lnTo>
                  <a:lnTo>
                    <a:pt x="2415146" y="94767"/>
                  </a:lnTo>
                  <a:lnTo>
                    <a:pt x="2415146" y="68313"/>
                  </a:lnTo>
                  <a:lnTo>
                    <a:pt x="2410574" y="68313"/>
                  </a:lnTo>
                  <a:lnTo>
                    <a:pt x="2390482" y="68757"/>
                  </a:lnTo>
                  <a:lnTo>
                    <a:pt x="2389581" y="68757"/>
                  </a:lnTo>
                  <a:lnTo>
                    <a:pt x="2389136" y="68237"/>
                  </a:lnTo>
                  <a:lnTo>
                    <a:pt x="2389136" y="67195"/>
                  </a:lnTo>
                  <a:lnTo>
                    <a:pt x="2389136" y="61391"/>
                  </a:lnTo>
                  <a:lnTo>
                    <a:pt x="2389136" y="60350"/>
                  </a:lnTo>
                  <a:lnTo>
                    <a:pt x="2389581" y="59829"/>
                  </a:lnTo>
                  <a:lnTo>
                    <a:pt x="2390482" y="59829"/>
                  </a:lnTo>
                  <a:lnTo>
                    <a:pt x="2410574" y="60274"/>
                  </a:lnTo>
                  <a:lnTo>
                    <a:pt x="2415146" y="60274"/>
                  </a:lnTo>
                  <a:lnTo>
                    <a:pt x="2415146" y="56375"/>
                  </a:lnTo>
                  <a:lnTo>
                    <a:pt x="2415146" y="47586"/>
                  </a:lnTo>
                  <a:lnTo>
                    <a:pt x="2414701" y="40817"/>
                  </a:lnTo>
                  <a:lnTo>
                    <a:pt x="2413812" y="36055"/>
                  </a:lnTo>
                  <a:close/>
                </a:path>
                <a:path w="2801620" h="221614">
                  <a:moveTo>
                    <a:pt x="82486" y="35839"/>
                  </a:moveTo>
                  <a:lnTo>
                    <a:pt x="82486" y="44767"/>
                  </a:lnTo>
                  <a:lnTo>
                    <a:pt x="82445" y="52247"/>
                  </a:lnTo>
                  <a:lnTo>
                    <a:pt x="82322" y="59502"/>
                  </a:lnTo>
                  <a:lnTo>
                    <a:pt x="82116" y="66534"/>
                  </a:lnTo>
                  <a:lnTo>
                    <a:pt x="81826" y="73342"/>
                  </a:lnTo>
                  <a:lnTo>
                    <a:pt x="110616" y="73342"/>
                  </a:lnTo>
                  <a:lnTo>
                    <a:pt x="110616" y="35839"/>
                  </a:lnTo>
                  <a:lnTo>
                    <a:pt x="82486" y="35839"/>
                  </a:lnTo>
                  <a:close/>
                </a:path>
                <a:path w="2801620" h="221614">
                  <a:moveTo>
                    <a:pt x="932713" y="90525"/>
                  </a:moveTo>
                  <a:lnTo>
                    <a:pt x="965415" y="90525"/>
                  </a:lnTo>
                  <a:lnTo>
                    <a:pt x="965415" y="31699"/>
                  </a:lnTo>
                  <a:lnTo>
                    <a:pt x="932713" y="31699"/>
                  </a:lnTo>
                  <a:lnTo>
                    <a:pt x="932713" y="90525"/>
                  </a:lnTo>
                  <a:close/>
                </a:path>
                <a:path w="2801620" h="221614">
                  <a:moveTo>
                    <a:pt x="1919884" y="56819"/>
                  </a:moveTo>
                  <a:lnTo>
                    <a:pt x="1998687" y="56819"/>
                  </a:lnTo>
                  <a:lnTo>
                    <a:pt x="1998687" y="29476"/>
                  </a:lnTo>
                  <a:lnTo>
                    <a:pt x="1919884" y="29476"/>
                  </a:lnTo>
                  <a:lnTo>
                    <a:pt x="1919884" y="56819"/>
                  </a:lnTo>
                  <a:close/>
                </a:path>
                <a:path w="2801620" h="221614">
                  <a:moveTo>
                    <a:pt x="752995" y="26911"/>
                  </a:moveTo>
                  <a:lnTo>
                    <a:pt x="784923" y="27355"/>
                  </a:lnTo>
                  <a:lnTo>
                    <a:pt x="852893" y="27355"/>
                  </a:lnTo>
                  <a:lnTo>
                    <a:pt x="884936" y="26911"/>
                  </a:lnTo>
                  <a:lnTo>
                    <a:pt x="885825" y="26911"/>
                  </a:lnTo>
                  <a:lnTo>
                    <a:pt x="886269" y="27431"/>
                  </a:lnTo>
                  <a:lnTo>
                    <a:pt x="886269" y="28473"/>
                  </a:lnTo>
                  <a:lnTo>
                    <a:pt x="886269" y="35839"/>
                  </a:lnTo>
                  <a:lnTo>
                    <a:pt x="886269" y="36880"/>
                  </a:lnTo>
                  <a:lnTo>
                    <a:pt x="885825" y="37401"/>
                  </a:lnTo>
                  <a:lnTo>
                    <a:pt x="884936" y="37401"/>
                  </a:lnTo>
                  <a:lnTo>
                    <a:pt x="852893" y="36956"/>
                  </a:lnTo>
                  <a:lnTo>
                    <a:pt x="810374" y="36956"/>
                  </a:lnTo>
                  <a:lnTo>
                    <a:pt x="799731" y="75102"/>
                  </a:lnTo>
                  <a:lnTo>
                    <a:pt x="786815" y="104927"/>
                  </a:lnTo>
                  <a:lnTo>
                    <a:pt x="843076" y="104927"/>
                  </a:lnTo>
                  <a:lnTo>
                    <a:pt x="870978" y="104482"/>
                  </a:lnTo>
                  <a:lnTo>
                    <a:pt x="872020" y="104482"/>
                  </a:lnTo>
                  <a:lnTo>
                    <a:pt x="872540" y="105003"/>
                  </a:lnTo>
                  <a:lnTo>
                    <a:pt x="872540" y="106044"/>
                  </a:lnTo>
                  <a:lnTo>
                    <a:pt x="872096" y="138747"/>
                  </a:lnTo>
                  <a:lnTo>
                    <a:pt x="872096" y="163639"/>
                  </a:lnTo>
                  <a:lnTo>
                    <a:pt x="872540" y="208737"/>
                  </a:lnTo>
                  <a:lnTo>
                    <a:pt x="872540" y="209778"/>
                  </a:lnTo>
                  <a:lnTo>
                    <a:pt x="872020" y="210299"/>
                  </a:lnTo>
                  <a:lnTo>
                    <a:pt x="870978" y="210299"/>
                  </a:lnTo>
                  <a:lnTo>
                    <a:pt x="863168" y="210299"/>
                  </a:lnTo>
                  <a:lnTo>
                    <a:pt x="862126" y="210299"/>
                  </a:lnTo>
                  <a:lnTo>
                    <a:pt x="861606" y="209778"/>
                  </a:lnTo>
                  <a:lnTo>
                    <a:pt x="861606" y="208737"/>
                  </a:lnTo>
                  <a:lnTo>
                    <a:pt x="861606" y="195224"/>
                  </a:lnTo>
                  <a:lnTo>
                    <a:pt x="787933" y="195224"/>
                  </a:lnTo>
                  <a:lnTo>
                    <a:pt x="787933" y="210070"/>
                  </a:lnTo>
                  <a:lnTo>
                    <a:pt x="787933" y="211188"/>
                  </a:lnTo>
                  <a:lnTo>
                    <a:pt x="787412" y="211747"/>
                  </a:lnTo>
                  <a:lnTo>
                    <a:pt x="786371" y="211747"/>
                  </a:lnTo>
                  <a:lnTo>
                    <a:pt x="778560" y="211747"/>
                  </a:lnTo>
                  <a:lnTo>
                    <a:pt x="777519" y="211747"/>
                  </a:lnTo>
                  <a:lnTo>
                    <a:pt x="776998" y="211188"/>
                  </a:lnTo>
                  <a:lnTo>
                    <a:pt x="776998" y="210070"/>
                  </a:lnTo>
                  <a:lnTo>
                    <a:pt x="777443" y="164312"/>
                  </a:lnTo>
                  <a:lnTo>
                    <a:pt x="777443" y="120662"/>
                  </a:lnTo>
                  <a:lnTo>
                    <a:pt x="770899" y="129882"/>
                  </a:lnTo>
                  <a:lnTo>
                    <a:pt x="763768" y="138779"/>
                  </a:lnTo>
                  <a:lnTo>
                    <a:pt x="756051" y="147351"/>
                  </a:lnTo>
                  <a:lnTo>
                    <a:pt x="747750" y="155600"/>
                  </a:lnTo>
                  <a:lnTo>
                    <a:pt x="746480" y="156870"/>
                  </a:lnTo>
                  <a:lnTo>
                    <a:pt x="745629" y="157505"/>
                  </a:lnTo>
                  <a:lnTo>
                    <a:pt x="745185" y="157505"/>
                  </a:lnTo>
                  <a:lnTo>
                    <a:pt x="744664" y="157505"/>
                  </a:lnTo>
                  <a:lnTo>
                    <a:pt x="743775" y="156794"/>
                  </a:lnTo>
                  <a:lnTo>
                    <a:pt x="742505" y="155384"/>
                  </a:lnTo>
                  <a:lnTo>
                    <a:pt x="740867" y="153822"/>
                  </a:lnTo>
                  <a:lnTo>
                    <a:pt x="738631" y="152476"/>
                  </a:lnTo>
                  <a:lnTo>
                    <a:pt x="735812" y="151358"/>
                  </a:lnTo>
                  <a:lnTo>
                    <a:pt x="758391" y="128934"/>
                  </a:lnTo>
                  <a:lnTo>
                    <a:pt x="776465" y="102392"/>
                  </a:lnTo>
                  <a:lnTo>
                    <a:pt x="790033" y="71732"/>
                  </a:lnTo>
                  <a:lnTo>
                    <a:pt x="799096" y="36956"/>
                  </a:lnTo>
                  <a:lnTo>
                    <a:pt x="784923" y="36956"/>
                  </a:lnTo>
                  <a:lnTo>
                    <a:pt x="752995" y="37401"/>
                  </a:lnTo>
                  <a:lnTo>
                    <a:pt x="751954" y="37401"/>
                  </a:lnTo>
                  <a:lnTo>
                    <a:pt x="751433" y="36880"/>
                  </a:lnTo>
                  <a:lnTo>
                    <a:pt x="751433" y="35839"/>
                  </a:lnTo>
                  <a:lnTo>
                    <a:pt x="751433" y="28473"/>
                  </a:lnTo>
                  <a:lnTo>
                    <a:pt x="751433" y="27431"/>
                  </a:lnTo>
                  <a:lnTo>
                    <a:pt x="751954" y="26911"/>
                  </a:lnTo>
                  <a:lnTo>
                    <a:pt x="752995" y="26911"/>
                  </a:lnTo>
                  <a:close/>
                </a:path>
                <a:path w="2801620" h="221614">
                  <a:moveTo>
                    <a:pt x="1562" y="25336"/>
                  </a:moveTo>
                  <a:lnTo>
                    <a:pt x="31927" y="25793"/>
                  </a:lnTo>
                  <a:lnTo>
                    <a:pt x="164198" y="25793"/>
                  </a:lnTo>
                  <a:lnTo>
                    <a:pt x="194563" y="25336"/>
                  </a:lnTo>
                  <a:lnTo>
                    <a:pt x="195605" y="25336"/>
                  </a:lnTo>
                  <a:lnTo>
                    <a:pt x="196126" y="25857"/>
                  </a:lnTo>
                  <a:lnTo>
                    <a:pt x="196126" y="26911"/>
                  </a:lnTo>
                  <a:lnTo>
                    <a:pt x="196126" y="34721"/>
                  </a:lnTo>
                  <a:lnTo>
                    <a:pt x="196126" y="35763"/>
                  </a:lnTo>
                  <a:lnTo>
                    <a:pt x="195605" y="36283"/>
                  </a:lnTo>
                  <a:lnTo>
                    <a:pt x="194563" y="36283"/>
                  </a:lnTo>
                  <a:lnTo>
                    <a:pt x="164198" y="35839"/>
                  </a:lnTo>
                  <a:lnTo>
                    <a:pt x="120891" y="35839"/>
                  </a:lnTo>
                  <a:lnTo>
                    <a:pt x="120891" y="73342"/>
                  </a:lnTo>
                  <a:lnTo>
                    <a:pt x="146342" y="73342"/>
                  </a:lnTo>
                  <a:lnTo>
                    <a:pt x="179044" y="72897"/>
                  </a:lnTo>
                  <a:lnTo>
                    <a:pt x="180086" y="72897"/>
                  </a:lnTo>
                  <a:lnTo>
                    <a:pt x="180606" y="73418"/>
                  </a:lnTo>
                  <a:lnTo>
                    <a:pt x="180606" y="74460"/>
                  </a:lnTo>
                  <a:lnTo>
                    <a:pt x="180162" y="113741"/>
                  </a:lnTo>
                  <a:lnTo>
                    <a:pt x="180162" y="151472"/>
                  </a:lnTo>
                  <a:lnTo>
                    <a:pt x="180606" y="208622"/>
                  </a:lnTo>
                  <a:lnTo>
                    <a:pt x="180606" y="209664"/>
                  </a:lnTo>
                  <a:lnTo>
                    <a:pt x="180086" y="210184"/>
                  </a:lnTo>
                  <a:lnTo>
                    <a:pt x="179044" y="210184"/>
                  </a:lnTo>
                  <a:lnTo>
                    <a:pt x="171234" y="210184"/>
                  </a:lnTo>
                  <a:lnTo>
                    <a:pt x="170192" y="210184"/>
                  </a:lnTo>
                  <a:lnTo>
                    <a:pt x="169672" y="209664"/>
                  </a:lnTo>
                  <a:lnTo>
                    <a:pt x="169672" y="208622"/>
                  </a:lnTo>
                  <a:lnTo>
                    <a:pt x="169672" y="194449"/>
                  </a:lnTo>
                  <a:lnTo>
                    <a:pt x="25780" y="194449"/>
                  </a:lnTo>
                  <a:lnTo>
                    <a:pt x="25780" y="208851"/>
                  </a:lnTo>
                  <a:lnTo>
                    <a:pt x="25780" y="209892"/>
                  </a:lnTo>
                  <a:lnTo>
                    <a:pt x="25260" y="210413"/>
                  </a:lnTo>
                  <a:lnTo>
                    <a:pt x="24218" y="210413"/>
                  </a:lnTo>
                  <a:lnTo>
                    <a:pt x="16408" y="210413"/>
                  </a:lnTo>
                  <a:lnTo>
                    <a:pt x="15366" y="210413"/>
                  </a:lnTo>
                  <a:lnTo>
                    <a:pt x="14846" y="209892"/>
                  </a:lnTo>
                  <a:lnTo>
                    <a:pt x="14846" y="208851"/>
                  </a:lnTo>
                  <a:lnTo>
                    <a:pt x="15290" y="151701"/>
                  </a:lnTo>
                  <a:lnTo>
                    <a:pt x="15290" y="117652"/>
                  </a:lnTo>
                  <a:lnTo>
                    <a:pt x="14846" y="74460"/>
                  </a:lnTo>
                  <a:lnTo>
                    <a:pt x="14846" y="73418"/>
                  </a:lnTo>
                  <a:lnTo>
                    <a:pt x="15366" y="72897"/>
                  </a:lnTo>
                  <a:lnTo>
                    <a:pt x="16408" y="72897"/>
                  </a:lnTo>
                  <a:lnTo>
                    <a:pt x="49110" y="73342"/>
                  </a:lnTo>
                  <a:lnTo>
                    <a:pt x="71107" y="73342"/>
                  </a:lnTo>
                  <a:lnTo>
                    <a:pt x="71399" y="68177"/>
                  </a:lnTo>
                  <a:lnTo>
                    <a:pt x="71610" y="61618"/>
                  </a:lnTo>
                  <a:lnTo>
                    <a:pt x="71737" y="53666"/>
                  </a:lnTo>
                  <a:lnTo>
                    <a:pt x="71780" y="44322"/>
                  </a:lnTo>
                  <a:lnTo>
                    <a:pt x="71780" y="35839"/>
                  </a:lnTo>
                  <a:lnTo>
                    <a:pt x="31927" y="35839"/>
                  </a:lnTo>
                  <a:lnTo>
                    <a:pt x="1562" y="36283"/>
                  </a:lnTo>
                  <a:lnTo>
                    <a:pt x="520" y="36283"/>
                  </a:lnTo>
                  <a:lnTo>
                    <a:pt x="0" y="35763"/>
                  </a:lnTo>
                  <a:lnTo>
                    <a:pt x="0" y="34721"/>
                  </a:lnTo>
                  <a:lnTo>
                    <a:pt x="0" y="26911"/>
                  </a:lnTo>
                  <a:lnTo>
                    <a:pt x="0" y="25857"/>
                  </a:lnTo>
                  <a:lnTo>
                    <a:pt x="520" y="25336"/>
                  </a:lnTo>
                  <a:lnTo>
                    <a:pt x="1562" y="25336"/>
                  </a:lnTo>
                  <a:close/>
                </a:path>
                <a:path w="2801620" h="221614">
                  <a:moveTo>
                    <a:pt x="1829142" y="25120"/>
                  </a:moveTo>
                  <a:lnTo>
                    <a:pt x="1851456" y="25565"/>
                  </a:lnTo>
                  <a:lnTo>
                    <a:pt x="1875015" y="25565"/>
                  </a:lnTo>
                  <a:lnTo>
                    <a:pt x="1897443" y="25120"/>
                  </a:lnTo>
                  <a:lnTo>
                    <a:pt x="1898484" y="25120"/>
                  </a:lnTo>
                  <a:lnTo>
                    <a:pt x="1899005" y="25641"/>
                  </a:lnTo>
                  <a:lnTo>
                    <a:pt x="1899005" y="26682"/>
                  </a:lnTo>
                  <a:lnTo>
                    <a:pt x="1899005" y="33820"/>
                  </a:lnTo>
                  <a:lnTo>
                    <a:pt x="1899005" y="35013"/>
                  </a:lnTo>
                  <a:lnTo>
                    <a:pt x="1898484" y="35610"/>
                  </a:lnTo>
                  <a:lnTo>
                    <a:pt x="1897443" y="35610"/>
                  </a:lnTo>
                  <a:lnTo>
                    <a:pt x="1875015" y="35166"/>
                  </a:lnTo>
                  <a:lnTo>
                    <a:pt x="1868652" y="35166"/>
                  </a:lnTo>
                  <a:lnTo>
                    <a:pt x="1868652" y="87515"/>
                  </a:lnTo>
                  <a:lnTo>
                    <a:pt x="1873008" y="87515"/>
                  </a:lnTo>
                  <a:lnTo>
                    <a:pt x="1893544" y="87071"/>
                  </a:lnTo>
                  <a:lnTo>
                    <a:pt x="1894586" y="87071"/>
                  </a:lnTo>
                  <a:lnTo>
                    <a:pt x="1895106" y="87591"/>
                  </a:lnTo>
                  <a:lnTo>
                    <a:pt x="1895106" y="88633"/>
                  </a:lnTo>
                  <a:lnTo>
                    <a:pt x="1895106" y="95770"/>
                  </a:lnTo>
                  <a:lnTo>
                    <a:pt x="1895106" y="96812"/>
                  </a:lnTo>
                  <a:lnTo>
                    <a:pt x="1894586" y="97332"/>
                  </a:lnTo>
                  <a:lnTo>
                    <a:pt x="1893544" y="97332"/>
                  </a:lnTo>
                  <a:lnTo>
                    <a:pt x="1873008" y="96888"/>
                  </a:lnTo>
                  <a:lnTo>
                    <a:pt x="1868652" y="96888"/>
                  </a:lnTo>
                  <a:lnTo>
                    <a:pt x="1868652" y="150799"/>
                  </a:lnTo>
                  <a:lnTo>
                    <a:pt x="1877108" y="146901"/>
                  </a:lnTo>
                  <a:lnTo>
                    <a:pt x="1884949" y="143017"/>
                  </a:lnTo>
                  <a:lnTo>
                    <a:pt x="1892176" y="139148"/>
                  </a:lnTo>
                  <a:lnTo>
                    <a:pt x="1898789" y="135293"/>
                  </a:lnTo>
                  <a:lnTo>
                    <a:pt x="1898484" y="136931"/>
                  </a:lnTo>
                  <a:lnTo>
                    <a:pt x="1898345" y="139115"/>
                  </a:lnTo>
                  <a:lnTo>
                    <a:pt x="1898345" y="141871"/>
                  </a:lnTo>
                  <a:lnTo>
                    <a:pt x="1898421" y="142773"/>
                  </a:lnTo>
                  <a:lnTo>
                    <a:pt x="1898459" y="143395"/>
                  </a:lnTo>
                  <a:lnTo>
                    <a:pt x="1898459" y="143776"/>
                  </a:lnTo>
                  <a:lnTo>
                    <a:pt x="1898459" y="145262"/>
                  </a:lnTo>
                  <a:lnTo>
                    <a:pt x="1897519" y="146557"/>
                  </a:lnTo>
                  <a:lnTo>
                    <a:pt x="1857846" y="166286"/>
                  </a:lnTo>
                  <a:lnTo>
                    <a:pt x="1837651" y="174574"/>
                  </a:lnTo>
                  <a:lnTo>
                    <a:pt x="1834756" y="175882"/>
                  </a:lnTo>
                  <a:lnTo>
                    <a:pt x="1834388" y="176250"/>
                  </a:lnTo>
                  <a:lnTo>
                    <a:pt x="1833410" y="177152"/>
                  </a:lnTo>
                  <a:lnTo>
                    <a:pt x="1832635" y="177596"/>
                  </a:lnTo>
                  <a:lnTo>
                    <a:pt x="1832038" y="177596"/>
                  </a:lnTo>
                  <a:lnTo>
                    <a:pt x="1831289" y="177596"/>
                  </a:lnTo>
                  <a:lnTo>
                    <a:pt x="1830628" y="176999"/>
                  </a:lnTo>
                  <a:lnTo>
                    <a:pt x="1830031" y="175806"/>
                  </a:lnTo>
                  <a:lnTo>
                    <a:pt x="1829066" y="174091"/>
                  </a:lnTo>
                  <a:lnTo>
                    <a:pt x="1827758" y="170637"/>
                  </a:lnTo>
                  <a:lnTo>
                    <a:pt x="1826120" y="165430"/>
                  </a:lnTo>
                  <a:lnTo>
                    <a:pt x="1832152" y="164312"/>
                  </a:lnTo>
                  <a:lnTo>
                    <a:pt x="1839150" y="162344"/>
                  </a:lnTo>
                  <a:lnTo>
                    <a:pt x="1847113" y="159512"/>
                  </a:lnTo>
                  <a:lnTo>
                    <a:pt x="1848599" y="158991"/>
                  </a:lnTo>
                  <a:lnTo>
                    <a:pt x="1850643" y="158203"/>
                  </a:lnTo>
                  <a:lnTo>
                    <a:pt x="1853247" y="157162"/>
                  </a:lnTo>
                  <a:lnTo>
                    <a:pt x="1855698" y="156197"/>
                  </a:lnTo>
                  <a:lnTo>
                    <a:pt x="1857413" y="155524"/>
                  </a:lnTo>
                  <a:lnTo>
                    <a:pt x="1858378" y="155155"/>
                  </a:lnTo>
                  <a:lnTo>
                    <a:pt x="1858378" y="96888"/>
                  </a:lnTo>
                  <a:lnTo>
                    <a:pt x="1853133" y="96888"/>
                  </a:lnTo>
                  <a:lnTo>
                    <a:pt x="1832483" y="97332"/>
                  </a:lnTo>
                  <a:lnTo>
                    <a:pt x="1831441" y="97332"/>
                  </a:lnTo>
                  <a:lnTo>
                    <a:pt x="1830920" y="96812"/>
                  </a:lnTo>
                  <a:lnTo>
                    <a:pt x="1830920" y="95770"/>
                  </a:lnTo>
                  <a:lnTo>
                    <a:pt x="1830920" y="88633"/>
                  </a:lnTo>
                  <a:lnTo>
                    <a:pt x="1830920" y="87591"/>
                  </a:lnTo>
                  <a:lnTo>
                    <a:pt x="1831441" y="87071"/>
                  </a:lnTo>
                  <a:lnTo>
                    <a:pt x="1832483" y="87071"/>
                  </a:lnTo>
                  <a:lnTo>
                    <a:pt x="1853133" y="87515"/>
                  </a:lnTo>
                  <a:lnTo>
                    <a:pt x="1858378" y="87515"/>
                  </a:lnTo>
                  <a:lnTo>
                    <a:pt x="1858378" y="35166"/>
                  </a:lnTo>
                  <a:lnTo>
                    <a:pt x="1851456" y="35166"/>
                  </a:lnTo>
                  <a:lnTo>
                    <a:pt x="1829142" y="35610"/>
                  </a:lnTo>
                  <a:lnTo>
                    <a:pt x="1828025" y="35610"/>
                  </a:lnTo>
                  <a:lnTo>
                    <a:pt x="1827466" y="35013"/>
                  </a:lnTo>
                  <a:lnTo>
                    <a:pt x="1827466" y="33820"/>
                  </a:lnTo>
                  <a:lnTo>
                    <a:pt x="1827466" y="26682"/>
                  </a:lnTo>
                  <a:lnTo>
                    <a:pt x="1827466" y="25641"/>
                  </a:lnTo>
                  <a:lnTo>
                    <a:pt x="1828025" y="25120"/>
                  </a:lnTo>
                  <a:lnTo>
                    <a:pt x="1829142" y="25120"/>
                  </a:lnTo>
                  <a:close/>
                </a:path>
                <a:path w="2801620" h="221614">
                  <a:moveTo>
                    <a:pt x="576300" y="44983"/>
                  </a:moveTo>
                  <a:lnTo>
                    <a:pt x="635342" y="44983"/>
                  </a:lnTo>
                  <a:lnTo>
                    <a:pt x="635342" y="24892"/>
                  </a:lnTo>
                  <a:lnTo>
                    <a:pt x="576300" y="24892"/>
                  </a:lnTo>
                  <a:lnTo>
                    <a:pt x="576300" y="44983"/>
                  </a:lnTo>
                  <a:close/>
                </a:path>
                <a:path w="2801620" h="221614">
                  <a:moveTo>
                    <a:pt x="475284" y="44983"/>
                  </a:moveTo>
                  <a:lnTo>
                    <a:pt x="531761" y="44983"/>
                  </a:lnTo>
                  <a:lnTo>
                    <a:pt x="531761" y="24892"/>
                  </a:lnTo>
                  <a:lnTo>
                    <a:pt x="475284" y="24892"/>
                  </a:lnTo>
                  <a:lnTo>
                    <a:pt x="475284" y="44983"/>
                  </a:lnTo>
                  <a:close/>
                </a:path>
                <a:path w="2801620" h="221614">
                  <a:moveTo>
                    <a:pt x="1293025" y="22999"/>
                  </a:moveTo>
                  <a:lnTo>
                    <a:pt x="1293317" y="22999"/>
                  </a:lnTo>
                  <a:lnTo>
                    <a:pt x="1293685" y="23152"/>
                  </a:lnTo>
                  <a:lnTo>
                    <a:pt x="1320596" y="49491"/>
                  </a:lnTo>
                  <a:lnTo>
                    <a:pt x="1320596" y="49783"/>
                  </a:lnTo>
                  <a:lnTo>
                    <a:pt x="1320596" y="50304"/>
                  </a:lnTo>
                  <a:lnTo>
                    <a:pt x="1313218" y="56591"/>
                  </a:lnTo>
                  <a:lnTo>
                    <a:pt x="1312773" y="56591"/>
                  </a:lnTo>
                  <a:lnTo>
                    <a:pt x="1312481" y="56591"/>
                  </a:lnTo>
                  <a:lnTo>
                    <a:pt x="1312151" y="56375"/>
                  </a:lnTo>
                  <a:lnTo>
                    <a:pt x="1311770" y="55930"/>
                  </a:lnTo>
                  <a:lnTo>
                    <a:pt x="1305927" y="48496"/>
                  </a:lnTo>
                  <a:lnTo>
                    <a:pt x="1299773" y="41719"/>
                  </a:lnTo>
                  <a:lnTo>
                    <a:pt x="1293312" y="35599"/>
                  </a:lnTo>
                  <a:lnTo>
                    <a:pt x="1286548" y="30137"/>
                  </a:lnTo>
                  <a:lnTo>
                    <a:pt x="1286027" y="29692"/>
                  </a:lnTo>
                  <a:lnTo>
                    <a:pt x="1285760" y="29324"/>
                  </a:lnTo>
                  <a:lnTo>
                    <a:pt x="1285760" y="29032"/>
                  </a:lnTo>
                  <a:lnTo>
                    <a:pt x="1285760" y="28651"/>
                  </a:lnTo>
                  <a:lnTo>
                    <a:pt x="1286510" y="27800"/>
                  </a:lnTo>
                  <a:lnTo>
                    <a:pt x="1287995" y="26454"/>
                  </a:lnTo>
                  <a:lnTo>
                    <a:pt x="1291005" y="24231"/>
                  </a:lnTo>
                  <a:lnTo>
                    <a:pt x="1291907" y="23406"/>
                  </a:lnTo>
                  <a:lnTo>
                    <a:pt x="1292580" y="22999"/>
                  </a:lnTo>
                  <a:lnTo>
                    <a:pt x="1293025" y="22999"/>
                  </a:lnTo>
                  <a:close/>
                </a:path>
                <a:path w="2801620" h="221614">
                  <a:moveTo>
                    <a:pt x="923772" y="21882"/>
                  </a:moveTo>
                  <a:lnTo>
                    <a:pt x="941641" y="22326"/>
                  </a:lnTo>
                  <a:lnTo>
                    <a:pt x="956259" y="22326"/>
                  </a:lnTo>
                  <a:lnTo>
                    <a:pt x="974115" y="21882"/>
                  </a:lnTo>
                  <a:lnTo>
                    <a:pt x="975156" y="21882"/>
                  </a:lnTo>
                  <a:lnTo>
                    <a:pt x="975677" y="22402"/>
                  </a:lnTo>
                  <a:lnTo>
                    <a:pt x="975677" y="23444"/>
                  </a:lnTo>
                  <a:lnTo>
                    <a:pt x="975233" y="69659"/>
                  </a:lnTo>
                  <a:lnTo>
                    <a:pt x="975233" y="115862"/>
                  </a:lnTo>
                  <a:lnTo>
                    <a:pt x="975677" y="182956"/>
                  </a:lnTo>
                  <a:lnTo>
                    <a:pt x="975677" y="184073"/>
                  </a:lnTo>
                  <a:lnTo>
                    <a:pt x="975156" y="184619"/>
                  </a:lnTo>
                  <a:lnTo>
                    <a:pt x="974115" y="184619"/>
                  </a:lnTo>
                  <a:lnTo>
                    <a:pt x="966977" y="184619"/>
                  </a:lnTo>
                  <a:lnTo>
                    <a:pt x="965936" y="184619"/>
                  </a:lnTo>
                  <a:lnTo>
                    <a:pt x="965415" y="184073"/>
                  </a:lnTo>
                  <a:lnTo>
                    <a:pt x="965415" y="182956"/>
                  </a:lnTo>
                  <a:lnTo>
                    <a:pt x="965415" y="171119"/>
                  </a:lnTo>
                  <a:lnTo>
                    <a:pt x="932713" y="171119"/>
                  </a:lnTo>
                  <a:lnTo>
                    <a:pt x="932713" y="190538"/>
                  </a:lnTo>
                  <a:lnTo>
                    <a:pt x="932713" y="191439"/>
                  </a:lnTo>
                  <a:lnTo>
                    <a:pt x="932192" y="191884"/>
                  </a:lnTo>
                  <a:lnTo>
                    <a:pt x="931151" y="191884"/>
                  </a:lnTo>
                  <a:lnTo>
                    <a:pt x="923772" y="191884"/>
                  </a:lnTo>
                  <a:lnTo>
                    <a:pt x="922731" y="191884"/>
                  </a:lnTo>
                  <a:lnTo>
                    <a:pt x="922210" y="191439"/>
                  </a:lnTo>
                  <a:lnTo>
                    <a:pt x="922210" y="190538"/>
                  </a:lnTo>
                  <a:lnTo>
                    <a:pt x="922667" y="120218"/>
                  </a:lnTo>
                  <a:lnTo>
                    <a:pt x="922667" y="76581"/>
                  </a:lnTo>
                  <a:lnTo>
                    <a:pt x="922210" y="23444"/>
                  </a:lnTo>
                  <a:lnTo>
                    <a:pt x="922210" y="22402"/>
                  </a:lnTo>
                  <a:lnTo>
                    <a:pt x="922731" y="21882"/>
                  </a:lnTo>
                  <a:lnTo>
                    <a:pt x="923772" y="21882"/>
                  </a:lnTo>
                  <a:close/>
                </a:path>
                <a:path w="2801620" h="221614">
                  <a:moveTo>
                    <a:pt x="2293594" y="20764"/>
                  </a:moveTo>
                  <a:lnTo>
                    <a:pt x="2312339" y="21208"/>
                  </a:lnTo>
                  <a:lnTo>
                    <a:pt x="2327414" y="21208"/>
                  </a:lnTo>
                  <a:lnTo>
                    <a:pt x="2346159" y="20764"/>
                  </a:lnTo>
                  <a:lnTo>
                    <a:pt x="2347214" y="20764"/>
                  </a:lnTo>
                  <a:lnTo>
                    <a:pt x="2347734" y="21285"/>
                  </a:lnTo>
                  <a:lnTo>
                    <a:pt x="2347734" y="22326"/>
                  </a:lnTo>
                  <a:lnTo>
                    <a:pt x="2347734" y="29032"/>
                  </a:lnTo>
                  <a:lnTo>
                    <a:pt x="2347734" y="30073"/>
                  </a:lnTo>
                  <a:lnTo>
                    <a:pt x="2347214" y="30594"/>
                  </a:lnTo>
                  <a:lnTo>
                    <a:pt x="2346159" y="30594"/>
                  </a:lnTo>
                  <a:lnTo>
                    <a:pt x="2327414" y="30137"/>
                  </a:lnTo>
                  <a:lnTo>
                    <a:pt x="2312339" y="30137"/>
                  </a:lnTo>
                  <a:lnTo>
                    <a:pt x="2293594" y="30594"/>
                  </a:lnTo>
                  <a:lnTo>
                    <a:pt x="2292553" y="30594"/>
                  </a:lnTo>
                  <a:lnTo>
                    <a:pt x="2292032" y="30073"/>
                  </a:lnTo>
                  <a:lnTo>
                    <a:pt x="2292032" y="29032"/>
                  </a:lnTo>
                  <a:lnTo>
                    <a:pt x="2292032" y="22326"/>
                  </a:lnTo>
                  <a:lnTo>
                    <a:pt x="2292032" y="21285"/>
                  </a:lnTo>
                  <a:lnTo>
                    <a:pt x="2292553" y="20764"/>
                  </a:lnTo>
                  <a:lnTo>
                    <a:pt x="2293594" y="20764"/>
                  </a:lnTo>
                  <a:close/>
                </a:path>
                <a:path w="2801620" h="221614">
                  <a:moveTo>
                    <a:pt x="417131" y="20548"/>
                  </a:moveTo>
                  <a:lnTo>
                    <a:pt x="418401" y="20548"/>
                  </a:lnTo>
                  <a:lnTo>
                    <a:pt x="420065" y="21628"/>
                  </a:lnTo>
                  <a:lnTo>
                    <a:pt x="422148" y="23774"/>
                  </a:lnTo>
                  <a:lnTo>
                    <a:pt x="424459" y="26009"/>
                  </a:lnTo>
                  <a:lnTo>
                    <a:pt x="425615" y="27762"/>
                  </a:lnTo>
                  <a:lnTo>
                    <a:pt x="425615" y="29032"/>
                  </a:lnTo>
                  <a:lnTo>
                    <a:pt x="425615" y="29997"/>
                  </a:lnTo>
                  <a:lnTo>
                    <a:pt x="425170" y="30810"/>
                  </a:lnTo>
                  <a:lnTo>
                    <a:pt x="424268" y="31483"/>
                  </a:lnTo>
                  <a:lnTo>
                    <a:pt x="422706" y="32524"/>
                  </a:lnTo>
                  <a:lnTo>
                    <a:pt x="421106" y="34836"/>
                  </a:lnTo>
                  <a:lnTo>
                    <a:pt x="395801" y="82292"/>
                  </a:lnTo>
                  <a:lnTo>
                    <a:pt x="387883" y="94995"/>
                  </a:lnTo>
                  <a:lnTo>
                    <a:pt x="398522" y="103651"/>
                  </a:lnTo>
                  <a:lnTo>
                    <a:pt x="424014" y="133426"/>
                  </a:lnTo>
                  <a:lnTo>
                    <a:pt x="426288" y="140906"/>
                  </a:lnTo>
                  <a:lnTo>
                    <a:pt x="426288" y="148793"/>
                  </a:lnTo>
                  <a:lnTo>
                    <a:pt x="401733" y="179145"/>
                  </a:lnTo>
                  <a:lnTo>
                    <a:pt x="381228" y="181952"/>
                  </a:lnTo>
                  <a:lnTo>
                    <a:pt x="380847" y="181952"/>
                  </a:lnTo>
                  <a:lnTo>
                    <a:pt x="379590" y="181952"/>
                  </a:lnTo>
                  <a:lnTo>
                    <a:pt x="378587" y="180720"/>
                  </a:lnTo>
                  <a:lnTo>
                    <a:pt x="377837" y="178257"/>
                  </a:lnTo>
                  <a:lnTo>
                    <a:pt x="377101" y="175285"/>
                  </a:lnTo>
                  <a:lnTo>
                    <a:pt x="375945" y="173164"/>
                  </a:lnTo>
                  <a:lnTo>
                    <a:pt x="374383" y="171907"/>
                  </a:lnTo>
                  <a:lnTo>
                    <a:pt x="392500" y="170657"/>
                  </a:lnTo>
                  <a:lnTo>
                    <a:pt x="405437" y="166239"/>
                  </a:lnTo>
                  <a:lnTo>
                    <a:pt x="413198" y="158655"/>
                  </a:lnTo>
                  <a:lnTo>
                    <a:pt x="415785" y="147904"/>
                  </a:lnTo>
                  <a:lnTo>
                    <a:pt x="415785" y="140309"/>
                  </a:lnTo>
                  <a:lnTo>
                    <a:pt x="386451" y="105050"/>
                  </a:lnTo>
                  <a:lnTo>
                    <a:pt x="376059" y="96227"/>
                  </a:lnTo>
                  <a:lnTo>
                    <a:pt x="386022" y="80637"/>
                  </a:lnTo>
                  <a:lnTo>
                    <a:pt x="395166" y="64576"/>
                  </a:lnTo>
                  <a:lnTo>
                    <a:pt x="403491" y="48043"/>
                  </a:lnTo>
                  <a:lnTo>
                    <a:pt x="410997" y="31038"/>
                  </a:lnTo>
                  <a:lnTo>
                    <a:pt x="363220" y="31038"/>
                  </a:lnTo>
                  <a:lnTo>
                    <a:pt x="363220" y="165874"/>
                  </a:lnTo>
                  <a:lnTo>
                    <a:pt x="363664" y="211416"/>
                  </a:lnTo>
                  <a:lnTo>
                    <a:pt x="363664" y="212458"/>
                  </a:lnTo>
                  <a:lnTo>
                    <a:pt x="363143" y="212978"/>
                  </a:lnTo>
                  <a:lnTo>
                    <a:pt x="362102" y="212978"/>
                  </a:lnTo>
                  <a:lnTo>
                    <a:pt x="354291" y="212978"/>
                  </a:lnTo>
                  <a:lnTo>
                    <a:pt x="353250" y="212978"/>
                  </a:lnTo>
                  <a:lnTo>
                    <a:pt x="352729" y="212458"/>
                  </a:lnTo>
                  <a:lnTo>
                    <a:pt x="352729" y="211416"/>
                  </a:lnTo>
                  <a:lnTo>
                    <a:pt x="353174" y="166090"/>
                  </a:lnTo>
                  <a:lnTo>
                    <a:pt x="353174" y="68313"/>
                  </a:lnTo>
                  <a:lnTo>
                    <a:pt x="352729" y="22771"/>
                  </a:lnTo>
                  <a:lnTo>
                    <a:pt x="352729" y="21729"/>
                  </a:lnTo>
                  <a:lnTo>
                    <a:pt x="353250" y="21208"/>
                  </a:lnTo>
                  <a:lnTo>
                    <a:pt x="354291" y="21208"/>
                  </a:lnTo>
                  <a:lnTo>
                    <a:pt x="374383" y="21653"/>
                  </a:lnTo>
                  <a:lnTo>
                    <a:pt x="409651" y="21653"/>
                  </a:lnTo>
                  <a:lnTo>
                    <a:pt x="412254" y="21653"/>
                  </a:lnTo>
                  <a:lnTo>
                    <a:pt x="414007" y="21437"/>
                  </a:lnTo>
                  <a:lnTo>
                    <a:pt x="414896" y="20993"/>
                  </a:lnTo>
                  <a:lnTo>
                    <a:pt x="415493" y="20688"/>
                  </a:lnTo>
                  <a:lnTo>
                    <a:pt x="416242" y="20548"/>
                  </a:lnTo>
                  <a:lnTo>
                    <a:pt x="417131" y="20548"/>
                  </a:lnTo>
                  <a:close/>
                </a:path>
                <a:path w="2801620" h="221614">
                  <a:moveTo>
                    <a:pt x="1910727" y="19646"/>
                  </a:moveTo>
                  <a:lnTo>
                    <a:pt x="1939302" y="20091"/>
                  </a:lnTo>
                  <a:lnTo>
                    <a:pt x="1979485" y="20091"/>
                  </a:lnTo>
                  <a:lnTo>
                    <a:pt x="2007730" y="19646"/>
                  </a:lnTo>
                  <a:lnTo>
                    <a:pt x="2008847" y="19646"/>
                  </a:lnTo>
                  <a:lnTo>
                    <a:pt x="2009406" y="20167"/>
                  </a:lnTo>
                  <a:lnTo>
                    <a:pt x="2009406" y="21208"/>
                  </a:lnTo>
                  <a:lnTo>
                    <a:pt x="2008962" y="49339"/>
                  </a:lnTo>
                  <a:lnTo>
                    <a:pt x="2008962" y="110845"/>
                  </a:lnTo>
                  <a:lnTo>
                    <a:pt x="2009406" y="138976"/>
                  </a:lnTo>
                  <a:lnTo>
                    <a:pt x="2009406" y="140017"/>
                  </a:lnTo>
                  <a:lnTo>
                    <a:pt x="2008847" y="140538"/>
                  </a:lnTo>
                  <a:lnTo>
                    <a:pt x="2007730" y="140538"/>
                  </a:lnTo>
                  <a:lnTo>
                    <a:pt x="1979485" y="140093"/>
                  </a:lnTo>
                  <a:lnTo>
                    <a:pt x="1977923" y="140093"/>
                  </a:lnTo>
                  <a:lnTo>
                    <a:pt x="1977923" y="188315"/>
                  </a:lnTo>
                  <a:lnTo>
                    <a:pt x="1977923" y="191808"/>
                  </a:lnTo>
                  <a:lnTo>
                    <a:pt x="1978228" y="194144"/>
                  </a:lnTo>
                  <a:lnTo>
                    <a:pt x="1978825" y="195338"/>
                  </a:lnTo>
                  <a:lnTo>
                    <a:pt x="1979485" y="196608"/>
                  </a:lnTo>
                  <a:lnTo>
                    <a:pt x="1980793" y="197383"/>
                  </a:lnTo>
                  <a:lnTo>
                    <a:pt x="1982724" y="197688"/>
                  </a:lnTo>
                  <a:lnTo>
                    <a:pt x="1986152" y="198285"/>
                  </a:lnTo>
                  <a:lnTo>
                    <a:pt x="1991550" y="198577"/>
                  </a:lnTo>
                  <a:lnTo>
                    <a:pt x="1998916" y="198577"/>
                  </a:lnTo>
                  <a:lnTo>
                    <a:pt x="2007171" y="198577"/>
                  </a:lnTo>
                  <a:lnTo>
                    <a:pt x="2012937" y="197421"/>
                  </a:lnTo>
                  <a:lnTo>
                    <a:pt x="2016213" y="195122"/>
                  </a:lnTo>
                  <a:lnTo>
                    <a:pt x="2018969" y="193332"/>
                  </a:lnTo>
                  <a:lnTo>
                    <a:pt x="2020862" y="190017"/>
                  </a:lnTo>
                  <a:lnTo>
                    <a:pt x="2021903" y="185178"/>
                  </a:lnTo>
                  <a:lnTo>
                    <a:pt x="2022652" y="181762"/>
                  </a:lnTo>
                  <a:lnTo>
                    <a:pt x="2023135" y="176479"/>
                  </a:lnTo>
                  <a:lnTo>
                    <a:pt x="2023364" y="169329"/>
                  </a:lnTo>
                  <a:lnTo>
                    <a:pt x="2025815" y="171272"/>
                  </a:lnTo>
                  <a:lnTo>
                    <a:pt x="2028050" y="172719"/>
                  </a:lnTo>
                  <a:lnTo>
                    <a:pt x="2030056" y="173685"/>
                  </a:lnTo>
                  <a:lnTo>
                    <a:pt x="2031834" y="174726"/>
                  </a:lnTo>
                  <a:lnTo>
                    <a:pt x="2032736" y="175729"/>
                  </a:lnTo>
                  <a:lnTo>
                    <a:pt x="2032736" y="176695"/>
                  </a:lnTo>
                  <a:lnTo>
                    <a:pt x="2032736" y="177076"/>
                  </a:lnTo>
                  <a:lnTo>
                    <a:pt x="2032660" y="177736"/>
                  </a:lnTo>
                  <a:lnTo>
                    <a:pt x="2032508" y="178714"/>
                  </a:lnTo>
                  <a:lnTo>
                    <a:pt x="2031695" y="186296"/>
                  </a:lnTo>
                  <a:lnTo>
                    <a:pt x="2010371" y="208406"/>
                  </a:lnTo>
                  <a:lnTo>
                    <a:pt x="1998916" y="208406"/>
                  </a:lnTo>
                  <a:lnTo>
                    <a:pt x="1988350" y="208406"/>
                  </a:lnTo>
                  <a:lnTo>
                    <a:pt x="1980641" y="207886"/>
                  </a:lnTo>
                  <a:lnTo>
                    <a:pt x="1975802" y="206832"/>
                  </a:lnTo>
                  <a:lnTo>
                    <a:pt x="1970227" y="205422"/>
                  </a:lnTo>
                  <a:lnTo>
                    <a:pt x="1967433" y="200850"/>
                  </a:lnTo>
                  <a:lnTo>
                    <a:pt x="1967433" y="193103"/>
                  </a:lnTo>
                  <a:lnTo>
                    <a:pt x="1967433" y="140093"/>
                  </a:lnTo>
                  <a:lnTo>
                    <a:pt x="1947125" y="140093"/>
                  </a:lnTo>
                  <a:lnTo>
                    <a:pt x="1944130" y="155300"/>
                  </a:lnTo>
                  <a:lnTo>
                    <a:pt x="1939278" y="168554"/>
                  </a:lnTo>
                  <a:lnTo>
                    <a:pt x="1904314" y="201672"/>
                  </a:lnTo>
                  <a:lnTo>
                    <a:pt x="1876463" y="211416"/>
                  </a:lnTo>
                  <a:lnTo>
                    <a:pt x="1875269" y="211785"/>
                  </a:lnTo>
                  <a:lnTo>
                    <a:pt x="1874494" y="211975"/>
                  </a:lnTo>
                  <a:lnTo>
                    <a:pt x="1874126" y="211975"/>
                  </a:lnTo>
                  <a:lnTo>
                    <a:pt x="1873377" y="211975"/>
                  </a:lnTo>
                  <a:lnTo>
                    <a:pt x="1872335" y="210972"/>
                  </a:lnTo>
                  <a:lnTo>
                    <a:pt x="1870989" y="208953"/>
                  </a:lnTo>
                  <a:lnTo>
                    <a:pt x="1869287" y="206425"/>
                  </a:lnTo>
                  <a:lnTo>
                    <a:pt x="1867535" y="204571"/>
                  </a:lnTo>
                  <a:lnTo>
                    <a:pt x="1865744" y="203377"/>
                  </a:lnTo>
                  <a:lnTo>
                    <a:pt x="1882853" y="199060"/>
                  </a:lnTo>
                  <a:lnTo>
                    <a:pt x="1918436" y="180492"/>
                  </a:lnTo>
                  <a:lnTo>
                    <a:pt x="1936064" y="140093"/>
                  </a:lnTo>
                  <a:lnTo>
                    <a:pt x="1910727" y="140538"/>
                  </a:lnTo>
                  <a:lnTo>
                    <a:pt x="1909686" y="140538"/>
                  </a:lnTo>
                  <a:lnTo>
                    <a:pt x="1909165" y="140017"/>
                  </a:lnTo>
                  <a:lnTo>
                    <a:pt x="1909165" y="138976"/>
                  </a:lnTo>
                  <a:lnTo>
                    <a:pt x="1909610" y="110845"/>
                  </a:lnTo>
                  <a:lnTo>
                    <a:pt x="1909610" y="49339"/>
                  </a:lnTo>
                  <a:lnTo>
                    <a:pt x="1909165" y="21208"/>
                  </a:lnTo>
                  <a:lnTo>
                    <a:pt x="1909165" y="20167"/>
                  </a:lnTo>
                  <a:lnTo>
                    <a:pt x="1909686" y="19646"/>
                  </a:lnTo>
                  <a:lnTo>
                    <a:pt x="1910727" y="19646"/>
                  </a:lnTo>
                  <a:close/>
                </a:path>
                <a:path w="2801620" h="221614">
                  <a:moveTo>
                    <a:pt x="2367368" y="17970"/>
                  </a:moveTo>
                  <a:lnTo>
                    <a:pt x="2397061" y="18427"/>
                  </a:lnTo>
                  <a:lnTo>
                    <a:pt x="2444953" y="18427"/>
                  </a:lnTo>
                  <a:lnTo>
                    <a:pt x="2474861" y="17970"/>
                  </a:lnTo>
                  <a:lnTo>
                    <a:pt x="2475903" y="17970"/>
                  </a:lnTo>
                  <a:lnTo>
                    <a:pt x="2476423" y="18491"/>
                  </a:lnTo>
                  <a:lnTo>
                    <a:pt x="2476423" y="19532"/>
                  </a:lnTo>
                  <a:lnTo>
                    <a:pt x="2475979" y="48894"/>
                  </a:lnTo>
                  <a:lnTo>
                    <a:pt x="2475979" y="159067"/>
                  </a:lnTo>
                  <a:lnTo>
                    <a:pt x="2476207" y="190881"/>
                  </a:lnTo>
                  <a:lnTo>
                    <a:pt x="2476207" y="197281"/>
                  </a:lnTo>
                  <a:lnTo>
                    <a:pt x="2474302" y="202069"/>
                  </a:lnTo>
                  <a:lnTo>
                    <a:pt x="2470505" y="205270"/>
                  </a:lnTo>
                  <a:lnTo>
                    <a:pt x="2467762" y="207581"/>
                  </a:lnTo>
                  <a:lnTo>
                    <a:pt x="2460358" y="208737"/>
                  </a:lnTo>
                  <a:lnTo>
                    <a:pt x="2448293" y="208737"/>
                  </a:lnTo>
                  <a:lnTo>
                    <a:pt x="2443721" y="208737"/>
                  </a:lnTo>
                  <a:lnTo>
                    <a:pt x="2442082" y="208737"/>
                  </a:lnTo>
                  <a:lnTo>
                    <a:pt x="2441079" y="208508"/>
                  </a:lnTo>
                  <a:lnTo>
                    <a:pt x="2440711" y="208064"/>
                  </a:lnTo>
                  <a:lnTo>
                    <a:pt x="2440343" y="207771"/>
                  </a:lnTo>
                  <a:lnTo>
                    <a:pt x="2439962" y="206832"/>
                  </a:lnTo>
                  <a:lnTo>
                    <a:pt x="2439593" y="205270"/>
                  </a:lnTo>
                  <a:lnTo>
                    <a:pt x="2438920" y="202298"/>
                  </a:lnTo>
                  <a:lnTo>
                    <a:pt x="2437726" y="199542"/>
                  </a:lnTo>
                  <a:lnTo>
                    <a:pt x="2436025" y="197015"/>
                  </a:lnTo>
                  <a:lnTo>
                    <a:pt x="2442870" y="197688"/>
                  </a:lnTo>
                  <a:lnTo>
                    <a:pt x="2448636" y="198018"/>
                  </a:lnTo>
                  <a:lnTo>
                    <a:pt x="2453322" y="198018"/>
                  </a:lnTo>
                  <a:lnTo>
                    <a:pt x="2457450" y="198018"/>
                  </a:lnTo>
                  <a:lnTo>
                    <a:pt x="2463101" y="198018"/>
                  </a:lnTo>
                  <a:lnTo>
                    <a:pt x="2465933" y="194335"/>
                  </a:lnTo>
                  <a:lnTo>
                    <a:pt x="2465933" y="186969"/>
                  </a:lnTo>
                  <a:lnTo>
                    <a:pt x="2465933" y="27800"/>
                  </a:lnTo>
                  <a:lnTo>
                    <a:pt x="2376081" y="27800"/>
                  </a:lnTo>
                  <a:lnTo>
                    <a:pt x="2376081" y="73787"/>
                  </a:lnTo>
                  <a:lnTo>
                    <a:pt x="2375816" y="98944"/>
                  </a:lnTo>
                  <a:lnTo>
                    <a:pt x="2373696" y="140468"/>
                  </a:lnTo>
                  <a:lnTo>
                    <a:pt x="2365589" y="185853"/>
                  </a:lnTo>
                  <a:lnTo>
                    <a:pt x="2354681" y="210527"/>
                  </a:lnTo>
                  <a:lnTo>
                    <a:pt x="2354097" y="210527"/>
                  </a:lnTo>
                  <a:lnTo>
                    <a:pt x="2353564" y="210527"/>
                  </a:lnTo>
                  <a:lnTo>
                    <a:pt x="2352675" y="209969"/>
                  </a:lnTo>
                  <a:lnTo>
                    <a:pt x="2351417" y="208851"/>
                  </a:lnTo>
                  <a:lnTo>
                    <a:pt x="2349779" y="207429"/>
                  </a:lnTo>
                  <a:lnTo>
                    <a:pt x="2347874" y="206387"/>
                  </a:lnTo>
                  <a:lnTo>
                    <a:pt x="2345715" y="205727"/>
                  </a:lnTo>
                  <a:lnTo>
                    <a:pt x="2351897" y="194123"/>
                  </a:lnTo>
                  <a:lnTo>
                    <a:pt x="2363584" y="144665"/>
                  </a:lnTo>
                  <a:lnTo>
                    <a:pt x="2366095" y="94959"/>
                  </a:lnTo>
                  <a:lnTo>
                    <a:pt x="2366264" y="73113"/>
                  </a:lnTo>
                  <a:lnTo>
                    <a:pt x="2366264" y="48894"/>
                  </a:lnTo>
                  <a:lnTo>
                    <a:pt x="2365806" y="19532"/>
                  </a:lnTo>
                  <a:lnTo>
                    <a:pt x="2365806" y="18491"/>
                  </a:lnTo>
                  <a:lnTo>
                    <a:pt x="2366327" y="17970"/>
                  </a:lnTo>
                  <a:lnTo>
                    <a:pt x="2367368" y="17970"/>
                  </a:lnTo>
                  <a:close/>
                </a:path>
                <a:path w="2801620" h="221614">
                  <a:moveTo>
                    <a:pt x="2529230" y="17868"/>
                  </a:moveTo>
                  <a:lnTo>
                    <a:pt x="2529598" y="17868"/>
                  </a:lnTo>
                  <a:lnTo>
                    <a:pt x="2530005" y="18046"/>
                  </a:lnTo>
                  <a:lnTo>
                    <a:pt x="2555900" y="50012"/>
                  </a:lnTo>
                  <a:lnTo>
                    <a:pt x="2556129" y="50304"/>
                  </a:lnTo>
                  <a:lnTo>
                    <a:pt x="2556230" y="50571"/>
                  </a:lnTo>
                  <a:lnTo>
                    <a:pt x="2556230" y="50787"/>
                  </a:lnTo>
                  <a:lnTo>
                    <a:pt x="2556230" y="51244"/>
                  </a:lnTo>
                  <a:lnTo>
                    <a:pt x="2548420" y="56934"/>
                  </a:lnTo>
                  <a:lnTo>
                    <a:pt x="2547975" y="56934"/>
                  </a:lnTo>
                  <a:lnTo>
                    <a:pt x="2547531" y="56934"/>
                  </a:lnTo>
                  <a:lnTo>
                    <a:pt x="2547086" y="56591"/>
                  </a:lnTo>
                  <a:lnTo>
                    <a:pt x="2546642" y="55930"/>
                  </a:lnTo>
                  <a:lnTo>
                    <a:pt x="2540591" y="46662"/>
                  </a:lnTo>
                  <a:lnTo>
                    <a:pt x="2534499" y="38290"/>
                  </a:lnTo>
                  <a:lnTo>
                    <a:pt x="2528366" y="30813"/>
                  </a:lnTo>
                  <a:lnTo>
                    <a:pt x="2522194" y="24231"/>
                  </a:lnTo>
                  <a:lnTo>
                    <a:pt x="2521826" y="23774"/>
                  </a:lnTo>
                  <a:lnTo>
                    <a:pt x="2521635" y="23444"/>
                  </a:lnTo>
                  <a:lnTo>
                    <a:pt x="2521635" y="23215"/>
                  </a:lnTo>
                  <a:lnTo>
                    <a:pt x="2521635" y="22923"/>
                  </a:lnTo>
                  <a:lnTo>
                    <a:pt x="2522372" y="22250"/>
                  </a:lnTo>
                  <a:lnTo>
                    <a:pt x="2523871" y="21208"/>
                  </a:lnTo>
                  <a:lnTo>
                    <a:pt x="2527211" y="18643"/>
                  </a:lnTo>
                  <a:lnTo>
                    <a:pt x="2528189" y="18122"/>
                  </a:lnTo>
                  <a:lnTo>
                    <a:pt x="2528849" y="17868"/>
                  </a:lnTo>
                  <a:lnTo>
                    <a:pt x="2529230" y="17868"/>
                  </a:lnTo>
                  <a:close/>
                </a:path>
                <a:path w="2801620" h="221614">
                  <a:moveTo>
                    <a:pt x="567372" y="15747"/>
                  </a:moveTo>
                  <a:lnTo>
                    <a:pt x="592150" y="16192"/>
                  </a:lnTo>
                  <a:lnTo>
                    <a:pt x="619836" y="16192"/>
                  </a:lnTo>
                  <a:lnTo>
                    <a:pt x="644499" y="15747"/>
                  </a:lnTo>
                  <a:lnTo>
                    <a:pt x="645540" y="15747"/>
                  </a:lnTo>
                  <a:lnTo>
                    <a:pt x="646061" y="16268"/>
                  </a:lnTo>
                  <a:lnTo>
                    <a:pt x="646061" y="17310"/>
                  </a:lnTo>
                  <a:lnTo>
                    <a:pt x="645617" y="50457"/>
                  </a:lnTo>
                  <a:lnTo>
                    <a:pt x="645617" y="158838"/>
                  </a:lnTo>
                  <a:lnTo>
                    <a:pt x="646061" y="188975"/>
                  </a:lnTo>
                  <a:lnTo>
                    <a:pt x="646061" y="194043"/>
                  </a:lnTo>
                  <a:lnTo>
                    <a:pt x="640372" y="205270"/>
                  </a:lnTo>
                  <a:lnTo>
                    <a:pt x="637019" y="207886"/>
                  </a:lnTo>
                  <a:lnTo>
                    <a:pt x="629729" y="209181"/>
                  </a:lnTo>
                  <a:lnTo>
                    <a:pt x="618489" y="209181"/>
                  </a:lnTo>
                  <a:lnTo>
                    <a:pt x="613587" y="209181"/>
                  </a:lnTo>
                  <a:lnTo>
                    <a:pt x="611873" y="209181"/>
                  </a:lnTo>
                  <a:lnTo>
                    <a:pt x="610831" y="208991"/>
                  </a:lnTo>
                  <a:lnTo>
                    <a:pt x="610463" y="208622"/>
                  </a:lnTo>
                  <a:lnTo>
                    <a:pt x="610235" y="208406"/>
                  </a:lnTo>
                  <a:lnTo>
                    <a:pt x="609828" y="207429"/>
                  </a:lnTo>
                  <a:lnTo>
                    <a:pt x="609231" y="205727"/>
                  </a:lnTo>
                  <a:lnTo>
                    <a:pt x="608406" y="202819"/>
                  </a:lnTo>
                  <a:lnTo>
                    <a:pt x="607187" y="200215"/>
                  </a:lnTo>
                  <a:lnTo>
                    <a:pt x="605548" y="197904"/>
                  </a:lnTo>
                  <a:lnTo>
                    <a:pt x="610679" y="198577"/>
                  </a:lnTo>
                  <a:lnTo>
                    <a:pt x="616267" y="198907"/>
                  </a:lnTo>
                  <a:lnTo>
                    <a:pt x="622287" y="198907"/>
                  </a:lnTo>
                  <a:lnTo>
                    <a:pt x="628014" y="198907"/>
                  </a:lnTo>
                  <a:lnTo>
                    <a:pt x="631659" y="198056"/>
                  </a:lnTo>
                  <a:lnTo>
                    <a:pt x="633234" y="196341"/>
                  </a:lnTo>
                  <a:lnTo>
                    <a:pt x="634644" y="194779"/>
                  </a:lnTo>
                  <a:lnTo>
                    <a:pt x="635355" y="191655"/>
                  </a:lnTo>
                  <a:lnTo>
                    <a:pt x="635355" y="186969"/>
                  </a:lnTo>
                  <a:lnTo>
                    <a:pt x="635355" y="82715"/>
                  </a:lnTo>
                  <a:lnTo>
                    <a:pt x="592150" y="82715"/>
                  </a:lnTo>
                  <a:lnTo>
                    <a:pt x="567372" y="83159"/>
                  </a:lnTo>
                  <a:lnTo>
                    <a:pt x="566331" y="83159"/>
                  </a:lnTo>
                  <a:lnTo>
                    <a:pt x="565810" y="82638"/>
                  </a:lnTo>
                  <a:lnTo>
                    <a:pt x="565810" y="81597"/>
                  </a:lnTo>
                  <a:lnTo>
                    <a:pt x="566254" y="62179"/>
                  </a:lnTo>
                  <a:lnTo>
                    <a:pt x="566254" y="36956"/>
                  </a:lnTo>
                  <a:lnTo>
                    <a:pt x="565810" y="17310"/>
                  </a:lnTo>
                  <a:lnTo>
                    <a:pt x="565810" y="16268"/>
                  </a:lnTo>
                  <a:lnTo>
                    <a:pt x="566331" y="15747"/>
                  </a:lnTo>
                  <a:lnTo>
                    <a:pt x="567372" y="15747"/>
                  </a:lnTo>
                  <a:close/>
                </a:path>
                <a:path w="2801620" h="221614">
                  <a:moveTo>
                    <a:pt x="466128" y="15747"/>
                  </a:moveTo>
                  <a:lnTo>
                    <a:pt x="491464" y="16192"/>
                  </a:lnTo>
                  <a:lnTo>
                    <a:pt x="517817" y="16192"/>
                  </a:lnTo>
                  <a:lnTo>
                    <a:pt x="540689" y="15747"/>
                  </a:lnTo>
                  <a:lnTo>
                    <a:pt x="541731" y="15747"/>
                  </a:lnTo>
                  <a:lnTo>
                    <a:pt x="542251" y="16268"/>
                  </a:lnTo>
                  <a:lnTo>
                    <a:pt x="542251" y="17310"/>
                  </a:lnTo>
                  <a:lnTo>
                    <a:pt x="541807" y="38176"/>
                  </a:lnTo>
                  <a:lnTo>
                    <a:pt x="541807" y="60947"/>
                  </a:lnTo>
                  <a:lnTo>
                    <a:pt x="542251" y="81597"/>
                  </a:lnTo>
                  <a:lnTo>
                    <a:pt x="542251" y="82638"/>
                  </a:lnTo>
                  <a:lnTo>
                    <a:pt x="541731" y="83159"/>
                  </a:lnTo>
                  <a:lnTo>
                    <a:pt x="540689" y="83159"/>
                  </a:lnTo>
                  <a:lnTo>
                    <a:pt x="517817" y="82715"/>
                  </a:lnTo>
                  <a:lnTo>
                    <a:pt x="475284" y="82715"/>
                  </a:lnTo>
                  <a:lnTo>
                    <a:pt x="475284" y="163639"/>
                  </a:lnTo>
                  <a:lnTo>
                    <a:pt x="475729" y="210743"/>
                  </a:lnTo>
                  <a:lnTo>
                    <a:pt x="475729" y="211785"/>
                  </a:lnTo>
                  <a:lnTo>
                    <a:pt x="475208" y="212305"/>
                  </a:lnTo>
                  <a:lnTo>
                    <a:pt x="474167" y="212305"/>
                  </a:lnTo>
                  <a:lnTo>
                    <a:pt x="466128" y="212305"/>
                  </a:lnTo>
                  <a:lnTo>
                    <a:pt x="465086" y="212305"/>
                  </a:lnTo>
                  <a:lnTo>
                    <a:pt x="464565" y="211785"/>
                  </a:lnTo>
                  <a:lnTo>
                    <a:pt x="464565" y="210743"/>
                  </a:lnTo>
                  <a:lnTo>
                    <a:pt x="465010" y="163639"/>
                  </a:lnTo>
                  <a:lnTo>
                    <a:pt x="465010" y="64858"/>
                  </a:lnTo>
                  <a:lnTo>
                    <a:pt x="464565" y="17310"/>
                  </a:lnTo>
                  <a:lnTo>
                    <a:pt x="464565" y="16268"/>
                  </a:lnTo>
                  <a:lnTo>
                    <a:pt x="465086" y="15747"/>
                  </a:lnTo>
                  <a:lnTo>
                    <a:pt x="466128" y="15747"/>
                  </a:lnTo>
                  <a:close/>
                </a:path>
                <a:path w="2801620" h="221614">
                  <a:moveTo>
                    <a:pt x="2084412" y="15074"/>
                  </a:moveTo>
                  <a:lnTo>
                    <a:pt x="2088654" y="15227"/>
                  </a:lnTo>
                  <a:lnTo>
                    <a:pt x="2092604" y="15595"/>
                  </a:lnTo>
                  <a:lnTo>
                    <a:pt x="2096249" y="16192"/>
                  </a:lnTo>
                  <a:lnTo>
                    <a:pt x="2097811" y="16408"/>
                  </a:lnTo>
                  <a:lnTo>
                    <a:pt x="2098586" y="17005"/>
                  </a:lnTo>
                  <a:lnTo>
                    <a:pt x="2098586" y="17970"/>
                  </a:lnTo>
                  <a:lnTo>
                    <a:pt x="2098586" y="18427"/>
                  </a:lnTo>
                  <a:lnTo>
                    <a:pt x="2098293" y="19723"/>
                  </a:lnTo>
                  <a:lnTo>
                    <a:pt x="2097697" y="21882"/>
                  </a:lnTo>
                  <a:lnTo>
                    <a:pt x="2096808" y="24409"/>
                  </a:lnTo>
                  <a:lnTo>
                    <a:pt x="2096363" y="32118"/>
                  </a:lnTo>
                  <a:lnTo>
                    <a:pt x="2096363" y="44983"/>
                  </a:lnTo>
                  <a:lnTo>
                    <a:pt x="2096363" y="74015"/>
                  </a:lnTo>
                  <a:lnTo>
                    <a:pt x="2100706" y="74015"/>
                  </a:lnTo>
                  <a:lnTo>
                    <a:pt x="2122144" y="73558"/>
                  </a:lnTo>
                  <a:lnTo>
                    <a:pt x="2123262" y="73558"/>
                  </a:lnTo>
                  <a:lnTo>
                    <a:pt x="2123821" y="74079"/>
                  </a:lnTo>
                  <a:lnTo>
                    <a:pt x="2123821" y="75120"/>
                  </a:lnTo>
                  <a:lnTo>
                    <a:pt x="2123821" y="82270"/>
                  </a:lnTo>
                  <a:lnTo>
                    <a:pt x="2123821" y="83312"/>
                  </a:lnTo>
                  <a:lnTo>
                    <a:pt x="2123262" y="83832"/>
                  </a:lnTo>
                  <a:lnTo>
                    <a:pt x="2122144" y="83832"/>
                  </a:lnTo>
                  <a:lnTo>
                    <a:pt x="2100706" y="83388"/>
                  </a:lnTo>
                  <a:lnTo>
                    <a:pt x="2096363" y="83388"/>
                  </a:lnTo>
                  <a:lnTo>
                    <a:pt x="2096363" y="151701"/>
                  </a:lnTo>
                  <a:lnTo>
                    <a:pt x="2103393" y="148522"/>
                  </a:lnTo>
                  <a:lnTo>
                    <a:pt x="2110422" y="145137"/>
                  </a:lnTo>
                  <a:lnTo>
                    <a:pt x="2117451" y="141544"/>
                  </a:lnTo>
                  <a:lnTo>
                    <a:pt x="2124481" y="137744"/>
                  </a:lnTo>
                  <a:lnTo>
                    <a:pt x="2123960" y="140195"/>
                  </a:lnTo>
                  <a:lnTo>
                    <a:pt x="2123706" y="142100"/>
                  </a:lnTo>
                  <a:lnTo>
                    <a:pt x="2123706" y="143433"/>
                  </a:lnTo>
                  <a:lnTo>
                    <a:pt x="2123706" y="144665"/>
                  </a:lnTo>
                  <a:lnTo>
                    <a:pt x="2123859" y="145478"/>
                  </a:lnTo>
                  <a:lnTo>
                    <a:pt x="2123922" y="146113"/>
                  </a:lnTo>
                  <a:lnTo>
                    <a:pt x="2123922" y="146557"/>
                  </a:lnTo>
                  <a:lnTo>
                    <a:pt x="2123922" y="148056"/>
                  </a:lnTo>
                  <a:lnTo>
                    <a:pt x="2085503" y="167135"/>
                  </a:lnTo>
                  <a:lnTo>
                    <a:pt x="2067293" y="174574"/>
                  </a:lnTo>
                  <a:lnTo>
                    <a:pt x="2064473" y="176034"/>
                  </a:lnTo>
                  <a:lnTo>
                    <a:pt x="2063432" y="177152"/>
                  </a:lnTo>
                  <a:lnTo>
                    <a:pt x="2062391" y="178193"/>
                  </a:lnTo>
                  <a:lnTo>
                    <a:pt x="2061387" y="178714"/>
                  </a:lnTo>
                  <a:lnTo>
                    <a:pt x="2060409" y="178714"/>
                  </a:lnTo>
                  <a:lnTo>
                    <a:pt x="2059597" y="178714"/>
                  </a:lnTo>
                  <a:lnTo>
                    <a:pt x="2058847" y="178041"/>
                  </a:lnTo>
                  <a:lnTo>
                    <a:pt x="2058187" y="176695"/>
                  </a:lnTo>
                  <a:lnTo>
                    <a:pt x="2056625" y="173799"/>
                  </a:lnTo>
                  <a:lnTo>
                    <a:pt x="2055164" y="170446"/>
                  </a:lnTo>
                  <a:lnTo>
                    <a:pt x="2053831" y="166649"/>
                  </a:lnTo>
                  <a:lnTo>
                    <a:pt x="2060752" y="165392"/>
                  </a:lnTo>
                  <a:lnTo>
                    <a:pt x="2067928" y="163309"/>
                  </a:lnTo>
                  <a:lnTo>
                    <a:pt x="2075370" y="160400"/>
                  </a:lnTo>
                  <a:lnTo>
                    <a:pt x="2080209" y="158622"/>
                  </a:lnTo>
                  <a:lnTo>
                    <a:pt x="2083777" y="157162"/>
                  </a:lnTo>
                  <a:lnTo>
                    <a:pt x="2086089" y="156044"/>
                  </a:lnTo>
                  <a:lnTo>
                    <a:pt x="2086089" y="83388"/>
                  </a:lnTo>
                  <a:lnTo>
                    <a:pt x="2079167" y="83388"/>
                  </a:lnTo>
                  <a:lnTo>
                    <a:pt x="2057742" y="83832"/>
                  </a:lnTo>
                  <a:lnTo>
                    <a:pt x="2056625" y="83832"/>
                  </a:lnTo>
                  <a:lnTo>
                    <a:pt x="2056066" y="83312"/>
                  </a:lnTo>
                  <a:lnTo>
                    <a:pt x="2056066" y="82270"/>
                  </a:lnTo>
                  <a:lnTo>
                    <a:pt x="2056066" y="75120"/>
                  </a:lnTo>
                  <a:lnTo>
                    <a:pt x="2056066" y="74079"/>
                  </a:lnTo>
                  <a:lnTo>
                    <a:pt x="2056625" y="73558"/>
                  </a:lnTo>
                  <a:lnTo>
                    <a:pt x="2057742" y="73558"/>
                  </a:lnTo>
                  <a:lnTo>
                    <a:pt x="2079167" y="74015"/>
                  </a:lnTo>
                  <a:lnTo>
                    <a:pt x="2086089" y="74015"/>
                  </a:lnTo>
                  <a:lnTo>
                    <a:pt x="2086089" y="45440"/>
                  </a:lnTo>
                  <a:lnTo>
                    <a:pt x="2085984" y="35756"/>
                  </a:lnTo>
                  <a:lnTo>
                    <a:pt x="2085670" y="27466"/>
                  </a:lnTo>
                  <a:lnTo>
                    <a:pt x="2085146" y="20573"/>
                  </a:lnTo>
                  <a:lnTo>
                    <a:pt x="2084412" y="15074"/>
                  </a:lnTo>
                  <a:close/>
                </a:path>
                <a:path w="2801620" h="221614">
                  <a:moveTo>
                    <a:pt x="1248702" y="14401"/>
                  </a:moveTo>
                  <a:lnTo>
                    <a:pt x="1253693" y="14401"/>
                  </a:lnTo>
                  <a:lnTo>
                    <a:pt x="1257782" y="14706"/>
                  </a:lnTo>
                  <a:lnTo>
                    <a:pt x="1260983" y="15290"/>
                  </a:lnTo>
                  <a:lnTo>
                    <a:pt x="1262849" y="15519"/>
                  </a:lnTo>
                  <a:lnTo>
                    <a:pt x="1263777" y="16192"/>
                  </a:lnTo>
                  <a:lnTo>
                    <a:pt x="1263777" y="17310"/>
                  </a:lnTo>
                  <a:lnTo>
                    <a:pt x="1263777" y="17525"/>
                  </a:lnTo>
                  <a:lnTo>
                    <a:pt x="1263370" y="18973"/>
                  </a:lnTo>
                  <a:lnTo>
                    <a:pt x="1262545" y="21653"/>
                  </a:lnTo>
                  <a:lnTo>
                    <a:pt x="1262100" y="23215"/>
                  </a:lnTo>
                  <a:lnTo>
                    <a:pt x="1261884" y="26123"/>
                  </a:lnTo>
                  <a:lnTo>
                    <a:pt x="1261884" y="30365"/>
                  </a:lnTo>
                  <a:lnTo>
                    <a:pt x="1261884" y="32969"/>
                  </a:lnTo>
                  <a:lnTo>
                    <a:pt x="1264883" y="72097"/>
                  </a:lnTo>
                  <a:lnTo>
                    <a:pt x="1265783" y="79260"/>
                  </a:lnTo>
                  <a:lnTo>
                    <a:pt x="1304404" y="74460"/>
                  </a:lnTo>
                  <a:lnTo>
                    <a:pt x="1336738" y="69913"/>
                  </a:lnTo>
                  <a:lnTo>
                    <a:pt x="1337005" y="69875"/>
                  </a:lnTo>
                  <a:lnTo>
                    <a:pt x="1337221" y="69875"/>
                  </a:lnTo>
                  <a:lnTo>
                    <a:pt x="1337741" y="69875"/>
                  </a:lnTo>
                  <a:lnTo>
                    <a:pt x="1338084" y="70357"/>
                  </a:lnTo>
                  <a:lnTo>
                    <a:pt x="1338224" y="71335"/>
                  </a:lnTo>
                  <a:lnTo>
                    <a:pt x="1339011" y="79032"/>
                  </a:lnTo>
                  <a:lnTo>
                    <a:pt x="1339011" y="79819"/>
                  </a:lnTo>
                  <a:lnTo>
                    <a:pt x="1339011" y="80187"/>
                  </a:lnTo>
                  <a:lnTo>
                    <a:pt x="1338529" y="80441"/>
                  </a:lnTo>
                  <a:lnTo>
                    <a:pt x="1337564" y="80594"/>
                  </a:lnTo>
                  <a:lnTo>
                    <a:pt x="1337183" y="80670"/>
                  </a:lnTo>
                  <a:lnTo>
                    <a:pt x="1334058" y="81076"/>
                  </a:lnTo>
                  <a:lnTo>
                    <a:pt x="1328178" y="81826"/>
                  </a:lnTo>
                  <a:lnTo>
                    <a:pt x="1320888" y="82638"/>
                  </a:lnTo>
                  <a:lnTo>
                    <a:pt x="1313218" y="83540"/>
                  </a:lnTo>
                  <a:lnTo>
                    <a:pt x="1305191" y="84505"/>
                  </a:lnTo>
                  <a:lnTo>
                    <a:pt x="1267231" y="89306"/>
                  </a:lnTo>
                  <a:lnTo>
                    <a:pt x="1270696" y="107930"/>
                  </a:lnTo>
                  <a:lnTo>
                    <a:pt x="1286433" y="155600"/>
                  </a:lnTo>
                  <a:lnTo>
                    <a:pt x="1307973" y="188087"/>
                  </a:lnTo>
                  <a:lnTo>
                    <a:pt x="1320139" y="197688"/>
                  </a:lnTo>
                  <a:lnTo>
                    <a:pt x="1325054" y="197688"/>
                  </a:lnTo>
                  <a:lnTo>
                    <a:pt x="1329031" y="195259"/>
                  </a:lnTo>
                  <a:lnTo>
                    <a:pt x="1332255" y="187974"/>
                  </a:lnTo>
                  <a:lnTo>
                    <a:pt x="1334727" y="175833"/>
                  </a:lnTo>
                  <a:lnTo>
                    <a:pt x="1336446" y="158838"/>
                  </a:lnTo>
                  <a:lnTo>
                    <a:pt x="1338452" y="160781"/>
                  </a:lnTo>
                  <a:lnTo>
                    <a:pt x="1340650" y="162382"/>
                  </a:lnTo>
                  <a:lnTo>
                    <a:pt x="1343025" y="163639"/>
                  </a:lnTo>
                  <a:lnTo>
                    <a:pt x="1345031" y="164604"/>
                  </a:lnTo>
                  <a:lnTo>
                    <a:pt x="1346034" y="165684"/>
                  </a:lnTo>
                  <a:lnTo>
                    <a:pt x="1346034" y="166877"/>
                  </a:lnTo>
                  <a:lnTo>
                    <a:pt x="1346034" y="167246"/>
                  </a:lnTo>
                  <a:lnTo>
                    <a:pt x="1345971" y="167995"/>
                  </a:lnTo>
                  <a:lnTo>
                    <a:pt x="1332797" y="207307"/>
                  </a:lnTo>
                  <a:lnTo>
                    <a:pt x="1325499" y="209854"/>
                  </a:lnTo>
                  <a:lnTo>
                    <a:pt x="1319067" y="208919"/>
                  </a:lnTo>
                  <a:lnTo>
                    <a:pt x="1287386" y="179884"/>
                  </a:lnTo>
                  <a:lnTo>
                    <a:pt x="1270577" y="145441"/>
                  </a:lnTo>
                  <a:lnTo>
                    <a:pt x="1256411" y="90754"/>
                  </a:lnTo>
                  <a:lnTo>
                    <a:pt x="1231518" y="93878"/>
                  </a:lnTo>
                  <a:lnTo>
                    <a:pt x="1199629" y="98526"/>
                  </a:lnTo>
                  <a:lnTo>
                    <a:pt x="1199413" y="98564"/>
                  </a:lnTo>
                  <a:lnTo>
                    <a:pt x="1199261" y="98564"/>
                  </a:lnTo>
                  <a:lnTo>
                    <a:pt x="1198511" y="98564"/>
                  </a:lnTo>
                  <a:lnTo>
                    <a:pt x="1198067" y="98005"/>
                  </a:lnTo>
                  <a:lnTo>
                    <a:pt x="1197914" y="96888"/>
                  </a:lnTo>
                  <a:lnTo>
                    <a:pt x="1197025" y="88849"/>
                  </a:lnTo>
                  <a:lnTo>
                    <a:pt x="1196949" y="88557"/>
                  </a:lnTo>
                  <a:lnTo>
                    <a:pt x="1196911" y="88328"/>
                  </a:lnTo>
                  <a:lnTo>
                    <a:pt x="1196911" y="88188"/>
                  </a:lnTo>
                  <a:lnTo>
                    <a:pt x="1196911" y="87591"/>
                  </a:lnTo>
                  <a:lnTo>
                    <a:pt x="1197470" y="87287"/>
                  </a:lnTo>
                  <a:lnTo>
                    <a:pt x="1198587" y="87287"/>
                  </a:lnTo>
                  <a:lnTo>
                    <a:pt x="1202583" y="87072"/>
                  </a:lnTo>
                  <a:lnTo>
                    <a:pt x="1209217" y="86426"/>
                  </a:lnTo>
                  <a:lnTo>
                    <a:pt x="1218490" y="85347"/>
                  </a:lnTo>
                  <a:lnTo>
                    <a:pt x="1230401" y="83832"/>
                  </a:lnTo>
                  <a:lnTo>
                    <a:pt x="1255064" y="80594"/>
                  </a:lnTo>
                  <a:lnTo>
                    <a:pt x="1253943" y="72138"/>
                  </a:lnTo>
                  <a:lnTo>
                    <a:pt x="1252920" y="62734"/>
                  </a:lnTo>
                  <a:lnTo>
                    <a:pt x="1251994" y="52383"/>
                  </a:lnTo>
                  <a:lnTo>
                    <a:pt x="1251165" y="41084"/>
                  </a:lnTo>
                  <a:lnTo>
                    <a:pt x="1250675" y="32130"/>
                  </a:lnTo>
                  <a:lnTo>
                    <a:pt x="1250100" y="24699"/>
                  </a:lnTo>
                  <a:lnTo>
                    <a:pt x="1249442" y="18790"/>
                  </a:lnTo>
                  <a:lnTo>
                    <a:pt x="1248702" y="14401"/>
                  </a:lnTo>
                  <a:close/>
                </a:path>
                <a:path w="2801620" h="221614">
                  <a:moveTo>
                    <a:pt x="2184984" y="11163"/>
                  </a:moveTo>
                  <a:lnTo>
                    <a:pt x="2198941" y="13207"/>
                  </a:lnTo>
                  <a:lnTo>
                    <a:pt x="2198941" y="14185"/>
                  </a:lnTo>
                  <a:lnTo>
                    <a:pt x="2198941" y="15074"/>
                  </a:lnTo>
                  <a:lnTo>
                    <a:pt x="2198636" y="16332"/>
                  </a:lnTo>
                  <a:lnTo>
                    <a:pt x="2198039" y="17970"/>
                  </a:lnTo>
                  <a:lnTo>
                    <a:pt x="2197150" y="20574"/>
                  </a:lnTo>
                  <a:lnTo>
                    <a:pt x="2196706" y="27914"/>
                  </a:lnTo>
                  <a:lnTo>
                    <a:pt x="2196706" y="39966"/>
                  </a:lnTo>
                  <a:lnTo>
                    <a:pt x="2196706" y="75793"/>
                  </a:lnTo>
                  <a:lnTo>
                    <a:pt x="2239683" y="59270"/>
                  </a:lnTo>
                  <a:lnTo>
                    <a:pt x="2243620" y="57632"/>
                  </a:lnTo>
                  <a:lnTo>
                    <a:pt x="2245741" y="56819"/>
                  </a:lnTo>
                  <a:lnTo>
                    <a:pt x="2246045" y="56819"/>
                  </a:lnTo>
                  <a:lnTo>
                    <a:pt x="2247163" y="56819"/>
                  </a:lnTo>
                  <a:lnTo>
                    <a:pt x="2247722" y="57340"/>
                  </a:lnTo>
                  <a:lnTo>
                    <a:pt x="2247722" y="58381"/>
                  </a:lnTo>
                  <a:lnTo>
                    <a:pt x="2247646" y="60769"/>
                  </a:lnTo>
                  <a:lnTo>
                    <a:pt x="2247493" y="64515"/>
                  </a:lnTo>
                  <a:lnTo>
                    <a:pt x="2247265" y="69659"/>
                  </a:lnTo>
                  <a:lnTo>
                    <a:pt x="2247125" y="74714"/>
                  </a:lnTo>
                  <a:lnTo>
                    <a:pt x="2244336" y="116979"/>
                  </a:lnTo>
                  <a:lnTo>
                    <a:pt x="2235555" y="144780"/>
                  </a:lnTo>
                  <a:lnTo>
                    <a:pt x="2233015" y="147154"/>
                  </a:lnTo>
                  <a:lnTo>
                    <a:pt x="2229294" y="148348"/>
                  </a:lnTo>
                  <a:lnTo>
                    <a:pt x="2224392" y="148348"/>
                  </a:lnTo>
                  <a:lnTo>
                    <a:pt x="2221636" y="148348"/>
                  </a:lnTo>
                  <a:lnTo>
                    <a:pt x="2218435" y="148120"/>
                  </a:lnTo>
                  <a:lnTo>
                    <a:pt x="2214791" y="147675"/>
                  </a:lnTo>
                  <a:lnTo>
                    <a:pt x="2213000" y="147459"/>
                  </a:lnTo>
                  <a:lnTo>
                    <a:pt x="2211958" y="147116"/>
                  </a:lnTo>
                  <a:lnTo>
                    <a:pt x="2211666" y="146672"/>
                  </a:lnTo>
                  <a:lnTo>
                    <a:pt x="2211362" y="146303"/>
                  </a:lnTo>
                  <a:lnTo>
                    <a:pt x="2211184" y="145186"/>
                  </a:lnTo>
                  <a:lnTo>
                    <a:pt x="2211108" y="143332"/>
                  </a:lnTo>
                  <a:lnTo>
                    <a:pt x="2210879" y="141096"/>
                  </a:lnTo>
                  <a:lnTo>
                    <a:pt x="2210028" y="138633"/>
                  </a:lnTo>
                  <a:lnTo>
                    <a:pt x="2208542" y="135953"/>
                  </a:lnTo>
                  <a:lnTo>
                    <a:pt x="2214346" y="137375"/>
                  </a:lnTo>
                  <a:lnTo>
                    <a:pt x="2219363" y="138074"/>
                  </a:lnTo>
                  <a:lnTo>
                    <a:pt x="2223604" y="138074"/>
                  </a:lnTo>
                  <a:lnTo>
                    <a:pt x="2226805" y="138074"/>
                  </a:lnTo>
                  <a:lnTo>
                    <a:pt x="2235831" y="97477"/>
                  </a:lnTo>
                  <a:lnTo>
                    <a:pt x="2236660" y="70777"/>
                  </a:lnTo>
                  <a:lnTo>
                    <a:pt x="2196706" y="85725"/>
                  </a:lnTo>
                  <a:lnTo>
                    <a:pt x="2196706" y="130708"/>
                  </a:lnTo>
                  <a:lnTo>
                    <a:pt x="2197150" y="166090"/>
                  </a:lnTo>
                  <a:lnTo>
                    <a:pt x="2197150" y="167208"/>
                  </a:lnTo>
                  <a:lnTo>
                    <a:pt x="2196592" y="167766"/>
                  </a:lnTo>
                  <a:lnTo>
                    <a:pt x="2195474" y="167766"/>
                  </a:lnTo>
                  <a:lnTo>
                    <a:pt x="2187778" y="167766"/>
                  </a:lnTo>
                  <a:lnTo>
                    <a:pt x="2186736" y="167766"/>
                  </a:lnTo>
                  <a:lnTo>
                    <a:pt x="2186216" y="167208"/>
                  </a:lnTo>
                  <a:lnTo>
                    <a:pt x="2186216" y="166090"/>
                  </a:lnTo>
                  <a:lnTo>
                    <a:pt x="2186660" y="130708"/>
                  </a:lnTo>
                  <a:lnTo>
                    <a:pt x="2186660" y="89522"/>
                  </a:lnTo>
                  <a:lnTo>
                    <a:pt x="2153284" y="101917"/>
                  </a:lnTo>
                  <a:lnTo>
                    <a:pt x="2153284" y="179158"/>
                  </a:lnTo>
                  <a:lnTo>
                    <a:pt x="2153284" y="186448"/>
                  </a:lnTo>
                  <a:lnTo>
                    <a:pt x="2198039" y="196570"/>
                  </a:lnTo>
                  <a:lnTo>
                    <a:pt x="2207810" y="196472"/>
                  </a:lnTo>
                  <a:lnTo>
                    <a:pt x="2245220" y="185369"/>
                  </a:lnTo>
                  <a:lnTo>
                    <a:pt x="2246261" y="180606"/>
                  </a:lnTo>
                  <a:lnTo>
                    <a:pt x="2247087" y="176885"/>
                  </a:lnTo>
                  <a:lnTo>
                    <a:pt x="2247785" y="170306"/>
                  </a:lnTo>
                  <a:lnTo>
                    <a:pt x="2248382" y="160845"/>
                  </a:lnTo>
                  <a:lnTo>
                    <a:pt x="2250465" y="162712"/>
                  </a:lnTo>
                  <a:lnTo>
                    <a:pt x="2252738" y="164160"/>
                  </a:lnTo>
                  <a:lnTo>
                    <a:pt x="2255189" y="165201"/>
                  </a:lnTo>
                  <a:lnTo>
                    <a:pt x="2257272" y="166090"/>
                  </a:lnTo>
                  <a:lnTo>
                    <a:pt x="2258314" y="167144"/>
                  </a:lnTo>
                  <a:lnTo>
                    <a:pt x="2258314" y="168325"/>
                  </a:lnTo>
                  <a:lnTo>
                    <a:pt x="2258314" y="168770"/>
                  </a:lnTo>
                  <a:lnTo>
                    <a:pt x="2258288" y="169329"/>
                  </a:lnTo>
                  <a:lnTo>
                    <a:pt x="2258212" y="170002"/>
                  </a:lnTo>
                  <a:lnTo>
                    <a:pt x="2257171" y="180568"/>
                  </a:lnTo>
                  <a:lnTo>
                    <a:pt x="2247265" y="199364"/>
                  </a:lnTo>
                  <a:lnTo>
                    <a:pt x="2243404" y="202044"/>
                  </a:lnTo>
                  <a:lnTo>
                    <a:pt x="2196477" y="206387"/>
                  </a:lnTo>
                  <a:lnTo>
                    <a:pt x="2181040" y="206116"/>
                  </a:lnTo>
                  <a:lnTo>
                    <a:pt x="2143010" y="192811"/>
                  </a:lnTo>
                  <a:lnTo>
                    <a:pt x="2143010" y="182841"/>
                  </a:lnTo>
                  <a:lnTo>
                    <a:pt x="2143010" y="105816"/>
                  </a:lnTo>
                  <a:lnTo>
                    <a:pt x="2136007" y="108457"/>
                  </a:lnTo>
                  <a:lnTo>
                    <a:pt x="2129170" y="111123"/>
                  </a:lnTo>
                  <a:lnTo>
                    <a:pt x="2122500" y="113815"/>
                  </a:lnTo>
                  <a:lnTo>
                    <a:pt x="2115997" y="116535"/>
                  </a:lnTo>
                  <a:lnTo>
                    <a:pt x="2115553" y="116687"/>
                  </a:lnTo>
                  <a:lnTo>
                    <a:pt x="2115223" y="116763"/>
                  </a:lnTo>
                  <a:lnTo>
                    <a:pt x="2114994" y="116763"/>
                  </a:lnTo>
                  <a:lnTo>
                    <a:pt x="2114626" y="116763"/>
                  </a:lnTo>
                  <a:lnTo>
                    <a:pt x="2111755" y="107353"/>
                  </a:lnTo>
                  <a:lnTo>
                    <a:pt x="2111755" y="107048"/>
                  </a:lnTo>
                  <a:lnTo>
                    <a:pt x="2111755" y="106527"/>
                  </a:lnTo>
                  <a:lnTo>
                    <a:pt x="2112136" y="106197"/>
                  </a:lnTo>
                  <a:lnTo>
                    <a:pt x="2112873" y="106044"/>
                  </a:lnTo>
                  <a:lnTo>
                    <a:pt x="2117186" y="104775"/>
                  </a:lnTo>
                  <a:lnTo>
                    <a:pt x="2123646" y="102641"/>
                  </a:lnTo>
                  <a:lnTo>
                    <a:pt x="2132254" y="99640"/>
                  </a:lnTo>
                  <a:lnTo>
                    <a:pt x="2143010" y="95770"/>
                  </a:lnTo>
                  <a:lnTo>
                    <a:pt x="2143010" y="63957"/>
                  </a:lnTo>
                  <a:lnTo>
                    <a:pt x="2143086" y="61506"/>
                  </a:lnTo>
                  <a:lnTo>
                    <a:pt x="2143125" y="58940"/>
                  </a:lnTo>
                  <a:lnTo>
                    <a:pt x="2143125" y="56261"/>
                  </a:lnTo>
                  <a:lnTo>
                    <a:pt x="2143027" y="48114"/>
                  </a:lnTo>
                  <a:lnTo>
                    <a:pt x="2142734" y="40971"/>
                  </a:lnTo>
                  <a:lnTo>
                    <a:pt x="2142246" y="34831"/>
                  </a:lnTo>
                  <a:lnTo>
                    <a:pt x="2141562" y="29692"/>
                  </a:lnTo>
                  <a:lnTo>
                    <a:pt x="2145283" y="29692"/>
                  </a:lnTo>
                  <a:lnTo>
                    <a:pt x="2149119" y="29997"/>
                  </a:lnTo>
                  <a:lnTo>
                    <a:pt x="2153056" y="30594"/>
                  </a:lnTo>
                  <a:lnTo>
                    <a:pt x="2154923" y="30810"/>
                  </a:lnTo>
                  <a:lnTo>
                    <a:pt x="2155850" y="31407"/>
                  </a:lnTo>
                  <a:lnTo>
                    <a:pt x="2155850" y="32372"/>
                  </a:lnTo>
                  <a:lnTo>
                    <a:pt x="2155850" y="33197"/>
                  </a:lnTo>
                  <a:lnTo>
                    <a:pt x="2155367" y="34645"/>
                  </a:lnTo>
                  <a:lnTo>
                    <a:pt x="2154402" y="36728"/>
                  </a:lnTo>
                  <a:lnTo>
                    <a:pt x="2153911" y="39516"/>
                  </a:lnTo>
                  <a:lnTo>
                    <a:pt x="2153562" y="44984"/>
                  </a:lnTo>
                  <a:lnTo>
                    <a:pt x="2153354" y="53132"/>
                  </a:lnTo>
                  <a:lnTo>
                    <a:pt x="2153284" y="63957"/>
                  </a:lnTo>
                  <a:lnTo>
                    <a:pt x="2153284" y="91871"/>
                  </a:lnTo>
                  <a:lnTo>
                    <a:pt x="2186660" y="79476"/>
                  </a:lnTo>
                  <a:lnTo>
                    <a:pt x="2186660" y="41084"/>
                  </a:lnTo>
                  <a:lnTo>
                    <a:pt x="2186555" y="31592"/>
                  </a:lnTo>
                  <a:lnTo>
                    <a:pt x="2186241" y="23442"/>
                  </a:lnTo>
                  <a:lnTo>
                    <a:pt x="2185717" y="16633"/>
                  </a:lnTo>
                  <a:lnTo>
                    <a:pt x="2184984" y="11163"/>
                  </a:lnTo>
                  <a:close/>
                </a:path>
                <a:path w="2801620" h="221614">
                  <a:moveTo>
                    <a:pt x="713701" y="11163"/>
                  </a:moveTo>
                  <a:lnTo>
                    <a:pt x="717575" y="11315"/>
                  </a:lnTo>
                  <a:lnTo>
                    <a:pt x="721525" y="11683"/>
                  </a:lnTo>
                  <a:lnTo>
                    <a:pt x="725538" y="12280"/>
                  </a:lnTo>
                  <a:lnTo>
                    <a:pt x="727252" y="12509"/>
                  </a:lnTo>
                  <a:lnTo>
                    <a:pt x="728103" y="13144"/>
                  </a:lnTo>
                  <a:lnTo>
                    <a:pt x="728103" y="14185"/>
                  </a:lnTo>
                  <a:lnTo>
                    <a:pt x="728103" y="14846"/>
                  </a:lnTo>
                  <a:lnTo>
                    <a:pt x="727659" y="16268"/>
                  </a:lnTo>
                  <a:lnTo>
                    <a:pt x="726770" y="18427"/>
                  </a:lnTo>
                  <a:lnTo>
                    <a:pt x="725944" y="20358"/>
                  </a:lnTo>
                  <a:lnTo>
                    <a:pt x="725538" y="26606"/>
                  </a:lnTo>
                  <a:lnTo>
                    <a:pt x="725538" y="37172"/>
                  </a:lnTo>
                  <a:lnTo>
                    <a:pt x="725538" y="58267"/>
                  </a:lnTo>
                  <a:lnTo>
                    <a:pt x="730338" y="58267"/>
                  </a:lnTo>
                  <a:lnTo>
                    <a:pt x="752995" y="57823"/>
                  </a:lnTo>
                  <a:lnTo>
                    <a:pt x="754037" y="57823"/>
                  </a:lnTo>
                  <a:lnTo>
                    <a:pt x="754557" y="58343"/>
                  </a:lnTo>
                  <a:lnTo>
                    <a:pt x="754557" y="59385"/>
                  </a:lnTo>
                  <a:lnTo>
                    <a:pt x="754557" y="66751"/>
                  </a:lnTo>
                  <a:lnTo>
                    <a:pt x="754557" y="67792"/>
                  </a:lnTo>
                  <a:lnTo>
                    <a:pt x="754037" y="68313"/>
                  </a:lnTo>
                  <a:lnTo>
                    <a:pt x="752995" y="68313"/>
                  </a:lnTo>
                  <a:lnTo>
                    <a:pt x="730338" y="67868"/>
                  </a:lnTo>
                  <a:lnTo>
                    <a:pt x="725538" y="67868"/>
                  </a:lnTo>
                  <a:lnTo>
                    <a:pt x="725538" y="115862"/>
                  </a:lnTo>
                  <a:lnTo>
                    <a:pt x="733144" y="112675"/>
                  </a:lnTo>
                  <a:lnTo>
                    <a:pt x="740665" y="109251"/>
                  </a:lnTo>
                  <a:lnTo>
                    <a:pt x="748103" y="105589"/>
                  </a:lnTo>
                  <a:lnTo>
                    <a:pt x="755459" y="101688"/>
                  </a:lnTo>
                  <a:lnTo>
                    <a:pt x="755230" y="103403"/>
                  </a:lnTo>
                  <a:lnTo>
                    <a:pt x="755116" y="105003"/>
                  </a:lnTo>
                  <a:lnTo>
                    <a:pt x="755116" y="106489"/>
                  </a:lnTo>
                  <a:lnTo>
                    <a:pt x="755116" y="107314"/>
                  </a:lnTo>
                  <a:lnTo>
                    <a:pt x="755154" y="108051"/>
                  </a:lnTo>
                  <a:lnTo>
                    <a:pt x="755230" y="108724"/>
                  </a:lnTo>
                  <a:lnTo>
                    <a:pt x="755307" y="109842"/>
                  </a:lnTo>
                  <a:lnTo>
                    <a:pt x="755345" y="110515"/>
                  </a:lnTo>
                  <a:lnTo>
                    <a:pt x="755345" y="110731"/>
                  </a:lnTo>
                  <a:lnTo>
                    <a:pt x="755345" y="112077"/>
                  </a:lnTo>
                  <a:lnTo>
                    <a:pt x="725538" y="126136"/>
                  </a:lnTo>
                  <a:lnTo>
                    <a:pt x="725538" y="160629"/>
                  </a:lnTo>
                  <a:lnTo>
                    <a:pt x="725766" y="191541"/>
                  </a:lnTo>
                  <a:lnTo>
                    <a:pt x="725766" y="199885"/>
                  </a:lnTo>
                  <a:lnTo>
                    <a:pt x="723938" y="205422"/>
                  </a:lnTo>
                  <a:lnTo>
                    <a:pt x="720293" y="208178"/>
                  </a:lnTo>
                  <a:lnTo>
                    <a:pt x="716864" y="210705"/>
                  </a:lnTo>
                  <a:lnTo>
                    <a:pt x="711250" y="211975"/>
                  </a:lnTo>
                  <a:lnTo>
                    <a:pt x="703440" y="211975"/>
                  </a:lnTo>
                  <a:lnTo>
                    <a:pt x="701433" y="211975"/>
                  </a:lnTo>
                  <a:lnTo>
                    <a:pt x="691794" y="206387"/>
                  </a:lnTo>
                  <a:lnTo>
                    <a:pt x="690562" y="203822"/>
                  </a:lnTo>
                  <a:lnTo>
                    <a:pt x="688479" y="200482"/>
                  </a:lnTo>
                  <a:lnTo>
                    <a:pt x="693394" y="201066"/>
                  </a:lnTo>
                  <a:lnTo>
                    <a:pt x="699274" y="201371"/>
                  </a:lnTo>
                  <a:lnTo>
                    <a:pt x="706120" y="201371"/>
                  </a:lnTo>
                  <a:lnTo>
                    <a:pt x="709764" y="201371"/>
                  </a:lnTo>
                  <a:lnTo>
                    <a:pt x="712254" y="200406"/>
                  </a:lnTo>
                  <a:lnTo>
                    <a:pt x="713600" y="198462"/>
                  </a:lnTo>
                  <a:lnTo>
                    <a:pt x="714717" y="196761"/>
                  </a:lnTo>
                  <a:lnTo>
                    <a:pt x="715263" y="193814"/>
                  </a:lnTo>
                  <a:lnTo>
                    <a:pt x="715263" y="189649"/>
                  </a:lnTo>
                  <a:lnTo>
                    <a:pt x="715263" y="130492"/>
                  </a:lnTo>
                  <a:lnTo>
                    <a:pt x="712736" y="131610"/>
                  </a:lnTo>
                  <a:lnTo>
                    <a:pt x="706932" y="133984"/>
                  </a:lnTo>
                  <a:lnTo>
                    <a:pt x="697852" y="137629"/>
                  </a:lnTo>
                  <a:lnTo>
                    <a:pt x="693610" y="139268"/>
                  </a:lnTo>
                  <a:lnTo>
                    <a:pt x="690752" y="140868"/>
                  </a:lnTo>
                  <a:lnTo>
                    <a:pt x="689267" y="142430"/>
                  </a:lnTo>
                  <a:lnTo>
                    <a:pt x="688149" y="143471"/>
                  </a:lnTo>
                  <a:lnTo>
                    <a:pt x="687222" y="143992"/>
                  </a:lnTo>
                  <a:lnTo>
                    <a:pt x="686473" y="143992"/>
                  </a:lnTo>
                  <a:lnTo>
                    <a:pt x="685647" y="143992"/>
                  </a:lnTo>
                  <a:lnTo>
                    <a:pt x="680110" y="131165"/>
                  </a:lnTo>
                  <a:lnTo>
                    <a:pt x="685469" y="130340"/>
                  </a:lnTo>
                  <a:lnTo>
                    <a:pt x="692162" y="128511"/>
                  </a:lnTo>
                  <a:lnTo>
                    <a:pt x="700201" y="125691"/>
                  </a:lnTo>
                  <a:lnTo>
                    <a:pt x="705929" y="123685"/>
                  </a:lnTo>
                  <a:lnTo>
                    <a:pt x="710958" y="121780"/>
                  </a:lnTo>
                  <a:lnTo>
                    <a:pt x="715263" y="120002"/>
                  </a:lnTo>
                  <a:lnTo>
                    <a:pt x="715263" y="67868"/>
                  </a:lnTo>
                  <a:lnTo>
                    <a:pt x="706335" y="67868"/>
                  </a:lnTo>
                  <a:lnTo>
                    <a:pt x="683679" y="68313"/>
                  </a:lnTo>
                  <a:lnTo>
                    <a:pt x="682637" y="68313"/>
                  </a:lnTo>
                  <a:lnTo>
                    <a:pt x="682116" y="67792"/>
                  </a:lnTo>
                  <a:lnTo>
                    <a:pt x="682116" y="66751"/>
                  </a:lnTo>
                  <a:lnTo>
                    <a:pt x="682116" y="59385"/>
                  </a:lnTo>
                  <a:lnTo>
                    <a:pt x="682116" y="58343"/>
                  </a:lnTo>
                  <a:lnTo>
                    <a:pt x="682637" y="57823"/>
                  </a:lnTo>
                  <a:lnTo>
                    <a:pt x="683679" y="57823"/>
                  </a:lnTo>
                  <a:lnTo>
                    <a:pt x="706335" y="58267"/>
                  </a:lnTo>
                  <a:lnTo>
                    <a:pt x="715263" y="58267"/>
                  </a:lnTo>
                  <a:lnTo>
                    <a:pt x="715263" y="37401"/>
                  </a:lnTo>
                  <a:lnTo>
                    <a:pt x="715166" y="28726"/>
                  </a:lnTo>
                  <a:lnTo>
                    <a:pt x="714873" y="21462"/>
                  </a:lnTo>
                  <a:lnTo>
                    <a:pt x="714385" y="15609"/>
                  </a:lnTo>
                  <a:lnTo>
                    <a:pt x="713701" y="11163"/>
                  </a:lnTo>
                  <a:close/>
                </a:path>
                <a:path w="2801620" h="221614">
                  <a:moveTo>
                    <a:pt x="1194904" y="10947"/>
                  </a:moveTo>
                  <a:lnTo>
                    <a:pt x="1199070" y="12204"/>
                  </a:lnTo>
                  <a:lnTo>
                    <a:pt x="1202791" y="13665"/>
                  </a:lnTo>
                  <a:lnTo>
                    <a:pt x="1206068" y="15290"/>
                  </a:lnTo>
                  <a:lnTo>
                    <a:pt x="1207477" y="15963"/>
                  </a:lnTo>
                  <a:lnTo>
                    <a:pt x="1208189" y="16713"/>
                  </a:lnTo>
                  <a:lnTo>
                    <a:pt x="1208189" y="17525"/>
                  </a:lnTo>
                  <a:lnTo>
                    <a:pt x="1208189" y="18643"/>
                  </a:lnTo>
                  <a:lnTo>
                    <a:pt x="1207668" y="19646"/>
                  </a:lnTo>
                  <a:lnTo>
                    <a:pt x="1206627" y="20548"/>
                  </a:lnTo>
                  <a:lnTo>
                    <a:pt x="1205064" y="21513"/>
                  </a:lnTo>
                  <a:lnTo>
                    <a:pt x="1203464" y="24333"/>
                  </a:lnTo>
                  <a:lnTo>
                    <a:pt x="1183525" y="68097"/>
                  </a:lnTo>
                  <a:lnTo>
                    <a:pt x="1183525" y="176479"/>
                  </a:lnTo>
                  <a:lnTo>
                    <a:pt x="1183970" y="212089"/>
                  </a:lnTo>
                  <a:lnTo>
                    <a:pt x="1183970" y="213131"/>
                  </a:lnTo>
                  <a:lnTo>
                    <a:pt x="1183373" y="213652"/>
                  </a:lnTo>
                  <a:lnTo>
                    <a:pt x="1182179" y="213652"/>
                  </a:lnTo>
                  <a:lnTo>
                    <a:pt x="1173924" y="213652"/>
                  </a:lnTo>
                  <a:lnTo>
                    <a:pt x="1172883" y="213652"/>
                  </a:lnTo>
                  <a:lnTo>
                    <a:pt x="1172362" y="213131"/>
                  </a:lnTo>
                  <a:lnTo>
                    <a:pt x="1172362" y="212089"/>
                  </a:lnTo>
                  <a:lnTo>
                    <a:pt x="1172806" y="176479"/>
                  </a:lnTo>
                  <a:lnTo>
                    <a:pt x="1172806" y="117424"/>
                  </a:lnTo>
                  <a:lnTo>
                    <a:pt x="1172847" y="109244"/>
                  </a:lnTo>
                  <a:lnTo>
                    <a:pt x="1172971" y="100993"/>
                  </a:lnTo>
                  <a:lnTo>
                    <a:pt x="1173181" y="92671"/>
                  </a:lnTo>
                  <a:lnTo>
                    <a:pt x="1173479" y="84277"/>
                  </a:lnTo>
                  <a:lnTo>
                    <a:pt x="1166778" y="93647"/>
                  </a:lnTo>
                  <a:lnTo>
                    <a:pt x="1159857" y="102555"/>
                  </a:lnTo>
                  <a:lnTo>
                    <a:pt x="1152714" y="111001"/>
                  </a:lnTo>
                  <a:lnTo>
                    <a:pt x="1145349" y="118986"/>
                  </a:lnTo>
                  <a:lnTo>
                    <a:pt x="1144231" y="120256"/>
                  </a:lnTo>
                  <a:lnTo>
                    <a:pt x="1143368" y="120891"/>
                  </a:lnTo>
                  <a:lnTo>
                    <a:pt x="1142784" y="120891"/>
                  </a:lnTo>
                  <a:lnTo>
                    <a:pt x="1142187" y="120891"/>
                  </a:lnTo>
                  <a:lnTo>
                    <a:pt x="1141437" y="120256"/>
                  </a:lnTo>
                  <a:lnTo>
                    <a:pt x="1140548" y="118986"/>
                  </a:lnTo>
                  <a:lnTo>
                    <a:pt x="1138834" y="116382"/>
                  </a:lnTo>
                  <a:lnTo>
                    <a:pt x="1137081" y="114566"/>
                  </a:lnTo>
                  <a:lnTo>
                    <a:pt x="1135303" y="113525"/>
                  </a:lnTo>
                  <a:lnTo>
                    <a:pt x="1153636" y="92775"/>
                  </a:lnTo>
                  <a:lnTo>
                    <a:pt x="1169123" y="71272"/>
                  </a:lnTo>
                  <a:lnTo>
                    <a:pt x="1181763" y="49017"/>
                  </a:lnTo>
                  <a:lnTo>
                    <a:pt x="1191552" y="26009"/>
                  </a:lnTo>
                  <a:lnTo>
                    <a:pt x="1193571" y="20358"/>
                  </a:lnTo>
                  <a:lnTo>
                    <a:pt x="1194689" y="15328"/>
                  </a:lnTo>
                  <a:lnTo>
                    <a:pt x="1194904" y="10947"/>
                  </a:lnTo>
                  <a:close/>
                </a:path>
                <a:path w="2801620" h="221614">
                  <a:moveTo>
                    <a:pt x="1037526" y="9156"/>
                  </a:moveTo>
                  <a:lnTo>
                    <a:pt x="1051585" y="11087"/>
                  </a:lnTo>
                  <a:lnTo>
                    <a:pt x="1051585" y="12064"/>
                  </a:lnTo>
                  <a:lnTo>
                    <a:pt x="1051585" y="12509"/>
                  </a:lnTo>
                  <a:lnTo>
                    <a:pt x="1051280" y="13804"/>
                  </a:lnTo>
                  <a:lnTo>
                    <a:pt x="1050696" y="15963"/>
                  </a:lnTo>
                  <a:lnTo>
                    <a:pt x="1049794" y="18491"/>
                  </a:lnTo>
                  <a:lnTo>
                    <a:pt x="1049350" y="25895"/>
                  </a:lnTo>
                  <a:lnTo>
                    <a:pt x="1049350" y="38176"/>
                  </a:lnTo>
                  <a:lnTo>
                    <a:pt x="1049350" y="39738"/>
                  </a:lnTo>
                  <a:lnTo>
                    <a:pt x="1071791" y="39738"/>
                  </a:lnTo>
                  <a:lnTo>
                    <a:pt x="1101255" y="39293"/>
                  </a:lnTo>
                  <a:lnTo>
                    <a:pt x="1102296" y="39293"/>
                  </a:lnTo>
                  <a:lnTo>
                    <a:pt x="1102817" y="39814"/>
                  </a:lnTo>
                  <a:lnTo>
                    <a:pt x="1102817" y="40855"/>
                  </a:lnTo>
                  <a:lnTo>
                    <a:pt x="1102817" y="47777"/>
                  </a:lnTo>
                  <a:lnTo>
                    <a:pt x="1102817" y="48818"/>
                  </a:lnTo>
                  <a:lnTo>
                    <a:pt x="1102296" y="49339"/>
                  </a:lnTo>
                  <a:lnTo>
                    <a:pt x="1101255" y="49339"/>
                  </a:lnTo>
                  <a:lnTo>
                    <a:pt x="1071791" y="48894"/>
                  </a:lnTo>
                  <a:lnTo>
                    <a:pt x="1049350" y="48894"/>
                  </a:lnTo>
                  <a:lnTo>
                    <a:pt x="1049350" y="81826"/>
                  </a:lnTo>
                  <a:lnTo>
                    <a:pt x="1081392" y="81826"/>
                  </a:lnTo>
                  <a:lnTo>
                    <a:pt x="1113091" y="81381"/>
                  </a:lnTo>
                  <a:lnTo>
                    <a:pt x="1114209" y="81381"/>
                  </a:lnTo>
                  <a:lnTo>
                    <a:pt x="1114767" y="81902"/>
                  </a:lnTo>
                  <a:lnTo>
                    <a:pt x="1114767" y="82943"/>
                  </a:lnTo>
                  <a:lnTo>
                    <a:pt x="1114767" y="89865"/>
                  </a:lnTo>
                  <a:lnTo>
                    <a:pt x="1114767" y="90906"/>
                  </a:lnTo>
                  <a:lnTo>
                    <a:pt x="1114209" y="91427"/>
                  </a:lnTo>
                  <a:lnTo>
                    <a:pt x="1113091" y="91427"/>
                  </a:lnTo>
                  <a:lnTo>
                    <a:pt x="1081392" y="90970"/>
                  </a:lnTo>
                  <a:lnTo>
                    <a:pt x="1016203" y="90970"/>
                  </a:lnTo>
                  <a:lnTo>
                    <a:pt x="984719" y="91427"/>
                  </a:lnTo>
                  <a:lnTo>
                    <a:pt x="983602" y="91427"/>
                  </a:lnTo>
                  <a:lnTo>
                    <a:pt x="983043" y="90906"/>
                  </a:lnTo>
                  <a:lnTo>
                    <a:pt x="983043" y="89865"/>
                  </a:lnTo>
                  <a:lnTo>
                    <a:pt x="983043" y="82943"/>
                  </a:lnTo>
                  <a:lnTo>
                    <a:pt x="983043" y="81902"/>
                  </a:lnTo>
                  <a:lnTo>
                    <a:pt x="983602" y="81381"/>
                  </a:lnTo>
                  <a:lnTo>
                    <a:pt x="984719" y="81381"/>
                  </a:lnTo>
                  <a:lnTo>
                    <a:pt x="1016203" y="81826"/>
                  </a:lnTo>
                  <a:lnTo>
                    <a:pt x="1039088" y="81826"/>
                  </a:lnTo>
                  <a:lnTo>
                    <a:pt x="1039088" y="48894"/>
                  </a:lnTo>
                  <a:lnTo>
                    <a:pt x="1023785" y="48894"/>
                  </a:lnTo>
                  <a:lnTo>
                    <a:pt x="994321" y="49339"/>
                  </a:lnTo>
                  <a:lnTo>
                    <a:pt x="993063" y="49339"/>
                  </a:lnTo>
                  <a:lnTo>
                    <a:pt x="992428" y="48818"/>
                  </a:lnTo>
                  <a:lnTo>
                    <a:pt x="992428" y="47777"/>
                  </a:lnTo>
                  <a:lnTo>
                    <a:pt x="992428" y="40855"/>
                  </a:lnTo>
                  <a:lnTo>
                    <a:pt x="992428" y="39814"/>
                  </a:lnTo>
                  <a:lnTo>
                    <a:pt x="993063" y="39293"/>
                  </a:lnTo>
                  <a:lnTo>
                    <a:pt x="994321" y="39293"/>
                  </a:lnTo>
                  <a:lnTo>
                    <a:pt x="1023785" y="39738"/>
                  </a:lnTo>
                  <a:lnTo>
                    <a:pt x="1039088" y="39738"/>
                  </a:lnTo>
                  <a:lnTo>
                    <a:pt x="1039088" y="38620"/>
                  </a:lnTo>
                  <a:lnTo>
                    <a:pt x="1038990" y="29121"/>
                  </a:lnTo>
                  <a:lnTo>
                    <a:pt x="1038698" y="21045"/>
                  </a:lnTo>
                  <a:lnTo>
                    <a:pt x="1038209" y="14390"/>
                  </a:lnTo>
                  <a:lnTo>
                    <a:pt x="1037526" y="9156"/>
                  </a:lnTo>
                  <a:close/>
                </a:path>
                <a:path w="2801620" h="221614">
                  <a:moveTo>
                    <a:pt x="1411452" y="8928"/>
                  </a:moveTo>
                  <a:lnTo>
                    <a:pt x="1415618" y="9677"/>
                  </a:lnTo>
                  <a:lnTo>
                    <a:pt x="1419491" y="10642"/>
                  </a:lnTo>
                  <a:lnTo>
                    <a:pt x="1423060" y="11836"/>
                  </a:lnTo>
                  <a:lnTo>
                    <a:pt x="1424622" y="12357"/>
                  </a:lnTo>
                  <a:lnTo>
                    <a:pt x="1425409" y="13144"/>
                  </a:lnTo>
                  <a:lnTo>
                    <a:pt x="1425409" y="14185"/>
                  </a:lnTo>
                  <a:lnTo>
                    <a:pt x="1425409" y="15151"/>
                  </a:lnTo>
                  <a:lnTo>
                    <a:pt x="1424876" y="16040"/>
                  </a:lnTo>
                  <a:lnTo>
                    <a:pt x="1423835" y="16865"/>
                  </a:lnTo>
                  <a:lnTo>
                    <a:pt x="1422577" y="17906"/>
                  </a:lnTo>
                  <a:lnTo>
                    <a:pt x="1421498" y="19723"/>
                  </a:lnTo>
                  <a:lnTo>
                    <a:pt x="1420609" y="22326"/>
                  </a:lnTo>
                  <a:lnTo>
                    <a:pt x="1417580" y="31215"/>
                  </a:lnTo>
                  <a:lnTo>
                    <a:pt x="1414970" y="38681"/>
                  </a:lnTo>
                  <a:lnTo>
                    <a:pt x="1412779" y="44722"/>
                  </a:lnTo>
                  <a:lnTo>
                    <a:pt x="1411008" y="49339"/>
                  </a:lnTo>
                  <a:lnTo>
                    <a:pt x="1423733" y="49339"/>
                  </a:lnTo>
                  <a:lnTo>
                    <a:pt x="1445717" y="48894"/>
                  </a:lnTo>
                  <a:lnTo>
                    <a:pt x="1446758" y="48894"/>
                  </a:lnTo>
                  <a:lnTo>
                    <a:pt x="1447279" y="49415"/>
                  </a:lnTo>
                  <a:lnTo>
                    <a:pt x="1447279" y="50457"/>
                  </a:lnTo>
                  <a:lnTo>
                    <a:pt x="1446834" y="94106"/>
                  </a:lnTo>
                  <a:lnTo>
                    <a:pt x="1446834" y="135953"/>
                  </a:lnTo>
                  <a:lnTo>
                    <a:pt x="1447279" y="198805"/>
                  </a:lnTo>
                  <a:lnTo>
                    <a:pt x="1447279" y="199847"/>
                  </a:lnTo>
                  <a:lnTo>
                    <a:pt x="1446758" y="200367"/>
                  </a:lnTo>
                  <a:lnTo>
                    <a:pt x="1445717" y="200367"/>
                  </a:lnTo>
                  <a:lnTo>
                    <a:pt x="1438351" y="200367"/>
                  </a:lnTo>
                  <a:lnTo>
                    <a:pt x="1437309" y="200367"/>
                  </a:lnTo>
                  <a:lnTo>
                    <a:pt x="1436789" y="199847"/>
                  </a:lnTo>
                  <a:lnTo>
                    <a:pt x="1436789" y="198805"/>
                  </a:lnTo>
                  <a:lnTo>
                    <a:pt x="1436789" y="185077"/>
                  </a:lnTo>
                  <a:lnTo>
                    <a:pt x="1389240" y="185077"/>
                  </a:lnTo>
                  <a:lnTo>
                    <a:pt x="1389240" y="203377"/>
                  </a:lnTo>
                  <a:lnTo>
                    <a:pt x="1389240" y="204419"/>
                  </a:lnTo>
                  <a:lnTo>
                    <a:pt x="1388719" y="204939"/>
                  </a:lnTo>
                  <a:lnTo>
                    <a:pt x="1387678" y="204939"/>
                  </a:lnTo>
                  <a:lnTo>
                    <a:pt x="1380312" y="204939"/>
                  </a:lnTo>
                  <a:lnTo>
                    <a:pt x="1379270" y="204939"/>
                  </a:lnTo>
                  <a:lnTo>
                    <a:pt x="1378750" y="204419"/>
                  </a:lnTo>
                  <a:lnTo>
                    <a:pt x="1378750" y="203377"/>
                  </a:lnTo>
                  <a:lnTo>
                    <a:pt x="1379194" y="138531"/>
                  </a:lnTo>
                  <a:lnTo>
                    <a:pt x="1379194" y="99682"/>
                  </a:lnTo>
                  <a:lnTo>
                    <a:pt x="1378750" y="50457"/>
                  </a:lnTo>
                  <a:lnTo>
                    <a:pt x="1378750" y="49415"/>
                  </a:lnTo>
                  <a:lnTo>
                    <a:pt x="1379270" y="48894"/>
                  </a:lnTo>
                  <a:lnTo>
                    <a:pt x="1380312" y="48894"/>
                  </a:lnTo>
                  <a:lnTo>
                    <a:pt x="1400619" y="49339"/>
                  </a:lnTo>
                  <a:lnTo>
                    <a:pt x="1403021" y="43395"/>
                  </a:lnTo>
                  <a:lnTo>
                    <a:pt x="1411452" y="12725"/>
                  </a:lnTo>
                  <a:lnTo>
                    <a:pt x="1411452" y="8928"/>
                  </a:lnTo>
                  <a:close/>
                </a:path>
                <a:path w="2801620" h="221614">
                  <a:moveTo>
                    <a:pt x="1488020" y="8597"/>
                  </a:moveTo>
                  <a:lnTo>
                    <a:pt x="1492046" y="9423"/>
                  </a:lnTo>
                  <a:lnTo>
                    <a:pt x="1495767" y="10566"/>
                  </a:lnTo>
                  <a:lnTo>
                    <a:pt x="1499184" y="12064"/>
                  </a:lnTo>
                  <a:lnTo>
                    <a:pt x="1501051" y="12801"/>
                  </a:lnTo>
                  <a:lnTo>
                    <a:pt x="1501978" y="13690"/>
                  </a:lnTo>
                  <a:lnTo>
                    <a:pt x="1501978" y="14744"/>
                  </a:lnTo>
                  <a:lnTo>
                    <a:pt x="1501978" y="15849"/>
                  </a:lnTo>
                  <a:lnTo>
                    <a:pt x="1501228" y="17157"/>
                  </a:lnTo>
                  <a:lnTo>
                    <a:pt x="1499742" y="18643"/>
                  </a:lnTo>
                  <a:lnTo>
                    <a:pt x="1498625" y="19761"/>
                  </a:lnTo>
                  <a:lnTo>
                    <a:pt x="1496910" y="23329"/>
                  </a:lnTo>
                  <a:lnTo>
                    <a:pt x="1494612" y="29362"/>
                  </a:lnTo>
                  <a:lnTo>
                    <a:pt x="1491703" y="37020"/>
                  </a:lnTo>
                  <a:lnTo>
                    <a:pt x="1488732" y="44208"/>
                  </a:lnTo>
                  <a:lnTo>
                    <a:pt x="1485684" y="50901"/>
                  </a:lnTo>
                  <a:lnTo>
                    <a:pt x="1537131" y="50901"/>
                  </a:lnTo>
                  <a:lnTo>
                    <a:pt x="1562811" y="50457"/>
                  </a:lnTo>
                  <a:lnTo>
                    <a:pt x="1564004" y="50457"/>
                  </a:lnTo>
                  <a:lnTo>
                    <a:pt x="1564589" y="51053"/>
                  </a:lnTo>
                  <a:lnTo>
                    <a:pt x="1564589" y="52247"/>
                  </a:lnTo>
                  <a:lnTo>
                    <a:pt x="1564297" y="55968"/>
                  </a:lnTo>
                  <a:lnTo>
                    <a:pt x="1564144" y="61544"/>
                  </a:lnTo>
                  <a:lnTo>
                    <a:pt x="1564144" y="68986"/>
                  </a:lnTo>
                  <a:lnTo>
                    <a:pt x="1563549" y="101824"/>
                  </a:lnTo>
                  <a:lnTo>
                    <a:pt x="1559758" y="156908"/>
                  </a:lnTo>
                  <a:lnTo>
                    <a:pt x="1552708" y="195062"/>
                  </a:lnTo>
                  <a:lnTo>
                    <a:pt x="1537614" y="213423"/>
                  </a:lnTo>
                  <a:lnTo>
                    <a:pt x="1530324" y="213423"/>
                  </a:lnTo>
                  <a:lnTo>
                    <a:pt x="1522437" y="213423"/>
                  </a:lnTo>
                  <a:lnTo>
                    <a:pt x="1502651" y="204749"/>
                  </a:lnTo>
                  <a:lnTo>
                    <a:pt x="1501635" y="202006"/>
                  </a:lnTo>
                  <a:lnTo>
                    <a:pt x="1500073" y="199466"/>
                  </a:lnTo>
                  <a:lnTo>
                    <a:pt x="1508538" y="200883"/>
                  </a:lnTo>
                  <a:lnTo>
                    <a:pt x="1515954" y="201895"/>
                  </a:lnTo>
                  <a:lnTo>
                    <a:pt x="1522322" y="202502"/>
                  </a:lnTo>
                  <a:lnTo>
                    <a:pt x="1527644" y="202704"/>
                  </a:lnTo>
                  <a:lnTo>
                    <a:pt x="1530108" y="202704"/>
                  </a:lnTo>
                  <a:lnTo>
                    <a:pt x="1535010" y="202704"/>
                  </a:lnTo>
                  <a:lnTo>
                    <a:pt x="1538846" y="199694"/>
                  </a:lnTo>
                  <a:lnTo>
                    <a:pt x="1541602" y="193662"/>
                  </a:lnTo>
                  <a:lnTo>
                    <a:pt x="1543532" y="189496"/>
                  </a:lnTo>
                  <a:lnTo>
                    <a:pt x="1551706" y="125853"/>
                  </a:lnTo>
                  <a:lnTo>
                    <a:pt x="1553438" y="60731"/>
                  </a:lnTo>
                  <a:lnTo>
                    <a:pt x="1481213" y="60731"/>
                  </a:lnTo>
                  <a:lnTo>
                    <a:pt x="1476770" y="69091"/>
                  </a:lnTo>
                  <a:lnTo>
                    <a:pt x="1472033" y="77104"/>
                  </a:lnTo>
                  <a:lnTo>
                    <a:pt x="1467002" y="84770"/>
                  </a:lnTo>
                  <a:lnTo>
                    <a:pt x="1461681" y="92087"/>
                  </a:lnTo>
                  <a:lnTo>
                    <a:pt x="1460487" y="93649"/>
                  </a:lnTo>
                  <a:lnTo>
                    <a:pt x="1459636" y="94437"/>
                  </a:lnTo>
                  <a:lnTo>
                    <a:pt x="1459115" y="94437"/>
                  </a:lnTo>
                  <a:lnTo>
                    <a:pt x="1458671" y="94437"/>
                  </a:lnTo>
                  <a:lnTo>
                    <a:pt x="1457769" y="93802"/>
                  </a:lnTo>
                  <a:lnTo>
                    <a:pt x="1456436" y="92532"/>
                  </a:lnTo>
                  <a:lnTo>
                    <a:pt x="1455089" y="91198"/>
                  </a:lnTo>
                  <a:lnTo>
                    <a:pt x="1453197" y="89966"/>
                  </a:lnTo>
                  <a:lnTo>
                    <a:pt x="1450746" y="88849"/>
                  </a:lnTo>
                  <a:lnTo>
                    <a:pt x="1460754" y="75536"/>
                  </a:lnTo>
                  <a:lnTo>
                    <a:pt x="1469577" y="61144"/>
                  </a:lnTo>
                  <a:lnTo>
                    <a:pt x="1477213" y="45675"/>
                  </a:lnTo>
                  <a:lnTo>
                    <a:pt x="1483664" y="29133"/>
                  </a:lnTo>
                  <a:lnTo>
                    <a:pt x="1486128" y="21843"/>
                  </a:lnTo>
                  <a:lnTo>
                    <a:pt x="1487576" y="14998"/>
                  </a:lnTo>
                  <a:lnTo>
                    <a:pt x="1488020" y="8597"/>
                  </a:lnTo>
                  <a:close/>
                </a:path>
                <a:path w="2801620" h="221614">
                  <a:moveTo>
                    <a:pt x="2632138" y="8153"/>
                  </a:moveTo>
                  <a:lnTo>
                    <a:pt x="2645651" y="10121"/>
                  </a:lnTo>
                  <a:lnTo>
                    <a:pt x="2645651" y="10947"/>
                  </a:lnTo>
                  <a:lnTo>
                    <a:pt x="2645651" y="11544"/>
                  </a:lnTo>
                  <a:lnTo>
                    <a:pt x="2645270" y="12839"/>
                  </a:lnTo>
                  <a:lnTo>
                    <a:pt x="2644533" y="14846"/>
                  </a:lnTo>
                  <a:lnTo>
                    <a:pt x="2643784" y="16865"/>
                  </a:lnTo>
                  <a:lnTo>
                    <a:pt x="2643416" y="20726"/>
                  </a:lnTo>
                  <a:lnTo>
                    <a:pt x="2643416" y="26454"/>
                  </a:lnTo>
                  <a:lnTo>
                    <a:pt x="2643416" y="31699"/>
                  </a:lnTo>
                  <a:lnTo>
                    <a:pt x="2664625" y="31699"/>
                  </a:lnTo>
                  <a:lnTo>
                    <a:pt x="2694533" y="31254"/>
                  </a:lnTo>
                  <a:lnTo>
                    <a:pt x="2695498" y="31254"/>
                  </a:lnTo>
                  <a:lnTo>
                    <a:pt x="2695981" y="31775"/>
                  </a:lnTo>
                  <a:lnTo>
                    <a:pt x="2695981" y="32816"/>
                  </a:lnTo>
                  <a:lnTo>
                    <a:pt x="2695981" y="39077"/>
                  </a:lnTo>
                  <a:lnTo>
                    <a:pt x="2695981" y="40119"/>
                  </a:lnTo>
                  <a:lnTo>
                    <a:pt x="2695498" y="40639"/>
                  </a:lnTo>
                  <a:lnTo>
                    <a:pt x="2694533" y="40639"/>
                  </a:lnTo>
                  <a:lnTo>
                    <a:pt x="2664625" y="40182"/>
                  </a:lnTo>
                  <a:lnTo>
                    <a:pt x="2643416" y="40182"/>
                  </a:lnTo>
                  <a:lnTo>
                    <a:pt x="2643416" y="59613"/>
                  </a:lnTo>
                  <a:lnTo>
                    <a:pt x="2677909" y="59613"/>
                  </a:lnTo>
                  <a:lnTo>
                    <a:pt x="2710167" y="59169"/>
                  </a:lnTo>
                  <a:lnTo>
                    <a:pt x="2711208" y="59169"/>
                  </a:lnTo>
                  <a:lnTo>
                    <a:pt x="2711729" y="59689"/>
                  </a:lnTo>
                  <a:lnTo>
                    <a:pt x="2711729" y="60731"/>
                  </a:lnTo>
                  <a:lnTo>
                    <a:pt x="2711729" y="67195"/>
                  </a:lnTo>
                  <a:lnTo>
                    <a:pt x="2711729" y="68237"/>
                  </a:lnTo>
                  <a:lnTo>
                    <a:pt x="2711208" y="68757"/>
                  </a:lnTo>
                  <a:lnTo>
                    <a:pt x="2710167" y="68757"/>
                  </a:lnTo>
                  <a:lnTo>
                    <a:pt x="2677909" y="68313"/>
                  </a:lnTo>
                  <a:lnTo>
                    <a:pt x="2602890" y="68313"/>
                  </a:lnTo>
                  <a:lnTo>
                    <a:pt x="2570632" y="68757"/>
                  </a:lnTo>
                  <a:lnTo>
                    <a:pt x="2569591" y="68757"/>
                  </a:lnTo>
                  <a:lnTo>
                    <a:pt x="2569070" y="68237"/>
                  </a:lnTo>
                  <a:lnTo>
                    <a:pt x="2569070" y="67195"/>
                  </a:lnTo>
                  <a:lnTo>
                    <a:pt x="2569070" y="60731"/>
                  </a:lnTo>
                  <a:lnTo>
                    <a:pt x="2569070" y="59689"/>
                  </a:lnTo>
                  <a:lnTo>
                    <a:pt x="2569591" y="59169"/>
                  </a:lnTo>
                  <a:lnTo>
                    <a:pt x="2570632" y="59169"/>
                  </a:lnTo>
                  <a:lnTo>
                    <a:pt x="2602890" y="59613"/>
                  </a:lnTo>
                  <a:lnTo>
                    <a:pt x="2633586" y="59613"/>
                  </a:lnTo>
                  <a:lnTo>
                    <a:pt x="2633586" y="40182"/>
                  </a:lnTo>
                  <a:lnTo>
                    <a:pt x="2615056" y="40182"/>
                  </a:lnTo>
                  <a:lnTo>
                    <a:pt x="2585148" y="40639"/>
                  </a:lnTo>
                  <a:lnTo>
                    <a:pt x="2584030" y="40639"/>
                  </a:lnTo>
                  <a:lnTo>
                    <a:pt x="2583472" y="40119"/>
                  </a:lnTo>
                  <a:lnTo>
                    <a:pt x="2583472" y="39077"/>
                  </a:lnTo>
                  <a:lnTo>
                    <a:pt x="2583472" y="32816"/>
                  </a:lnTo>
                  <a:lnTo>
                    <a:pt x="2583472" y="31775"/>
                  </a:lnTo>
                  <a:lnTo>
                    <a:pt x="2584030" y="31254"/>
                  </a:lnTo>
                  <a:lnTo>
                    <a:pt x="2585148" y="31254"/>
                  </a:lnTo>
                  <a:lnTo>
                    <a:pt x="2615056" y="31699"/>
                  </a:lnTo>
                  <a:lnTo>
                    <a:pt x="2633586" y="31699"/>
                  </a:lnTo>
                  <a:lnTo>
                    <a:pt x="2633586" y="29476"/>
                  </a:lnTo>
                  <a:lnTo>
                    <a:pt x="2633586" y="19278"/>
                  </a:lnTo>
                  <a:lnTo>
                    <a:pt x="2633103" y="12166"/>
                  </a:lnTo>
                  <a:lnTo>
                    <a:pt x="2632138" y="8153"/>
                  </a:lnTo>
                  <a:close/>
                </a:path>
                <a:path w="2801620" h="221614">
                  <a:moveTo>
                    <a:pt x="279615" y="7924"/>
                  </a:moveTo>
                  <a:lnTo>
                    <a:pt x="283857" y="8153"/>
                  </a:lnTo>
                  <a:lnTo>
                    <a:pt x="287718" y="8597"/>
                  </a:lnTo>
                  <a:lnTo>
                    <a:pt x="291223" y="9270"/>
                  </a:lnTo>
                  <a:lnTo>
                    <a:pt x="292938" y="9563"/>
                  </a:lnTo>
                  <a:lnTo>
                    <a:pt x="293789" y="10121"/>
                  </a:lnTo>
                  <a:lnTo>
                    <a:pt x="293789" y="10947"/>
                  </a:lnTo>
                  <a:lnTo>
                    <a:pt x="293789" y="11683"/>
                  </a:lnTo>
                  <a:lnTo>
                    <a:pt x="293344" y="12992"/>
                  </a:lnTo>
                  <a:lnTo>
                    <a:pt x="292455" y="14846"/>
                  </a:lnTo>
                  <a:lnTo>
                    <a:pt x="291630" y="16332"/>
                  </a:lnTo>
                  <a:lnTo>
                    <a:pt x="291223" y="20650"/>
                  </a:lnTo>
                  <a:lnTo>
                    <a:pt x="291223" y="27800"/>
                  </a:lnTo>
                  <a:lnTo>
                    <a:pt x="291223" y="35382"/>
                  </a:lnTo>
                  <a:lnTo>
                    <a:pt x="308406" y="35382"/>
                  </a:lnTo>
                  <a:lnTo>
                    <a:pt x="336981" y="34937"/>
                  </a:lnTo>
                  <a:lnTo>
                    <a:pt x="337883" y="34937"/>
                  </a:lnTo>
                  <a:lnTo>
                    <a:pt x="338327" y="35458"/>
                  </a:lnTo>
                  <a:lnTo>
                    <a:pt x="338327" y="36499"/>
                  </a:lnTo>
                  <a:lnTo>
                    <a:pt x="338327" y="43649"/>
                  </a:lnTo>
                  <a:lnTo>
                    <a:pt x="338327" y="44691"/>
                  </a:lnTo>
                  <a:lnTo>
                    <a:pt x="337883" y="45212"/>
                  </a:lnTo>
                  <a:lnTo>
                    <a:pt x="336981" y="45212"/>
                  </a:lnTo>
                  <a:lnTo>
                    <a:pt x="308406" y="44767"/>
                  </a:lnTo>
                  <a:lnTo>
                    <a:pt x="265214" y="44767"/>
                  </a:lnTo>
                  <a:lnTo>
                    <a:pt x="236639" y="45212"/>
                  </a:lnTo>
                  <a:lnTo>
                    <a:pt x="235521" y="45212"/>
                  </a:lnTo>
                  <a:lnTo>
                    <a:pt x="234962" y="44691"/>
                  </a:lnTo>
                  <a:lnTo>
                    <a:pt x="234962" y="43649"/>
                  </a:lnTo>
                  <a:lnTo>
                    <a:pt x="234962" y="36499"/>
                  </a:lnTo>
                  <a:lnTo>
                    <a:pt x="234962" y="35458"/>
                  </a:lnTo>
                  <a:lnTo>
                    <a:pt x="235521" y="34937"/>
                  </a:lnTo>
                  <a:lnTo>
                    <a:pt x="236639" y="34937"/>
                  </a:lnTo>
                  <a:lnTo>
                    <a:pt x="265214" y="35382"/>
                  </a:lnTo>
                  <a:lnTo>
                    <a:pt x="281177" y="35382"/>
                  </a:lnTo>
                  <a:lnTo>
                    <a:pt x="281177" y="27800"/>
                  </a:lnTo>
                  <a:lnTo>
                    <a:pt x="281177" y="18491"/>
                  </a:lnTo>
                  <a:lnTo>
                    <a:pt x="280657" y="11874"/>
                  </a:lnTo>
                  <a:lnTo>
                    <a:pt x="279615" y="7924"/>
                  </a:lnTo>
                  <a:close/>
                </a:path>
                <a:path w="2801620" h="221614">
                  <a:moveTo>
                    <a:pt x="2742526" y="0"/>
                  </a:moveTo>
                  <a:lnTo>
                    <a:pt x="2770993" y="27016"/>
                  </a:lnTo>
                  <a:lnTo>
                    <a:pt x="2794813" y="67574"/>
                  </a:lnTo>
                  <a:lnTo>
                    <a:pt x="2801467" y="110616"/>
                  </a:lnTo>
                  <a:lnTo>
                    <a:pt x="2800491" y="127897"/>
                  </a:lnTo>
                  <a:lnTo>
                    <a:pt x="2785846" y="173469"/>
                  </a:lnTo>
                  <a:lnTo>
                    <a:pt x="2756242" y="209504"/>
                  </a:lnTo>
                  <a:lnTo>
                    <a:pt x="2742526" y="221233"/>
                  </a:lnTo>
                  <a:lnTo>
                    <a:pt x="2737739" y="215772"/>
                  </a:lnTo>
                  <a:lnTo>
                    <a:pt x="2751450" y="202437"/>
                  </a:lnTo>
                  <a:lnTo>
                    <a:pt x="2762902" y="189006"/>
                  </a:lnTo>
                  <a:lnTo>
                    <a:pt x="2783227" y="150238"/>
                  </a:lnTo>
                  <a:lnTo>
                    <a:pt x="2788627" y="110616"/>
                  </a:lnTo>
                  <a:lnTo>
                    <a:pt x="2787832" y="94636"/>
                  </a:lnTo>
                  <a:lnTo>
                    <a:pt x="2775902" y="52463"/>
                  </a:lnTo>
                  <a:lnTo>
                    <a:pt x="2749918" y="17118"/>
                  </a:lnTo>
                  <a:lnTo>
                    <a:pt x="2737739" y="5473"/>
                  </a:lnTo>
                  <a:lnTo>
                    <a:pt x="2742526" y="0"/>
                  </a:lnTo>
                  <a:close/>
                </a:path>
                <a:path w="2801620" h="221614">
                  <a:moveTo>
                    <a:pt x="1796541" y="0"/>
                  </a:moveTo>
                  <a:lnTo>
                    <a:pt x="1801342" y="5473"/>
                  </a:lnTo>
                  <a:lnTo>
                    <a:pt x="1787667" y="18715"/>
                  </a:lnTo>
                  <a:lnTo>
                    <a:pt x="1776225" y="32096"/>
                  </a:lnTo>
                  <a:lnTo>
                    <a:pt x="1755841" y="70938"/>
                  </a:lnTo>
                  <a:lnTo>
                    <a:pt x="1750440" y="110616"/>
                  </a:lnTo>
                  <a:lnTo>
                    <a:pt x="1751236" y="126595"/>
                  </a:lnTo>
                  <a:lnTo>
                    <a:pt x="1763166" y="168668"/>
                  </a:lnTo>
                  <a:lnTo>
                    <a:pt x="1789162" y="204035"/>
                  </a:lnTo>
                  <a:lnTo>
                    <a:pt x="1801342" y="215772"/>
                  </a:lnTo>
                  <a:lnTo>
                    <a:pt x="1796541" y="221233"/>
                  </a:lnTo>
                  <a:lnTo>
                    <a:pt x="1768079" y="194224"/>
                  </a:lnTo>
                  <a:lnTo>
                    <a:pt x="1744263" y="153672"/>
                  </a:lnTo>
                  <a:lnTo>
                    <a:pt x="1737614" y="110616"/>
                  </a:lnTo>
                  <a:lnTo>
                    <a:pt x="1738597" y="93381"/>
                  </a:lnTo>
                  <a:lnTo>
                    <a:pt x="1753349" y="47777"/>
                  </a:lnTo>
                  <a:lnTo>
                    <a:pt x="1782876" y="11780"/>
                  </a:lnTo>
                  <a:lnTo>
                    <a:pt x="1796541" y="0"/>
                  </a:lnTo>
                  <a:close/>
                </a:path>
              </a:pathLst>
            </a:custGeom>
            <a:ln w="18288">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2" name="object 22"/>
          <p:cNvSpPr/>
          <p:nvPr/>
        </p:nvSpPr>
        <p:spPr>
          <a:xfrm>
            <a:off x="2920504" y="4545110"/>
            <a:ext cx="737870" cy="867410"/>
          </a:xfrm>
          <a:custGeom>
            <a:avLst/>
            <a:gdLst/>
            <a:ahLst/>
            <a:cxnLst/>
            <a:rect l="l" t="t" r="r" b="b"/>
            <a:pathLst>
              <a:path w="737870" h="867410">
                <a:moveTo>
                  <a:pt x="368871" y="0"/>
                </a:moveTo>
                <a:lnTo>
                  <a:pt x="368871" y="216712"/>
                </a:lnTo>
                <a:lnTo>
                  <a:pt x="0" y="216712"/>
                </a:lnTo>
                <a:lnTo>
                  <a:pt x="0" y="650138"/>
                </a:lnTo>
                <a:lnTo>
                  <a:pt x="368871" y="650138"/>
                </a:lnTo>
                <a:lnTo>
                  <a:pt x="368871" y="866851"/>
                </a:lnTo>
                <a:lnTo>
                  <a:pt x="737743" y="433425"/>
                </a:lnTo>
                <a:lnTo>
                  <a:pt x="368871" y="0"/>
                </a:lnTo>
                <a:close/>
              </a:path>
            </a:pathLst>
          </a:custGeom>
          <a:solidFill>
            <a:srgbClr val="FFFF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3"/>
          <p:cNvSpPr txBox="1"/>
          <p:nvPr/>
        </p:nvSpPr>
        <p:spPr>
          <a:xfrm>
            <a:off x="2295712" y="2458806"/>
            <a:ext cx="5873115" cy="33083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2000" b="1" i="0" u="none" strike="noStrike" kern="0" cap="none" spc="-20" normalizeH="0" baseline="0" noProof="0" dirty="0">
                <a:ln>
                  <a:noFill/>
                </a:ln>
                <a:solidFill>
                  <a:srgbClr val="FFFFFF"/>
                </a:solidFill>
                <a:effectLst/>
                <a:uLnTx/>
                <a:uFillTx/>
                <a:latin typeface="游ゴシック"/>
                <a:cs typeface="游ゴシック"/>
              </a:rPr>
              <a:t>これらの利用で宇宙機の繰り返し使用が可能になる</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24" name="object 24"/>
          <p:cNvGrpSpPr/>
          <p:nvPr/>
        </p:nvGrpSpPr>
        <p:grpSpPr>
          <a:xfrm>
            <a:off x="38100" y="350520"/>
            <a:ext cx="12153900" cy="1343660"/>
            <a:chOff x="38100" y="350520"/>
            <a:chExt cx="12153900" cy="1343660"/>
          </a:xfrm>
        </p:grpSpPr>
        <p:sp>
          <p:nvSpPr>
            <p:cNvPr id="25" name="object 25"/>
            <p:cNvSpPr/>
            <p:nvPr/>
          </p:nvSpPr>
          <p:spPr>
            <a:xfrm>
              <a:off x="9236364" y="1261134"/>
              <a:ext cx="588645" cy="433070"/>
            </a:xfrm>
            <a:custGeom>
              <a:avLst/>
              <a:gdLst/>
              <a:ahLst/>
              <a:cxnLst/>
              <a:rect l="l" t="t" r="r" b="b"/>
              <a:pathLst>
                <a:path w="588645" h="433069">
                  <a:moveTo>
                    <a:pt x="372021" y="0"/>
                  </a:moveTo>
                  <a:lnTo>
                    <a:pt x="372021" y="108178"/>
                  </a:lnTo>
                  <a:lnTo>
                    <a:pt x="0" y="108178"/>
                  </a:lnTo>
                  <a:lnTo>
                    <a:pt x="0" y="324535"/>
                  </a:lnTo>
                  <a:lnTo>
                    <a:pt x="372021" y="324535"/>
                  </a:lnTo>
                  <a:lnTo>
                    <a:pt x="372021" y="432701"/>
                  </a:lnTo>
                  <a:lnTo>
                    <a:pt x="588378" y="216357"/>
                  </a:lnTo>
                  <a:lnTo>
                    <a:pt x="372021" y="0"/>
                  </a:lnTo>
                  <a:close/>
                </a:path>
              </a:pathLst>
            </a:custGeom>
            <a:solidFill>
              <a:srgbClr val="7E7E7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6" name="object 26"/>
            <p:cNvPicPr/>
            <p:nvPr/>
          </p:nvPicPr>
          <p:blipFill>
            <a:blip r:embed="rId12" cstate="print"/>
            <a:stretch>
              <a:fillRect/>
            </a:stretch>
          </p:blipFill>
          <p:spPr>
            <a:xfrm>
              <a:off x="9893807" y="350520"/>
              <a:ext cx="2298192" cy="758951"/>
            </a:xfrm>
            <a:prstGeom prst="rect">
              <a:avLst/>
            </a:prstGeom>
          </p:spPr>
        </p:pic>
        <p:pic>
          <p:nvPicPr>
            <p:cNvPr id="27" name="object 27"/>
            <p:cNvPicPr/>
            <p:nvPr/>
          </p:nvPicPr>
          <p:blipFill>
            <a:blip r:embed="rId13" cstate="print"/>
            <a:stretch>
              <a:fillRect/>
            </a:stretch>
          </p:blipFill>
          <p:spPr>
            <a:xfrm>
              <a:off x="9893807" y="716279"/>
              <a:ext cx="2298192" cy="758951"/>
            </a:xfrm>
            <a:prstGeom prst="rect">
              <a:avLst/>
            </a:prstGeom>
          </p:spPr>
        </p:pic>
        <p:pic>
          <p:nvPicPr>
            <p:cNvPr id="28" name="object 28"/>
            <p:cNvPicPr/>
            <p:nvPr/>
          </p:nvPicPr>
          <p:blipFill>
            <a:blip r:embed="rId14" cstate="print"/>
            <a:stretch>
              <a:fillRect/>
            </a:stretch>
          </p:blipFill>
          <p:spPr>
            <a:xfrm>
              <a:off x="38100" y="454152"/>
              <a:ext cx="5666231" cy="758951"/>
            </a:xfrm>
            <a:prstGeom prst="rect">
              <a:avLst/>
            </a:prstGeom>
          </p:spPr>
        </p:pic>
      </p:grpSp>
      <p:sp>
        <p:nvSpPr>
          <p:cNvPr id="29" name="object 29"/>
          <p:cNvSpPr txBox="1"/>
          <p:nvPr/>
        </p:nvSpPr>
        <p:spPr>
          <a:xfrm>
            <a:off x="268350" y="568504"/>
            <a:ext cx="5207000" cy="3911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小惑星は地球周辺も含め数百万個存在</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30" name="object 30"/>
          <p:cNvGrpSpPr/>
          <p:nvPr/>
        </p:nvGrpSpPr>
        <p:grpSpPr>
          <a:xfrm>
            <a:off x="0" y="0"/>
            <a:ext cx="4638040" cy="757555"/>
            <a:chOff x="0" y="0"/>
            <a:chExt cx="4638040" cy="757555"/>
          </a:xfrm>
        </p:grpSpPr>
        <p:sp>
          <p:nvSpPr>
            <p:cNvPr id="31" name="object 31"/>
            <p:cNvSpPr/>
            <p:nvPr/>
          </p:nvSpPr>
          <p:spPr>
            <a:xfrm>
              <a:off x="0" y="0"/>
              <a:ext cx="4493895" cy="523240"/>
            </a:xfrm>
            <a:custGeom>
              <a:avLst/>
              <a:gdLst/>
              <a:ahLst/>
              <a:cxnLst/>
              <a:rect l="l" t="t" r="r" b="b"/>
              <a:pathLst>
                <a:path w="4493895" h="523240">
                  <a:moveTo>
                    <a:pt x="4493539" y="0"/>
                  </a:moveTo>
                  <a:lnTo>
                    <a:pt x="0" y="0"/>
                  </a:lnTo>
                  <a:lnTo>
                    <a:pt x="0" y="523214"/>
                  </a:lnTo>
                  <a:lnTo>
                    <a:pt x="4493539" y="523214"/>
                  </a:lnTo>
                  <a:lnTo>
                    <a:pt x="4493539" y="0"/>
                  </a:lnTo>
                  <a:close/>
                </a:path>
              </a:pathLst>
            </a:custGeom>
            <a:solidFill>
              <a:srgbClr val="00AF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2" name="object 32"/>
            <p:cNvPicPr/>
            <p:nvPr/>
          </p:nvPicPr>
          <p:blipFill>
            <a:blip r:embed="rId15" cstate="print"/>
            <a:stretch>
              <a:fillRect/>
            </a:stretch>
          </p:blipFill>
          <p:spPr>
            <a:xfrm>
              <a:off x="0" y="0"/>
              <a:ext cx="4637531" cy="757427"/>
            </a:xfrm>
            <a:prstGeom prst="rect">
              <a:avLst/>
            </a:prstGeom>
          </p:spPr>
        </p:pic>
      </p:grpSp>
      <p:sp>
        <p:nvSpPr>
          <p:cNvPr id="33" name="object 33"/>
          <p:cNvSpPr txBox="1">
            <a:spLocks noGrp="1"/>
          </p:cNvSpPr>
          <p:nvPr>
            <p:ph type="title"/>
          </p:nvPr>
        </p:nvSpPr>
        <p:spPr>
          <a:xfrm>
            <a:off x="78739" y="5587"/>
            <a:ext cx="4286885" cy="452120"/>
          </a:xfrm>
          <a:prstGeom prst="rect">
            <a:avLst/>
          </a:prstGeom>
        </p:spPr>
        <p:txBody>
          <a:bodyPr vert="horz" wrap="square" lIns="0" tIns="12065" rIns="0" bIns="0" rtlCol="0">
            <a:spAutoFit/>
          </a:bodyPr>
          <a:lstStyle/>
          <a:p>
            <a:pPr marL="12700">
              <a:lnSpc>
                <a:spcPct val="100000"/>
              </a:lnSpc>
              <a:spcBef>
                <a:spcPts val="95"/>
              </a:spcBef>
            </a:pPr>
            <a:r>
              <a:rPr u="none" spc="-40" dirty="0"/>
              <a:t>宇宙資源に関するビジョン</a:t>
            </a:r>
          </a:p>
        </p:txBody>
      </p:sp>
      <p:pic>
        <p:nvPicPr>
          <p:cNvPr id="34" name="object 34"/>
          <p:cNvPicPr/>
          <p:nvPr/>
        </p:nvPicPr>
        <p:blipFill>
          <a:blip r:embed="rId16" cstate="print"/>
          <a:stretch>
            <a:fillRect/>
          </a:stretch>
        </p:blipFill>
        <p:spPr>
          <a:xfrm>
            <a:off x="2471928" y="2065020"/>
            <a:ext cx="2642615" cy="562355"/>
          </a:xfrm>
          <a:prstGeom prst="rect">
            <a:avLst/>
          </a:prstGeom>
        </p:spPr>
      </p:pic>
      <p:sp>
        <p:nvSpPr>
          <p:cNvPr id="35" name="object 35"/>
          <p:cNvSpPr txBox="1"/>
          <p:nvPr/>
        </p:nvSpPr>
        <p:spPr>
          <a:xfrm>
            <a:off x="2637656" y="2144044"/>
            <a:ext cx="23114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5" normalizeH="0" baseline="0" noProof="0" dirty="0">
                <a:ln>
                  <a:noFill/>
                </a:ln>
                <a:solidFill>
                  <a:srgbClr val="FFFFFF"/>
                </a:solidFill>
                <a:effectLst/>
                <a:uLnTx/>
                <a:uFillTx/>
                <a:latin typeface="游ゴシック"/>
                <a:cs typeface="游ゴシック"/>
              </a:rPr>
              <a:t>水は宇宙機の推進剤に</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pic>
        <p:nvPicPr>
          <p:cNvPr id="36" name="object 36"/>
          <p:cNvPicPr/>
          <p:nvPr/>
        </p:nvPicPr>
        <p:blipFill>
          <a:blip r:embed="rId17" cstate="print"/>
          <a:stretch>
            <a:fillRect/>
          </a:stretch>
        </p:blipFill>
        <p:spPr>
          <a:xfrm>
            <a:off x="5983224" y="2016252"/>
            <a:ext cx="2642615" cy="562355"/>
          </a:xfrm>
          <a:prstGeom prst="rect">
            <a:avLst/>
          </a:prstGeom>
        </p:spPr>
      </p:pic>
      <p:sp>
        <p:nvSpPr>
          <p:cNvPr id="37" name="object 37"/>
          <p:cNvSpPr txBox="1"/>
          <p:nvPr/>
        </p:nvSpPr>
        <p:spPr>
          <a:xfrm>
            <a:off x="6149333" y="2094434"/>
            <a:ext cx="23114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5" normalizeH="0" baseline="0" noProof="0" dirty="0">
                <a:ln>
                  <a:noFill/>
                </a:ln>
                <a:solidFill>
                  <a:srgbClr val="FFFFFF"/>
                </a:solidFill>
                <a:effectLst/>
                <a:uLnTx/>
                <a:uFillTx/>
                <a:latin typeface="游ゴシック"/>
                <a:cs typeface="游ゴシック"/>
              </a:rPr>
              <a:t>金属は宇宙機の修理に</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38" name="object 38"/>
          <p:cNvGrpSpPr/>
          <p:nvPr/>
        </p:nvGrpSpPr>
        <p:grpSpPr>
          <a:xfrm>
            <a:off x="9745980" y="1341120"/>
            <a:ext cx="2446020" cy="1100455"/>
            <a:chOff x="9745980" y="1341120"/>
            <a:chExt cx="2446020" cy="1100455"/>
          </a:xfrm>
        </p:grpSpPr>
        <p:pic>
          <p:nvPicPr>
            <p:cNvPr id="39" name="object 39"/>
            <p:cNvPicPr/>
            <p:nvPr/>
          </p:nvPicPr>
          <p:blipFill>
            <a:blip r:embed="rId18" cstate="print"/>
            <a:stretch>
              <a:fillRect/>
            </a:stretch>
          </p:blipFill>
          <p:spPr>
            <a:xfrm>
              <a:off x="9745980" y="1341120"/>
              <a:ext cx="2446020" cy="734567"/>
            </a:xfrm>
            <a:prstGeom prst="rect">
              <a:avLst/>
            </a:prstGeom>
          </p:spPr>
        </p:pic>
        <p:pic>
          <p:nvPicPr>
            <p:cNvPr id="40" name="object 40"/>
            <p:cNvPicPr/>
            <p:nvPr/>
          </p:nvPicPr>
          <p:blipFill>
            <a:blip r:embed="rId19" cstate="print"/>
            <a:stretch>
              <a:fillRect/>
            </a:stretch>
          </p:blipFill>
          <p:spPr>
            <a:xfrm>
              <a:off x="10050779" y="1706879"/>
              <a:ext cx="1984247" cy="734567"/>
            </a:xfrm>
            <a:prstGeom prst="rect">
              <a:avLst/>
            </a:prstGeom>
          </p:spPr>
        </p:pic>
      </p:grpSp>
      <p:sp>
        <p:nvSpPr>
          <p:cNvPr id="41" name="object 41"/>
          <p:cNvSpPr txBox="1"/>
          <p:nvPr/>
        </p:nvSpPr>
        <p:spPr>
          <a:xfrm>
            <a:off x="9962947" y="463732"/>
            <a:ext cx="2159000" cy="1736089"/>
          </a:xfrm>
          <a:prstGeom prst="rect">
            <a:avLst/>
          </a:prstGeom>
        </p:spPr>
        <p:txBody>
          <a:bodyPr vert="horz" wrap="square" lIns="0" tIns="12700" rIns="0" bIns="0" rtlCol="0">
            <a:spAutoFit/>
          </a:bodyPr>
          <a:lstStyle/>
          <a:p>
            <a:pPr marL="172720" marR="149225" lvl="0" indent="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10" normalizeH="0" baseline="0" noProof="0" dirty="0">
                <a:ln>
                  <a:noFill/>
                </a:ln>
                <a:solidFill>
                  <a:srgbClr val="FFFFFF"/>
                </a:solidFill>
                <a:effectLst/>
                <a:uLnTx/>
                <a:uFillTx/>
                <a:latin typeface="游ゴシック"/>
                <a:cs typeface="游ゴシック"/>
              </a:rPr>
              <a:t>月はこれらが降り注いだ場</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a:p>
            <a:pPr marL="317500" marR="5080" lvl="0" indent="-304800" defTabSz="914400" eaLnBrk="1" fontAlgn="auto" latinLnBrk="0" hangingPunct="1">
              <a:lnSpc>
                <a:spcPct val="100000"/>
              </a:lnSpc>
              <a:spcBef>
                <a:spcPts val="1945"/>
              </a:spcBef>
              <a:spcAft>
                <a:spcPts val="0"/>
              </a:spcAft>
              <a:buClrTx/>
              <a:buSzTx/>
              <a:buFontTx/>
              <a:buNone/>
              <a:tabLst/>
              <a:defRPr/>
            </a:pPr>
            <a:r>
              <a:rPr kumimoji="0" sz="2400" b="1" i="0" u="none" strike="noStrike" kern="0" cap="none" spc="-10" normalizeH="0" baseline="0" noProof="0" dirty="0">
                <a:ln>
                  <a:noFill/>
                </a:ln>
                <a:solidFill>
                  <a:srgbClr val="FFFF00"/>
                </a:solidFill>
                <a:effectLst/>
                <a:uLnTx/>
                <a:uFillTx/>
                <a:latin typeface="游ゴシック"/>
                <a:cs typeface="游ゴシック"/>
              </a:rPr>
              <a:t>月資源は小惑星と強い関連</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42" name="object 42"/>
          <p:cNvGrpSpPr/>
          <p:nvPr/>
        </p:nvGrpSpPr>
        <p:grpSpPr>
          <a:xfrm>
            <a:off x="8316467" y="3262884"/>
            <a:ext cx="3550285" cy="2613660"/>
            <a:chOff x="8316467" y="3262884"/>
            <a:chExt cx="3550285" cy="2613660"/>
          </a:xfrm>
        </p:grpSpPr>
        <p:pic>
          <p:nvPicPr>
            <p:cNvPr id="43" name="object 43"/>
            <p:cNvPicPr/>
            <p:nvPr/>
          </p:nvPicPr>
          <p:blipFill>
            <a:blip r:embed="rId20" cstate="print"/>
            <a:stretch>
              <a:fillRect/>
            </a:stretch>
          </p:blipFill>
          <p:spPr>
            <a:xfrm>
              <a:off x="8405992" y="3938510"/>
              <a:ext cx="867248" cy="764053"/>
            </a:xfrm>
            <a:prstGeom prst="rect">
              <a:avLst/>
            </a:prstGeom>
          </p:spPr>
        </p:pic>
        <p:pic>
          <p:nvPicPr>
            <p:cNvPr id="44" name="object 44"/>
            <p:cNvPicPr/>
            <p:nvPr/>
          </p:nvPicPr>
          <p:blipFill>
            <a:blip r:embed="rId21" cstate="print"/>
            <a:stretch>
              <a:fillRect/>
            </a:stretch>
          </p:blipFill>
          <p:spPr>
            <a:xfrm>
              <a:off x="10303679" y="3432896"/>
              <a:ext cx="1562496" cy="1571260"/>
            </a:xfrm>
            <a:prstGeom prst="rect">
              <a:avLst/>
            </a:prstGeom>
          </p:spPr>
        </p:pic>
        <p:pic>
          <p:nvPicPr>
            <p:cNvPr id="45" name="object 45"/>
            <p:cNvPicPr/>
            <p:nvPr/>
          </p:nvPicPr>
          <p:blipFill>
            <a:blip r:embed="rId22" cstate="print"/>
            <a:stretch>
              <a:fillRect/>
            </a:stretch>
          </p:blipFill>
          <p:spPr>
            <a:xfrm>
              <a:off x="10354055" y="4572000"/>
              <a:ext cx="470915" cy="411479"/>
            </a:xfrm>
            <a:prstGeom prst="rect">
              <a:avLst/>
            </a:prstGeom>
          </p:spPr>
        </p:pic>
        <p:pic>
          <p:nvPicPr>
            <p:cNvPr id="46" name="object 46"/>
            <p:cNvPicPr/>
            <p:nvPr/>
          </p:nvPicPr>
          <p:blipFill>
            <a:blip r:embed="rId23" cstate="print"/>
            <a:stretch>
              <a:fillRect/>
            </a:stretch>
          </p:blipFill>
          <p:spPr>
            <a:xfrm>
              <a:off x="10480548" y="4564380"/>
              <a:ext cx="560831" cy="478535"/>
            </a:xfrm>
            <a:prstGeom prst="rect">
              <a:avLst/>
            </a:prstGeom>
          </p:spPr>
        </p:pic>
        <p:pic>
          <p:nvPicPr>
            <p:cNvPr id="47" name="object 47"/>
            <p:cNvPicPr/>
            <p:nvPr/>
          </p:nvPicPr>
          <p:blipFill>
            <a:blip r:embed="rId24" cstate="print"/>
            <a:stretch>
              <a:fillRect/>
            </a:stretch>
          </p:blipFill>
          <p:spPr>
            <a:xfrm>
              <a:off x="10782249" y="4949487"/>
              <a:ext cx="530707" cy="235038"/>
            </a:xfrm>
            <a:prstGeom prst="rect">
              <a:avLst/>
            </a:prstGeom>
          </p:spPr>
        </p:pic>
        <p:sp>
          <p:nvSpPr>
            <p:cNvPr id="48" name="object 48"/>
            <p:cNvSpPr/>
            <p:nvPr/>
          </p:nvSpPr>
          <p:spPr>
            <a:xfrm>
              <a:off x="10276501" y="3560860"/>
              <a:ext cx="234315" cy="738505"/>
            </a:xfrm>
            <a:custGeom>
              <a:avLst/>
              <a:gdLst/>
              <a:ahLst/>
              <a:cxnLst/>
              <a:rect l="l" t="t" r="r" b="b"/>
              <a:pathLst>
                <a:path w="234315" h="738504">
                  <a:moveTo>
                    <a:pt x="233848" y="0"/>
                  </a:moveTo>
                  <a:lnTo>
                    <a:pt x="178783" y="13185"/>
                  </a:lnTo>
                  <a:lnTo>
                    <a:pt x="123521" y="68508"/>
                  </a:lnTo>
                  <a:lnTo>
                    <a:pt x="97350" y="109565"/>
                  </a:lnTo>
                  <a:lnTo>
                    <a:pt x="72969" y="158270"/>
                  </a:lnTo>
                  <a:lnTo>
                    <a:pt x="50992" y="213661"/>
                  </a:lnTo>
                  <a:lnTo>
                    <a:pt x="32033" y="274775"/>
                  </a:lnTo>
                  <a:lnTo>
                    <a:pt x="16703" y="340652"/>
                  </a:lnTo>
                  <a:lnTo>
                    <a:pt x="6045" y="407442"/>
                  </a:lnTo>
                  <a:lnTo>
                    <a:pt x="546" y="471194"/>
                  </a:lnTo>
                  <a:lnTo>
                    <a:pt x="0" y="530783"/>
                  </a:lnTo>
                  <a:lnTo>
                    <a:pt x="4202" y="585088"/>
                  </a:lnTo>
                  <a:lnTo>
                    <a:pt x="12948" y="632985"/>
                  </a:lnTo>
                  <a:lnTo>
                    <a:pt x="26033" y="673354"/>
                  </a:lnTo>
                  <a:lnTo>
                    <a:pt x="64399" y="727014"/>
                  </a:lnTo>
                  <a:lnTo>
                    <a:pt x="89271" y="738060"/>
                  </a:lnTo>
                  <a:lnTo>
                    <a:pt x="103457" y="665632"/>
                  </a:lnTo>
                  <a:lnTo>
                    <a:pt x="88383" y="654545"/>
                  </a:lnTo>
                  <a:lnTo>
                    <a:pt x="77508" y="629246"/>
                  </a:lnTo>
                  <a:lnTo>
                    <a:pt x="70918" y="591599"/>
                  </a:lnTo>
                  <a:lnTo>
                    <a:pt x="68700" y="543469"/>
                  </a:lnTo>
                  <a:lnTo>
                    <a:pt x="70939" y="486722"/>
                  </a:lnTo>
                  <a:lnTo>
                    <a:pt x="77720" y="423223"/>
                  </a:lnTo>
                  <a:lnTo>
                    <a:pt x="89131" y="354838"/>
                  </a:lnTo>
                  <a:lnTo>
                    <a:pt x="104368" y="287206"/>
                  </a:lnTo>
                  <a:lnTo>
                    <a:pt x="122046" y="225844"/>
                  </a:lnTo>
                  <a:lnTo>
                    <a:pt x="141383" y="172448"/>
                  </a:lnTo>
                  <a:lnTo>
                    <a:pt x="161597" y="128714"/>
                  </a:lnTo>
                  <a:lnTo>
                    <a:pt x="181903" y="96335"/>
                  </a:lnTo>
                  <a:lnTo>
                    <a:pt x="219662" y="72428"/>
                  </a:lnTo>
                  <a:lnTo>
                    <a:pt x="233848" y="0"/>
                  </a:lnTo>
                  <a:close/>
                </a:path>
              </a:pathLst>
            </a:custGeom>
            <a:solidFill>
              <a:srgbClr val="F8CAA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9" name="object 49"/>
            <p:cNvPicPr/>
            <p:nvPr/>
          </p:nvPicPr>
          <p:blipFill>
            <a:blip r:embed="rId25" cstate="print"/>
            <a:stretch>
              <a:fillRect/>
            </a:stretch>
          </p:blipFill>
          <p:spPr>
            <a:xfrm>
              <a:off x="8316467" y="3552444"/>
              <a:ext cx="1331975" cy="1112519"/>
            </a:xfrm>
            <a:prstGeom prst="rect">
              <a:avLst/>
            </a:prstGeom>
          </p:spPr>
        </p:pic>
        <p:pic>
          <p:nvPicPr>
            <p:cNvPr id="50" name="object 50"/>
            <p:cNvPicPr/>
            <p:nvPr/>
          </p:nvPicPr>
          <p:blipFill>
            <a:blip r:embed="rId26" cstate="print"/>
            <a:stretch>
              <a:fillRect/>
            </a:stretch>
          </p:blipFill>
          <p:spPr>
            <a:xfrm>
              <a:off x="8511820" y="3851766"/>
              <a:ext cx="832243" cy="574903"/>
            </a:xfrm>
            <a:prstGeom prst="rect">
              <a:avLst/>
            </a:prstGeom>
          </p:spPr>
        </p:pic>
        <p:pic>
          <p:nvPicPr>
            <p:cNvPr id="51" name="object 51"/>
            <p:cNvPicPr/>
            <p:nvPr/>
          </p:nvPicPr>
          <p:blipFill>
            <a:blip r:embed="rId27" cstate="print"/>
            <a:stretch>
              <a:fillRect/>
            </a:stretch>
          </p:blipFill>
          <p:spPr>
            <a:xfrm>
              <a:off x="8439912" y="3828288"/>
              <a:ext cx="1188719" cy="1010411"/>
            </a:xfrm>
            <a:prstGeom prst="rect">
              <a:avLst/>
            </a:prstGeom>
          </p:spPr>
        </p:pic>
        <p:pic>
          <p:nvPicPr>
            <p:cNvPr id="52" name="object 52"/>
            <p:cNvPicPr/>
            <p:nvPr/>
          </p:nvPicPr>
          <p:blipFill>
            <a:blip r:embed="rId28" cstate="print"/>
            <a:stretch>
              <a:fillRect/>
            </a:stretch>
          </p:blipFill>
          <p:spPr>
            <a:xfrm>
              <a:off x="8622267" y="4018957"/>
              <a:ext cx="756361" cy="598169"/>
            </a:xfrm>
            <a:prstGeom prst="rect">
              <a:avLst/>
            </a:prstGeom>
          </p:spPr>
        </p:pic>
        <p:pic>
          <p:nvPicPr>
            <p:cNvPr id="53" name="object 53"/>
            <p:cNvPicPr/>
            <p:nvPr/>
          </p:nvPicPr>
          <p:blipFill>
            <a:blip r:embed="rId29" cstate="print"/>
            <a:stretch>
              <a:fillRect/>
            </a:stretch>
          </p:blipFill>
          <p:spPr>
            <a:xfrm>
              <a:off x="9140952" y="5137404"/>
              <a:ext cx="958595" cy="739139"/>
            </a:xfrm>
            <a:prstGeom prst="rect">
              <a:avLst/>
            </a:prstGeom>
          </p:spPr>
        </p:pic>
        <p:pic>
          <p:nvPicPr>
            <p:cNvPr id="54" name="object 54"/>
            <p:cNvPicPr/>
            <p:nvPr/>
          </p:nvPicPr>
          <p:blipFill>
            <a:blip r:embed="rId30" cstate="print"/>
            <a:stretch>
              <a:fillRect/>
            </a:stretch>
          </p:blipFill>
          <p:spPr>
            <a:xfrm>
              <a:off x="9162288" y="5158740"/>
              <a:ext cx="861059" cy="641603"/>
            </a:xfrm>
            <a:prstGeom prst="rect">
              <a:avLst/>
            </a:prstGeom>
          </p:spPr>
        </p:pic>
        <p:pic>
          <p:nvPicPr>
            <p:cNvPr id="55" name="object 55"/>
            <p:cNvPicPr/>
            <p:nvPr/>
          </p:nvPicPr>
          <p:blipFill>
            <a:blip r:embed="rId31" cstate="print"/>
            <a:stretch>
              <a:fillRect/>
            </a:stretch>
          </p:blipFill>
          <p:spPr>
            <a:xfrm>
              <a:off x="9322308" y="5225796"/>
              <a:ext cx="480059" cy="483107"/>
            </a:xfrm>
            <a:prstGeom prst="rect">
              <a:avLst/>
            </a:prstGeom>
          </p:spPr>
        </p:pic>
        <p:pic>
          <p:nvPicPr>
            <p:cNvPr id="56" name="object 56"/>
            <p:cNvPicPr/>
            <p:nvPr/>
          </p:nvPicPr>
          <p:blipFill>
            <a:blip r:embed="rId32" cstate="print"/>
            <a:stretch>
              <a:fillRect/>
            </a:stretch>
          </p:blipFill>
          <p:spPr>
            <a:xfrm>
              <a:off x="10600944" y="4815840"/>
              <a:ext cx="292607" cy="281939"/>
            </a:xfrm>
            <a:prstGeom prst="rect">
              <a:avLst/>
            </a:prstGeom>
          </p:spPr>
        </p:pic>
        <p:pic>
          <p:nvPicPr>
            <p:cNvPr id="57" name="object 57"/>
            <p:cNvPicPr/>
            <p:nvPr/>
          </p:nvPicPr>
          <p:blipFill>
            <a:blip r:embed="rId33" cstate="print"/>
            <a:stretch>
              <a:fillRect/>
            </a:stretch>
          </p:blipFill>
          <p:spPr>
            <a:xfrm>
              <a:off x="9044940" y="4392168"/>
              <a:ext cx="281939" cy="283463"/>
            </a:xfrm>
            <a:prstGeom prst="rect">
              <a:avLst/>
            </a:prstGeom>
          </p:spPr>
        </p:pic>
        <p:pic>
          <p:nvPicPr>
            <p:cNvPr id="58" name="object 58"/>
            <p:cNvPicPr/>
            <p:nvPr/>
          </p:nvPicPr>
          <p:blipFill>
            <a:blip r:embed="rId34" cstate="print"/>
            <a:stretch>
              <a:fillRect/>
            </a:stretch>
          </p:blipFill>
          <p:spPr>
            <a:xfrm>
              <a:off x="8703564" y="3262884"/>
              <a:ext cx="719327" cy="637031"/>
            </a:xfrm>
            <a:prstGeom prst="rect">
              <a:avLst/>
            </a:prstGeom>
          </p:spPr>
        </p:pic>
        <p:pic>
          <p:nvPicPr>
            <p:cNvPr id="59" name="object 59"/>
            <p:cNvPicPr/>
            <p:nvPr/>
          </p:nvPicPr>
          <p:blipFill>
            <a:blip r:embed="rId35" cstate="print"/>
            <a:stretch>
              <a:fillRect/>
            </a:stretch>
          </p:blipFill>
          <p:spPr>
            <a:xfrm>
              <a:off x="9672827" y="4392168"/>
              <a:ext cx="284986" cy="248411"/>
            </a:xfrm>
            <a:prstGeom prst="rect">
              <a:avLst/>
            </a:prstGeom>
          </p:spPr>
        </p:pic>
        <p:sp>
          <p:nvSpPr>
            <p:cNvPr id="60" name="object 60"/>
            <p:cNvSpPr/>
            <p:nvPr/>
          </p:nvSpPr>
          <p:spPr>
            <a:xfrm>
              <a:off x="8336502" y="5469031"/>
              <a:ext cx="769620" cy="132080"/>
            </a:xfrm>
            <a:custGeom>
              <a:avLst/>
              <a:gdLst/>
              <a:ahLst/>
              <a:cxnLst/>
              <a:rect l="l" t="t" r="r" b="b"/>
              <a:pathLst>
                <a:path w="769620" h="132079">
                  <a:moveTo>
                    <a:pt x="0" y="131864"/>
                  </a:moveTo>
                  <a:lnTo>
                    <a:pt x="769391" y="0"/>
                  </a:lnTo>
                </a:path>
              </a:pathLst>
            </a:custGeom>
            <a:ln w="28575">
              <a:solidFill>
                <a:srgbClr val="5B9BD4"/>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1"/>
            <p:cNvSpPr/>
            <p:nvPr/>
          </p:nvSpPr>
          <p:spPr>
            <a:xfrm>
              <a:off x="9084558" y="5429203"/>
              <a:ext cx="92075" cy="85090"/>
            </a:xfrm>
            <a:custGeom>
              <a:avLst/>
              <a:gdLst/>
              <a:ahLst/>
              <a:cxnLst/>
              <a:rect l="l" t="t" r="r" b="b"/>
              <a:pathLst>
                <a:path w="92075" h="85089">
                  <a:moveTo>
                    <a:pt x="0" y="0"/>
                  </a:moveTo>
                  <a:lnTo>
                    <a:pt x="14490" y="84493"/>
                  </a:lnTo>
                  <a:lnTo>
                    <a:pt x="91744" y="27762"/>
                  </a:lnTo>
                  <a:lnTo>
                    <a:pt x="0" y="0"/>
                  </a:lnTo>
                  <a:close/>
                </a:path>
              </a:pathLst>
            </a:custGeom>
            <a:solidFill>
              <a:srgbClr val="5B9BD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2"/>
            <p:cNvSpPr/>
            <p:nvPr/>
          </p:nvSpPr>
          <p:spPr>
            <a:xfrm>
              <a:off x="10238825" y="4034556"/>
              <a:ext cx="140335" cy="621030"/>
            </a:xfrm>
            <a:custGeom>
              <a:avLst/>
              <a:gdLst/>
              <a:ahLst/>
              <a:cxnLst/>
              <a:rect l="l" t="t" r="r" b="b"/>
              <a:pathLst>
                <a:path w="140334" h="621029">
                  <a:moveTo>
                    <a:pt x="54978" y="0"/>
                  </a:moveTo>
                  <a:lnTo>
                    <a:pt x="41967" y="51645"/>
                  </a:lnTo>
                  <a:lnTo>
                    <a:pt x="29616" y="102978"/>
                  </a:lnTo>
                  <a:lnTo>
                    <a:pt x="18584" y="153690"/>
                  </a:lnTo>
                  <a:lnTo>
                    <a:pt x="9531" y="203468"/>
                  </a:lnTo>
                  <a:lnTo>
                    <a:pt x="3116" y="252001"/>
                  </a:lnTo>
                  <a:lnTo>
                    <a:pt x="0" y="298978"/>
                  </a:lnTo>
                  <a:lnTo>
                    <a:pt x="840" y="344088"/>
                  </a:lnTo>
                  <a:lnTo>
                    <a:pt x="6299" y="387019"/>
                  </a:lnTo>
                  <a:lnTo>
                    <a:pt x="20957" y="439446"/>
                  </a:lnTo>
                  <a:lnTo>
                    <a:pt x="43123" y="488326"/>
                  </a:lnTo>
                  <a:lnTo>
                    <a:pt x="71336" y="534351"/>
                  </a:lnTo>
                  <a:lnTo>
                    <a:pt x="104134" y="578211"/>
                  </a:lnTo>
                  <a:lnTo>
                    <a:pt x="140055" y="620598"/>
                  </a:lnTo>
                </a:path>
              </a:pathLst>
            </a:custGeom>
            <a:ln w="12700">
              <a:solidFill>
                <a:srgbClr val="41709C"/>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3"/>
            <p:cNvSpPr/>
            <p:nvPr/>
          </p:nvSpPr>
          <p:spPr>
            <a:xfrm>
              <a:off x="10342205" y="4620290"/>
              <a:ext cx="79375" cy="82550"/>
            </a:xfrm>
            <a:custGeom>
              <a:avLst/>
              <a:gdLst/>
              <a:ahLst/>
              <a:cxnLst/>
              <a:rect l="l" t="t" r="r" b="b"/>
              <a:pathLst>
                <a:path w="79375" h="82550">
                  <a:moveTo>
                    <a:pt x="56515" y="0"/>
                  </a:moveTo>
                  <a:lnTo>
                    <a:pt x="0" y="51117"/>
                  </a:lnTo>
                  <a:lnTo>
                    <a:pt x="79375" y="82067"/>
                  </a:lnTo>
                  <a:lnTo>
                    <a:pt x="56515" y="0"/>
                  </a:lnTo>
                  <a:close/>
                </a:path>
              </a:pathLst>
            </a:custGeom>
            <a:solidFill>
              <a:srgbClr val="41709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4" name="object 64"/>
            <p:cNvPicPr/>
            <p:nvPr/>
          </p:nvPicPr>
          <p:blipFill>
            <a:blip r:embed="rId36" cstate="print"/>
            <a:stretch>
              <a:fillRect/>
            </a:stretch>
          </p:blipFill>
          <p:spPr>
            <a:xfrm>
              <a:off x="10066020" y="4198620"/>
              <a:ext cx="367283" cy="390143"/>
            </a:xfrm>
            <a:prstGeom prst="rect">
              <a:avLst/>
            </a:prstGeom>
          </p:spPr>
        </p:pic>
        <p:pic>
          <p:nvPicPr>
            <p:cNvPr id="65" name="object 65"/>
            <p:cNvPicPr/>
            <p:nvPr/>
          </p:nvPicPr>
          <p:blipFill>
            <a:blip r:embed="rId37" cstate="print"/>
            <a:stretch>
              <a:fillRect/>
            </a:stretch>
          </p:blipFill>
          <p:spPr>
            <a:xfrm>
              <a:off x="10264140" y="4309872"/>
              <a:ext cx="198119" cy="198119"/>
            </a:xfrm>
            <a:prstGeom prst="rect">
              <a:avLst/>
            </a:prstGeom>
          </p:spPr>
        </p:pic>
        <p:pic>
          <p:nvPicPr>
            <p:cNvPr id="66" name="object 66"/>
            <p:cNvPicPr/>
            <p:nvPr/>
          </p:nvPicPr>
          <p:blipFill>
            <a:blip r:embed="rId37" cstate="print"/>
            <a:stretch>
              <a:fillRect/>
            </a:stretch>
          </p:blipFill>
          <p:spPr>
            <a:xfrm>
              <a:off x="10218420" y="4218432"/>
              <a:ext cx="198119" cy="198119"/>
            </a:xfrm>
            <a:prstGeom prst="rect">
              <a:avLst/>
            </a:prstGeom>
          </p:spPr>
        </p:pic>
      </p:grpSp>
      <p:sp>
        <p:nvSpPr>
          <p:cNvPr id="67" name="object 67"/>
          <p:cNvSpPr txBox="1"/>
          <p:nvPr/>
        </p:nvSpPr>
        <p:spPr>
          <a:xfrm>
            <a:off x="10039315" y="4504250"/>
            <a:ext cx="639445" cy="606425"/>
          </a:xfrm>
          <a:prstGeom prst="rect">
            <a:avLst/>
          </a:prstGeom>
        </p:spPr>
        <p:txBody>
          <a:bodyPr vert="horz" wrap="square" lIns="0" tIns="12700" rIns="0" bIns="0" rtlCol="0">
            <a:spAutoFit/>
          </a:bodyPr>
          <a:lstStyle/>
          <a:p>
            <a:pPr marL="0" marR="274320" lvl="0" indent="0" defTabSz="914400" eaLnBrk="1" fontAlgn="auto" latinLnBrk="0" hangingPunct="1">
              <a:lnSpc>
                <a:spcPct val="100000"/>
              </a:lnSpc>
              <a:spcBef>
                <a:spcPts val="100"/>
              </a:spcBef>
              <a:spcAft>
                <a:spcPts val="0"/>
              </a:spcAft>
              <a:buClrTx/>
              <a:buSzTx/>
              <a:buFontTx/>
              <a:buNone/>
              <a:tabLst/>
              <a:defRPr/>
            </a:pPr>
            <a:r>
              <a:rPr kumimoji="0" sz="1400" b="1" i="0" u="none" strike="noStrike" kern="0" cap="none" spc="-25" normalizeH="0" baseline="0" noProof="0" dirty="0">
                <a:ln>
                  <a:noFill/>
                </a:ln>
                <a:solidFill>
                  <a:srgbClr val="FFFFFF"/>
                </a:solidFill>
                <a:effectLst/>
                <a:uLnTx/>
                <a:uFillTx/>
                <a:latin typeface="游ゴシック"/>
                <a:cs typeface="游ゴシック"/>
              </a:rPr>
              <a:t>物質輸送</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a:p>
            <a:pPr marL="90805" marR="0" lvl="0" indent="0" defTabSz="914400" eaLnBrk="1" fontAlgn="auto" latinLnBrk="0" hangingPunct="1">
              <a:lnSpc>
                <a:spcPts val="1210"/>
              </a:lnSpc>
              <a:spcBef>
                <a:spcPts val="0"/>
              </a:spcBef>
              <a:spcAft>
                <a:spcPts val="0"/>
              </a:spcAft>
              <a:buClrTx/>
              <a:buSzTx/>
              <a:buFontTx/>
              <a:buNone/>
              <a:tabLst/>
              <a:defRPr/>
            </a:pPr>
            <a:r>
              <a:rPr kumimoji="0" sz="1400" b="1" i="0" u="none" strike="noStrike" kern="0" cap="none" spc="-20" normalizeH="0" baseline="0" noProof="0" dirty="0">
                <a:ln>
                  <a:noFill/>
                </a:ln>
                <a:solidFill>
                  <a:srgbClr val="FFFFFF"/>
                </a:solidFill>
                <a:effectLst/>
                <a:uLnTx/>
                <a:uFillTx/>
                <a:latin typeface="游ゴシック"/>
                <a:cs typeface="游ゴシック"/>
              </a:rPr>
              <a:t>保存庫</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68" name="object 68"/>
          <p:cNvGrpSpPr/>
          <p:nvPr/>
        </p:nvGrpSpPr>
        <p:grpSpPr>
          <a:xfrm>
            <a:off x="8097992" y="2897386"/>
            <a:ext cx="3666490" cy="3061335"/>
            <a:chOff x="8097992" y="2897386"/>
            <a:chExt cx="3666490" cy="3061335"/>
          </a:xfrm>
        </p:grpSpPr>
        <p:sp>
          <p:nvSpPr>
            <p:cNvPr id="69" name="object 69"/>
            <p:cNvSpPr/>
            <p:nvPr/>
          </p:nvSpPr>
          <p:spPr>
            <a:xfrm>
              <a:off x="10108758" y="5075882"/>
              <a:ext cx="514984" cy="633730"/>
            </a:xfrm>
            <a:custGeom>
              <a:avLst/>
              <a:gdLst/>
              <a:ahLst/>
              <a:cxnLst/>
              <a:rect l="l" t="t" r="r" b="b"/>
              <a:pathLst>
                <a:path w="514984" h="633729">
                  <a:moveTo>
                    <a:pt x="512876" y="0"/>
                  </a:moveTo>
                  <a:lnTo>
                    <a:pt x="514425" y="57177"/>
                  </a:lnTo>
                  <a:lnTo>
                    <a:pt x="514659" y="113386"/>
                  </a:lnTo>
                  <a:lnTo>
                    <a:pt x="512990" y="168192"/>
                  </a:lnTo>
                  <a:lnTo>
                    <a:pt x="508831" y="221161"/>
                  </a:lnTo>
                  <a:lnTo>
                    <a:pt x="501595" y="271862"/>
                  </a:lnTo>
                  <a:lnTo>
                    <a:pt x="490695" y="319860"/>
                  </a:lnTo>
                  <a:lnTo>
                    <a:pt x="475543" y="364722"/>
                  </a:lnTo>
                  <a:lnTo>
                    <a:pt x="455552" y="406015"/>
                  </a:lnTo>
                  <a:lnTo>
                    <a:pt x="430136" y="443306"/>
                  </a:lnTo>
                  <a:lnTo>
                    <a:pt x="402104" y="473356"/>
                  </a:lnTo>
                  <a:lnTo>
                    <a:pt x="369581" y="500095"/>
                  </a:lnTo>
                  <a:lnTo>
                    <a:pt x="333003" y="523842"/>
                  </a:lnTo>
                  <a:lnTo>
                    <a:pt x="292806" y="544920"/>
                  </a:lnTo>
                  <a:lnTo>
                    <a:pt x="249424" y="563649"/>
                  </a:lnTo>
                  <a:lnTo>
                    <a:pt x="203294" y="580351"/>
                  </a:lnTo>
                  <a:lnTo>
                    <a:pt x="154851" y="595347"/>
                  </a:lnTo>
                  <a:lnTo>
                    <a:pt x="104531" y="608958"/>
                  </a:lnTo>
                  <a:lnTo>
                    <a:pt x="52768" y="621506"/>
                  </a:lnTo>
                  <a:lnTo>
                    <a:pt x="0" y="633310"/>
                  </a:lnTo>
                </a:path>
              </a:pathLst>
            </a:custGeom>
            <a:ln w="28575">
              <a:solidFill>
                <a:srgbClr val="41709C"/>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70"/>
            <p:cNvSpPr/>
            <p:nvPr/>
          </p:nvSpPr>
          <p:spPr>
            <a:xfrm>
              <a:off x="10038702" y="5004358"/>
              <a:ext cx="626745" cy="744220"/>
            </a:xfrm>
            <a:custGeom>
              <a:avLst/>
              <a:gdLst/>
              <a:ahLst/>
              <a:cxnLst/>
              <a:rect l="l" t="t" r="r" b="b"/>
              <a:pathLst>
                <a:path w="626745" h="744220">
                  <a:moveTo>
                    <a:pt x="92773" y="743813"/>
                  </a:moveTo>
                  <a:lnTo>
                    <a:pt x="74930" y="659968"/>
                  </a:lnTo>
                  <a:lnTo>
                    <a:pt x="0" y="719734"/>
                  </a:lnTo>
                  <a:lnTo>
                    <a:pt x="92773" y="743813"/>
                  </a:lnTo>
                  <a:close/>
                </a:path>
                <a:path w="626745" h="744220">
                  <a:moveTo>
                    <a:pt x="626325" y="83934"/>
                  </a:moveTo>
                  <a:lnTo>
                    <a:pt x="580059" y="0"/>
                  </a:lnTo>
                  <a:lnTo>
                    <a:pt x="540664" y="87363"/>
                  </a:lnTo>
                  <a:lnTo>
                    <a:pt x="626325" y="83934"/>
                  </a:lnTo>
                  <a:close/>
                </a:path>
              </a:pathLst>
            </a:custGeom>
            <a:solidFill>
              <a:srgbClr val="41709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71" name="object 71"/>
            <p:cNvPicPr/>
            <p:nvPr/>
          </p:nvPicPr>
          <p:blipFill>
            <a:blip r:embed="rId38" cstate="print"/>
            <a:stretch>
              <a:fillRect/>
            </a:stretch>
          </p:blipFill>
          <p:spPr>
            <a:xfrm>
              <a:off x="10354056" y="5448300"/>
              <a:ext cx="283463" cy="280415"/>
            </a:xfrm>
            <a:prstGeom prst="rect">
              <a:avLst/>
            </a:prstGeom>
          </p:spPr>
        </p:pic>
        <p:pic>
          <p:nvPicPr>
            <p:cNvPr id="72" name="object 72"/>
            <p:cNvPicPr/>
            <p:nvPr/>
          </p:nvPicPr>
          <p:blipFill>
            <a:blip r:embed="rId39" cstate="print"/>
            <a:stretch>
              <a:fillRect/>
            </a:stretch>
          </p:blipFill>
          <p:spPr>
            <a:xfrm>
              <a:off x="8649519" y="4379062"/>
              <a:ext cx="805465" cy="925144"/>
            </a:xfrm>
            <a:prstGeom prst="rect">
              <a:avLst/>
            </a:prstGeom>
          </p:spPr>
        </p:pic>
        <p:pic>
          <p:nvPicPr>
            <p:cNvPr id="73" name="object 73"/>
            <p:cNvPicPr/>
            <p:nvPr/>
          </p:nvPicPr>
          <p:blipFill>
            <a:blip r:embed="rId40" cstate="print"/>
            <a:stretch>
              <a:fillRect/>
            </a:stretch>
          </p:blipFill>
          <p:spPr>
            <a:xfrm>
              <a:off x="8857488" y="5050536"/>
              <a:ext cx="280415" cy="281939"/>
            </a:xfrm>
            <a:prstGeom prst="rect">
              <a:avLst/>
            </a:prstGeom>
          </p:spPr>
        </p:pic>
        <p:pic>
          <p:nvPicPr>
            <p:cNvPr id="74" name="object 74"/>
            <p:cNvPicPr/>
            <p:nvPr/>
          </p:nvPicPr>
          <p:blipFill>
            <a:blip r:embed="rId41" cstate="print"/>
            <a:stretch>
              <a:fillRect/>
            </a:stretch>
          </p:blipFill>
          <p:spPr>
            <a:xfrm>
              <a:off x="8639556" y="4847844"/>
              <a:ext cx="284987" cy="252983"/>
            </a:xfrm>
            <a:prstGeom prst="rect">
              <a:avLst/>
            </a:prstGeom>
          </p:spPr>
        </p:pic>
        <p:pic>
          <p:nvPicPr>
            <p:cNvPr id="75" name="object 75"/>
            <p:cNvPicPr/>
            <p:nvPr/>
          </p:nvPicPr>
          <p:blipFill>
            <a:blip r:embed="rId42" cstate="print"/>
            <a:stretch>
              <a:fillRect/>
            </a:stretch>
          </p:blipFill>
          <p:spPr>
            <a:xfrm>
              <a:off x="9210757" y="3609265"/>
              <a:ext cx="710688" cy="1697884"/>
            </a:xfrm>
            <a:prstGeom prst="rect">
              <a:avLst/>
            </a:prstGeom>
          </p:spPr>
        </p:pic>
        <p:pic>
          <p:nvPicPr>
            <p:cNvPr id="76" name="object 76"/>
            <p:cNvPicPr/>
            <p:nvPr/>
          </p:nvPicPr>
          <p:blipFill>
            <a:blip r:embed="rId43" cstate="print"/>
            <a:stretch>
              <a:fillRect/>
            </a:stretch>
          </p:blipFill>
          <p:spPr>
            <a:xfrm>
              <a:off x="10633978" y="5131132"/>
              <a:ext cx="377791" cy="425658"/>
            </a:xfrm>
            <a:prstGeom prst="rect">
              <a:avLst/>
            </a:prstGeom>
          </p:spPr>
        </p:pic>
        <p:pic>
          <p:nvPicPr>
            <p:cNvPr id="77" name="object 77"/>
            <p:cNvPicPr/>
            <p:nvPr/>
          </p:nvPicPr>
          <p:blipFill>
            <a:blip r:embed="rId44" cstate="print"/>
            <a:stretch>
              <a:fillRect/>
            </a:stretch>
          </p:blipFill>
          <p:spPr>
            <a:xfrm>
              <a:off x="8606029" y="5396483"/>
              <a:ext cx="458723" cy="315467"/>
            </a:xfrm>
            <a:prstGeom prst="rect">
              <a:avLst/>
            </a:prstGeom>
          </p:spPr>
        </p:pic>
        <p:pic>
          <p:nvPicPr>
            <p:cNvPr id="78" name="object 78"/>
            <p:cNvPicPr/>
            <p:nvPr/>
          </p:nvPicPr>
          <p:blipFill>
            <a:blip r:embed="rId45" cstate="print"/>
            <a:stretch>
              <a:fillRect/>
            </a:stretch>
          </p:blipFill>
          <p:spPr>
            <a:xfrm>
              <a:off x="8097992" y="2897386"/>
              <a:ext cx="3665899" cy="3061075"/>
            </a:xfrm>
            <a:prstGeom prst="rect">
              <a:avLst/>
            </a:prstGeom>
          </p:spPr>
        </p:pic>
      </p:grpSp>
      <p:sp>
        <p:nvSpPr>
          <p:cNvPr id="79" name="object 79"/>
          <p:cNvSpPr txBox="1"/>
          <p:nvPr/>
        </p:nvSpPr>
        <p:spPr>
          <a:xfrm>
            <a:off x="9371354" y="5716356"/>
            <a:ext cx="548005" cy="239395"/>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400" b="1" i="0" u="none" strike="noStrike" kern="0" cap="none" spc="-20" normalizeH="0" baseline="0" noProof="0" dirty="0">
                <a:ln>
                  <a:noFill/>
                </a:ln>
                <a:solidFill>
                  <a:srgbClr val="FFFFFF"/>
                </a:solidFill>
                <a:effectLst/>
                <a:uLnTx/>
                <a:uFillTx/>
                <a:latin typeface="游ゴシック"/>
                <a:cs typeface="游ゴシック"/>
              </a:rPr>
              <a:t>保存庫</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sp>
        <p:nvSpPr>
          <p:cNvPr id="80" name="object 80"/>
          <p:cNvSpPr txBox="1"/>
          <p:nvPr/>
        </p:nvSpPr>
        <p:spPr>
          <a:xfrm>
            <a:off x="8488372" y="5758437"/>
            <a:ext cx="726440" cy="239395"/>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400" b="1" i="0" u="none" strike="noStrike" kern="0" cap="none" spc="-15" normalizeH="0" baseline="0" noProof="0" dirty="0">
                <a:ln>
                  <a:noFill/>
                </a:ln>
                <a:solidFill>
                  <a:srgbClr val="FFFF00"/>
                </a:solidFill>
                <a:effectLst/>
                <a:uLnTx/>
                <a:uFillTx/>
                <a:latin typeface="游ゴシック"/>
                <a:cs typeface="游ゴシック"/>
              </a:rPr>
              <a:t>最小限に</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81" name="object 81"/>
          <p:cNvGrpSpPr/>
          <p:nvPr/>
        </p:nvGrpSpPr>
        <p:grpSpPr>
          <a:xfrm>
            <a:off x="10303764" y="3540252"/>
            <a:ext cx="1871980" cy="1734820"/>
            <a:chOff x="10303764" y="3540252"/>
            <a:chExt cx="1871980" cy="1734820"/>
          </a:xfrm>
        </p:grpSpPr>
        <p:pic>
          <p:nvPicPr>
            <p:cNvPr id="82" name="object 82"/>
            <p:cNvPicPr/>
            <p:nvPr/>
          </p:nvPicPr>
          <p:blipFill>
            <a:blip r:embed="rId46" cstate="print"/>
            <a:stretch>
              <a:fillRect/>
            </a:stretch>
          </p:blipFill>
          <p:spPr>
            <a:xfrm>
              <a:off x="10521695" y="3953256"/>
              <a:ext cx="1514854" cy="1135379"/>
            </a:xfrm>
            <a:prstGeom prst="rect">
              <a:avLst/>
            </a:prstGeom>
          </p:spPr>
        </p:pic>
        <p:pic>
          <p:nvPicPr>
            <p:cNvPr id="83" name="object 83"/>
            <p:cNvPicPr/>
            <p:nvPr/>
          </p:nvPicPr>
          <p:blipFill>
            <a:blip r:embed="rId47" cstate="print"/>
            <a:stretch>
              <a:fillRect/>
            </a:stretch>
          </p:blipFill>
          <p:spPr>
            <a:xfrm>
              <a:off x="10737203" y="4143686"/>
              <a:ext cx="961199" cy="669544"/>
            </a:xfrm>
            <a:prstGeom prst="rect">
              <a:avLst/>
            </a:prstGeom>
          </p:spPr>
        </p:pic>
        <p:pic>
          <p:nvPicPr>
            <p:cNvPr id="84" name="object 84"/>
            <p:cNvPicPr/>
            <p:nvPr/>
          </p:nvPicPr>
          <p:blipFill>
            <a:blip r:embed="rId48" cstate="print"/>
            <a:stretch>
              <a:fillRect/>
            </a:stretch>
          </p:blipFill>
          <p:spPr>
            <a:xfrm>
              <a:off x="10413492" y="4136136"/>
              <a:ext cx="1363979" cy="1046987"/>
            </a:xfrm>
            <a:prstGeom prst="rect">
              <a:avLst/>
            </a:prstGeom>
          </p:spPr>
        </p:pic>
        <p:pic>
          <p:nvPicPr>
            <p:cNvPr id="85" name="object 85"/>
            <p:cNvPicPr/>
            <p:nvPr/>
          </p:nvPicPr>
          <p:blipFill>
            <a:blip r:embed="rId49" cstate="print"/>
            <a:stretch>
              <a:fillRect/>
            </a:stretch>
          </p:blipFill>
          <p:spPr>
            <a:xfrm>
              <a:off x="10623983" y="4298591"/>
              <a:ext cx="967562" cy="664324"/>
            </a:xfrm>
            <a:prstGeom prst="rect">
              <a:avLst/>
            </a:prstGeom>
          </p:spPr>
        </p:pic>
        <p:pic>
          <p:nvPicPr>
            <p:cNvPr id="86" name="object 86"/>
            <p:cNvPicPr/>
            <p:nvPr/>
          </p:nvPicPr>
          <p:blipFill>
            <a:blip r:embed="rId50" cstate="print"/>
            <a:stretch>
              <a:fillRect/>
            </a:stretch>
          </p:blipFill>
          <p:spPr>
            <a:xfrm>
              <a:off x="10303764" y="4320540"/>
              <a:ext cx="1211579" cy="954023"/>
            </a:xfrm>
            <a:prstGeom prst="rect">
              <a:avLst/>
            </a:prstGeom>
          </p:spPr>
        </p:pic>
        <p:pic>
          <p:nvPicPr>
            <p:cNvPr id="87" name="object 87"/>
            <p:cNvPicPr/>
            <p:nvPr/>
          </p:nvPicPr>
          <p:blipFill>
            <a:blip r:embed="rId51" cstate="print"/>
            <a:stretch>
              <a:fillRect/>
            </a:stretch>
          </p:blipFill>
          <p:spPr>
            <a:xfrm>
              <a:off x="10519778" y="4491381"/>
              <a:ext cx="806373" cy="553719"/>
            </a:xfrm>
            <a:prstGeom prst="rect">
              <a:avLst/>
            </a:prstGeom>
          </p:spPr>
        </p:pic>
        <p:pic>
          <p:nvPicPr>
            <p:cNvPr id="88" name="object 88"/>
            <p:cNvPicPr/>
            <p:nvPr/>
          </p:nvPicPr>
          <p:blipFill>
            <a:blip r:embed="rId52" cstate="print"/>
            <a:stretch>
              <a:fillRect/>
            </a:stretch>
          </p:blipFill>
          <p:spPr>
            <a:xfrm>
              <a:off x="10643615" y="3540252"/>
              <a:ext cx="1353311" cy="443483"/>
            </a:xfrm>
            <a:prstGeom prst="rect">
              <a:avLst/>
            </a:prstGeom>
          </p:spPr>
        </p:pic>
        <p:pic>
          <p:nvPicPr>
            <p:cNvPr id="89" name="object 89"/>
            <p:cNvPicPr/>
            <p:nvPr/>
          </p:nvPicPr>
          <p:blipFill>
            <a:blip r:embed="rId53" cstate="print"/>
            <a:stretch>
              <a:fillRect/>
            </a:stretch>
          </p:blipFill>
          <p:spPr>
            <a:xfrm>
              <a:off x="10643615" y="3753612"/>
              <a:ext cx="1531618" cy="443483"/>
            </a:xfrm>
            <a:prstGeom prst="rect">
              <a:avLst/>
            </a:prstGeom>
          </p:spPr>
        </p:pic>
      </p:grpSp>
      <p:sp>
        <p:nvSpPr>
          <p:cNvPr id="90" name="object 90"/>
          <p:cNvSpPr txBox="1"/>
          <p:nvPr/>
        </p:nvSpPr>
        <p:spPr>
          <a:xfrm>
            <a:off x="10610402" y="5536149"/>
            <a:ext cx="418465" cy="269240"/>
          </a:xfrm>
          <a:prstGeom prst="rect">
            <a:avLst/>
          </a:prstGeom>
        </p:spPr>
        <p:txBody>
          <a:bodyPr vert="horz" wrap="square" lIns="0" tIns="12065" rIns="0" bIns="0" rtlCol="0">
            <a:spAutoFit/>
          </a:bodyPr>
          <a:lstStyle/>
          <a:p>
            <a:pPr marL="0" marR="0" lvl="0" indent="0" defTabSz="914400" eaLnBrk="1" fontAlgn="auto" latinLnBrk="0" hangingPunct="1">
              <a:lnSpc>
                <a:spcPct val="100000"/>
              </a:lnSpc>
              <a:spcBef>
                <a:spcPts val="95"/>
              </a:spcBef>
              <a:spcAft>
                <a:spcPts val="0"/>
              </a:spcAft>
              <a:buClrTx/>
              <a:buSzTx/>
              <a:buFontTx/>
              <a:buNone/>
              <a:tabLst/>
              <a:defRPr/>
            </a:pPr>
            <a:r>
              <a:rPr kumimoji="0" sz="1600" b="1" i="0" u="none" strike="noStrike" kern="0" cap="none" spc="-40" normalizeH="0" baseline="0" noProof="0" dirty="0">
                <a:ln>
                  <a:noFill/>
                </a:ln>
                <a:solidFill>
                  <a:srgbClr val="FFFFFF"/>
                </a:solidFill>
                <a:effectLst/>
                <a:uLnTx/>
                <a:uFillTx/>
                <a:latin typeface="游ゴシック"/>
                <a:cs typeface="游ゴシック"/>
              </a:rPr>
              <a:t>移送</a:t>
            </a:r>
            <a:endParaRPr kumimoji="0" sz="16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91" name="object 91"/>
          <p:cNvGrpSpPr/>
          <p:nvPr/>
        </p:nvGrpSpPr>
        <p:grpSpPr>
          <a:xfrm>
            <a:off x="7979664" y="2813304"/>
            <a:ext cx="3039110" cy="1580515"/>
            <a:chOff x="7979664" y="2813304"/>
            <a:chExt cx="3039110" cy="1580515"/>
          </a:xfrm>
        </p:grpSpPr>
        <p:pic>
          <p:nvPicPr>
            <p:cNvPr id="92" name="object 92"/>
            <p:cNvPicPr/>
            <p:nvPr/>
          </p:nvPicPr>
          <p:blipFill>
            <a:blip r:embed="rId54" cstate="print"/>
            <a:stretch>
              <a:fillRect/>
            </a:stretch>
          </p:blipFill>
          <p:spPr>
            <a:xfrm>
              <a:off x="9694164" y="2813304"/>
              <a:ext cx="1048511" cy="1360931"/>
            </a:xfrm>
            <a:prstGeom prst="rect">
              <a:avLst/>
            </a:prstGeom>
          </p:spPr>
        </p:pic>
        <p:pic>
          <p:nvPicPr>
            <p:cNvPr id="93" name="object 93"/>
            <p:cNvPicPr/>
            <p:nvPr/>
          </p:nvPicPr>
          <p:blipFill>
            <a:blip r:embed="rId55" cstate="print"/>
            <a:stretch>
              <a:fillRect/>
            </a:stretch>
          </p:blipFill>
          <p:spPr>
            <a:xfrm>
              <a:off x="9858018" y="3140588"/>
              <a:ext cx="609358" cy="819340"/>
            </a:xfrm>
            <a:prstGeom prst="rect">
              <a:avLst/>
            </a:prstGeom>
          </p:spPr>
        </p:pic>
        <p:pic>
          <p:nvPicPr>
            <p:cNvPr id="94" name="object 94"/>
            <p:cNvPicPr/>
            <p:nvPr/>
          </p:nvPicPr>
          <p:blipFill>
            <a:blip r:embed="rId56" cstate="print"/>
            <a:stretch>
              <a:fillRect/>
            </a:stretch>
          </p:blipFill>
          <p:spPr>
            <a:xfrm>
              <a:off x="9877044" y="3073908"/>
              <a:ext cx="958595" cy="1210055"/>
            </a:xfrm>
            <a:prstGeom prst="rect">
              <a:avLst/>
            </a:prstGeom>
          </p:spPr>
        </p:pic>
        <p:pic>
          <p:nvPicPr>
            <p:cNvPr id="95" name="object 95"/>
            <p:cNvPicPr/>
            <p:nvPr/>
          </p:nvPicPr>
          <p:blipFill>
            <a:blip r:embed="rId57" cstate="print"/>
            <a:stretch>
              <a:fillRect/>
            </a:stretch>
          </p:blipFill>
          <p:spPr>
            <a:xfrm>
              <a:off x="10043396" y="3408676"/>
              <a:ext cx="515988" cy="650240"/>
            </a:xfrm>
            <a:prstGeom prst="rect">
              <a:avLst/>
            </a:prstGeom>
          </p:spPr>
        </p:pic>
        <p:pic>
          <p:nvPicPr>
            <p:cNvPr id="96" name="object 96"/>
            <p:cNvPicPr/>
            <p:nvPr/>
          </p:nvPicPr>
          <p:blipFill>
            <a:blip r:embed="rId58" cstate="print"/>
            <a:stretch>
              <a:fillRect/>
            </a:stretch>
          </p:blipFill>
          <p:spPr>
            <a:xfrm>
              <a:off x="10059923" y="3183636"/>
              <a:ext cx="958595" cy="1210055"/>
            </a:xfrm>
            <a:prstGeom prst="rect">
              <a:avLst/>
            </a:prstGeom>
          </p:spPr>
        </p:pic>
        <p:pic>
          <p:nvPicPr>
            <p:cNvPr id="97" name="object 97"/>
            <p:cNvPicPr/>
            <p:nvPr/>
          </p:nvPicPr>
          <p:blipFill>
            <a:blip r:embed="rId59" cstate="print"/>
            <a:stretch>
              <a:fillRect/>
            </a:stretch>
          </p:blipFill>
          <p:spPr>
            <a:xfrm>
              <a:off x="10227279" y="3375418"/>
              <a:ext cx="570077" cy="803782"/>
            </a:xfrm>
            <a:prstGeom prst="rect">
              <a:avLst/>
            </a:prstGeom>
          </p:spPr>
        </p:pic>
        <p:pic>
          <p:nvPicPr>
            <p:cNvPr id="98" name="object 98"/>
            <p:cNvPicPr/>
            <p:nvPr/>
          </p:nvPicPr>
          <p:blipFill>
            <a:blip r:embed="rId60" cstate="print"/>
            <a:stretch>
              <a:fillRect/>
            </a:stretch>
          </p:blipFill>
          <p:spPr>
            <a:xfrm>
              <a:off x="7979664" y="3323844"/>
              <a:ext cx="902207" cy="621791"/>
            </a:xfrm>
            <a:prstGeom prst="rect">
              <a:avLst/>
            </a:prstGeom>
          </p:spPr>
        </p:pic>
        <p:pic>
          <p:nvPicPr>
            <p:cNvPr id="99" name="object 99"/>
            <p:cNvPicPr/>
            <p:nvPr/>
          </p:nvPicPr>
          <p:blipFill>
            <a:blip r:embed="rId61" cstate="print"/>
            <a:stretch>
              <a:fillRect/>
            </a:stretch>
          </p:blipFill>
          <p:spPr>
            <a:xfrm>
              <a:off x="7979664" y="3628644"/>
              <a:ext cx="1156715" cy="621791"/>
            </a:xfrm>
            <a:prstGeom prst="rect">
              <a:avLst/>
            </a:prstGeom>
          </p:spPr>
        </p:pic>
      </p:grpSp>
      <p:sp>
        <p:nvSpPr>
          <p:cNvPr id="100" name="object 100"/>
          <p:cNvSpPr txBox="1"/>
          <p:nvPr/>
        </p:nvSpPr>
        <p:spPr>
          <a:xfrm>
            <a:off x="8175971" y="3409914"/>
            <a:ext cx="776605" cy="635635"/>
          </a:xfrm>
          <a:prstGeom prst="rect">
            <a:avLst/>
          </a:prstGeom>
        </p:spPr>
        <p:txBody>
          <a:bodyPr vert="horz" wrap="square" lIns="0" tIns="13335" rIns="0" bIns="0" rtlCol="0">
            <a:spAutoFit/>
          </a:bodyPr>
          <a:lstStyle/>
          <a:p>
            <a:pPr marL="0" marR="5080" lvl="0" indent="0" defTabSz="914400" eaLnBrk="1" fontAlgn="auto" latinLnBrk="0" hangingPunct="1">
              <a:lnSpc>
                <a:spcPct val="100000"/>
              </a:lnSpc>
              <a:spcBef>
                <a:spcPts val="105"/>
              </a:spcBef>
              <a:spcAft>
                <a:spcPts val="0"/>
              </a:spcAft>
              <a:buClrTx/>
              <a:buSzTx/>
              <a:buFontTx/>
              <a:buNone/>
              <a:tabLst/>
              <a:defRPr/>
            </a:pPr>
            <a:r>
              <a:rPr kumimoji="0" sz="2000" b="1" i="0" u="none" strike="noStrike" kern="0" cap="none" spc="-25" normalizeH="0" baseline="0" noProof="0" dirty="0">
                <a:ln>
                  <a:noFill/>
                </a:ln>
                <a:solidFill>
                  <a:sysClr val="windowText" lastClr="000000"/>
                </a:solidFill>
                <a:effectLst/>
                <a:uLnTx/>
                <a:uFillTx/>
                <a:latin typeface="游ゴシック"/>
                <a:cs typeface="游ゴシック"/>
              </a:rPr>
              <a:t>彗星</a:t>
            </a:r>
            <a:r>
              <a:rPr kumimoji="0" sz="2000" b="1" i="0" u="none" strike="noStrike" kern="0" cap="none" spc="-50" normalizeH="0" baseline="0" noProof="0" dirty="0">
                <a:ln>
                  <a:noFill/>
                </a:ln>
                <a:solidFill>
                  <a:sysClr val="windowText" lastClr="000000"/>
                </a:solidFill>
                <a:effectLst/>
                <a:uLnTx/>
                <a:uFillTx/>
                <a:latin typeface="游ゴシック"/>
                <a:cs typeface="游ゴシック"/>
              </a:rPr>
              <a:t> </a:t>
            </a:r>
            <a:r>
              <a:rPr kumimoji="0" sz="2000" b="1" i="0" u="none" strike="noStrike" kern="0" cap="none" spc="-20" normalizeH="0" baseline="0" noProof="0" dirty="0">
                <a:ln>
                  <a:noFill/>
                </a:ln>
                <a:solidFill>
                  <a:sysClr val="windowText" lastClr="000000"/>
                </a:solidFill>
                <a:effectLst/>
                <a:uLnTx/>
                <a:uFillTx/>
                <a:latin typeface="游ゴシック"/>
                <a:cs typeface="游ゴシック"/>
              </a:rPr>
              <a:t>小惑星</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01" name="object 101"/>
          <p:cNvGrpSpPr/>
          <p:nvPr/>
        </p:nvGrpSpPr>
        <p:grpSpPr>
          <a:xfrm>
            <a:off x="7938516" y="5177028"/>
            <a:ext cx="647700" cy="927100"/>
            <a:chOff x="7938516" y="5177028"/>
            <a:chExt cx="647700" cy="927100"/>
          </a:xfrm>
        </p:grpSpPr>
        <p:pic>
          <p:nvPicPr>
            <p:cNvPr id="102" name="object 102"/>
            <p:cNvPicPr/>
            <p:nvPr/>
          </p:nvPicPr>
          <p:blipFill>
            <a:blip r:embed="rId62" cstate="print"/>
            <a:stretch>
              <a:fillRect/>
            </a:stretch>
          </p:blipFill>
          <p:spPr>
            <a:xfrm>
              <a:off x="7938516" y="5177028"/>
              <a:ext cx="647699" cy="621791"/>
            </a:xfrm>
            <a:prstGeom prst="rect">
              <a:avLst/>
            </a:prstGeom>
          </p:spPr>
        </p:pic>
        <p:pic>
          <p:nvPicPr>
            <p:cNvPr id="103" name="object 103"/>
            <p:cNvPicPr/>
            <p:nvPr/>
          </p:nvPicPr>
          <p:blipFill>
            <a:blip r:embed="rId63" cstate="print"/>
            <a:stretch>
              <a:fillRect/>
            </a:stretch>
          </p:blipFill>
          <p:spPr>
            <a:xfrm>
              <a:off x="7938516" y="5481828"/>
              <a:ext cx="647699" cy="621791"/>
            </a:xfrm>
            <a:prstGeom prst="rect">
              <a:avLst/>
            </a:prstGeom>
          </p:spPr>
        </p:pic>
      </p:grpSp>
      <p:sp>
        <p:nvSpPr>
          <p:cNvPr id="104" name="object 104"/>
          <p:cNvSpPr txBox="1"/>
          <p:nvPr/>
        </p:nvSpPr>
        <p:spPr>
          <a:xfrm>
            <a:off x="8110258" y="5264036"/>
            <a:ext cx="951230" cy="535940"/>
          </a:xfrm>
          <a:prstGeom prst="rect">
            <a:avLst/>
          </a:prstGeom>
        </p:spPr>
        <p:txBody>
          <a:bodyPr vert="horz" wrap="square" lIns="0" tIns="12700" rIns="0" bIns="0" rtlCol="0">
            <a:spAutoFit/>
          </a:bodyPr>
          <a:lstStyle/>
          <a:p>
            <a:pPr marL="25400" marR="0" lvl="0" indent="0" defTabSz="914400" eaLnBrk="1" fontAlgn="auto" latinLnBrk="0" hangingPunct="1">
              <a:lnSpc>
                <a:spcPts val="2005"/>
              </a:lnSpc>
              <a:spcBef>
                <a:spcPts val="100"/>
              </a:spcBef>
              <a:spcAft>
                <a:spcPts val="0"/>
              </a:spcAft>
              <a:buClrTx/>
              <a:buSzTx/>
              <a:buFontTx/>
              <a:buNone/>
              <a:tabLst/>
              <a:defRPr/>
            </a:pPr>
            <a:r>
              <a:rPr kumimoji="0" sz="2000" b="1" i="0" u="none" strike="noStrike" kern="0" cap="none" spc="-50" normalizeH="0" baseline="0" noProof="0" dirty="0">
                <a:ln>
                  <a:noFill/>
                </a:ln>
                <a:solidFill>
                  <a:sysClr val="windowText" lastClr="000000"/>
                </a:solidFill>
                <a:effectLst/>
                <a:uLnTx/>
                <a:uFillTx/>
                <a:latin typeface="游ゴシック"/>
                <a:cs typeface="游ゴシック"/>
              </a:rPr>
              <a:t>地</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25400" marR="0" lvl="0" indent="0" defTabSz="914400" eaLnBrk="1" fontAlgn="auto" latinLnBrk="0" hangingPunct="1">
              <a:lnSpc>
                <a:spcPts val="2005"/>
              </a:lnSpc>
              <a:spcBef>
                <a:spcPts val="0"/>
              </a:spcBef>
              <a:spcAft>
                <a:spcPts val="0"/>
              </a:spcAft>
              <a:buClrTx/>
              <a:buSzTx/>
              <a:buFontTx/>
              <a:buNone/>
              <a:tabLst/>
              <a:defRPr/>
            </a:pPr>
            <a:r>
              <a:rPr kumimoji="0" sz="3000" b="1" i="0" u="none" strike="noStrike" kern="0" cap="none" spc="150" normalizeH="0" baseline="-22222" noProof="0" dirty="0">
                <a:ln>
                  <a:noFill/>
                </a:ln>
                <a:solidFill>
                  <a:sysClr val="windowText" lastClr="000000"/>
                </a:solidFill>
                <a:effectLst/>
                <a:uLnTx/>
                <a:uFillTx/>
                <a:latin typeface="游ゴシック"/>
                <a:cs typeface="游ゴシック"/>
              </a:rPr>
              <a:t>球 </a:t>
            </a:r>
            <a:r>
              <a:rPr kumimoji="0" sz="1400" b="1" i="0" u="none" strike="noStrike" kern="0" cap="none" spc="-20" normalizeH="0" baseline="0" noProof="0" dirty="0">
                <a:ln>
                  <a:noFill/>
                </a:ln>
                <a:solidFill>
                  <a:srgbClr val="FFFF00"/>
                </a:solidFill>
                <a:effectLst/>
                <a:uLnTx/>
                <a:uFillTx/>
                <a:latin typeface="游ゴシック"/>
                <a:cs typeface="游ゴシック"/>
              </a:rPr>
              <a:t>打上は</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05" name="object 105"/>
          <p:cNvGrpSpPr/>
          <p:nvPr/>
        </p:nvGrpSpPr>
        <p:grpSpPr>
          <a:xfrm>
            <a:off x="8126133" y="2388374"/>
            <a:ext cx="3950335" cy="688340"/>
            <a:chOff x="8126133" y="2388374"/>
            <a:chExt cx="3950335" cy="688340"/>
          </a:xfrm>
        </p:grpSpPr>
        <p:pic>
          <p:nvPicPr>
            <p:cNvPr id="106" name="object 106"/>
            <p:cNvPicPr/>
            <p:nvPr/>
          </p:nvPicPr>
          <p:blipFill>
            <a:blip r:embed="rId64" cstate="print"/>
            <a:stretch>
              <a:fillRect/>
            </a:stretch>
          </p:blipFill>
          <p:spPr>
            <a:xfrm>
              <a:off x="9131126" y="2780640"/>
              <a:ext cx="1562299" cy="295503"/>
            </a:xfrm>
            <a:prstGeom prst="rect">
              <a:avLst/>
            </a:prstGeom>
          </p:spPr>
        </p:pic>
        <p:sp>
          <p:nvSpPr>
            <p:cNvPr id="107" name="object 107"/>
            <p:cNvSpPr/>
            <p:nvPr/>
          </p:nvSpPr>
          <p:spPr>
            <a:xfrm>
              <a:off x="8126133" y="2388374"/>
              <a:ext cx="3950335" cy="400685"/>
            </a:xfrm>
            <a:custGeom>
              <a:avLst/>
              <a:gdLst/>
              <a:ahLst/>
              <a:cxnLst/>
              <a:rect l="l" t="t" r="r" b="b"/>
              <a:pathLst>
                <a:path w="3950334" h="400685">
                  <a:moveTo>
                    <a:pt x="3949738" y="0"/>
                  </a:moveTo>
                  <a:lnTo>
                    <a:pt x="0" y="0"/>
                  </a:lnTo>
                  <a:lnTo>
                    <a:pt x="0" y="400113"/>
                  </a:lnTo>
                  <a:lnTo>
                    <a:pt x="3949738" y="400113"/>
                  </a:lnTo>
                  <a:lnTo>
                    <a:pt x="3949738" y="0"/>
                  </a:lnTo>
                  <a:close/>
                </a:path>
              </a:pathLst>
            </a:custGeom>
            <a:solidFill>
              <a:srgbClr val="375F9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8" name="object 108"/>
          <p:cNvSpPr txBox="1"/>
          <p:nvPr/>
        </p:nvSpPr>
        <p:spPr>
          <a:xfrm>
            <a:off x="8434123" y="2400059"/>
            <a:ext cx="3332479" cy="33083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2000" b="1" i="0" u="none" strike="noStrike" kern="0" cap="none" spc="-10" normalizeH="0" baseline="0" noProof="0" dirty="0">
                <a:ln>
                  <a:noFill/>
                </a:ln>
                <a:solidFill>
                  <a:srgbClr val="FFFFFF"/>
                </a:solidFill>
                <a:effectLst/>
                <a:uLnTx/>
                <a:uFillTx/>
                <a:latin typeface="游ゴシック"/>
                <a:cs typeface="游ゴシック"/>
              </a:rPr>
              <a:t>宇宙資源活用に関する考え方</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09" name="object 109"/>
          <p:cNvGrpSpPr/>
          <p:nvPr/>
        </p:nvGrpSpPr>
        <p:grpSpPr>
          <a:xfrm>
            <a:off x="8119783" y="2367165"/>
            <a:ext cx="3963035" cy="3614420"/>
            <a:chOff x="8119783" y="2367165"/>
            <a:chExt cx="3963035" cy="3614420"/>
          </a:xfrm>
        </p:grpSpPr>
        <p:sp>
          <p:nvSpPr>
            <p:cNvPr id="110" name="object 110"/>
            <p:cNvSpPr/>
            <p:nvPr/>
          </p:nvSpPr>
          <p:spPr>
            <a:xfrm>
              <a:off x="8126133" y="2373515"/>
              <a:ext cx="3950335" cy="3601720"/>
            </a:xfrm>
            <a:custGeom>
              <a:avLst/>
              <a:gdLst/>
              <a:ahLst/>
              <a:cxnLst/>
              <a:rect l="l" t="t" r="r" b="b"/>
              <a:pathLst>
                <a:path w="3950334" h="3601720">
                  <a:moveTo>
                    <a:pt x="0" y="0"/>
                  </a:moveTo>
                  <a:lnTo>
                    <a:pt x="3949738" y="0"/>
                  </a:lnTo>
                  <a:lnTo>
                    <a:pt x="3949738" y="3601605"/>
                  </a:lnTo>
                  <a:lnTo>
                    <a:pt x="0" y="3601605"/>
                  </a:lnTo>
                  <a:lnTo>
                    <a:pt x="0" y="0"/>
                  </a:lnTo>
                  <a:close/>
                </a:path>
              </a:pathLst>
            </a:custGeom>
            <a:ln w="12700">
              <a:solidFill>
                <a:srgbClr val="E6B982"/>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11" name="object 111"/>
            <p:cNvPicPr/>
            <p:nvPr/>
          </p:nvPicPr>
          <p:blipFill>
            <a:blip r:embed="rId65" cstate="print"/>
            <a:stretch>
              <a:fillRect/>
            </a:stretch>
          </p:blipFill>
          <p:spPr>
            <a:xfrm>
              <a:off x="10779252" y="3863340"/>
              <a:ext cx="647699" cy="621791"/>
            </a:xfrm>
            <a:prstGeom prst="rect">
              <a:avLst/>
            </a:prstGeom>
          </p:spPr>
        </p:pic>
      </p:grpSp>
      <p:sp>
        <p:nvSpPr>
          <p:cNvPr id="112" name="object 112"/>
          <p:cNvSpPr txBox="1"/>
          <p:nvPr/>
        </p:nvSpPr>
        <p:spPr>
          <a:xfrm>
            <a:off x="10785192" y="3602085"/>
            <a:ext cx="1261110" cy="678180"/>
          </a:xfrm>
          <a:prstGeom prst="rect">
            <a:avLst/>
          </a:prstGeom>
        </p:spPr>
        <p:txBody>
          <a:bodyPr vert="horz" wrap="square" lIns="0" tIns="12700" rIns="0" bIns="0" rtlCol="0">
            <a:spAutoFit/>
          </a:bodyPr>
          <a:lstStyle/>
          <a:p>
            <a:pPr marL="0" marR="5080" lvl="0" indent="0" defTabSz="914400" eaLnBrk="1" fontAlgn="auto" latinLnBrk="0" hangingPunct="1">
              <a:lnSpc>
                <a:spcPct val="100000"/>
              </a:lnSpc>
              <a:spcBef>
                <a:spcPts val="100"/>
              </a:spcBef>
              <a:spcAft>
                <a:spcPts val="0"/>
              </a:spcAft>
              <a:buClrTx/>
              <a:buSzTx/>
              <a:buFontTx/>
              <a:buNone/>
              <a:tabLst/>
              <a:defRPr/>
            </a:pPr>
            <a:r>
              <a:rPr kumimoji="0" sz="1400" b="1" i="0" u="none" strike="noStrike" kern="0" cap="none" spc="-10" normalizeH="0" baseline="0" noProof="0" dirty="0">
                <a:ln>
                  <a:noFill/>
                </a:ln>
                <a:solidFill>
                  <a:sysClr val="windowText" lastClr="000000"/>
                </a:solidFill>
                <a:effectLst/>
                <a:uLnTx/>
                <a:uFillTx/>
                <a:latin typeface="游ゴシック"/>
                <a:cs typeface="游ゴシック"/>
              </a:rPr>
              <a:t>土砂、金属、</a:t>
            </a:r>
            <a:r>
              <a:rPr kumimoji="0" sz="1400" b="1" i="0" u="none" strike="noStrike" kern="0" cap="none" spc="-50" normalizeH="0" baseline="0" noProof="0" dirty="0">
                <a:ln>
                  <a:noFill/>
                </a:ln>
                <a:solidFill>
                  <a:sysClr val="windowText" lastClr="000000"/>
                </a:solidFill>
                <a:effectLst/>
                <a:uLnTx/>
                <a:uFillTx/>
                <a:latin typeface="游ゴシック"/>
                <a:cs typeface="游ゴシック"/>
              </a:rPr>
              <a:t> </a:t>
            </a:r>
            <a:r>
              <a:rPr kumimoji="0" sz="1400" b="1" i="0" u="none" strike="noStrike" kern="0" cap="none" spc="-10" normalizeH="0" baseline="0" noProof="0" dirty="0">
                <a:ln>
                  <a:noFill/>
                </a:ln>
                <a:solidFill>
                  <a:sysClr val="windowText" lastClr="000000"/>
                </a:solidFill>
                <a:effectLst/>
                <a:uLnTx/>
                <a:uFillTx/>
                <a:latin typeface="游ゴシック"/>
                <a:cs typeface="游ゴシック"/>
              </a:rPr>
              <a:t>水、揮発性成分</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a:p>
            <a:pPr marL="189865" marR="0" lvl="0" indent="0" defTabSz="914400" eaLnBrk="1" fontAlgn="auto" latinLnBrk="0" hangingPunct="1">
              <a:lnSpc>
                <a:spcPts val="1770"/>
              </a:lnSpc>
              <a:spcBef>
                <a:spcPts val="0"/>
              </a:spcBef>
              <a:spcAft>
                <a:spcPts val="0"/>
              </a:spcAft>
              <a:buClrTx/>
              <a:buSzTx/>
              <a:buFontTx/>
              <a:buNone/>
              <a:tabLst/>
              <a:defRPr/>
            </a:pPr>
            <a:r>
              <a:rPr kumimoji="0" sz="2000" b="1" i="0" u="none" strike="noStrike" kern="0" cap="none" spc="-50" normalizeH="0" baseline="0" noProof="0" dirty="0">
                <a:ln>
                  <a:noFill/>
                </a:ln>
                <a:solidFill>
                  <a:sysClr val="windowText" lastClr="000000"/>
                </a:solidFill>
                <a:effectLst/>
                <a:uLnTx/>
                <a:uFillTx/>
                <a:latin typeface="游ゴシック"/>
                <a:cs typeface="游ゴシック"/>
              </a:rPr>
              <a:t>月</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sp>
        <p:nvSpPr>
          <p:cNvPr id="113" name="object 113"/>
          <p:cNvSpPr txBox="1"/>
          <p:nvPr/>
        </p:nvSpPr>
        <p:spPr>
          <a:xfrm>
            <a:off x="10770843" y="2797483"/>
            <a:ext cx="1317625" cy="239395"/>
          </a:xfrm>
          <a:prstGeom prst="rect">
            <a:avLst/>
          </a:prstGeom>
        </p:spPr>
        <p:txBody>
          <a:bodyPr vert="horz" wrap="square" lIns="0" tIns="13335" rIns="0" bIns="0" rtlCol="0">
            <a:spAutoFit/>
          </a:bodyPr>
          <a:lstStyle/>
          <a:p>
            <a:pPr marL="0" marR="0" lvl="0" indent="0" defTabSz="914400" eaLnBrk="1" fontAlgn="auto" latinLnBrk="0" hangingPunct="1">
              <a:lnSpc>
                <a:spcPct val="100000"/>
              </a:lnSpc>
              <a:spcBef>
                <a:spcPts val="105"/>
              </a:spcBef>
              <a:spcAft>
                <a:spcPts val="0"/>
              </a:spcAft>
              <a:buClrTx/>
              <a:buSzTx/>
              <a:buFontTx/>
              <a:buNone/>
              <a:tabLst/>
              <a:defRPr/>
            </a:pPr>
            <a:r>
              <a:rPr kumimoji="0" sz="1400" b="0" i="0" u="none" strike="noStrike" kern="0" cap="none" spc="0" normalizeH="0" baseline="0" noProof="0" dirty="0">
                <a:ln>
                  <a:noFill/>
                </a:ln>
                <a:solidFill>
                  <a:srgbClr val="FFFFFF"/>
                </a:solidFill>
                <a:effectLst/>
                <a:uLnTx/>
                <a:uFillTx/>
                <a:latin typeface="游ゴシック"/>
                <a:cs typeface="游ゴシック"/>
              </a:rPr>
              <a:t>Miyamoto,</a:t>
            </a:r>
            <a:r>
              <a:rPr kumimoji="0" sz="1400" b="0" i="0" u="none" strike="noStrike" kern="0" cap="none" spc="-45" normalizeH="0" baseline="0" noProof="0" dirty="0">
                <a:ln>
                  <a:noFill/>
                </a:ln>
                <a:solidFill>
                  <a:srgbClr val="FFFFFF"/>
                </a:solidFill>
                <a:effectLst/>
                <a:uLnTx/>
                <a:uFillTx/>
                <a:latin typeface="游ゴシック"/>
                <a:cs typeface="游ゴシック"/>
              </a:rPr>
              <a:t> </a:t>
            </a:r>
            <a:r>
              <a:rPr kumimoji="0" sz="1400" b="0" i="0" u="none" strike="noStrike" kern="0" cap="none" spc="-20" normalizeH="0" baseline="0" noProof="0" dirty="0">
                <a:ln>
                  <a:noFill/>
                </a:ln>
                <a:solidFill>
                  <a:srgbClr val="FFFFFF"/>
                </a:solidFill>
                <a:effectLst/>
                <a:uLnTx/>
                <a:uFillTx/>
                <a:latin typeface="游ゴシック"/>
                <a:cs typeface="游ゴシック"/>
              </a:rPr>
              <a:t>2022</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14" name="object 114"/>
          <p:cNvGrpSpPr/>
          <p:nvPr/>
        </p:nvGrpSpPr>
        <p:grpSpPr>
          <a:xfrm>
            <a:off x="0" y="5919228"/>
            <a:ext cx="12192635" cy="939165"/>
            <a:chOff x="0" y="5919228"/>
            <a:chExt cx="12192635" cy="939165"/>
          </a:xfrm>
        </p:grpSpPr>
        <p:sp>
          <p:nvSpPr>
            <p:cNvPr id="115" name="object 115"/>
            <p:cNvSpPr/>
            <p:nvPr/>
          </p:nvSpPr>
          <p:spPr>
            <a:xfrm>
              <a:off x="13995" y="6030671"/>
              <a:ext cx="12178030" cy="827405"/>
            </a:xfrm>
            <a:custGeom>
              <a:avLst/>
              <a:gdLst/>
              <a:ahLst/>
              <a:cxnLst/>
              <a:rect l="l" t="t" r="r" b="b"/>
              <a:pathLst>
                <a:path w="12178030" h="827404">
                  <a:moveTo>
                    <a:pt x="12178017" y="0"/>
                  </a:moveTo>
                  <a:lnTo>
                    <a:pt x="0" y="0"/>
                  </a:lnTo>
                  <a:lnTo>
                    <a:pt x="0" y="827328"/>
                  </a:lnTo>
                  <a:lnTo>
                    <a:pt x="12178017" y="827328"/>
                  </a:lnTo>
                  <a:lnTo>
                    <a:pt x="12178017" y="0"/>
                  </a:lnTo>
                  <a:close/>
                </a:path>
              </a:pathLst>
            </a:custGeom>
            <a:solidFill>
              <a:srgbClr val="E9703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16" name="object 116"/>
            <p:cNvPicPr/>
            <p:nvPr/>
          </p:nvPicPr>
          <p:blipFill>
            <a:blip r:embed="rId66" cstate="print"/>
            <a:stretch>
              <a:fillRect/>
            </a:stretch>
          </p:blipFill>
          <p:spPr>
            <a:xfrm>
              <a:off x="0" y="5919228"/>
              <a:ext cx="12192000" cy="771131"/>
            </a:xfrm>
            <a:prstGeom prst="rect">
              <a:avLst/>
            </a:prstGeom>
          </p:spPr>
        </p:pic>
        <p:pic>
          <p:nvPicPr>
            <p:cNvPr id="117" name="object 117"/>
            <p:cNvPicPr/>
            <p:nvPr/>
          </p:nvPicPr>
          <p:blipFill>
            <a:blip r:embed="rId67" cstate="print"/>
            <a:stretch>
              <a:fillRect/>
            </a:stretch>
          </p:blipFill>
          <p:spPr>
            <a:xfrm>
              <a:off x="527304" y="6284975"/>
              <a:ext cx="11164823" cy="573024"/>
            </a:xfrm>
            <a:prstGeom prst="rect">
              <a:avLst/>
            </a:prstGeom>
          </p:spPr>
        </p:pic>
      </p:grpSp>
      <p:sp>
        <p:nvSpPr>
          <p:cNvPr id="118" name="object 118"/>
          <p:cNvSpPr txBox="1"/>
          <p:nvPr/>
        </p:nvSpPr>
        <p:spPr>
          <a:xfrm>
            <a:off x="152801" y="6039313"/>
            <a:ext cx="11912600" cy="756920"/>
          </a:xfrm>
          <a:prstGeom prst="rect">
            <a:avLst/>
          </a:prstGeom>
        </p:spPr>
        <p:txBody>
          <a:bodyPr vert="horz" wrap="square" lIns="0" tIns="12700" rIns="0" bIns="0" rtlCol="0">
            <a:spAutoFit/>
          </a:bodyPr>
          <a:lstStyle/>
          <a:p>
            <a:pPr marL="622300" marR="5080" lvl="0" indent="-60960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宇宙において月や小惑星の物質を利用することは、強大な地球重力との戦いを回避でき合理的であるだけでなく、近未来に巨大産業となり宇宙開発に革命をもたらす</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19" name="object 119"/>
          <p:cNvGrpSpPr/>
          <p:nvPr/>
        </p:nvGrpSpPr>
        <p:grpSpPr>
          <a:xfrm>
            <a:off x="263652" y="3390900"/>
            <a:ext cx="2661285" cy="2254885"/>
            <a:chOff x="263652" y="3390900"/>
            <a:chExt cx="2661285" cy="2254885"/>
          </a:xfrm>
        </p:grpSpPr>
        <p:pic>
          <p:nvPicPr>
            <p:cNvPr id="120" name="object 120"/>
            <p:cNvPicPr/>
            <p:nvPr/>
          </p:nvPicPr>
          <p:blipFill>
            <a:blip r:embed="rId68" cstate="print"/>
            <a:stretch>
              <a:fillRect/>
            </a:stretch>
          </p:blipFill>
          <p:spPr>
            <a:xfrm>
              <a:off x="646976" y="3421087"/>
              <a:ext cx="2037413" cy="2224143"/>
            </a:xfrm>
            <a:prstGeom prst="rect">
              <a:avLst/>
            </a:prstGeom>
          </p:spPr>
        </p:pic>
        <p:pic>
          <p:nvPicPr>
            <p:cNvPr id="121" name="object 121"/>
            <p:cNvPicPr/>
            <p:nvPr/>
          </p:nvPicPr>
          <p:blipFill>
            <a:blip r:embed="rId69" cstate="print"/>
            <a:stretch>
              <a:fillRect/>
            </a:stretch>
          </p:blipFill>
          <p:spPr>
            <a:xfrm>
              <a:off x="263652" y="3390900"/>
              <a:ext cx="2660903" cy="580644"/>
            </a:xfrm>
            <a:prstGeom prst="rect">
              <a:avLst/>
            </a:prstGeom>
          </p:spPr>
        </p:pic>
      </p:grpSp>
      <p:sp>
        <p:nvSpPr>
          <p:cNvPr id="122" name="object 122"/>
          <p:cNvSpPr txBox="1"/>
          <p:nvPr/>
        </p:nvSpPr>
        <p:spPr>
          <a:xfrm>
            <a:off x="437946" y="3478879"/>
            <a:ext cx="23114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5" normalizeH="0" baseline="0" noProof="0" dirty="0">
                <a:ln>
                  <a:noFill/>
                </a:ln>
                <a:solidFill>
                  <a:srgbClr val="FFFF00"/>
                </a:solidFill>
                <a:effectLst/>
                <a:uLnTx/>
                <a:uFillTx/>
                <a:latin typeface="游ゴシック"/>
                <a:cs typeface="游ゴシック"/>
              </a:rPr>
              <a:t>これまでの宇宙開発：</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23" name="object 123"/>
          <p:cNvGrpSpPr/>
          <p:nvPr/>
        </p:nvGrpSpPr>
        <p:grpSpPr>
          <a:xfrm>
            <a:off x="0" y="1624583"/>
            <a:ext cx="9911080" cy="2752725"/>
            <a:chOff x="0" y="1624583"/>
            <a:chExt cx="9911080" cy="2752725"/>
          </a:xfrm>
        </p:grpSpPr>
        <p:pic>
          <p:nvPicPr>
            <p:cNvPr id="124" name="object 124"/>
            <p:cNvPicPr/>
            <p:nvPr/>
          </p:nvPicPr>
          <p:blipFill>
            <a:blip r:embed="rId70" cstate="print"/>
            <a:stretch>
              <a:fillRect/>
            </a:stretch>
          </p:blipFill>
          <p:spPr>
            <a:xfrm>
              <a:off x="385571" y="3712464"/>
              <a:ext cx="2959607" cy="390143"/>
            </a:xfrm>
            <a:prstGeom prst="rect">
              <a:avLst/>
            </a:prstGeom>
          </p:spPr>
        </p:pic>
        <p:pic>
          <p:nvPicPr>
            <p:cNvPr id="125" name="object 125"/>
            <p:cNvPicPr/>
            <p:nvPr/>
          </p:nvPicPr>
          <p:blipFill>
            <a:blip r:embed="rId71" cstate="print"/>
            <a:stretch>
              <a:fillRect/>
            </a:stretch>
          </p:blipFill>
          <p:spPr>
            <a:xfrm>
              <a:off x="409955" y="3736848"/>
              <a:ext cx="2910827" cy="341375"/>
            </a:xfrm>
            <a:prstGeom prst="rect">
              <a:avLst/>
            </a:prstGeom>
          </p:spPr>
        </p:pic>
        <p:pic>
          <p:nvPicPr>
            <p:cNvPr id="126" name="object 126"/>
            <p:cNvPicPr/>
            <p:nvPr/>
          </p:nvPicPr>
          <p:blipFill>
            <a:blip r:embed="rId72" cstate="print"/>
            <a:stretch>
              <a:fillRect/>
            </a:stretch>
          </p:blipFill>
          <p:spPr>
            <a:xfrm>
              <a:off x="459809" y="3787896"/>
              <a:ext cx="2810154" cy="239521"/>
            </a:xfrm>
            <a:prstGeom prst="rect">
              <a:avLst/>
            </a:prstGeom>
          </p:spPr>
        </p:pic>
        <p:pic>
          <p:nvPicPr>
            <p:cNvPr id="127" name="object 127"/>
            <p:cNvPicPr/>
            <p:nvPr/>
          </p:nvPicPr>
          <p:blipFill>
            <a:blip r:embed="rId73" cstate="print"/>
            <a:stretch>
              <a:fillRect/>
            </a:stretch>
          </p:blipFill>
          <p:spPr>
            <a:xfrm>
              <a:off x="1351787" y="3986783"/>
              <a:ext cx="2063495" cy="390143"/>
            </a:xfrm>
            <a:prstGeom prst="rect">
              <a:avLst/>
            </a:prstGeom>
          </p:spPr>
        </p:pic>
        <p:pic>
          <p:nvPicPr>
            <p:cNvPr id="128" name="object 128"/>
            <p:cNvPicPr/>
            <p:nvPr/>
          </p:nvPicPr>
          <p:blipFill>
            <a:blip r:embed="rId74" cstate="print"/>
            <a:stretch>
              <a:fillRect/>
            </a:stretch>
          </p:blipFill>
          <p:spPr>
            <a:xfrm>
              <a:off x="1376172" y="4011167"/>
              <a:ext cx="2014727" cy="341375"/>
            </a:xfrm>
            <a:prstGeom prst="rect">
              <a:avLst/>
            </a:prstGeom>
          </p:spPr>
        </p:pic>
        <p:pic>
          <p:nvPicPr>
            <p:cNvPr id="129" name="object 129"/>
            <p:cNvPicPr/>
            <p:nvPr/>
          </p:nvPicPr>
          <p:blipFill>
            <a:blip r:embed="rId75" cstate="print"/>
            <a:stretch>
              <a:fillRect/>
            </a:stretch>
          </p:blipFill>
          <p:spPr>
            <a:xfrm>
              <a:off x="1427092" y="4062216"/>
              <a:ext cx="1913051" cy="239521"/>
            </a:xfrm>
            <a:prstGeom prst="rect">
              <a:avLst/>
            </a:prstGeom>
          </p:spPr>
        </p:pic>
        <p:pic>
          <p:nvPicPr>
            <p:cNvPr id="130" name="object 130"/>
            <p:cNvPicPr/>
            <p:nvPr/>
          </p:nvPicPr>
          <p:blipFill>
            <a:blip r:embed="rId76" cstate="print"/>
            <a:stretch>
              <a:fillRect/>
            </a:stretch>
          </p:blipFill>
          <p:spPr>
            <a:xfrm>
              <a:off x="0" y="1624583"/>
              <a:ext cx="9910571" cy="758951"/>
            </a:xfrm>
            <a:prstGeom prst="rect">
              <a:avLst/>
            </a:prstGeom>
          </p:spPr>
        </p:pic>
      </p:grpSp>
      <p:sp>
        <p:nvSpPr>
          <p:cNvPr id="131" name="object 131"/>
          <p:cNvSpPr txBox="1"/>
          <p:nvPr/>
        </p:nvSpPr>
        <p:spPr>
          <a:xfrm>
            <a:off x="409166" y="3080753"/>
            <a:ext cx="7650480" cy="33083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2000" b="1" i="0" u="none" strike="noStrike" kern="0" cap="none" spc="-20" normalizeH="0" baseline="0" noProof="0" dirty="0">
                <a:ln>
                  <a:noFill/>
                </a:ln>
                <a:solidFill>
                  <a:srgbClr val="FFFFFF"/>
                </a:solidFill>
                <a:effectLst/>
                <a:uLnTx/>
                <a:uFillTx/>
                <a:latin typeface="游ゴシック"/>
                <a:cs typeface="游ゴシック"/>
              </a:rPr>
              <a:t>便利な素材が地球外に豊富に存在するのだから積極的に利用すべき</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sp>
        <p:nvSpPr>
          <p:cNvPr id="132" name="object 132"/>
          <p:cNvSpPr txBox="1"/>
          <p:nvPr/>
        </p:nvSpPr>
        <p:spPr>
          <a:xfrm>
            <a:off x="207060" y="1737949"/>
            <a:ext cx="9474200" cy="3911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2400" b="1" i="0" u="none" strike="noStrike" kern="0" cap="none" spc="-5" normalizeH="0" baseline="0" noProof="0" dirty="0">
                <a:ln>
                  <a:noFill/>
                </a:ln>
                <a:solidFill>
                  <a:srgbClr val="FFFF00"/>
                </a:solidFill>
                <a:effectLst/>
                <a:uLnTx/>
                <a:uFillTx/>
                <a:latin typeface="游ゴシック"/>
                <a:cs typeface="游ゴシック"/>
              </a:rPr>
              <a:t>はやぶさシリーズにより、水や金属が豊富に存在することが確定的に</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282440" cy="757555"/>
            <a:chOff x="0" y="0"/>
            <a:chExt cx="4282440" cy="757555"/>
          </a:xfrm>
        </p:grpSpPr>
        <p:sp>
          <p:nvSpPr>
            <p:cNvPr id="3" name="object 3"/>
            <p:cNvSpPr/>
            <p:nvPr/>
          </p:nvSpPr>
          <p:spPr>
            <a:xfrm>
              <a:off x="0" y="0"/>
              <a:ext cx="4134485" cy="523240"/>
            </a:xfrm>
            <a:custGeom>
              <a:avLst/>
              <a:gdLst/>
              <a:ahLst/>
              <a:cxnLst/>
              <a:rect l="l" t="t" r="r" b="b"/>
              <a:pathLst>
                <a:path w="4134485" h="523240">
                  <a:moveTo>
                    <a:pt x="4134459" y="0"/>
                  </a:moveTo>
                  <a:lnTo>
                    <a:pt x="0" y="0"/>
                  </a:lnTo>
                  <a:lnTo>
                    <a:pt x="0" y="523214"/>
                  </a:lnTo>
                  <a:lnTo>
                    <a:pt x="4134459" y="523214"/>
                  </a:lnTo>
                  <a:lnTo>
                    <a:pt x="4134459" y="0"/>
                  </a:lnTo>
                  <a:close/>
                </a:path>
              </a:pathLst>
            </a:custGeom>
            <a:solidFill>
              <a:srgbClr val="00AFE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 name="object 4"/>
            <p:cNvPicPr/>
            <p:nvPr/>
          </p:nvPicPr>
          <p:blipFill>
            <a:blip r:embed="rId2" cstate="print"/>
            <a:stretch>
              <a:fillRect/>
            </a:stretch>
          </p:blipFill>
          <p:spPr>
            <a:xfrm>
              <a:off x="0" y="0"/>
              <a:ext cx="4282439" cy="757427"/>
            </a:xfrm>
            <a:prstGeom prst="rect">
              <a:avLst/>
            </a:prstGeom>
          </p:spPr>
        </p:pic>
      </p:grpSp>
      <p:sp>
        <p:nvSpPr>
          <p:cNvPr id="5" name="object 5"/>
          <p:cNvSpPr txBox="1">
            <a:spLocks noGrp="1"/>
          </p:cNvSpPr>
          <p:nvPr>
            <p:ph type="title"/>
          </p:nvPr>
        </p:nvSpPr>
        <p:spPr>
          <a:xfrm>
            <a:off x="78739" y="5587"/>
            <a:ext cx="3931920" cy="452120"/>
          </a:xfrm>
          <a:prstGeom prst="rect">
            <a:avLst/>
          </a:prstGeom>
        </p:spPr>
        <p:txBody>
          <a:bodyPr vert="horz" wrap="square" lIns="0" tIns="12065" rIns="0" bIns="0" rtlCol="0">
            <a:spAutoFit/>
          </a:bodyPr>
          <a:lstStyle/>
          <a:p>
            <a:pPr marL="12700">
              <a:lnSpc>
                <a:spcPct val="100000"/>
              </a:lnSpc>
              <a:spcBef>
                <a:spcPts val="95"/>
              </a:spcBef>
            </a:pPr>
            <a:r>
              <a:rPr u="none" spc="-40" dirty="0"/>
              <a:t>宇宙資源開発と周辺状況</a:t>
            </a:r>
          </a:p>
        </p:txBody>
      </p:sp>
      <p:grpSp>
        <p:nvGrpSpPr>
          <p:cNvPr id="6" name="object 6"/>
          <p:cNvGrpSpPr/>
          <p:nvPr/>
        </p:nvGrpSpPr>
        <p:grpSpPr>
          <a:xfrm>
            <a:off x="82296" y="507492"/>
            <a:ext cx="4340860" cy="2054860"/>
            <a:chOff x="82296" y="507492"/>
            <a:chExt cx="4340860" cy="2054860"/>
          </a:xfrm>
        </p:grpSpPr>
        <p:pic>
          <p:nvPicPr>
            <p:cNvPr id="7" name="object 7"/>
            <p:cNvPicPr/>
            <p:nvPr/>
          </p:nvPicPr>
          <p:blipFill>
            <a:blip r:embed="rId3" cstate="print"/>
            <a:stretch>
              <a:fillRect/>
            </a:stretch>
          </p:blipFill>
          <p:spPr>
            <a:xfrm>
              <a:off x="274599" y="743229"/>
              <a:ext cx="2388273" cy="1639182"/>
            </a:xfrm>
            <a:prstGeom prst="rect">
              <a:avLst/>
            </a:prstGeom>
          </p:spPr>
        </p:pic>
        <p:pic>
          <p:nvPicPr>
            <p:cNvPr id="8" name="object 8"/>
            <p:cNvPicPr/>
            <p:nvPr/>
          </p:nvPicPr>
          <p:blipFill>
            <a:blip r:embed="rId4" cstate="print"/>
            <a:stretch>
              <a:fillRect/>
            </a:stretch>
          </p:blipFill>
          <p:spPr>
            <a:xfrm>
              <a:off x="270930" y="1668119"/>
              <a:ext cx="897469" cy="730796"/>
            </a:xfrm>
            <a:prstGeom prst="rect">
              <a:avLst/>
            </a:prstGeom>
          </p:spPr>
        </p:pic>
        <p:pic>
          <p:nvPicPr>
            <p:cNvPr id="9" name="object 9"/>
            <p:cNvPicPr/>
            <p:nvPr/>
          </p:nvPicPr>
          <p:blipFill>
            <a:blip r:embed="rId5" cstate="print"/>
            <a:stretch>
              <a:fillRect/>
            </a:stretch>
          </p:blipFill>
          <p:spPr>
            <a:xfrm>
              <a:off x="1846554" y="802595"/>
              <a:ext cx="2576021" cy="1580724"/>
            </a:xfrm>
            <a:prstGeom prst="rect">
              <a:avLst/>
            </a:prstGeom>
          </p:spPr>
        </p:pic>
        <p:pic>
          <p:nvPicPr>
            <p:cNvPr id="10" name="object 10"/>
            <p:cNvPicPr/>
            <p:nvPr/>
          </p:nvPicPr>
          <p:blipFill>
            <a:blip r:embed="rId6" cstate="print"/>
            <a:stretch>
              <a:fillRect/>
            </a:stretch>
          </p:blipFill>
          <p:spPr>
            <a:xfrm>
              <a:off x="82296" y="507492"/>
              <a:ext cx="3445763" cy="621791"/>
            </a:xfrm>
            <a:prstGeom prst="rect">
              <a:avLst/>
            </a:prstGeom>
          </p:spPr>
        </p:pic>
        <p:pic>
          <p:nvPicPr>
            <p:cNvPr id="11" name="object 11"/>
            <p:cNvPicPr/>
            <p:nvPr/>
          </p:nvPicPr>
          <p:blipFill>
            <a:blip r:embed="rId7" cstate="print"/>
            <a:stretch>
              <a:fillRect/>
            </a:stretch>
          </p:blipFill>
          <p:spPr>
            <a:xfrm>
              <a:off x="82296" y="812291"/>
              <a:ext cx="3953255" cy="621791"/>
            </a:xfrm>
            <a:prstGeom prst="rect">
              <a:avLst/>
            </a:prstGeom>
          </p:spPr>
        </p:pic>
        <p:pic>
          <p:nvPicPr>
            <p:cNvPr id="12" name="object 12"/>
            <p:cNvPicPr/>
            <p:nvPr/>
          </p:nvPicPr>
          <p:blipFill>
            <a:blip r:embed="rId8" cstate="print"/>
            <a:stretch>
              <a:fillRect/>
            </a:stretch>
          </p:blipFill>
          <p:spPr>
            <a:xfrm>
              <a:off x="1344168" y="1691639"/>
              <a:ext cx="2421635" cy="443483"/>
            </a:xfrm>
            <a:prstGeom prst="rect">
              <a:avLst/>
            </a:prstGeom>
          </p:spPr>
        </p:pic>
        <p:pic>
          <p:nvPicPr>
            <p:cNvPr id="13" name="object 13"/>
            <p:cNvPicPr/>
            <p:nvPr/>
          </p:nvPicPr>
          <p:blipFill>
            <a:blip r:embed="rId9" cstate="print"/>
            <a:stretch>
              <a:fillRect/>
            </a:stretch>
          </p:blipFill>
          <p:spPr>
            <a:xfrm>
              <a:off x="1344168" y="1905000"/>
              <a:ext cx="2421635" cy="443483"/>
            </a:xfrm>
            <a:prstGeom prst="rect">
              <a:avLst/>
            </a:prstGeom>
          </p:spPr>
        </p:pic>
        <p:pic>
          <p:nvPicPr>
            <p:cNvPr id="14" name="object 14"/>
            <p:cNvPicPr/>
            <p:nvPr/>
          </p:nvPicPr>
          <p:blipFill>
            <a:blip r:embed="rId10" cstate="print"/>
            <a:stretch>
              <a:fillRect/>
            </a:stretch>
          </p:blipFill>
          <p:spPr>
            <a:xfrm>
              <a:off x="1344168" y="2118360"/>
              <a:ext cx="1531619" cy="443483"/>
            </a:xfrm>
            <a:prstGeom prst="rect">
              <a:avLst/>
            </a:prstGeom>
          </p:spPr>
        </p:pic>
      </p:grpSp>
      <p:sp>
        <p:nvSpPr>
          <p:cNvPr id="15" name="object 15"/>
          <p:cNvSpPr txBox="1"/>
          <p:nvPr/>
        </p:nvSpPr>
        <p:spPr>
          <a:xfrm>
            <a:off x="188048" y="523214"/>
            <a:ext cx="4234815" cy="1907539"/>
          </a:xfrm>
          <a:prstGeom prst="rect">
            <a:avLst/>
          </a:prstGeom>
          <a:ln w="12700">
            <a:solidFill>
              <a:srgbClr val="FFFFFF"/>
            </a:solidFill>
          </a:ln>
        </p:spPr>
        <p:txBody>
          <a:bodyPr vert="horz" wrap="square" lIns="0" tIns="83185" rIns="0" bIns="0" rtlCol="0">
            <a:spAutoFit/>
          </a:bodyPr>
          <a:lstStyle/>
          <a:p>
            <a:pPr marL="90170" marR="0" lvl="0" indent="0" defTabSz="914400" eaLnBrk="1" fontAlgn="auto" latinLnBrk="0" hangingPunct="1">
              <a:lnSpc>
                <a:spcPct val="100000"/>
              </a:lnSpc>
              <a:spcBef>
                <a:spcPts val="655"/>
              </a:spcBef>
              <a:spcAft>
                <a:spcPts val="0"/>
              </a:spcAft>
              <a:buClrTx/>
              <a:buSzTx/>
              <a:buFontTx/>
              <a:buNone/>
              <a:tabLst/>
              <a:defRPr/>
            </a:pPr>
            <a:r>
              <a:rPr kumimoji="0" sz="2000" b="1" i="0" u="none" strike="noStrike" kern="0" cap="none" spc="-10" normalizeH="0" baseline="0" noProof="0" dirty="0">
                <a:ln>
                  <a:noFill/>
                </a:ln>
                <a:solidFill>
                  <a:srgbClr val="FFFF00"/>
                </a:solidFill>
                <a:effectLst/>
                <a:uLnTx/>
                <a:uFillTx/>
                <a:latin typeface="游ゴシック"/>
                <a:cs typeface="游ゴシック"/>
              </a:rPr>
              <a:t>小惑星探査で日本はトップ</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90170" marR="0" lvl="0" indent="0" defTabSz="914400" eaLnBrk="1" fontAlgn="auto" latinLnBrk="0" hangingPunct="1">
              <a:lnSpc>
                <a:spcPct val="100000"/>
              </a:lnSpc>
              <a:spcBef>
                <a:spcPts val="0"/>
              </a:spcBef>
              <a:spcAft>
                <a:spcPts val="0"/>
              </a:spcAft>
              <a:buClrTx/>
              <a:buSzTx/>
              <a:buFontTx/>
              <a:buNone/>
              <a:tabLst/>
              <a:defRPr/>
            </a:pPr>
            <a:r>
              <a:rPr kumimoji="0" sz="2000" b="1" i="0" u="none" strike="noStrike" kern="0" cap="none" spc="-10" normalizeH="0" baseline="0" noProof="0" dirty="0">
                <a:ln>
                  <a:noFill/>
                </a:ln>
                <a:solidFill>
                  <a:srgbClr val="FFFF00"/>
                </a:solidFill>
                <a:effectLst/>
                <a:uLnTx/>
                <a:uFillTx/>
                <a:latin typeface="游ゴシック"/>
                <a:cs typeface="游ゴシック"/>
              </a:rPr>
              <a:t>他国の大型ミッションにも参加</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0" marR="0" lvl="0" indent="0" defTabSz="914400" eaLnBrk="1" fontAlgn="auto" latinLnBrk="0" hangingPunct="1">
              <a:lnSpc>
                <a:spcPct val="100000"/>
              </a:lnSpc>
              <a:spcBef>
                <a:spcPts val="985"/>
              </a:spcBef>
              <a:spcAft>
                <a:spcPts val="0"/>
              </a:spcAft>
              <a:buClrTx/>
              <a:buSzTx/>
              <a:buFontTx/>
              <a:buNone/>
              <a:tabLst/>
              <a:defRPr/>
            </a:pP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1297940" marR="789940" lvl="0" indent="0" algn="just" defTabSz="914400" eaLnBrk="1" fontAlgn="auto" latinLnBrk="0" hangingPunct="1">
              <a:lnSpc>
                <a:spcPct val="100000"/>
              </a:lnSpc>
              <a:spcBef>
                <a:spcPts val="5"/>
              </a:spcBef>
              <a:spcAft>
                <a:spcPts val="0"/>
              </a:spcAft>
              <a:buClrTx/>
              <a:buSzTx/>
              <a:buFontTx/>
              <a:buNone/>
              <a:tabLst/>
              <a:defRPr/>
            </a:pPr>
            <a:r>
              <a:rPr kumimoji="0" sz="1400" b="1" i="0" u="none" strike="noStrike" kern="0" cap="none" spc="-10" normalizeH="0" baseline="0" noProof="0" dirty="0">
                <a:ln>
                  <a:noFill/>
                </a:ln>
                <a:solidFill>
                  <a:srgbClr val="FFFFFF"/>
                </a:solidFill>
                <a:effectLst/>
                <a:uLnTx/>
                <a:uFillTx/>
                <a:latin typeface="游ゴシック"/>
                <a:cs typeface="游ゴシック"/>
              </a:rPr>
              <a:t>背景には南極探検隊による隕石獲得、火山学、隕石学微量分析の強み</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16" name="object 16"/>
          <p:cNvGrpSpPr/>
          <p:nvPr/>
        </p:nvGrpSpPr>
        <p:grpSpPr>
          <a:xfrm>
            <a:off x="8045195" y="502919"/>
            <a:ext cx="3850004" cy="1912620"/>
            <a:chOff x="8045195" y="502919"/>
            <a:chExt cx="3850004" cy="1912620"/>
          </a:xfrm>
        </p:grpSpPr>
        <p:pic>
          <p:nvPicPr>
            <p:cNvPr id="17" name="object 17"/>
            <p:cNvPicPr/>
            <p:nvPr/>
          </p:nvPicPr>
          <p:blipFill>
            <a:blip r:embed="rId11" cstate="print"/>
            <a:stretch>
              <a:fillRect/>
            </a:stretch>
          </p:blipFill>
          <p:spPr>
            <a:xfrm>
              <a:off x="8163972" y="550354"/>
              <a:ext cx="3731228" cy="1864893"/>
            </a:xfrm>
            <a:prstGeom prst="rect">
              <a:avLst/>
            </a:prstGeom>
          </p:spPr>
        </p:pic>
        <p:pic>
          <p:nvPicPr>
            <p:cNvPr id="18" name="object 18"/>
            <p:cNvPicPr/>
            <p:nvPr/>
          </p:nvPicPr>
          <p:blipFill>
            <a:blip r:embed="rId12" cstate="print"/>
            <a:stretch>
              <a:fillRect/>
            </a:stretch>
          </p:blipFill>
          <p:spPr>
            <a:xfrm>
              <a:off x="8045195" y="502920"/>
              <a:ext cx="810767" cy="621791"/>
            </a:xfrm>
            <a:prstGeom prst="rect">
              <a:avLst/>
            </a:prstGeom>
          </p:spPr>
        </p:pic>
        <p:pic>
          <p:nvPicPr>
            <p:cNvPr id="19" name="object 19"/>
            <p:cNvPicPr/>
            <p:nvPr/>
          </p:nvPicPr>
          <p:blipFill>
            <a:blip r:embed="rId13" cstate="print"/>
            <a:stretch>
              <a:fillRect/>
            </a:stretch>
          </p:blipFill>
          <p:spPr>
            <a:xfrm>
              <a:off x="8462772" y="502919"/>
              <a:ext cx="2680715" cy="621791"/>
            </a:xfrm>
            <a:prstGeom prst="rect">
              <a:avLst/>
            </a:prstGeom>
          </p:spPr>
        </p:pic>
        <p:pic>
          <p:nvPicPr>
            <p:cNvPr id="20" name="object 20"/>
            <p:cNvPicPr/>
            <p:nvPr/>
          </p:nvPicPr>
          <p:blipFill>
            <a:blip r:embed="rId14" cstate="print"/>
            <a:stretch>
              <a:fillRect/>
            </a:stretch>
          </p:blipFill>
          <p:spPr>
            <a:xfrm>
              <a:off x="8045195" y="807720"/>
              <a:ext cx="3191255" cy="621791"/>
            </a:xfrm>
            <a:prstGeom prst="rect">
              <a:avLst/>
            </a:prstGeom>
          </p:spPr>
        </p:pic>
        <p:pic>
          <p:nvPicPr>
            <p:cNvPr id="21" name="object 21"/>
            <p:cNvPicPr/>
            <p:nvPr/>
          </p:nvPicPr>
          <p:blipFill>
            <a:blip r:embed="rId15" cstate="print"/>
            <a:stretch>
              <a:fillRect/>
            </a:stretch>
          </p:blipFill>
          <p:spPr>
            <a:xfrm>
              <a:off x="8045195" y="1112520"/>
              <a:ext cx="3191255" cy="621791"/>
            </a:xfrm>
            <a:prstGeom prst="rect">
              <a:avLst/>
            </a:prstGeom>
          </p:spPr>
        </p:pic>
      </p:grpSp>
      <p:sp>
        <p:nvSpPr>
          <p:cNvPr id="22" name="object 22"/>
          <p:cNvSpPr txBox="1"/>
          <p:nvPr/>
        </p:nvSpPr>
        <p:spPr>
          <a:xfrm>
            <a:off x="8149767" y="534784"/>
            <a:ext cx="3771900" cy="1903730"/>
          </a:xfrm>
          <a:prstGeom prst="rect">
            <a:avLst/>
          </a:prstGeom>
          <a:ln w="12700">
            <a:solidFill>
              <a:srgbClr val="FFFFFF"/>
            </a:solidFill>
          </a:ln>
        </p:spPr>
        <p:txBody>
          <a:bodyPr vert="horz" wrap="square" lIns="0" tIns="66675" rIns="0" bIns="0" rtlCol="0">
            <a:spAutoFit/>
          </a:bodyPr>
          <a:lstStyle/>
          <a:p>
            <a:pPr marL="90805" marR="872490" lvl="0" indent="0" defTabSz="914400" eaLnBrk="1" fontAlgn="auto" latinLnBrk="0" hangingPunct="1">
              <a:lnSpc>
                <a:spcPct val="100000"/>
              </a:lnSpc>
              <a:spcBef>
                <a:spcPts val="525"/>
              </a:spcBef>
              <a:spcAft>
                <a:spcPts val="0"/>
              </a:spcAft>
              <a:buClrTx/>
              <a:buSzTx/>
              <a:buFontTx/>
              <a:buNone/>
              <a:tabLst/>
              <a:defRPr/>
            </a:pPr>
            <a:r>
              <a:rPr kumimoji="0" sz="2000" b="1" i="0" u="none" strike="noStrike" kern="0" cap="none" spc="-10" normalizeH="0" baseline="0" noProof="0" dirty="0">
                <a:ln>
                  <a:noFill/>
                </a:ln>
                <a:solidFill>
                  <a:srgbClr val="FFFF00"/>
                </a:solidFill>
                <a:effectLst/>
                <a:uLnTx/>
                <a:uFillTx/>
                <a:latin typeface="游ゴシック"/>
                <a:cs typeface="游ゴシック"/>
              </a:rPr>
              <a:t>ISS</a:t>
            </a:r>
            <a:r>
              <a:rPr kumimoji="0" sz="2000" b="1" i="0" u="none" strike="noStrike" kern="0" cap="none" spc="-15" normalizeH="0" baseline="0" noProof="0" dirty="0">
                <a:ln>
                  <a:noFill/>
                </a:ln>
                <a:solidFill>
                  <a:srgbClr val="FFFF00"/>
                </a:solidFill>
                <a:effectLst/>
                <a:uLnTx/>
                <a:uFillTx/>
                <a:latin typeface="游ゴシック"/>
                <a:cs typeface="游ゴシック"/>
              </a:rPr>
              <a:t>の実験棟「きぼう」</a:t>
            </a:r>
            <a:r>
              <a:rPr kumimoji="0" sz="2000" b="1" i="0" u="none" strike="noStrike" kern="0" cap="none" spc="-5" normalizeH="0" baseline="0" noProof="0" dirty="0">
                <a:ln>
                  <a:noFill/>
                </a:ln>
                <a:solidFill>
                  <a:srgbClr val="FFFF00"/>
                </a:solidFill>
                <a:effectLst/>
                <a:uLnTx/>
                <a:uFillTx/>
                <a:latin typeface="游ゴシック"/>
                <a:cs typeface="游ゴシック"/>
              </a:rPr>
              <a:t>低重力精錬・粉体制御等の鍵技術は日本が最先端</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23" name="object 23"/>
          <p:cNvGrpSpPr/>
          <p:nvPr/>
        </p:nvGrpSpPr>
        <p:grpSpPr>
          <a:xfrm>
            <a:off x="4439411" y="527367"/>
            <a:ext cx="3625850" cy="1911350"/>
            <a:chOff x="4439411" y="527367"/>
            <a:chExt cx="3625850" cy="1911350"/>
          </a:xfrm>
        </p:grpSpPr>
        <p:sp>
          <p:nvSpPr>
            <p:cNvPr id="24" name="object 24"/>
            <p:cNvSpPr/>
            <p:nvPr/>
          </p:nvSpPr>
          <p:spPr>
            <a:xfrm>
              <a:off x="4482795" y="527367"/>
              <a:ext cx="3582670" cy="1911350"/>
            </a:xfrm>
            <a:custGeom>
              <a:avLst/>
              <a:gdLst/>
              <a:ahLst/>
              <a:cxnLst/>
              <a:rect l="l" t="t" r="r" b="b"/>
              <a:pathLst>
                <a:path w="3582670" h="1911350">
                  <a:moveTo>
                    <a:pt x="3582238" y="0"/>
                  </a:moveTo>
                  <a:lnTo>
                    <a:pt x="0" y="0"/>
                  </a:lnTo>
                  <a:lnTo>
                    <a:pt x="0" y="1910994"/>
                  </a:lnTo>
                  <a:lnTo>
                    <a:pt x="3582238" y="1910994"/>
                  </a:lnTo>
                  <a:lnTo>
                    <a:pt x="358223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5" name="object 25"/>
            <p:cNvPicPr/>
            <p:nvPr/>
          </p:nvPicPr>
          <p:blipFill>
            <a:blip r:embed="rId16" cstate="print"/>
            <a:stretch>
              <a:fillRect/>
            </a:stretch>
          </p:blipFill>
          <p:spPr>
            <a:xfrm>
              <a:off x="4609553" y="956945"/>
              <a:ext cx="1347381" cy="1375879"/>
            </a:xfrm>
            <a:prstGeom prst="rect">
              <a:avLst/>
            </a:prstGeom>
          </p:spPr>
        </p:pic>
        <p:pic>
          <p:nvPicPr>
            <p:cNvPr id="26" name="object 26"/>
            <p:cNvPicPr/>
            <p:nvPr/>
          </p:nvPicPr>
          <p:blipFill>
            <a:blip r:embed="rId17" cstate="print"/>
            <a:stretch>
              <a:fillRect/>
            </a:stretch>
          </p:blipFill>
          <p:spPr>
            <a:xfrm>
              <a:off x="4439411" y="530352"/>
              <a:ext cx="3445763" cy="621791"/>
            </a:xfrm>
            <a:prstGeom prst="rect">
              <a:avLst/>
            </a:prstGeom>
          </p:spPr>
        </p:pic>
        <p:pic>
          <p:nvPicPr>
            <p:cNvPr id="27" name="object 27"/>
            <p:cNvPicPr/>
            <p:nvPr/>
          </p:nvPicPr>
          <p:blipFill>
            <a:blip r:embed="rId18" cstate="print"/>
            <a:stretch>
              <a:fillRect/>
            </a:stretch>
          </p:blipFill>
          <p:spPr>
            <a:xfrm>
              <a:off x="4439411" y="835152"/>
              <a:ext cx="1043939" cy="621791"/>
            </a:xfrm>
            <a:prstGeom prst="rect">
              <a:avLst/>
            </a:prstGeom>
          </p:spPr>
        </p:pic>
        <p:pic>
          <p:nvPicPr>
            <p:cNvPr id="28" name="object 28"/>
            <p:cNvPicPr/>
            <p:nvPr/>
          </p:nvPicPr>
          <p:blipFill>
            <a:blip r:embed="rId19" cstate="print"/>
            <a:stretch>
              <a:fillRect/>
            </a:stretch>
          </p:blipFill>
          <p:spPr>
            <a:xfrm>
              <a:off x="5090160" y="835152"/>
              <a:ext cx="2680715" cy="621791"/>
            </a:xfrm>
            <a:prstGeom prst="rect">
              <a:avLst/>
            </a:prstGeom>
          </p:spPr>
        </p:pic>
        <p:pic>
          <p:nvPicPr>
            <p:cNvPr id="29" name="object 29"/>
            <p:cNvPicPr/>
            <p:nvPr/>
          </p:nvPicPr>
          <p:blipFill>
            <a:blip r:embed="rId20" cstate="print"/>
            <a:stretch>
              <a:fillRect/>
            </a:stretch>
          </p:blipFill>
          <p:spPr>
            <a:xfrm>
              <a:off x="6176942" y="1288391"/>
              <a:ext cx="1602518" cy="1074976"/>
            </a:xfrm>
            <a:prstGeom prst="rect">
              <a:avLst/>
            </a:prstGeom>
          </p:spPr>
        </p:pic>
      </p:grpSp>
      <p:sp>
        <p:nvSpPr>
          <p:cNvPr id="30" name="object 30"/>
          <p:cNvSpPr txBox="1"/>
          <p:nvPr/>
        </p:nvSpPr>
        <p:spPr>
          <a:xfrm>
            <a:off x="4482795" y="527367"/>
            <a:ext cx="3582670" cy="1911350"/>
          </a:xfrm>
          <a:prstGeom prst="rect">
            <a:avLst/>
          </a:prstGeom>
          <a:ln w="12700">
            <a:solidFill>
              <a:srgbClr val="FFFFFF"/>
            </a:solidFill>
          </a:ln>
        </p:spPr>
        <p:txBody>
          <a:bodyPr vert="horz" wrap="square" lIns="0" tIns="101600" rIns="0" bIns="0" rtlCol="0">
            <a:spAutoFit/>
          </a:bodyPr>
          <a:lstStyle/>
          <a:p>
            <a:pPr marL="152400" marR="0" lvl="0" indent="0" defTabSz="914400" eaLnBrk="1" fontAlgn="auto" latinLnBrk="0" hangingPunct="1">
              <a:lnSpc>
                <a:spcPct val="100000"/>
              </a:lnSpc>
              <a:spcBef>
                <a:spcPts val="800"/>
              </a:spcBef>
              <a:spcAft>
                <a:spcPts val="0"/>
              </a:spcAft>
              <a:buClrTx/>
              <a:buSzTx/>
              <a:buFontTx/>
              <a:buNone/>
              <a:tabLst/>
              <a:defRPr/>
            </a:pPr>
            <a:r>
              <a:rPr kumimoji="0" sz="2000" b="1" i="0" u="none" strike="noStrike" kern="0" cap="none" spc="-10" normalizeH="0" baseline="0" noProof="0" dirty="0">
                <a:ln>
                  <a:noFill/>
                </a:ln>
                <a:solidFill>
                  <a:srgbClr val="FFFF00"/>
                </a:solidFill>
                <a:effectLst/>
                <a:uLnTx/>
                <a:uFillTx/>
                <a:latin typeface="游ゴシック"/>
                <a:cs typeface="游ゴシック"/>
              </a:rPr>
              <a:t>月科学は「かぐや」が活躍</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152400" marR="0" lvl="0" indent="0" defTabSz="914400" eaLnBrk="1" fontAlgn="auto" latinLnBrk="0" hangingPunct="1">
              <a:lnSpc>
                <a:spcPct val="100000"/>
              </a:lnSpc>
              <a:spcBef>
                <a:spcPts val="0"/>
              </a:spcBef>
              <a:spcAft>
                <a:spcPts val="0"/>
              </a:spcAft>
              <a:buClrTx/>
              <a:buSzTx/>
              <a:buFontTx/>
              <a:buNone/>
              <a:tabLst/>
              <a:defRPr/>
            </a:pPr>
            <a:r>
              <a:rPr kumimoji="0" sz="2000" b="1" i="0" u="none" strike="noStrike" kern="0" cap="none" spc="-10" normalizeH="0" baseline="0" noProof="0" dirty="0">
                <a:ln>
                  <a:noFill/>
                </a:ln>
                <a:solidFill>
                  <a:srgbClr val="FFFF00"/>
                </a:solidFill>
                <a:effectLst/>
                <a:uLnTx/>
                <a:uFillTx/>
                <a:latin typeface="游ゴシック"/>
                <a:cs typeface="游ゴシック"/>
              </a:rPr>
              <a:t>SLIM</a:t>
            </a:r>
            <a:r>
              <a:rPr kumimoji="0" sz="2000" b="1" i="0" u="none" strike="noStrike" kern="0" cap="none" spc="-15" normalizeH="0" baseline="0" noProof="0" dirty="0">
                <a:ln>
                  <a:noFill/>
                </a:ln>
                <a:solidFill>
                  <a:srgbClr val="FFFF00"/>
                </a:solidFill>
                <a:effectLst/>
                <a:uLnTx/>
                <a:uFillTx/>
                <a:latin typeface="游ゴシック"/>
                <a:cs typeface="游ゴシック"/>
              </a:rPr>
              <a:t>着陸は西側今世紀初</a:t>
            </a: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0" marR="0" lvl="0" indent="0" defTabSz="914400" eaLnBrk="1" fontAlgn="auto" latinLnBrk="0" hangingPunct="1">
              <a:lnSpc>
                <a:spcPct val="100000"/>
              </a:lnSpc>
              <a:spcBef>
                <a:spcPts val="70"/>
              </a:spcBef>
              <a:spcAft>
                <a:spcPts val="0"/>
              </a:spcAft>
              <a:buClrTx/>
              <a:buSzTx/>
              <a:buFontTx/>
              <a:buNone/>
              <a:tabLst/>
              <a:defRPr/>
            </a:pPr>
            <a:endParaRPr kumimoji="0" sz="2000" b="0" i="0" u="none" strike="noStrike" kern="0" cap="none" spc="0" normalizeH="0" baseline="0" noProof="0">
              <a:ln>
                <a:noFill/>
              </a:ln>
              <a:solidFill>
                <a:sysClr val="windowText" lastClr="000000"/>
              </a:solidFill>
              <a:effectLst/>
              <a:uLnTx/>
              <a:uFillTx/>
              <a:latin typeface="游ゴシック"/>
              <a:cs typeface="游ゴシック"/>
            </a:endParaRPr>
          </a:p>
          <a:p>
            <a:pPr marL="65405" marR="0" lvl="0" indent="0" defTabSz="914400" eaLnBrk="1" fontAlgn="auto" latinLnBrk="0" hangingPunct="1">
              <a:lnSpc>
                <a:spcPct val="100000"/>
              </a:lnSpc>
              <a:spcBef>
                <a:spcPts val="5"/>
              </a:spcBef>
              <a:spcAft>
                <a:spcPts val="0"/>
              </a:spcAft>
              <a:buClrTx/>
              <a:buSzTx/>
              <a:buFontTx/>
              <a:buNone/>
              <a:tabLst/>
              <a:defRPr/>
            </a:pPr>
            <a:r>
              <a:rPr kumimoji="0" sz="1400" b="0" i="0" u="none" strike="noStrike" kern="0" cap="none" spc="0" normalizeH="0" baseline="0" noProof="0" dirty="0">
                <a:ln>
                  <a:noFill/>
                </a:ln>
                <a:solidFill>
                  <a:srgbClr val="FFFFFF"/>
                </a:solidFill>
                <a:effectLst/>
                <a:uLnTx/>
                <a:uFillTx/>
                <a:latin typeface="游ゴシック"/>
                <a:cs typeface="游ゴシック"/>
              </a:rPr>
              <a:t>Ｏｈｔａｋｅ</a:t>
            </a:r>
            <a:r>
              <a:rPr kumimoji="0" sz="1400" b="0" i="0" u="none" strike="noStrike" kern="0" cap="none" spc="-40" normalizeH="0" baseline="0" noProof="0" dirty="0">
                <a:ln>
                  <a:noFill/>
                </a:ln>
                <a:solidFill>
                  <a:srgbClr val="FFFFFF"/>
                </a:solidFill>
                <a:effectLst/>
                <a:uLnTx/>
                <a:uFillTx/>
                <a:latin typeface="游ゴシック"/>
                <a:cs typeface="游ゴシック"/>
              </a:rPr>
              <a:t> </a:t>
            </a:r>
            <a:r>
              <a:rPr kumimoji="0" sz="1400" b="0" i="0" u="none" strike="noStrike" kern="0" cap="none" spc="0" normalizeH="0" baseline="0" noProof="0" dirty="0">
                <a:ln>
                  <a:noFill/>
                </a:ln>
                <a:solidFill>
                  <a:srgbClr val="FFFFFF"/>
                </a:solidFill>
                <a:effectLst/>
                <a:uLnTx/>
                <a:uFillTx/>
                <a:latin typeface="游ゴシック"/>
                <a:cs typeface="游ゴシック"/>
              </a:rPr>
              <a:t>et al.</a:t>
            </a:r>
            <a:r>
              <a:rPr kumimoji="0" sz="1400" b="0" i="0" u="none" strike="noStrike" kern="0" cap="none" spc="-20" normalizeH="0" baseline="0" noProof="0" dirty="0">
                <a:ln>
                  <a:noFill/>
                </a:ln>
                <a:solidFill>
                  <a:srgbClr val="FFFFFF"/>
                </a:solidFill>
                <a:effectLst/>
                <a:uLnTx/>
                <a:uFillTx/>
                <a:latin typeface="游ゴシック"/>
                <a:cs typeface="游ゴシック"/>
              </a:rPr>
              <a:t> </a:t>
            </a:r>
            <a:r>
              <a:rPr kumimoji="0" sz="1400" b="0" i="0" u="none" strike="noStrike" kern="0" cap="none" spc="-10" normalizeH="0" baseline="0" noProof="0" dirty="0">
                <a:ln>
                  <a:noFill/>
                </a:ln>
                <a:solidFill>
                  <a:srgbClr val="FFFFFF"/>
                </a:solidFill>
                <a:effectLst/>
                <a:uLnTx/>
                <a:uFillTx/>
                <a:latin typeface="游ゴシック"/>
                <a:cs typeface="游ゴシック"/>
              </a:rPr>
              <a:t>(2013)</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31" name="object 31"/>
          <p:cNvGrpSpPr/>
          <p:nvPr/>
        </p:nvGrpSpPr>
        <p:grpSpPr>
          <a:xfrm>
            <a:off x="0" y="4351032"/>
            <a:ext cx="12192000" cy="2430780"/>
            <a:chOff x="0" y="4351032"/>
            <a:chExt cx="12192000" cy="2430780"/>
          </a:xfrm>
        </p:grpSpPr>
        <p:pic>
          <p:nvPicPr>
            <p:cNvPr id="32" name="object 32"/>
            <p:cNvPicPr/>
            <p:nvPr/>
          </p:nvPicPr>
          <p:blipFill>
            <a:blip r:embed="rId21" cstate="print"/>
            <a:stretch>
              <a:fillRect/>
            </a:stretch>
          </p:blipFill>
          <p:spPr>
            <a:xfrm>
              <a:off x="0" y="4550338"/>
              <a:ext cx="5332014" cy="2231156"/>
            </a:xfrm>
            <a:prstGeom prst="rect">
              <a:avLst/>
            </a:prstGeom>
          </p:spPr>
        </p:pic>
        <p:pic>
          <p:nvPicPr>
            <p:cNvPr id="33" name="object 33"/>
            <p:cNvPicPr/>
            <p:nvPr/>
          </p:nvPicPr>
          <p:blipFill>
            <a:blip r:embed="rId22" cstate="print"/>
            <a:stretch>
              <a:fillRect/>
            </a:stretch>
          </p:blipFill>
          <p:spPr>
            <a:xfrm>
              <a:off x="3341928" y="4550337"/>
              <a:ext cx="4161282" cy="2160786"/>
            </a:xfrm>
            <a:prstGeom prst="rect">
              <a:avLst/>
            </a:prstGeom>
          </p:spPr>
        </p:pic>
        <p:pic>
          <p:nvPicPr>
            <p:cNvPr id="34" name="object 34"/>
            <p:cNvPicPr/>
            <p:nvPr/>
          </p:nvPicPr>
          <p:blipFill>
            <a:blip r:embed="rId23" cstate="print"/>
            <a:stretch>
              <a:fillRect/>
            </a:stretch>
          </p:blipFill>
          <p:spPr>
            <a:xfrm>
              <a:off x="7415415" y="4532693"/>
              <a:ext cx="4776583" cy="2160790"/>
            </a:xfrm>
            <a:prstGeom prst="rect">
              <a:avLst/>
            </a:prstGeom>
          </p:spPr>
        </p:pic>
        <p:pic>
          <p:nvPicPr>
            <p:cNvPr id="35" name="object 35"/>
            <p:cNvPicPr/>
            <p:nvPr/>
          </p:nvPicPr>
          <p:blipFill>
            <a:blip r:embed="rId24" cstate="print"/>
            <a:stretch>
              <a:fillRect/>
            </a:stretch>
          </p:blipFill>
          <p:spPr>
            <a:xfrm>
              <a:off x="0" y="5580888"/>
              <a:ext cx="1671827" cy="467867"/>
            </a:xfrm>
            <a:prstGeom prst="rect">
              <a:avLst/>
            </a:prstGeom>
          </p:spPr>
        </p:pic>
        <p:pic>
          <p:nvPicPr>
            <p:cNvPr id="36" name="object 36"/>
            <p:cNvPicPr/>
            <p:nvPr/>
          </p:nvPicPr>
          <p:blipFill>
            <a:blip r:embed="rId25" cstate="print"/>
            <a:stretch>
              <a:fillRect/>
            </a:stretch>
          </p:blipFill>
          <p:spPr>
            <a:xfrm>
              <a:off x="1363980" y="5580888"/>
              <a:ext cx="464819" cy="467867"/>
            </a:xfrm>
            <a:prstGeom prst="rect">
              <a:avLst/>
            </a:prstGeom>
          </p:spPr>
        </p:pic>
        <p:pic>
          <p:nvPicPr>
            <p:cNvPr id="37" name="object 37"/>
            <p:cNvPicPr/>
            <p:nvPr/>
          </p:nvPicPr>
          <p:blipFill>
            <a:blip r:embed="rId26" cstate="print"/>
            <a:stretch>
              <a:fillRect/>
            </a:stretch>
          </p:blipFill>
          <p:spPr>
            <a:xfrm>
              <a:off x="1520952" y="5580888"/>
              <a:ext cx="1552955" cy="467867"/>
            </a:xfrm>
            <a:prstGeom prst="rect">
              <a:avLst/>
            </a:prstGeom>
          </p:spPr>
        </p:pic>
        <p:pic>
          <p:nvPicPr>
            <p:cNvPr id="38" name="object 38"/>
            <p:cNvPicPr/>
            <p:nvPr/>
          </p:nvPicPr>
          <p:blipFill>
            <a:blip r:embed="rId27" cstate="print"/>
            <a:stretch>
              <a:fillRect/>
            </a:stretch>
          </p:blipFill>
          <p:spPr>
            <a:xfrm>
              <a:off x="3680459" y="5580888"/>
              <a:ext cx="2446019" cy="467867"/>
            </a:xfrm>
            <a:prstGeom prst="rect">
              <a:avLst/>
            </a:prstGeom>
          </p:spPr>
        </p:pic>
        <p:pic>
          <p:nvPicPr>
            <p:cNvPr id="39" name="object 39"/>
            <p:cNvPicPr/>
            <p:nvPr/>
          </p:nvPicPr>
          <p:blipFill>
            <a:blip r:embed="rId28" cstate="print"/>
            <a:stretch>
              <a:fillRect/>
            </a:stretch>
          </p:blipFill>
          <p:spPr>
            <a:xfrm>
              <a:off x="5818632" y="5580888"/>
              <a:ext cx="464819" cy="467867"/>
            </a:xfrm>
            <a:prstGeom prst="rect">
              <a:avLst/>
            </a:prstGeom>
          </p:spPr>
        </p:pic>
        <p:pic>
          <p:nvPicPr>
            <p:cNvPr id="40" name="object 40"/>
            <p:cNvPicPr/>
            <p:nvPr/>
          </p:nvPicPr>
          <p:blipFill>
            <a:blip r:embed="rId29" cstate="print"/>
            <a:stretch>
              <a:fillRect/>
            </a:stretch>
          </p:blipFill>
          <p:spPr>
            <a:xfrm>
              <a:off x="5975603" y="5580888"/>
              <a:ext cx="1552955" cy="467867"/>
            </a:xfrm>
            <a:prstGeom prst="rect">
              <a:avLst/>
            </a:prstGeom>
          </p:spPr>
        </p:pic>
        <p:pic>
          <p:nvPicPr>
            <p:cNvPr id="41" name="object 41"/>
            <p:cNvPicPr/>
            <p:nvPr/>
          </p:nvPicPr>
          <p:blipFill>
            <a:blip r:embed="rId30" cstate="print"/>
            <a:stretch>
              <a:fillRect/>
            </a:stretch>
          </p:blipFill>
          <p:spPr>
            <a:xfrm>
              <a:off x="8304276" y="5590032"/>
              <a:ext cx="2446019" cy="467867"/>
            </a:xfrm>
            <a:prstGeom prst="rect">
              <a:avLst/>
            </a:prstGeom>
          </p:spPr>
        </p:pic>
        <p:pic>
          <p:nvPicPr>
            <p:cNvPr id="42" name="object 42"/>
            <p:cNvPicPr/>
            <p:nvPr/>
          </p:nvPicPr>
          <p:blipFill>
            <a:blip r:embed="rId31" cstate="print"/>
            <a:stretch>
              <a:fillRect/>
            </a:stretch>
          </p:blipFill>
          <p:spPr>
            <a:xfrm>
              <a:off x="10442447" y="5590032"/>
              <a:ext cx="464819" cy="467867"/>
            </a:xfrm>
            <a:prstGeom prst="rect">
              <a:avLst/>
            </a:prstGeom>
          </p:spPr>
        </p:pic>
        <p:pic>
          <p:nvPicPr>
            <p:cNvPr id="43" name="object 43"/>
            <p:cNvPicPr/>
            <p:nvPr/>
          </p:nvPicPr>
          <p:blipFill>
            <a:blip r:embed="rId32" cstate="print"/>
            <a:stretch>
              <a:fillRect/>
            </a:stretch>
          </p:blipFill>
          <p:spPr>
            <a:xfrm>
              <a:off x="10599419" y="5590032"/>
              <a:ext cx="1374646" cy="467867"/>
            </a:xfrm>
            <a:prstGeom prst="rect">
              <a:avLst/>
            </a:prstGeom>
          </p:spPr>
        </p:pic>
        <p:sp>
          <p:nvSpPr>
            <p:cNvPr id="44" name="object 44"/>
            <p:cNvSpPr/>
            <p:nvPr/>
          </p:nvSpPr>
          <p:spPr>
            <a:xfrm>
              <a:off x="309803" y="4461891"/>
              <a:ext cx="11572875" cy="462280"/>
            </a:xfrm>
            <a:custGeom>
              <a:avLst/>
              <a:gdLst/>
              <a:ahLst/>
              <a:cxnLst/>
              <a:rect l="l" t="t" r="r" b="b"/>
              <a:pathLst>
                <a:path w="11572875" h="462279">
                  <a:moveTo>
                    <a:pt x="11572405" y="0"/>
                  </a:moveTo>
                  <a:lnTo>
                    <a:pt x="0" y="0"/>
                  </a:lnTo>
                  <a:lnTo>
                    <a:pt x="0" y="461670"/>
                  </a:lnTo>
                  <a:lnTo>
                    <a:pt x="11572405" y="461670"/>
                  </a:lnTo>
                  <a:lnTo>
                    <a:pt x="11572405" y="0"/>
                  </a:lnTo>
                  <a:close/>
                </a:path>
              </a:pathLst>
            </a:custGeom>
            <a:solidFill>
              <a:srgbClr val="EBF0D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5" name="object 45"/>
            <p:cNvPicPr/>
            <p:nvPr/>
          </p:nvPicPr>
          <p:blipFill>
            <a:blip r:embed="rId33" cstate="print"/>
            <a:stretch>
              <a:fillRect/>
            </a:stretch>
          </p:blipFill>
          <p:spPr>
            <a:xfrm>
              <a:off x="152400" y="4351032"/>
              <a:ext cx="11774423" cy="771131"/>
            </a:xfrm>
            <a:prstGeom prst="rect">
              <a:avLst/>
            </a:prstGeom>
          </p:spPr>
        </p:pic>
      </p:grpSp>
      <p:sp>
        <p:nvSpPr>
          <p:cNvPr id="46" name="object 46"/>
          <p:cNvSpPr txBox="1"/>
          <p:nvPr/>
        </p:nvSpPr>
        <p:spPr>
          <a:xfrm>
            <a:off x="388539" y="3725259"/>
            <a:ext cx="11303000" cy="1136650"/>
          </a:xfrm>
          <a:prstGeom prst="rect">
            <a:avLst/>
          </a:prstGeom>
        </p:spPr>
        <p:txBody>
          <a:bodyPr vert="horz" wrap="square" lIns="0" tIns="160020" rIns="0" bIns="0" rtlCol="0">
            <a:spAutoFit/>
          </a:bodyPr>
          <a:lstStyle/>
          <a:p>
            <a:pPr marL="1854200" marR="0" lvl="0" indent="0" defTabSz="914400" eaLnBrk="1" fontAlgn="auto" latinLnBrk="0" hangingPunct="1">
              <a:lnSpc>
                <a:spcPct val="100000"/>
              </a:lnSpc>
              <a:spcBef>
                <a:spcPts val="1260"/>
              </a:spcBef>
              <a:spcAft>
                <a:spcPts val="0"/>
              </a:spcAft>
              <a:buClrTx/>
              <a:buSzTx/>
              <a:buFontTx/>
              <a:buNone/>
              <a:tabLst/>
              <a:defRPr/>
            </a:pPr>
            <a:r>
              <a:rPr kumimoji="0" sz="3200" b="1" i="0" u="none" strike="noStrike" kern="0" cap="none" spc="-15" normalizeH="0" baseline="0" noProof="0" dirty="0">
                <a:ln>
                  <a:noFill/>
                </a:ln>
                <a:solidFill>
                  <a:srgbClr val="FFFF00"/>
                </a:solidFill>
                <a:effectLst/>
                <a:uLnTx/>
                <a:uFillTx/>
                <a:latin typeface="游ゴシック"/>
                <a:cs typeface="游ゴシック"/>
              </a:rPr>
              <a:t>→我が国の強みが、存分に生かせる</a:t>
            </a:r>
            <a:endParaRPr kumimoji="0" sz="3200" b="0" i="0" u="none" strike="noStrike" kern="0" cap="none" spc="0" normalizeH="0" baseline="0" noProof="0" dirty="0">
              <a:ln>
                <a:noFill/>
              </a:ln>
              <a:solidFill>
                <a:sysClr val="windowText" lastClr="000000"/>
              </a:solidFill>
              <a:effectLst/>
              <a:uLnTx/>
              <a:uFillTx/>
              <a:latin typeface="游ゴシック"/>
              <a:cs typeface="游ゴシック"/>
            </a:endParaRPr>
          </a:p>
          <a:p>
            <a:pPr marL="12700" marR="0" lvl="0" indent="0" defTabSz="914400" eaLnBrk="1" fontAlgn="auto" latinLnBrk="0" hangingPunct="1">
              <a:lnSpc>
                <a:spcPct val="100000"/>
              </a:lnSpc>
              <a:spcBef>
                <a:spcPts val="865"/>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しかし海外で先に資源競争が開始。法整備や国際ルール形成など戦略的に産業化へ</a:t>
            </a:r>
            <a:endParaRPr kumimoji="0" sz="2400" b="0" i="0" u="none" strike="noStrike" kern="0" cap="none" spc="0" normalizeH="0" baseline="0" noProof="0" dirty="0">
              <a:ln>
                <a:noFill/>
              </a:ln>
              <a:solidFill>
                <a:sysClr val="windowText" lastClr="000000"/>
              </a:solidFill>
              <a:effectLst/>
              <a:uLnTx/>
              <a:uFillTx/>
              <a:latin typeface="游ゴシック"/>
              <a:cs typeface="游ゴシック"/>
            </a:endParaRPr>
          </a:p>
        </p:txBody>
      </p:sp>
      <p:grpSp>
        <p:nvGrpSpPr>
          <p:cNvPr id="47" name="object 47"/>
          <p:cNvGrpSpPr/>
          <p:nvPr/>
        </p:nvGrpSpPr>
        <p:grpSpPr>
          <a:xfrm>
            <a:off x="4622291" y="2790228"/>
            <a:ext cx="3316604" cy="1306830"/>
            <a:chOff x="4622291" y="2790228"/>
            <a:chExt cx="3316604" cy="1306830"/>
          </a:xfrm>
        </p:grpSpPr>
        <p:pic>
          <p:nvPicPr>
            <p:cNvPr id="48" name="object 48"/>
            <p:cNvPicPr/>
            <p:nvPr/>
          </p:nvPicPr>
          <p:blipFill>
            <a:blip r:embed="rId34" cstate="print"/>
            <a:stretch>
              <a:fillRect/>
            </a:stretch>
          </p:blipFill>
          <p:spPr>
            <a:xfrm>
              <a:off x="5010708" y="3323450"/>
              <a:ext cx="1085290" cy="563954"/>
            </a:xfrm>
            <a:prstGeom prst="rect">
              <a:avLst/>
            </a:prstGeom>
          </p:spPr>
        </p:pic>
        <p:pic>
          <p:nvPicPr>
            <p:cNvPr id="49" name="object 49"/>
            <p:cNvPicPr/>
            <p:nvPr/>
          </p:nvPicPr>
          <p:blipFill>
            <a:blip r:embed="rId35" cstate="print"/>
            <a:stretch>
              <a:fillRect/>
            </a:stretch>
          </p:blipFill>
          <p:spPr>
            <a:xfrm>
              <a:off x="6487492" y="2850288"/>
              <a:ext cx="1451149" cy="599066"/>
            </a:xfrm>
            <a:prstGeom prst="rect">
              <a:avLst/>
            </a:prstGeom>
          </p:spPr>
        </p:pic>
        <p:pic>
          <p:nvPicPr>
            <p:cNvPr id="50" name="object 50"/>
            <p:cNvPicPr/>
            <p:nvPr/>
          </p:nvPicPr>
          <p:blipFill>
            <a:blip r:embed="rId36" cstate="print"/>
            <a:stretch>
              <a:fillRect/>
            </a:stretch>
          </p:blipFill>
          <p:spPr>
            <a:xfrm>
              <a:off x="4622291" y="2790228"/>
              <a:ext cx="1346644" cy="546705"/>
            </a:xfrm>
            <a:prstGeom prst="rect">
              <a:avLst/>
            </a:prstGeom>
          </p:spPr>
        </p:pic>
        <p:pic>
          <p:nvPicPr>
            <p:cNvPr id="51" name="object 51"/>
            <p:cNvPicPr/>
            <p:nvPr/>
          </p:nvPicPr>
          <p:blipFill>
            <a:blip r:embed="rId37" cstate="print"/>
            <a:stretch>
              <a:fillRect/>
            </a:stretch>
          </p:blipFill>
          <p:spPr>
            <a:xfrm>
              <a:off x="4925568" y="3534156"/>
              <a:ext cx="804671" cy="562355"/>
            </a:xfrm>
            <a:prstGeom prst="rect">
              <a:avLst/>
            </a:prstGeom>
          </p:spPr>
        </p:pic>
      </p:grpSp>
      <p:sp>
        <p:nvSpPr>
          <p:cNvPr id="52" name="object 52"/>
          <p:cNvSpPr txBox="1"/>
          <p:nvPr/>
        </p:nvSpPr>
        <p:spPr>
          <a:xfrm>
            <a:off x="5104117" y="3612846"/>
            <a:ext cx="461645" cy="299720"/>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25" normalizeH="0" baseline="0" noProof="0" dirty="0">
                <a:ln>
                  <a:noFill/>
                </a:ln>
                <a:solidFill>
                  <a:srgbClr val="FFFFFF"/>
                </a:solidFill>
                <a:effectLst/>
                <a:uLnTx/>
                <a:uFillTx/>
                <a:latin typeface="游ゴシック"/>
                <a:cs typeface="游ゴシック"/>
              </a:rPr>
              <a:t>ALE</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pic>
        <p:nvPicPr>
          <p:cNvPr id="53" name="object 53"/>
          <p:cNvPicPr/>
          <p:nvPr/>
        </p:nvPicPr>
        <p:blipFill>
          <a:blip r:embed="rId38" cstate="print"/>
          <a:stretch>
            <a:fillRect/>
          </a:stretch>
        </p:blipFill>
        <p:spPr>
          <a:xfrm>
            <a:off x="4770120" y="2732532"/>
            <a:ext cx="1077467" cy="562355"/>
          </a:xfrm>
          <a:prstGeom prst="rect">
            <a:avLst/>
          </a:prstGeom>
        </p:spPr>
      </p:pic>
      <p:sp>
        <p:nvSpPr>
          <p:cNvPr id="54" name="object 54"/>
          <p:cNvSpPr txBox="1"/>
          <p:nvPr/>
        </p:nvSpPr>
        <p:spPr>
          <a:xfrm>
            <a:off x="4948390" y="2811316"/>
            <a:ext cx="734060" cy="299720"/>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10" normalizeH="0" baseline="0" noProof="0" dirty="0">
                <a:ln>
                  <a:noFill/>
                </a:ln>
                <a:solidFill>
                  <a:srgbClr val="FFFFFF"/>
                </a:solidFill>
                <a:effectLst/>
                <a:uLnTx/>
                <a:uFillTx/>
                <a:latin typeface="游ゴシック"/>
                <a:cs typeface="游ゴシック"/>
              </a:rPr>
              <a:t>ispace</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pic>
        <p:nvPicPr>
          <p:cNvPr id="55" name="object 55"/>
          <p:cNvPicPr/>
          <p:nvPr/>
        </p:nvPicPr>
        <p:blipFill>
          <a:blip r:embed="rId39" cstate="print"/>
          <a:stretch>
            <a:fillRect/>
          </a:stretch>
        </p:blipFill>
        <p:spPr>
          <a:xfrm>
            <a:off x="6316980" y="2657855"/>
            <a:ext cx="1528571" cy="562355"/>
          </a:xfrm>
          <a:prstGeom prst="rect">
            <a:avLst/>
          </a:prstGeom>
        </p:spPr>
      </p:pic>
      <p:sp>
        <p:nvSpPr>
          <p:cNvPr id="56" name="object 56"/>
          <p:cNvSpPr txBox="1"/>
          <p:nvPr/>
        </p:nvSpPr>
        <p:spPr>
          <a:xfrm>
            <a:off x="6494762" y="2736568"/>
            <a:ext cx="1184910" cy="299720"/>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10" normalizeH="0" baseline="0" noProof="0" dirty="0">
                <a:ln>
                  <a:noFill/>
                </a:ln>
                <a:solidFill>
                  <a:srgbClr val="FFFFFF"/>
                </a:solidFill>
                <a:effectLst/>
                <a:uLnTx/>
                <a:uFillTx/>
                <a:latin typeface="游ゴシック"/>
                <a:cs typeface="游ゴシック"/>
              </a:rPr>
              <a:t>Astroscale</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57" name="object 57"/>
          <p:cNvGrpSpPr/>
          <p:nvPr/>
        </p:nvGrpSpPr>
        <p:grpSpPr>
          <a:xfrm>
            <a:off x="4476445" y="2436876"/>
            <a:ext cx="3595370" cy="1463675"/>
            <a:chOff x="4476445" y="2436876"/>
            <a:chExt cx="3595370" cy="1463675"/>
          </a:xfrm>
        </p:grpSpPr>
        <p:sp>
          <p:nvSpPr>
            <p:cNvPr id="58" name="object 58"/>
            <p:cNvSpPr/>
            <p:nvPr/>
          </p:nvSpPr>
          <p:spPr>
            <a:xfrm>
              <a:off x="4482795" y="2500668"/>
              <a:ext cx="3582670" cy="1393190"/>
            </a:xfrm>
            <a:custGeom>
              <a:avLst/>
              <a:gdLst/>
              <a:ahLst/>
              <a:cxnLst/>
              <a:rect l="l" t="t" r="r" b="b"/>
              <a:pathLst>
                <a:path w="3582670" h="1393189">
                  <a:moveTo>
                    <a:pt x="0" y="0"/>
                  </a:moveTo>
                  <a:lnTo>
                    <a:pt x="3582238" y="0"/>
                  </a:lnTo>
                  <a:lnTo>
                    <a:pt x="3582238" y="1393126"/>
                  </a:lnTo>
                  <a:lnTo>
                    <a:pt x="0" y="1393126"/>
                  </a:lnTo>
                  <a:lnTo>
                    <a:pt x="0" y="0"/>
                  </a:lnTo>
                  <a:close/>
                </a:path>
              </a:pathLst>
            </a:custGeom>
            <a:ln w="12700">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9" name="object 59"/>
            <p:cNvPicPr/>
            <p:nvPr/>
          </p:nvPicPr>
          <p:blipFill>
            <a:blip r:embed="rId40" cstate="print"/>
            <a:stretch>
              <a:fillRect/>
            </a:stretch>
          </p:blipFill>
          <p:spPr>
            <a:xfrm>
              <a:off x="4858512" y="2436876"/>
              <a:ext cx="2871215" cy="562355"/>
            </a:xfrm>
            <a:prstGeom prst="rect">
              <a:avLst/>
            </a:prstGeom>
          </p:spPr>
        </p:pic>
      </p:grpSp>
      <p:sp>
        <p:nvSpPr>
          <p:cNvPr id="60" name="object 60"/>
          <p:cNvSpPr txBox="1"/>
          <p:nvPr/>
        </p:nvSpPr>
        <p:spPr>
          <a:xfrm>
            <a:off x="5036421" y="2515404"/>
            <a:ext cx="2527300" cy="299720"/>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5" normalizeH="0" baseline="0" noProof="0" dirty="0">
                <a:ln>
                  <a:noFill/>
                </a:ln>
                <a:solidFill>
                  <a:srgbClr val="FFFF00"/>
                </a:solidFill>
                <a:effectLst/>
                <a:uLnTx/>
                <a:uFillTx/>
                <a:latin typeface="游ゴシック"/>
                <a:cs typeface="游ゴシック"/>
              </a:rPr>
              <a:t>民間宇宙開発会社の躍進</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pic>
        <p:nvPicPr>
          <p:cNvPr id="61" name="object 61"/>
          <p:cNvPicPr/>
          <p:nvPr/>
        </p:nvPicPr>
        <p:blipFill>
          <a:blip r:embed="rId41" cstate="print"/>
          <a:stretch>
            <a:fillRect/>
          </a:stretch>
        </p:blipFill>
        <p:spPr>
          <a:xfrm>
            <a:off x="754380" y="2438400"/>
            <a:ext cx="3099815" cy="562355"/>
          </a:xfrm>
          <a:prstGeom prst="rect">
            <a:avLst/>
          </a:prstGeom>
        </p:spPr>
      </p:pic>
      <p:sp>
        <p:nvSpPr>
          <p:cNvPr id="62" name="object 62"/>
          <p:cNvSpPr txBox="1"/>
          <p:nvPr/>
        </p:nvSpPr>
        <p:spPr>
          <a:xfrm>
            <a:off x="186880" y="2499677"/>
            <a:ext cx="4236085" cy="1398905"/>
          </a:xfrm>
          <a:prstGeom prst="rect">
            <a:avLst/>
          </a:prstGeom>
          <a:ln w="12700">
            <a:solidFill>
              <a:srgbClr val="FFFFFF"/>
            </a:solidFill>
          </a:ln>
        </p:spPr>
        <p:txBody>
          <a:bodyPr vert="horz" wrap="square" lIns="0" tIns="29209" rIns="0" bIns="0" rtlCol="0">
            <a:spAutoFit/>
          </a:bodyPr>
          <a:lstStyle/>
          <a:p>
            <a:pPr marL="0" marR="0" lvl="0" indent="0" algn="ctr" defTabSz="914400" eaLnBrk="1" fontAlgn="auto" latinLnBrk="0" hangingPunct="1">
              <a:lnSpc>
                <a:spcPct val="100000"/>
              </a:lnSpc>
              <a:spcBef>
                <a:spcPts val="229"/>
              </a:spcBef>
              <a:spcAft>
                <a:spcPts val="0"/>
              </a:spcAft>
              <a:buClrTx/>
              <a:buSzTx/>
              <a:buFontTx/>
              <a:buNone/>
              <a:tabLst/>
              <a:defRPr/>
            </a:pPr>
            <a:r>
              <a:rPr kumimoji="0" sz="1800" b="1" i="0" u="none" strike="noStrike" kern="0" cap="none" spc="-5" normalizeH="0" baseline="0" noProof="0" dirty="0">
                <a:ln>
                  <a:noFill/>
                </a:ln>
                <a:solidFill>
                  <a:srgbClr val="FFFF00"/>
                </a:solidFill>
                <a:effectLst/>
                <a:uLnTx/>
                <a:uFillTx/>
                <a:latin typeface="游ゴシック"/>
                <a:cs typeface="游ゴシック"/>
              </a:rPr>
              <a:t>ロボット技術一般の信頼度</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a:p>
            <a:pPr marL="1673225" marR="0" lvl="0" indent="0" defTabSz="914400" eaLnBrk="1" fontAlgn="auto" latinLnBrk="0" hangingPunct="1">
              <a:lnSpc>
                <a:spcPct val="100000"/>
              </a:lnSpc>
              <a:spcBef>
                <a:spcPts val="695"/>
              </a:spcBef>
              <a:spcAft>
                <a:spcPts val="0"/>
              </a:spcAft>
              <a:buClrTx/>
              <a:buSzTx/>
              <a:buFontTx/>
              <a:buNone/>
              <a:tabLst/>
              <a:defRPr/>
            </a:pPr>
            <a:r>
              <a:rPr kumimoji="0" sz="1400" b="1" i="0" u="none" strike="noStrike" kern="0" cap="none" spc="-10" normalizeH="0" baseline="0" noProof="0" dirty="0">
                <a:ln>
                  <a:noFill/>
                </a:ln>
                <a:solidFill>
                  <a:srgbClr val="FFFFFF"/>
                </a:solidFill>
                <a:effectLst/>
                <a:uLnTx/>
                <a:uFillTx/>
                <a:latin typeface="游ゴシック"/>
                <a:cs typeface="游ゴシック"/>
              </a:rPr>
              <a:t>高精度・高信頼度</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a:p>
            <a:pPr marL="1673225" marR="13589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5" normalizeH="0" baseline="0" noProof="0" dirty="0">
                <a:ln>
                  <a:noFill/>
                </a:ln>
                <a:solidFill>
                  <a:srgbClr val="FFFFFF"/>
                </a:solidFill>
                <a:effectLst/>
                <a:uLnTx/>
                <a:uFillTx/>
                <a:latin typeface="游ゴシック"/>
                <a:cs typeface="游ゴシック"/>
              </a:rPr>
              <a:t>産業ロボット分野世界第</a:t>
            </a:r>
            <a:r>
              <a:rPr kumimoji="0" sz="1400" b="1" i="0" u="none" strike="noStrike" kern="0" cap="none" spc="-10" normalizeH="0" baseline="0" noProof="0" dirty="0">
                <a:ln>
                  <a:noFill/>
                </a:ln>
                <a:solidFill>
                  <a:srgbClr val="FFFFFF"/>
                </a:solidFill>
                <a:effectLst/>
                <a:uLnTx/>
                <a:uFillTx/>
                <a:latin typeface="游ゴシック"/>
                <a:cs typeface="游ゴシック"/>
              </a:rPr>
              <a:t>1</a:t>
            </a:r>
            <a:r>
              <a:rPr kumimoji="0" sz="1400" b="1" i="0" u="none" strike="noStrike" kern="0" cap="none" spc="-25" normalizeH="0" baseline="0" noProof="0" dirty="0">
                <a:ln>
                  <a:noFill/>
                </a:ln>
                <a:solidFill>
                  <a:srgbClr val="FFFFFF"/>
                </a:solidFill>
                <a:effectLst/>
                <a:uLnTx/>
                <a:uFillTx/>
                <a:latin typeface="游ゴシック"/>
                <a:cs typeface="游ゴシック"/>
              </a:rPr>
              <a:t>位、</a:t>
            </a:r>
            <a:r>
              <a:rPr kumimoji="0" sz="1400" b="1" i="0" u="none" strike="noStrike" kern="0" cap="none" spc="0" normalizeH="0" baseline="0" noProof="0" dirty="0">
                <a:ln>
                  <a:noFill/>
                </a:ln>
                <a:solidFill>
                  <a:srgbClr val="FFFFFF"/>
                </a:solidFill>
                <a:effectLst/>
                <a:uLnTx/>
                <a:uFillTx/>
                <a:latin typeface="游ゴシック"/>
                <a:cs typeface="游ゴシック"/>
              </a:rPr>
              <a:t>稼働率第</a:t>
            </a:r>
            <a:r>
              <a:rPr kumimoji="0" sz="1400" b="1" i="0" u="none" strike="noStrike" kern="0" cap="none" spc="-10" normalizeH="0" baseline="0" noProof="0" dirty="0">
                <a:ln>
                  <a:noFill/>
                </a:ln>
                <a:solidFill>
                  <a:srgbClr val="FFFFFF"/>
                </a:solidFill>
                <a:effectLst/>
                <a:uLnTx/>
                <a:uFillTx/>
                <a:latin typeface="游ゴシック"/>
                <a:cs typeface="游ゴシック"/>
              </a:rPr>
              <a:t>2位基盤技術も</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a:p>
            <a:pPr marL="1673225"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10" normalizeH="0" baseline="0" noProof="0" dirty="0">
                <a:ln>
                  <a:noFill/>
                </a:ln>
                <a:solidFill>
                  <a:srgbClr val="FFFFFF"/>
                </a:solidFill>
                <a:effectLst/>
                <a:uLnTx/>
                <a:uFillTx/>
                <a:latin typeface="游ゴシック"/>
                <a:cs typeface="游ゴシック"/>
              </a:rPr>
              <a:t>先頭集団に。</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63" name="object 63"/>
          <p:cNvGrpSpPr/>
          <p:nvPr/>
        </p:nvGrpSpPr>
        <p:grpSpPr>
          <a:xfrm>
            <a:off x="568630" y="2407920"/>
            <a:ext cx="11258550" cy="1414145"/>
            <a:chOff x="568630" y="2407920"/>
            <a:chExt cx="11258550" cy="1414145"/>
          </a:xfrm>
        </p:grpSpPr>
        <p:pic>
          <p:nvPicPr>
            <p:cNvPr id="64" name="object 64"/>
            <p:cNvPicPr/>
            <p:nvPr/>
          </p:nvPicPr>
          <p:blipFill>
            <a:blip r:embed="rId42" cstate="print"/>
            <a:stretch>
              <a:fillRect/>
            </a:stretch>
          </p:blipFill>
          <p:spPr>
            <a:xfrm>
              <a:off x="568630" y="2801772"/>
              <a:ext cx="1098181" cy="1020034"/>
            </a:xfrm>
            <a:prstGeom prst="rect">
              <a:avLst/>
            </a:prstGeom>
          </p:spPr>
        </p:pic>
        <p:pic>
          <p:nvPicPr>
            <p:cNvPr id="65" name="object 65"/>
            <p:cNvPicPr/>
            <p:nvPr/>
          </p:nvPicPr>
          <p:blipFill>
            <a:blip r:embed="rId43" cstate="print"/>
            <a:stretch>
              <a:fillRect/>
            </a:stretch>
          </p:blipFill>
          <p:spPr>
            <a:xfrm>
              <a:off x="10275125" y="2773570"/>
              <a:ext cx="1332344" cy="617342"/>
            </a:xfrm>
            <a:prstGeom prst="rect">
              <a:avLst/>
            </a:prstGeom>
          </p:spPr>
        </p:pic>
        <p:pic>
          <p:nvPicPr>
            <p:cNvPr id="66" name="object 66"/>
            <p:cNvPicPr/>
            <p:nvPr/>
          </p:nvPicPr>
          <p:blipFill>
            <a:blip r:embed="rId44" cstate="print"/>
            <a:stretch>
              <a:fillRect/>
            </a:stretch>
          </p:blipFill>
          <p:spPr>
            <a:xfrm>
              <a:off x="9785730" y="3407892"/>
              <a:ext cx="2041423" cy="371055"/>
            </a:xfrm>
            <a:prstGeom prst="rect">
              <a:avLst/>
            </a:prstGeom>
          </p:spPr>
        </p:pic>
        <p:pic>
          <p:nvPicPr>
            <p:cNvPr id="67" name="object 67"/>
            <p:cNvPicPr/>
            <p:nvPr/>
          </p:nvPicPr>
          <p:blipFill>
            <a:blip r:embed="rId45" cstate="print"/>
            <a:stretch>
              <a:fillRect/>
            </a:stretch>
          </p:blipFill>
          <p:spPr>
            <a:xfrm>
              <a:off x="8481061" y="2407920"/>
              <a:ext cx="3099815" cy="562355"/>
            </a:xfrm>
            <a:prstGeom prst="rect">
              <a:avLst/>
            </a:prstGeom>
          </p:spPr>
        </p:pic>
      </p:grpSp>
      <p:sp>
        <p:nvSpPr>
          <p:cNvPr id="68" name="object 68"/>
          <p:cNvSpPr txBox="1"/>
          <p:nvPr/>
        </p:nvSpPr>
        <p:spPr>
          <a:xfrm>
            <a:off x="8144853" y="2500401"/>
            <a:ext cx="3771900" cy="1402080"/>
          </a:xfrm>
          <a:prstGeom prst="rect">
            <a:avLst/>
          </a:prstGeom>
          <a:ln w="12700">
            <a:solidFill>
              <a:srgbClr val="FFFFFF"/>
            </a:solidFill>
          </a:ln>
        </p:spPr>
        <p:txBody>
          <a:bodyPr vert="horz" wrap="square" lIns="0" tIns="0" rIns="0" bIns="0" rtlCol="0">
            <a:spAutoFit/>
          </a:bodyPr>
          <a:lstStyle/>
          <a:p>
            <a:pPr marL="0" marR="0" lvl="0" indent="0" algn="ctr" defTabSz="914400" eaLnBrk="1" fontAlgn="auto" latinLnBrk="0" hangingPunct="1">
              <a:lnSpc>
                <a:spcPts val="2150"/>
              </a:lnSpc>
              <a:spcBef>
                <a:spcPts val="0"/>
              </a:spcBef>
              <a:spcAft>
                <a:spcPts val="0"/>
              </a:spcAft>
              <a:buClrTx/>
              <a:buSzTx/>
              <a:buFontTx/>
              <a:buNone/>
              <a:tabLst/>
              <a:defRPr/>
            </a:pPr>
            <a:r>
              <a:rPr kumimoji="0" sz="1800" b="1" i="0" u="none" strike="noStrike" kern="0" cap="none" spc="-5" normalizeH="0" baseline="0" noProof="0" dirty="0">
                <a:ln>
                  <a:noFill/>
                </a:ln>
                <a:solidFill>
                  <a:srgbClr val="FFFF00"/>
                </a:solidFill>
                <a:effectLst/>
                <a:uLnTx/>
                <a:uFillTx/>
                <a:latin typeface="游ゴシック"/>
                <a:cs typeface="游ゴシック"/>
              </a:rPr>
              <a:t>大学発ベンチャー群の充実</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a:p>
            <a:pPr marL="177165" marR="2337435" lvl="0" indent="0" defTabSz="914400" eaLnBrk="1" fontAlgn="auto" latinLnBrk="0" hangingPunct="1">
              <a:lnSpc>
                <a:spcPct val="100000"/>
              </a:lnSpc>
              <a:spcBef>
                <a:spcPts val="540"/>
              </a:spcBef>
              <a:spcAft>
                <a:spcPts val="0"/>
              </a:spcAft>
              <a:buClrTx/>
              <a:buSzTx/>
              <a:buFontTx/>
              <a:buNone/>
              <a:tabLst/>
              <a:defRPr/>
            </a:pPr>
            <a:r>
              <a:rPr kumimoji="0" sz="1400" b="1" i="0" u="none" strike="noStrike" kern="0" cap="none" spc="-10" normalizeH="0" baseline="0" noProof="0" dirty="0">
                <a:ln>
                  <a:noFill/>
                </a:ln>
                <a:solidFill>
                  <a:srgbClr val="FFFFFF"/>
                </a:solidFill>
                <a:effectLst/>
                <a:uLnTx/>
                <a:uFillTx/>
                <a:latin typeface="游ゴシック"/>
                <a:cs typeface="游ゴシック"/>
              </a:rPr>
              <a:t>豊富な大学発</a:t>
            </a:r>
            <a:r>
              <a:rPr kumimoji="0" sz="1400" b="1" i="0" u="none" strike="noStrike" kern="0" cap="none" spc="-50" normalizeH="0" baseline="0" noProof="0" dirty="0">
                <a:ln>
                  <a:noFill/>
                </a:ln>
                <a:solidFill>
                  <a:srgbClr val="FFFFFF"/>
                </a:solidFill>
                <a:effectLst/>
                <a:uLnTx/>
                <a:uFillTx/>
                <a:latin typeface="游ゴシック"/>
                <a:cs typeface="游ゴシック"/>
              </a:rPr>
              <a:t> </a:t>
            </a:r>
            <a:r>
              <a:rPr kumimoji="0" sz="1400" b="1" i="0" u="none" strike="noStrike" kern="0" cap="none" spc="-10" normalizeH="0" baseline="0" noProof="0" dirty="0">
                <a:ln>
                  <a:noFill/>
                </a:ln>
                <a:solidFill>
                  <a:srgbClr val="FFFFFF"/>
                </a:solidFill>
                <a:effectLst/>
                <a:uLnTx/>
                <a:uFillTx/>
                <a:latin typeface="游ゴシック"/>
                <a:cs typeface="游ゴシック"/>
              </a:rPr>
              <a:t>宇宙関連企業群</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69" name="object 69"/>
          <p:cNvGrpSpPr/>
          <p:nvPr/>
        </p:nvGrpSpPr>
        <p:grpSpPr>
          <a:xfrm>
            <a:off x="6646164" y="3295065"/>
            <a:ext cx="1379220" cy="748665"/>
            <a:chOff x="6646164" y="3295065"/>
            <a:chExt cx="1379220" cy="748665"/>
          </a:xfrm>
        </p:grpSpPr>
        <p:pic>
          <p:nvPicPr>
            <p:cNvPr id="70" name="object 70"/>
            <p:cNvPicPr/>
            <p:nvPr/>
          </p:nvPicPr>
          <p:blipFill>
            <a:blip r:embed="rId46" cstate="print"/>
            <a:stretch>
              <a:fillRect/>
            </a:stretch>
          </p:blipFill>
          <p:spPr>
            <a:xfrm>
              <a:off x="6878579" y="3295065"/>
              <a:ext cx="1077157" cy="551761"/>
            </a:xfrm>
            <a:prstGeom prst="rect">
              <a:avLst/>
            </a:prstGeom>
          </p:spPr>
        </p:pic>
        <p:pic>
          <p:nvPicPr>
            <p:cNvPr id="71" name="object 71"/>
            <p:cNvPicPr/>
            <p:nvPr/>
          </p:nvPicPr>
          <p:blipFill>
            <a:blip r:embed="rId47" cstate="print"/>
            <a:stretch>
              <a:fillRect/>
            </a:stretch>
          </p:blipFill>
          <p:spPr>
            <a:xfrm>
              <a:off x="6646164" y="3480816"/>
              <a:ext cx="1379219" cy="562355"/>
            </a:xfrm>
            <a:prstGeom prst="rect">
              <a:avLst/>
            </a:prstGeom>
          </p:spPr>
        </p:pic>
      </p:grpSp>
      <p:sp>
        <p:nvSpPr>
          <p:cNvPr id="72" name="object 72"/>
          <p:cNvSpPr txBox="1"/>
          <p:nvPr/>
        </p:nvSpPr>
        <p:spPr>
          <a:xfrm>
            <a:off x="6824122" y="3559439"/>
            <a:ext cx="1035050" cy="299720"/>
          </a:xfrm>
          <a:prstGeom prst="rect">
            <a:avLst/>
          </a:prstGeom>
        </p:spPr>
        <p:txBody>
          <a:bodyPr vert="horz" wrap="square" lIns="0" tIns="12700" rIns="0" bIns="0" rtlCol="0">
            <a:spAutoFit/>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10" normalizeH="0" baseline="0" noProof="0" dirty="0">
                <a:ln>
                  <a:noFill/>
                </a:ln>
                <a:solidFill>
                  <a:srgbClr val="FFFFFF"/>
                </a:solidFill>
                <a:effectLst/>
                <a:uLnTx/>
                <a:uFillTx/>
                <a:latin typeface="游ゴシック"/>
                <a:cs typeface="游ゴシック"/>
              </a:rPr>
              <a:t>SpaceBD</a:t>
            </a:r>
            <a:endParaRPr kumimoji="0" sz="1800" b="0" i="0" u="none" strike="noStrike" kern="0" cap="none" spc="0" normalizeH="0" baseline="0" noProof="0">
              <a:ln>
                <a:noFill/>
              </a:ln>
              <a:solidFill>
                <a:sysClr val="windowText" lastClr="000000"/>
              </a:solidFill>
              <a:effectLst/>
              <a:uLnTx/>
              <a:uFillTx/>
              <a:latin typeface="游ゴシック"/>
              <a:cs typeface="游ゴシック"/>
            </a:endParaRPr>
          </a:p>
        </p:txBody>
      </p:sp>
      <p:grpSp>
        <p:nvGrpSpPr>
          <p:cNvPr id="73" name="object 73"/>
          <p:cNvGrpSpPr/>
          <p:nvPr/>
        </p:nvGrpSpPr>
        <p:grpSpPr>
          <a:xfrm>
            <a:off x="0" y="5920739"/>
            <a:ext cx="12192000" cy="937260"/>
            <a:chOff x="0" y="5920739"/>
            <a:chExt cx="12192000" cy="937260"/>
          </a:xfrm>
        </p:grpSpPr>
        <p:sp>
          <p:nvSpPr>
            <p:cNvPr id="74" name="object 74"/>
            <p:cNvSpPr/>
            <p:nvPr/>
          </p:nvSpPr>
          <p:spPr>
            <a:xfrm>
              <a:off x="0" y="6031585"/>
              <a:ext cx="12192000" cy="826769"/>
            </a:xfrm>
            <a:custGeom>
              <a:avLst/>
              <a:gdLst/>
              <a:ahLst/>
              <a:cxnLst/>
              <a:rect l="l" t="t" r="r" b="b"/>
              <a:pathLst>
                <a:path w="12192000" h="826770">
                  <a:moveTo>
                    <a:pt x="12191987" y="0"/>
                  </a:moveTo>
                  <a:lnTo>
                    <a:pt x="0" y="0"/>
                  </a:lnTo>
                  <a:lnTo>
                    <a:pt x="0" y="826414"/>
                  </a:lnTo>
                  <a:lnTo>
                    <a:pt x="12191987" y="826414"/>
                  </a:lnTo>
                  <a:lnTo>
                    <a:pt x="12191987" y="0"/>
                  </a:lnTo>
                  <a:close/>
                </a:path>
              </a:pathLst>
            </a:custGeom>
            <a:solidFill>
              <a:srgbClr val="E9703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75" name="object 75"/>
            <p:cNvPicPr/>
            <p:nvPr/>
          </p:nvPicPr>
          <p:blipFill>
            <a:blip r:embed="rId48" cstate="print"/>
            <a:stretch>
              <a:fillRect/>
            </a:stretch>
          </p:blipFill>
          <p:spPr>
            <a:xfrm>
              <a:off x="54863" y="5920739"/>
              <a:ext cx="12079223" cy="771143"/>
            </a:xfrm>
            <a:prstGeom prst="rect">
              <a:avLst/>
            </a:prstGeom>
          </p:spPr>
        </p:pic>
        <p:pic>
          <p:nvPicPr>
            <p:cNvPr id="76" name="object 76"/>
            <p:cNvPicPr/>
            <p:nvPr/>
          </p:nvPicPr>
          <p:blipFill>
            <a:blip r:embed="rId49" cstate="print"/>
            <a:stretch>
              <a:fillRect/>
            </a:stretch>
          </p:blipFill>
          <p:spPr>
            <a:xfrm>
              <a:off x="54864" y="6286500"/>
              <a:ext cx="12079223" cy="571500"/>
            </a:xfrm>
            <a:prstGeom prst="rect">
              <a:avLst/>
            </a:prstGeom>
          </p:spPr>
        </p:pic>
      </p:grpSp>
      <p:sp>
        <p:nvSpPr>
          <p:cNvPr id="77" name="object 77"/>
          <p:cNvSpPr txBox="1"/>
          <p:nvPr/>
        </p:nvSpPr>
        <p:spPr>
          <a:xfrm>
            <a:off x="78739" y="5569618"/>
            <a:ext cx="11820525" cy="1228090"/>
          </a:xfrm>
          <a:prstGeom prst="rect">
            <a:avLst/>
          </a:prstGeom>
        </p:spPr>
        <p:txBody>
          <a:bodyPr vert="horz" wrap="square" lIns="0" tIns="107950" rIns="0" bIns="0" rtlCol="0">
            <a:spAutoFit/>
          </a:bodyPr>
          <a:lstStyle/>
          <a:p>
            <a:pPr marL="12700" marR="0" lvl="0" indent="0" defTabSz="914400" eaLnBrk="1" fontAlgn="auto" latinLnBrk="0" hangingPunct="1">
              <a:lnSpc>
                <a:spcPct val="100000"/>
              </a:lnSpc>
              <a:spcBef>
                <a:spcPts val="850"/>
              </a:spcBef>
              <a:spcAft>
                <a:spcPts val="0"/>
              </a:spcAft>
              <a:buClrTx/>
              <a:buSzTx/>
              <a:buFontTx/>
              <a:buNone/>
              <a:tabLst>
                <a:tab pos="3754754" algn="l"/>
                <a:tab pos="8378825" algn="l"/>
              </a:tabLst>
              <a:defRPr/>
            </a:pPr>
            <a:r>
              <a:rPr kumimoji="0" sz="2100" b="1" i="0" u="none" strike="noStrike" kern="0" cap="none" spc="0" normalizeH="0" baseline="3968" noProof="0" dirty="0">
                <a:ln>
                  <a:noFill/>
                </a:ln>
                <a:solidFill>
                  <a:srgbClr val="FFFFFF"/>
                </a:solidFill>
                <a:effectLst/>
                <a:uLnTx/>
                <a:uFillTx/>
                <a:latin typeface="游ゴシック"/>
                <a:cs typeface="游ゴシック"/>
              </a:rPr>
              <a:t>宇宙資源ウィーク</a:t>
            </a:r>
            <a:r>
              <a:rPr kumimoji="0" sz="2100" b="1" i="0" u="none" strike="noStrike" kern="0" cap="none" spc="-15" normalizeH="0" baseline="3968" noProof="0" dirty="0">
                <a:ln>
                  <a:noFill/>
                </a:ln>
                <a:solidFill>
                  <a:srgbClr val="FFFFFF"/>
                </a:solidFill>
                <a:effectLst/>
                <a:uLnTx/>
                <a:uFillTx/>
                <a:latin typeface="游ゴシック"/>
                <a:cs typeface="游ゴシック"/>
              </a:rPr>
              <a:t>@</a:t>
            </a:r>
            <a:r>
              <a:rPr kumimoji="0" sz="2100" b="1" i="0" u="none" strike="noStrike" kern="0" cap="none" spc="0" normalizeH="0" baseline="3968" noProof="0" dirty="0">
                <a:ln>
                  <a:noFill/>
                </a:ln>
                <a:solidFill>
                  <a:srgbClr val="FFFFFF"/>
                </a:solidFill>
                <a:effectLst/>
                <a:uLnTx/>
                <a:uFillTx/>
                <a:latin typeface="游ゴシック"/>
                <a:cs typeface="游ゴシック"/>
              </a:rPr>
              <a:t>ルク</a:t>
            </a:r>
            <a:r>
              <a:rPr kumimoji="0" sz="2100" b="1" i="0" u="none" strike="noStrike" kern="0" cap="none" spc="-22" normalizeH="0" baseline="3968" noProof="0" dirty="0">
                <a:ln>
                  <a:noFill/>
                </a:ln>
                <a:solidFill>
                  <a:srgbClr val="FFFFFF"/>
                </a:solidFill>
                <a:effectLst/>
                <a:uLnTx/>
                <a:uFillTx/>
                <a:latin typeface="游ゴシック"/>
                <a:cs typeface="游ゴシック"/>
              </a:rPr>
              <a:t>セ</a:t>
            </a:r>
            <a:r>
              <a:rPr kumimoji="0" sz="2100" b="1" i="0" u="none" strike="noStrike" kern="0" cap="none" spc="0" normalizeH="0" baseline="3968" noProof="0" dirty="0">
                <a:ln>
                  <a:noFill/>
                </a:ln>
                <a:solidFill>
                  <a:srgbClr val="FFFFFF"/>
                </a:solidFill>
                <a:effectLst/>
                <a:uLnTx/>
                <a:uFillTx/>
                <a:latin typeface="游ゴシック"/>
                <a:cs typeface="游ゴシック"/>
              </a:rPr>
              <a:t>ンブ</a:t>
            </a:r>
            <a:r>
              <a:rPr kumimoji="0" sz="2100" b="1" i="0" u="none" strike="noStrike" kern="0" cap="none" spc="-22" normalizeH="0" baseline="3968" noProof="0" dirty="0">
                <a:ln>
                  <a:noFill/>
                </a:ln>
                <a:solidFill>
                  <a:srgbClr val="FFFFFF"/>
                </a:solidFill>
                <a:effectLst/>
                <a:uLnTx/>
                <a:uFillTx/>
                <a:latin typeface="游ゴシック"/>
                <a:cs typeface="游ゴシック"/>
              </a:rPr>
              <a:t>ル</a:t>
            </a:r>
            <a:r>
              <a:rPr kumimoji="0" sz="2100" b="1" i="0" u="none" strike="noStrike" kern="0" cap="none" spc="-75" normalizeH="0" baseline="3968" noProof="0" dirty="0">
                <a:ln>
                  <a:noFill/>
                </a:ln>
                <a:solidFill>
                  <a:srgbClr val="FFFFFF"/>
                </a:solidFill>
                <a:effectLst/>
                <a:uLnTx/>
                <a:uFillTx/>
                <a:latin typeface="游ゴシック"/>
                <a:cs typeface="游ゴシック"/>
              </a:rPr>
              <a:t>グ</a:t>
            </a:r>
            <a:r>
              <a:rPr kumimoji="0" sz="2100" b="1" i="0" u="none" strike="noStrike" kern="0" cap="none" spc="0" normalizeH="0" baseline="3968" noProof="0" dirty="0">
                <a:ln>
                  <a:noFill/>
                </a:ln>
                <a:solidFill>
                  <a:srgbClr val="FFFFFF"/>
                </a:solidFill>
                <a:effectLst/>
                <a:uLnTx/>
                <a:uFillTx/>
                <a:latin typeface="游ゴシック"/>
                <a:cs typeface="游ゴシック"/>
              </a:rPr>
              <a:t>	宇宙資源ラウンドテー</a:t>
            </a:r>
            <a:r>
              <a:rPr kumimoji="0" sz="2100" b="1" i="0" u="none" strike="noStrike" kern="0" cap="none" spc="-22" normalizeH="0" baseline="3968" noProof="0" dirty="0">
                <a:ln>
                  <a:noFill/>
                </a:ln>
                <a:solidFill>
                  <a:srgbClr val="FFFFFF"/>
                </a:solidFill>
                <a:effectLst/>
                <a:uLnTx/>
                <a:uFillTx/>
                <a:latin typeface="游ゴシック"/>
                <a:cs typeface="游ゴシック"/>
              </a:rPr>
              <a:t>ブ</a:t>
            </a:r>
            <a:r>
              <a:rPr kumimoji="0" sz="2100" b="1" i="0" u="none" strike="noStrike" kern="0" cap="none" spc="-15" normalizeH="0" baseline="3968" noProof="0" dirty="0">
                <a:ln>
                  <a:noFill/>
                </a:ln>
                <a:solidFill>
                  <a:srgbClr val="FFFFFF"/>
                </a:solidFill>
                <a:effectLst/>
                <a:uLnTx/>
                <a:uFillTx/>
                <a:latin typeface="游ゴシック"/>
                <a:cs typeface="游ゴシック"/>
              </a:rPr>
              <a:t>ル@</a:t>
            </a:r>
            <a:r>
              <a:rPr kumimoji="0" sz="2100" b="1" i="0" u="none" strike="noStrike" kern="0" cap="none" spc="0" normalizeH="0" baseline="3968" noProof="0" dirty="0">
                <a:ln>
                  <a:noFill/>
                </a:ln>
                <a:solidFill>
                  <a:srgbClr val="FFFFFF"/>
                </a:solidFill>
                <a:effectLst/>
                <a:uLnTx/>
                <a:uFillTx/>
                <a:latin typeface="游ゴシック"/>
                <a:cs typeface="游ゴシック"/>
              </a:rPr>
              <a:t>コ</a:t>
            </a:r>
            <a:r>
              <a:rPr kumimoji="0" sz="2100" b="1" i="0" u="none" strike="noStrike" kern="0" cap="none" spc="-22" normalizeH="0" baseline="3968" noProof="0" dirty="0">
                <a:ln>
                  <a:noFill/>
                </a:ln>
                <a:solidFill>
                  <a:srgbClr val="FFFFFF"/>
                </a:solidFill>
                <a:effectLst/>
                <a:uLnTx/>
                <a:uFillTx/>
                <a:latin typeface="游ゴシック"/>
                <a:cs typeface="游ゴシック"/>
              </a:rPr>
              <a:t>ロ</a:t>
            </a:r>
            <a:r>
              <a:rPr kumimoji="0" sz="2100" b="1" i="0" u="none" strike="noStrike" kern="0" cap="none" spc="0" normalizeH="0" baseline="3968" noProof="0" dirty="0">
                <a:ln>
                  <a:noFill/>
                </a:ln>
                <a:solidFill>
                  <a:srgbClr val="FFFFFF"/>
                </a:solidFill>
                <a:effectLst/>
                <a:uLnTx/>
                <a:uFillTx/>
                <a:latin typeface="游ゴシック"/>
                <a:cs typeface="游ゴシック"/>
              </a:rPr>
              <a:t>ラド</a:t>
            </a:r>
            <a:r>
              <a:rPr kumimoji="0" sz="2100" b="1" i="0" u="none" strike="noStrike" kern="0" cap="none" spc="-22" normalizeH="0" baseline="3968" noProof="0" dirty="0">
                <a:ln>
                  <a:noFill/>
                </a:ln>
                <a:solidFill>
                  <a:srgbClr val="FFFFFF"/>
                </a:solidFill>
                <a:effectLst/>
                <a:uLnTx/>
                <a:uFillTx/>
                <a:latin typeface="游ゴシック"/>
                <a:cs typeface="游ゴシック"/>
              </a:rPr>
              <a:t>鉱</a:t>
            </a:r>
            <a:r>
              <a:rPr kumimoji="0" sz="2100" b="1" i="0" u="none" strike="noStrike" kern="0" cap="none" spc="0" normalizeH="0" baseline="3968" noProof="0" dirty="0">
                <a:ln>
                  <a:noFill/>
                </a:ln>
                <a:solidFill>
                  <a:srgbClr val="FFFFFF"/>
                </a:solidFill>
                <a:effectLst/>
                <a:uLnTx/>
                <a:uFillTx/>
                <a:latin typeface="游ゴシック"/>
                <a:cs typeface="游ゴシック"/>
              </a:rPr>
              <a:t>山</a:t>
            </a:r>
            <a:r>
              <a:rPr kumimoji="0" sz="2100" b="1" i="0" u="none" strike="noStrike" kern="0" cap="none" spc="-75" normalizeH="0" baseline="3968" noProof="0" dirty="0">
                <a:ln>
                  <a:noFill/>
                </a:ln>
                <a:solidFill>
                  <a:srgbClr val="FFFFFF"/>
                </a:solidFill>
                <a:effectLst/>
                <a:uLnTx/>
                <a:uFillTx/>
                <a:latin typeface="游ゴシック"/>
                <a:cs typeface="游ゴシック"/>
              </a:rPr>
              <a:t>大</a:t>
            </a:r>
            <a:r>
              <a:rPr kumimoji="0" sz="2100" b="1" i="0" u="none" strike="noStrike" kern="0" cap="none" spc="0" normalizeH="0" baseline="3968" noProof="0" dirty="0">
                <a:ln>
                  <a:noFill/>
                </a:ln>
                <a:solidFill>
                  <a:srgbClr val="FFFFFF"/>
                </a:solidFill>
                <a:effectLst/>
                <a:uLnTx/>
                <a:uFillTx/>
                <a:latin typeface="游ゴシック"/>
                <a:cs typeface="游ゴシック"/>
              </a:rPr>
              <a:t>	</a:t>
            </a:r>
            <a:r>
              <a:rPr kumimoji="0" sz="1400" b="1" i="0" u="none" strike="noStrike" kern="0" cap="none" spc="0" normalizeH="0" baseline="0" noProof="0" dirty="0">
                <a:ln>
                  <a:noFill/>
                </a:ln>
                <a:solidFill>
                  <a:srgbClr val="FFFFFF"/>
                </a:solidFill>
                <a:effectLst/>
                <a:uLnTx/>
                <a:uFillTx/>
                <a:latin typeface="游ゴシック"/>
                <a:cs typeface="游ゴシック"/>
              </a:rPr>
              <a:t>宇宙資源ファンダメン</a:t>
            </a:r>
            <a:r>
              <a:rPr kumimoji="0" sz="1400" b="1" i="0" u="none" strike="noStrike" kern="0" cap="none" spc="-15" normalizeH="0" baseline="0" noProof="0" dirty="0">
                <a:ln>
                  <a:noFill/>
                </a:ln>
                <a:solidFill>
                  <a:srgbClr val="FFFFFF"/>
                </a:solidFill>
                <a:effectLst/>
                <a:uLnTx/>
                <a:uFillTx/>
                <a:latin typeface="游ゴシック"/>
                <a:cs typeface="游ゴシック"/>
              </a:rPr>
              <a:t>タ</a:t>
            </a:r>
            <a:r>
              <a:rPr kumimoji="0" sz="1400" b="1" i="0" u="none" strike="noStrike" kern="0" cap="none" spc="-10" normalizeH="0" baseline="0" noProof="0" dirty="0">
                <a:ln>
                  <a:noFill/>
                </a:ln>
                <a:solidFill>
                  <a:srgbClr val="FFFFFF"/>
                </a:solidFill>
                <a:effectLst/>
                <a:uLnTx/>
                <a:uFillTx/>
                <a:latin typeface="游ゴシック"/>
                <a:cs typeface="游ゴシック"/>
              </a:rPr>
              <a:t>ル@</a:t>
            </a:r>
            <a:r>
              <a:rPr kumimoji="0" sz="1400" b="1" i="0" u="none" strike="noStrike" kern="0" cap="none" spc="0" normalizeH="0" baseline="0" noProof="0" dirty="0">
                <a:ln>
                  <a:noFill/>
                </a:ln>
                <a:solidFill>
                  <a:srgbClr val="FFFFFF"/>
                </a:solidFill>
                <a:effectLst/>
                <a:uLnTx/>
                <a:uFillTx/>
                <a:latin typeface="游ゴシック"/>
                <a:cs typeface="游ゴシック"/>
              </a:rPr>
              <a:t>ア</a:t>
            </a:r>
            <a:r>
              <a:rPr kumimoji="0" sz="1400" b="1" i="0" u="none" strike="noStrike" kern="0" cap="none" spc="-15" normalizeH="0" baseline="0" noProof="0" dirty="0">
                <a:ln>
                  <a:noFill/>
                </a:ln>
                <a:solidFill>
                  <a:srgbClr val="FFFFFF"/>
                </a:solidFill>
                <a:effectLst/>
                <a:uLnTx/>
                <a:uFillTx/>
                <a:latin typeface="游ゴシック"/>
                <a:cs typeface="游ゴシック"/>
              </a:rPr>
              <a:t>デ</a:t>
            </a:r>
            <a:r>
              <a:rPr kumimoji="0" sz="1400" b="1" i="0" u="none" strike="noStrike" kern="0" cap="none" spc="0" normalizeH="0" baseline="0" noProof="0" dirty="0">
                <a:ln>
                  <a:noFill/>
                </a:ln>
                <a:solidFill>
                  <a:srgbClr val="FFFFFF"/>
                </a:solidFill>
                <a:effectLst/>
                <a:uLnTx/>
                <a:uFillTx/>
                <a:latin typeface="游ゴシック"/>
                <a:cs typeface="游ゴシック"/>
              </a:rPr>
              <a:t>レー</a:t>
            </a:r>
            <a:r>
              <a:rPr kumimoji="0" sz="1400" b="1" i="0" u="none" strike="noStrike" kern="0" cap="none" spc="-15" normalizeH="0" baseline="0" noProof="0" dirty="0">
                <a:ln>
                  <a:noFill/>
                </a:ln>
                <a:solidFill>
                  <a:srgbClr val="FFFFFF"/>
                </a:solidFill>
                <a:effectLst/>
                <a:uLnTx/>
                <a:uFillTx/>
                <a:latin typeface="游ゴシック"/>
                <a:cs typeface="游ゴシック"/>
              </a:rPr>
              <a:t>ド</a:t>
            </a:r>
            <a:r>
              <a:rPr kumimoji="0" sz="1400" b="1" i="0" u="none" strike="noStrike" kern="0" cap="none" spc="-50" normalizeH="0" baseline="0" noProof="0" dirty="0">
                <a:ln>
                  <a:noFill/>
                </a:ln>
                <a:solidFill>
                  <a:srgbClr val="FFFFFF"/>
                </a:solidFill>
                <a:effectLst/>
                <a:uLnTx/>
                <a:uFillTx/>
                <a:latin typeface="游ゴシック"/>
                <a:cs typeface="游ゴシック"/>
              </a:rPr>
              <a:t>大</a:t>
            </a:r>
            <a:endParaRPr kumimoji="0" sz="1400" b="0" i="0" u="none" strike="noStrike" kern="0" cap="none" spc="0" normalizeH="0" baseline="0" noProof="0">
              <a:ln>
                <a:noFill/>
              </a:ln>
              <a:solidFill>
                <a:sysClr val="windowText" lastClr="000000"/>
              </a:solidFill>
              <a:effectLst/>
              <a:uLnTx/>
              <a:uFillTx/>
              <a:latin typeface="游ゴシック"/>
              <a:cs typeface="游ゴシック"/>
            </a:endParaRPr>
          </a:p>
          <a:p>
            <a:pPr marL="224790" marR="5080" lvl="0" indent="0" defTabSz="914400" eaLnBrk="1" fontAlgn="auto" latinLnBrk="0" hangingPunct="1">
              <a:lnSpc>
                <a:spcPct val="100000"/>
              </a:lnSpc>
              <a:spcBef>
                <a:spcPts val="1275"/>
              </a:spcBef>
              <a:spcAft>
                <a:spcPts val="0"/>
              </a:spcAft>
              <a:buClrTx/>
              <a:buSzTx/>
              <a:buFontTx/>
              <a:buNone/>
              <a:tabLst/>
              <a:defRPr/>
            </a:pPr>
            <a:r>
              <a:rPr kumimoji="0" sz="2400" b="1" i="0" u="none" strike="noStrike" kern="0" cap="none" spc="-5" normalizeH="0" baseline="0" noProof="0" dirty="0">
                <a:ln>
                  <a:noFill/>
                </a:ln>
                <a:solidFill>
                  <a:srgbClr val="FFFFFF"/>
                </a:solidFill>
                <a:effectLst/>
                <a:uLnTx/>
                <a:uFillTx/>
                <a:latin typeface="游ゴシック"/>
                <a:cs typeface="游ゴシック"/>
              </a:rPr>
              <a:t>日本の強みが存分に生かせる分野であり、科学的に大きくリードしたが、その日本の優位性が急速に失われつつある。科学成果を産業に結び付ける拠点設置が急務である</a:t>
            </a:r>
            <a:endParaRPr kumimoji="0" sz="2400" b="0" i="0" u="none" strike="noStrike" kern="0" cap="none" spc="0" normalizeH="0" baseline="0" noProof="0">
              <a:ln>
                <a:noFill/>
              </a:ln>
              <a:solidFill>
                <a:sysClr val="windowText" lastClr="000000"/>
              </a:solidFill>
              <a:effectLst/>
              <a:uLnTx/>
              <a:uFillTx/>
              <a:latin typeface="游ゴシック"/>
              <a:cs typeface="游ゴシック"/>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FACA7-79F9-24C6-9999-FD9EED47AC37}"/>
            </a:ext>
          </a:extLst>
        </p:cNvPr>
        <p:cNvGrpSpPr/>
        <p:nvPr/>
      </p:nvGrpSpPr>
      <p:grpSpPr>
        <a:xfrm>
          <a:off x="0" y="0"/>
          <a:ext cx="0" cy="0"/>
          <a:chOff x="0" y="0"/>
          <a:chExt cx="0" cy="0"/>
        </a:xfrm>
      </p:grpSpPr>
      <p:pic>
        <p:nvPicPr>
          <p:cNvPr id="3" name="Picture 13" descr="biz_046">
            <a:extLst>
              <a:ext uri="{FF2B5EF4-FFF2-40B4-BE49-F238E27FC236}">
                <a16:creationId xmlns:a16="http://schemas.microsoft.com/office/drawing/2014/main" id="{BBBD5063-C7D0-D9F3-9628-748F50899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F0F5704-B40E-83AD-B763-169C602C7240}"/>
              </a:ext>
            </a:extLst>
          </p:cNvPr>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FAB1BE67-85B8-51E6-4F74-E8113C2E165E}"/>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A4F5E1D9-BEC0-ABE0-F76D-CD48C90DFC51}"/>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lang="ja-JP" altLang="en-US" sz="400" dirty="0">
                <a:latin typeface="BIZ UDPゴシック" panose="020B0400000000000000" pitchFamily="50" charset="-128"/>
                <a:ea typeface="BIZ UDPゴシック" panose="020B0400000000000000" pitchFamily="50" charset="-128"/>
              </a:rPr>
              <a:t>何故か</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40755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407907" y="1807464"/>
            <a:ext cx="3773804" cy="2156460"/>
            <a:chOff x="8407907" y="1807464"/>
            <a:chExt cx="3773804" cy="2156460"/>
          </a:xfrm>
        </p:grpSpPr>
        <p:pic>
          <p:nvPicPr>
            <p:cNvPr id="3" name="object 3"/>
            <p:cNvPicPr/>
            <p:nvPr/>
          </p:nvPicPr>
          <p:blipFill>
            <a:blip r:embed="rId2" cstate="print"/>
            <a:stretch>
              <a:fillRect/>
            </a:stretch>
          </p:blipFill>
          <p:spPr>
            <a:xfrm>
              <a:off x="8407907" y="1807464"/>
              <a:ext cx="3773424" cy="2156460"/>
            </a:xfrm>
            <a:prstGeom prst="rect">
              <a:avLst/>
            </a:prstGeom>
          </p:spPr>
        </p:pic>
        <p:pic>
          <p:nvPicPr>
            <p:cNvPr id="4" name="object 4"/>
            <p:cNvPicPr/>
            <p:nvPr/>
          </p:nvPicPr>
          <p:blipFill>
            <a:blip r:embed="rId3" cstate="print"/>
            <a:stretch>
              <a:fillRect/>
            </a:stretch>
          </p:blipFill>
          <p:spPr>
            <a:xfrm>
              <a:off x="8423147" y="1860804"/>
              <a:ext cx="3671316" cy="2054352"/>
            </a:xfrm>
            <a:prstGeom prst="rect">
              <a:avLst/>
            </a:prstGeom>
          </p:spPr>
        </p:pic>
      </p:grpSp>
      <p:grpSp>
        <p:nvGrpSpPr>
          <p:cNvPr id="5" name="object 5"/>
          <p:cNvGrpSpPr/>
          <p:nvPr/>
        </p:nvGrpSpPr>
        <p:grpSpPr>
          <a:xfrm>
            <a:off x="4183379" y="2084832"/>
            <a:ext cx="3787140" cy="2080260"/>
            <a:chOff x="4183379" y="2084832"/>
            <a:chExt cx="3787140" cy="2080260"/>
          </a:xfrm>
        </p:grpSpPr>
        <p:pic>
          <p:nvPicPr>
            <p:cNvPr id="6" name="object 6"/>
            <p:cNvPicPr/>
            <p:nvPr/>
          </p:nvPicPr>
          <p:blipFill>
            <a:blip r:embed="rId4" cstate="print"/>
            <a:stretch>
              <a:fillRect/>
            </a:stretch>
          </p:blipFill>
          <p:spPr>
            <a:xfrm>
              <a:off x="4183379" y="2084832"/>
              <a:ext cx="3787139" cy="2080260"/>
            </a:xfrm>
            <a:prstGeom prst="rect">
              <a:avLst/>
            </a:prstGeom>
          </p:spPr>
        </p:pic>
        <p:pic>
          <p:nvPicPr>
            <p:cNvPr id="7" name="object 7"/>
            <p:cNvPicPr/>
            <p:nvPr/>
          </p:nvPicPr>
          <p:blipFill>
            <a:blip r:embed="rId5" cstate="print"/>
            <a:stretch>
              <a:fillRect/>
            </a:stretch>
          </p:blipFill>
          <p:spPr>
            <a:xfrm>
              <a:off x="4198619" y="2138172"/>
              <a:ext cx="3685031" cy="1978152"/>
            </a:xfrm>
            <a:prstGeom prst="rect">
              <a:avLst/>
            </a:prstGeom>
          </p:spPr>
        </p:pic>
      </p:grpSp>
      <p:sp>
        <p:nvSpPr>
          <p:cNvPr id="8" name="object 8"/>
          <p:cNvSpPr txBox="1"/>
          <p:nvPr/>
        </p:nvSpPr>
        <p:spPr>
          <a:xfrm>
            <a:off x="4098035" y="1845564"/>
            <a:ext cx="1824355" cy="462280"/>
          </a:xfrm>
          <a:prstGeom prst="rect">
            <a:avLst/>
          </a:prstGeom>
          <a:solidFill>
            <a:srgbClr val="3366FF"/>
          </a:solidFill>
        </p:spPr>
        <p:txBody>
          <a:bodyPr vert="horz" wrap="square" lIns="0" tIns="32384" rIns="0" bIns="0" rtlCol="0">
            <a:spAutoFit/>
          </a:bodyPr>
          <a:lstStyle/>
          <a:p>
            <a:pPr marL="92075" marR="0" lvl="0" indent="0" defTabSz="914400" eaLnBrk="1" fontAlgn="auto" latinLnBrk="0" hangingPunct="1">
              <a:lnSpc>
                <a:spcPct val="100000"/>
              </a:lnSpc>
              <a:spcBef>
                <a:spcPts val="254"/>
              </a:spcBef>
              <a:spcAft>
                <a:spcPts val="0"/>
              </a:spcAft>
              <a:buClrTx/>
              <a:buSzTx/>
              <a:buFontTx/>
              <a:buNone/>
              <a:tabLst/>
              <a:defRPr/>
            </a:pPr>
            <a:r>
              <a:rPr kumimoji="0" sz="2400" b="1" i="0" u="none" strike="noStrike" kern="0" cap="none" spc="-35" normalizeH="0" baseline="0" noProof="0" dirty="0">
                <a:ln>
                  <a:noFill/>
                </a:ln>
                <a:solidFill>
                  <a:srgbClr val="FFFFFF"/>
                </a:solidFill>
                <a:effectLst/>
                <a:uLnTx/>
                <a:uFillTx/>
                <a:latin typeface="ＭＳ Ｐゴシック"/>
                <a:cs typeface="ＭＳ Ｐゴシック"/>
              </a:rPr>
              <a:t>建設</a:t>
            </a:r>
            <a:endParaRPr kumimoji="0" sz="24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grpSp>
        <p:nvGrpSpPr>
          <p:cNvPr id="9" name="object 9"/>
          <p:cNvGrpSpPr/>
          <p:nvPr/>
        </p:nvGrpSpPr>
        <p:grpSpPr>
          <a:xfrm>
            <a:off x="4273296" y="2340864"/>
            <a:ext cx="3519170" cy="1775460"/>
            <a:chOff x="4273296" y="2340864"/>
            <a:chExt cx="3519170" cy="1775460"/>
          </a:xfrm>
        </p:grpSpPr>
        <p:pic>
          <p:nvPicPr>
            <p:cNvPr id="10" name="object 10"/>
            <p:cNvPicPr/>
            <p:nvPr/>
          </p:nvPicPr>
          <p:blipFill>
            <a:blip r:embed="rId6" cstate="print"/>
            <a:stretch>
              <a:fillRect/>
            </a:stretch>
          </p:blipFill>
          <p:spPr>
            <a:xfrm>
              <a:off x="6190488" y="3137916"/>
              <a:ext cx="1556004" cy="978408"/>
            </a:xfrm>
            <a:prstGeom prst="rect">
              <a:avLst/>
            </a:prstGeom>
          </p:spPr>
        </p:pic>
        <p:pic>
          <p:nvPicPr>
            <p:cNvPr id="11" name="object 11"/>
            <p:cNvPicPr/>
            <p:nvPr/>
          </p:nvPicPr>
          <p:blipFill>
            <a:blip r:embed="rId7" cstate="print"/>
            <a:stretch>
              <a:fillRect/>
            </a:stretch>
          </p:blipFill>
          <p:spPr>
            <a:xfrm>
              <a:off x="4273296" y="2665476"/>
              <a:ext cx="1860803" cy="1397508"/>
            </a:xfrm>
            <a:prstGeom prst="rect">
              <a:avLst/>
            </a:prstGeom>
          </p:spPr>
        </p:pic>
        <p:pic>
          <p:nvPicPr>
            <p:cNvPr id="12" name="object 12"/>
            <p:cNvPicPr/>
            <p:nvPr/>
          </p:nvPicPr>
          <p:blipFill>
            <a:blip r:embed="rId8" cstate="print"/>
            <a:stretch>
              <a:fillRect/>
            </a:stretch>
          </p:blipFill>
          <p:spPr>
            <a:xfrm>
              <a:off x="6236208" y="2340864"/>
              <a:ext cx="1556004" cy="571500"/>
            </a:xfrm>
            <a:prstGeom prst="rect">
              <a:avLst/>
            </a:prstGeom>
          </p:spPr>
        </p:pic>
      </p:grpSp>
      <p:grpSp>
        <p:nvGrpSpPr>
          <p:cNvPr id="13" name="object 13"/>
          <p:cNvGrpSpPr/>
          <p:nvPr/>
        </p:nvGrpSpPr>
        <p:grpSpPr>
          <a:xfrm>
            <a:off x="4194047" y="4233671"/>
            <a:ext cx="3685540" cy="2284730"/>
            <a:chOff x="4194047" y="4233671"/>
            <a:chExt cx="3685540" cy="2284730"/>
          </a:xfrm>
        </p:grpSpPr>
        <p:pic>
          <p:nvPicPr>
            <p:cNvPr id="14" name="object 14"/>
            <p:cNvPicPr/>
            <p:nvPr/>
          </p:nvPicPr>
          <p:blipFill>
            <a:blip r:embed="rId9" cstate="print"/>
            <a:stretch>
              <a:fillRect/>
            </a:stretch>
          </p:blipFill>
          <p:spPr>
            <a:xfrm>
              <a:off x="4194047" y="4233671"/>
              <a:ext cx="3685031" cy="2284476"/>
            </a:xfrm>
            <a:prstGeom prst="rect">
              <a:avLst/>
            </a:prstGeom>
          </p:spPr>
        </p:pic>
        <p:pic>
          <p:nvPicPr>
            <p:cNvPr id="15" name="object 15"/>
            <p:cNvPicPr/>
            <p:nvPr/>
          </p:nvPicPr>
          <p:blipFill>
            <a:blip r:embed="rId10" cstate="print"/>
            <a:stretch>
              <a:fillRect/>
            </a:stretch>
          </p:blipFill>
          <p:spPr>
            <a:xfrm>
              <a:off x="4379975" y="4890515"/>
              <a:ext cx="1132331" cy="1508759"/>
            </a:xfrm>
            <a:prstGeom prst="rect">
              <a:avLst/>
            </a:prstGeom>
          </p:spPr>
        </p:pic>
        <p:pic>
          <p:nvPicPr>
            <p:cNvPr id="16" name="object 16"/>
            <p:cNvPicPr/>
            <p:nvPr/>
          </p:nvPicPr>
          <p:blipFill>
            <a:blip r:embed="rId11" cstate="print"/>
            <a:stretch>
              <a:fillRect/>
            </a:stretch>
          </p:blipFill>
          <p:spPr>
            <a:xfrm>
              <a:off x="5486399" y="4440935"/>
              <a:ext cx="1130807" cy="408431"/>
            </a:xfrm>
            <a:prstGeom prst="rect">
              <a:avLst/>
            </a:prstGeom>
          </p:spPr>
        </p:pic>
      </p:grpSp>
      <p:grpSp>
        <p:nvGrpSpPr>
          <p:cNvPr id="17" name="object 17"/>
          <p:cNvGrpSpPr/>
          <p:nvPr/>
        </p:nvGrpSpPr>
        <p:grpSpPr>
          <a:xfrm>
            <a:off x="45719" y="2220467"/>
            <a:ext cx="3973829" cy="4638040"/>
            <a:chOff x="45719" y="2220467"/>
            <a:chExt cx="3973829" cy="4638040"/>
          </a:xfrm>
        </p:grpSpPr>
        <p:pic>
          <p:nvPicPr>
            <p:cNvPr id="18" name="object 18"/>
            <p:cNvPicPr/>
            <p:nvPr/>
          </p:nvPicPr>
          <p:blipFill>
            <a:blip r:embed="rId12" cstate="print"/>
            <a:stretch>
              <a:fillRect/>
            </a:stretch>
          </p:blipFill>
          <p:spPr>
            <a:xfrm>
              <a:off x="45719" y="4658867"/>
              <a:ext cx="3973829" cy="2199132"/>
            </a:xfrm>
            <a:prstGeom prst="rect">
              <a:avLst/>
            </a:prstGeom>
          </p:spPr>
        </p:pic>
        <p:pic>
          <p:nvPicPr>
            <p:cNvPr id="19" name="object 19"/>
            <p:cNvPicPr/>
            <p:nvPr/>
          </p:nvPicPr>
          <p:blipFill>
            <a:blip r:embed="rId13" cstate="print"/>
            <a:stretch>
              <a:fillRect/>
            </a:stretch>
          </p:blipFill>
          <p:spPr>
            <a:xfrm>
              <a:off x="60959" y="2220467"/>
              <a:ext cx="3945636" cy="2449068"/>
            </a:xfrm>
            <a:prstGeom prst="rect">
              <a:avLst/>
            </a:prstGeom>
          </p:spPr>
        </p:pic>
      </p:grpSp>
      <p:sp>
        <p:nvSpPr>
          <p:cNvPr id="20" name="object 20"/>
          <p:cNvSpPr txBox="1"/>
          <p:nvPr/>
        </p:nvSpPr>
        <p:spPr>
          <a:xfrm>
            <a:off x="60960" y="1787651"/>
            <a:ext cx="1824355" cy="462280"/>
          </a:xfrm>
          <a:prstGeom prst="rect">
            <a:avLst/>
          </a:prstGeom>
          <a:solidFill>
            <a:srgbClr val="3366FF"/>
          </a:solidFill>
        </p:spPr>
        <p:txBody>
          <a:bodyPr vert="horz" wrap="square" lIns="0" tIns="32384" rIns="0" bIns="0" rtlCol="0">
            <a:spAutoFit/>
          </a:bodyPr>
          <a:lstStyle/>
          <a:p>
            <a:pPr marL="91440" marR="0" lvl="0" indent="0" defTabSz="914400" eaLnBrk="1" fontAlgn="auto" latinLnBrk="0" hangingPunct="1">
              <a:lnSpc>
                <a:spcPct val="100000"/>
              </a:lnSpc>
              <a:spcBef>
                <a:spcPts val="254"/>
              </a:spcBef>
              <a:spcAft>
                <a:spcPts val="0"/>
              </a:spcAft>
              <a:buClrTx/>
              <a:buSzTx/>
              <a:buFontTx/>
              <a:buNone/>
              <a:tabLst/>
              <a:defRPr/>
            </a:pPr>
            <a:r>
              <a:rPr kumimoji="0" sz="2400" b="1" i="0" u="none" strike="noStrike" kern="0" cap="none" spc="-30" normalizeH="0" baseline="0" noProof="0" dirty="0">
                <a:ln>
                  <a:noFill/>
                </a:ln>
                <a:solidFill>
                  <a:srgbClr val="FFFFFF"/>
                </a:solidFill>
                <a:effectLst/>
                <a:uLnTx/>
                <a:uFillTx/>
                <a:latin typeface="ＭＳ Ｐゴシック"/>
                <a:cs typeface="ＭＳ Ｐゴシック"/>
              </a:rPr>
              <a:t>移動手段</a:t>
            </a:r>
            <a:endParaRPr kumimoji="0" sz="24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pic>
        <p:nvPicPr>
          <p:cNvPr id="21" name="object 21"/>
          <p:cNvPicPr/>
          <p:nvPr/>
        </p:nvPicPr>
        <p:blipFill>
          <a:blip r:embed="rId14" cstate="print"/>
          <a:stretch>
            <a:fillRect/>
          </a:stretch>
        </p:blipFill>
        <p:spPr>
          <a:xfrm>
            <a:off x="7155180" y="961644"/>
            <a:ext cx="947927" cy="678179"/>
          </a:xfrm>
          <a:prstGeom prst="rect">
            <a:avLst/>
          </a:prstGeom>
        </p:spPr>
      </p:pic>
      <p:sp>
        <p:nvSpPr>
          <p:cNvPr id="22" name="object 22"/>
          <p:cNvSpPr txBox="1"/>
          <p:nvPr/>
        </p:nvSpPr>
        <p:spPr>
          <a:xfrm>
            <a:off x="4053840" y="4090415"/>
            <a:ext cx="1499870" cy="462280"/>
          </a:xfrm>
          <a:prstGeom prst="rect">
            <a:avLst/>
          </a:prstGeom>
          <a:solidFill>
            <a:srgbClr val="3366FF"/>
          </a:solidFill>
        </p:spPr>
        <p:txBody>
          <a:bodyPr vert="horz" wrap="square" lIns="0" tIns="33655" rIns="0" bIns="0" rtlCol="0">
            <a:spAutoFit/>
          </a:bodyPr>
          <a:lstStyle/>
          <a:p>
            <a:pPr marL="137160" marR="0" lvl="0" indent="0" defTabSz="914400" eaLnBrk="1" fontAlgn="auto" latinLnBrk="0" hangingPunct="1">
              <a:lnSpc>
                <a:spcPct val="100000"/>
              </a:lnSpc>
              <a:spcBef>
                <a:spcPts val="265"/>
              </a:spcBef>
              <a:spcAft>
                <a:spcPts val="0"/>
              </a:spcAft>
              <a:buClrTx/>
              <a:buSzTx/>
              <a:buFontTx/>
              <a:buNone/>
              <a:tabLst/>
              <a:defRPr/>
            </a:pPr>
            <a:r>
              <a:rPr kumimoji="0" sz="2400" b="1" i="0" u="none" strike="noStrike" kern="0" cap="none" spc="-30" normalizeH="0" baseline="0" noProof="0" dirty="0">
                <a:ln>
                  <a:noFill/>
                </a:ln>
                <a:solidFill>
                  <a:srgbClr val="FFFFFF"/>
                </a:solidFill>
                <a:effectLst/>
                <a:uLnTx/>
                <a:uFillTx/>
                <a:latin typeface="ＭＳ Ｐゴシック"/>
                <a:cs typeface="ＭＳ Ｐゴシック"/>
              </a:rPr>
              <a:t>食料生産</a:t>
            </a:r>
            <a:endParaRPr kumimoji="0" sz="24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sp>
        <p:nvSpPr>
          <p:cNvPr id="23" name="object 23"/>
          <p:cNvSpPr txBox="1"/>
          <p:nvPr/>
        </p:nvSpPr>
        <p:spPr>
          <a:xfrm>
            <a:off x="95808" y="1288160"/>
            <a:ext cx="2534920" cy="413384"/>
          </a:xfrm>
          <a:prstGeom prst="rect">
            <a:avLst/>
          </a:prstGeom>
        </p:spPr>
        <p:txBody>
          <a:bodyPr vert="horz" wrap="square" lIns="0" tIns="11430" rIns="0" bIns="0" rtlCol="0">
            <a:spAutoFit/>
          </a:bodyPr>
          <a:lstStyle/>
          <a:p>
            <a:pPr marL="12700" marR="0" lvl="0" indent="0" defTabSz="914400" eaLnBrk="1" fontAlgn="auto" latinLnBrk="0" hangingPunct="1">
              <a:lnSpc>
                <a:spcPct val="100000"/>
              </a:lnSpc>
              <a:spcBef>
                <a:spcPts val="90"/>
              </a:spcBef>
              <a:spcAft>
                <a:spcPts val="0"/>
              </a:spcAft>
              <a:buClrTx/>
              <a:buSzTx/>
              <a:buFontTx/>
              <a:buNone/>
              <a:tabLst/>
              <a:defRPr/>
            </a:pPr>
            <a:r>
              <a:rPr kumimoji="0" sz="2550" b="0" i="0" u="none" strike="noStrike" kern="0" cap="none" spc="-110" normalizeH="0" baseline="0" noProof="0" dirty="0">
                <a:ln>
                  <a:noFill/>
                </a:ln>
                <a:solidFill>
                  <a:srgbClr val="FFFF00"/>
                </a:solidFill>
                <a:effectLst/>
                <a:uLnTx/>
                <a:uFillTx/>
                <a:latin typeface="ＭＳ Ｐゴシック"/>
                <a:cs typeface="ＭＳ Ｐゴシック"/>
              </a:rPr>
              <a:t>企業との共同研究</a:t>
            </a:r>
            <a:endParaRPr kumimoji="0" sz="255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sp>
        <p:nvSpPr>
          <p:cNvPr id="24" name="object 24"/>
          <p:cNvSpPr txBox="1"/>
          <p:nvPr/>
        </p:nvSpPr>
        <p:spPr>
          <a:xfrm>
            <a:off x="4006722" y="1320164"/>
            <a:ext cx="3004820" cy="33083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2000" b="0" i="0" u="none" strike="noStrike" kern="0" cap="none" spc="-55" normalizeH="0" baseline="0" noProof="0" dirty="0">
                <a:ln>
                  <a:noFill/>
                </a:ln>
                <a:solidFill>
                  <a:srgbClr val="FFFF00"/>
                </a:solidFill>
                <a:effectLst/>
                <a:uLnTx/>
                <a:uFillTx/>
                <a:latin typeface="ＭＳ Ｐゴシック"/>
                <a:cs typeface="ＭＳ Ｐゴシック"/>
              </a:rPr>
              <a:t>宇宙探査イノベーションハ</a:t>
            </a:r>
            <a:r>
              <a:rPr kumimoji="0" sz="2000" b="0" i="0" u="none" strike="noStrike" kern="0" cap="none" spc="-530" normalizeH="0" baseline="0" noProof="0" dirty="0">
                <a:ln>
                  <a:noFill/>
                </a:ln>
                <a:solidFill>
                  <a:srgbClr val="FFFF00"/>
                </a:solidFill>
                <a:effectLst/>
                <a:uLnTx/>
                <a:uFillTx/>
                <a:latin typeface="ＭＳ Ｐゴシック"/>
                <a:cs typeface="ＭＳ Ｐゴシック"/>
              </a:rPr>
              <a:t> </a:t>
            </a:r>
            <a:r>
              <a:rPr kumimoji="0" sz="2000" b="0" i="0" u="none" strike="noStrike" kern="0" cap="none" spc="-50" normalizeH="0" baseline="0" noProof="0" dirty="0">
                <a:ln>
                  <a:noFill/>
                </a:ln>
                <a:solidFill>
                  <a:srgbClr val="FFFF00"/>
                </a:solidFill>
                <a:effectLst/>
                <a:uLnTx/>
                <a:uFillTx/>
                <a:latin typeface="ＭＳ Ｐゴシック"/>
                <a:cs typeface="ＭＳ Ｐゴシック"/>
              </a:rPr>
              <a:t>ブ</a:t>
            </a:r>
            <a:endParaRPr kumimoji="0" sz="20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sp>
        <p:nvSpPr>
          <p:cNvPr id="25" name="object 25"/>
          <p:cNvSpPr txBox="1"/>
          <p:nvPr/>
        </p:nvSpPr>
        <p:spPr>
          <a:xfrm>
            <a:off x="8868282" y="1198575"/>
            <a:ext cx="1377950" cy="4140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2550" b="0" i="0" u="none" strike="noStrike" kern="0" cap="none" spc="-25" normalizeH="0" baseline="0" noProof="0" dirty="0">
                <a:ln>
                  <a:noFill/>
                </a:ln>
                <a:solidFill>
                  <a:srgbClr val="FFFF00"/>
                </a:solidFill>
                <a:effectLst/>
                <a:uLnTx/>
                <a:uFillTx/>
                <a:latin typeface="ＭＳ Ｐゴシック"/>
                <a:cs typeface="ＭＳ Ｐゴシック"/>
              </a:rPr>
              <a:t>J-</a:t>
            </a:r>
            <a:r>
              <a:rPr kumimoji="0" sz="2550" b="0" i="0" u="none" strike="noStrike" kern="0" cap="none" spc="-10" normalizeH="0" baseline="0" noProof="0" dirty="0">
                <a:ln>
                  <a:noFill/>
                </a:ln>
                <a:solidFill>
                  <a:srgbClr val="FFFF00"/>
                </a:solidFill>
                <a:effectLst/>
                <a:uLnTx/>
                <a:uFillTx/>
                <a:latin typeface="ＭＳ Ｐゴシック"/>
                <a:cs typeface="ＭＳ Ｐゴシック"/>
              </a:rPr>
              <a:t>SPARC</a:t>
            </a:r>
            <a:endParaRPr kumimoji="0" sz="255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pic>
        <p:nvPicPr>
          <p:cNvPr id="26" name="object 26"/>
          <p:cNvPicPr/>
          <p:nvPr/>
        </p:nvPicPr>
        <p:blipFill>
          <a:blip r:embed="rId15" cstate="print"/>
          <a:stretch>
            <a:fillRect/>
          </a:stretch>
        </p:blipFill>
        <p:spPr>
          <a:xfrm>
            <a:off x="10538459" y="1016508"/>
            <a:ext cx="949451" cy="737615"/>
          </a:xfrm>
          <a:prstGeom prst="rect">
            <a:avLst/>
          </a:prstGeom>
        </p:spPr>
      </p:pic>
      <p:sp>
        <p:nvSpPr>
          <p:cNvPr id="27" name="object 27"/>
          <p:cNvSpPr txBox="1"/>
          <p:nvPr/>
        </p:nvSpPr>
        <p:spPr>
          <a:xfrm>
            <a:off x="8575675" y="1986534"/>
            <a:ext cx="2585720" cy="32385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950" b="1" i="0" u="none" strike="noStrike" kern="0" cap="none" spc="-15" normalizeH="0" baseline="0" noProof="0" dirty="0">
                <a:ln>
                  <a:noFill/>
                </a:ln>
                <a:solidFill>
                  <a:srgbClr val="6F2F9F"/>
                </a:solidFill>
                <a:effectLst/>
                <a:uLnTx/>
                <a:uFillTx/>
                <a:latin typeface="ＭＳ Ｐゴシック"/>
                <a:cs typeface="ＭＳ Ｐゴシック"/>
              </a:rPr>
              <a:t>アバター</a:t>
            </a:r>
            <a:r>
              <a:rPr kumimoji="0" sz="1950" b="1" i="0" u="none" strike="noStrike" kern="0" cap="none" spc="-10" normalizeH="0" baseline="0" noProof="0" dirty="0">
                <a:ln>
                  <a:noFill/>
                </a:ln>
                <a:solidFill>
                  <a:srgbClr val="6F2F9F"/>
                </a:solidFill>
                <a:effectLst/>
                <a:uLnTx/>
                <a:uFillTx/>
                <a:latin typeface="Calibri"/>
                <a:cs typeface="Calibri"/>
              </a:rPr>
              <a:t>(</a:t>
            </a:r>
            <a:r>
              <a:rPr kumimoji="0" sz="1950" b="1" i="0" u="none" strike="noStrike" kern="0" cap="none" spc="-15" normalizeH="0" baseline="0" noProof="0" dirty="0">
                <a:ln>
                  <a:noFill/>
                </a:ln>
                <a:solidFill>
                  <a:srgbClr val="6F2F9F"/>
                </a:solidFill>
                <a:effectLst/>
                <a:uLnTx/>
                <a:uFillTx/>
                <a:latin typeface="ＭＳ Ｐゴシック"/>
                <a:cs typeface="ＭＳ Ｐゴシック"/>
              </a:rPr>
              <a:t>遠隔存在技術</a:t>
            </a:r>
            <a:r>
              <a:rPr kumimoji="0" sz="1950" b="1" i="0" u="none" strike="noStrike" kern="0" cap="none" spc="-600" normalizeH="0" baseline="0" noProof="0" dirty="0">
                <a:ln>
                  <a:noFill/>
                </a:ln>
                <a:solidFill>
                  <a:srgbClr val="6F2F9F"/>
                </a:solidFill>
                <a:effectLst/>
                <a:uLnTx/>
                <a:uFillTx/>
                <a:latin typeface="Calibri"/>
                <a:cs typeface="Calibri"/>
              </a:rPr>
              <a:t>)</a:t>
            </a:r>
            <a:endParaRPr kumimoji="0" sz="1950" b="0" i="0" u="none" strike="noStrike" kern="0" cap="none" spc="0" normalizeH="0" baseline="0" noProof="0">
              <a:ln>
                <a:noFill/>
              </a:ln>
              <a:solidFill>
                <a:sysClr val="windowText" lastClr="000000"/>
              </a:solidFill>
              <a:effectLst/>
              <a:uLnTx/>
              <a:uFillTx/>
              <a:latin typeface="Calibri"/>
              <a:cs typeface="Calibri"/>
            </a:endParaRPr>
          </a:p>
        </p:txBody>
      </p:sp>
      <p:pic>
        <p:nvPicPr>
          <p:cNvPr id="28" name="object 28"/>
          <p:cNvPicPr/>
          <p:nvPr/>
        </p:nvPicPr>
        <p:blipFill>
          <a:blip r:embed="rId16" cstate="print"/>
          <a:stretch>
            <a:fillRect/>
          </a:stretch>
        </p:blipFill>
        <p:spPr>
          <a:xfrm>
            <a:off x="8496300" y="2395727"/>
            <a:ext cx="1941576" cy="1461516"/>
          </a:xfrm>
          <a:prstGeom prst="rect">
            <a:avLst/>
          </a:prstGeom>
        </p:spPr>
      </p:pic>
      <p:pic>
        <p:nvPicPr>
          <p:cNvPr id="29" name="object 29"/>
          <p:cNvPicPr/>
          <p:nvPr/>
        </p:nvPicPr>
        <p:blipFill>
          <a:blip r:embed="rId17" cstate="print"/>
          <a:stretch>
            <a:fillRect/>
          </a:stretch>
        </p:blipFill>
        <p:spPr>
          <a:xfrm>
            <a:off x="10591800" y="2368295"/>
            <a:ext cx="1478279" cy="477012"/>
          </a:xfrm>
          <a:prstGeom prst="rect">
            <a:avLst/>
          </a:prstGeom>
        </p:spPr>
      </p:pic>
      <p:grpSp>
        <p:nvGrpSpPr>
          <p:cNvPr id="30" name="object 30"/>
          <p:cNvGrpSpPr/>
          <p:nvPr/>
        </p:nvGrpSpPr>
        <p:grpSpPr>
          <a:xfrm>
            <a:off x="8359140" y="4218444"/>
            <a:ext cx="3787140" cy="2240280"/>
            <a:chOff x="8359140" y="4218444"/>
            <a:chExt cx="3787140" cy="2240280"/>
          </a:xfrm>
        </p:grpSpPr>
        <p:pic>
          <p:nvPicPr>
            <p:cNvPr id="31" name="object 31"/>
            <p:cNvPicPr/>
            <p:nvPr/>
          </p:nvPicPr>
          <p:blipFill>
            <a:blip r:embed="rId18" cstate="print"/>
            <a:stretch>
              <a:fillRect/>
            </a:stretch>
          </p:blipFill>
          <p:spPr>
            <a:xfrm>
              <a:off x="8359140" y="4218444"/>
              <a:ext cx="3787140" cy="2240280"/>
            </a:xfrm>
            <a:prstGeom prst="rect">
              <a:avLst/>
            </a:prstGeom>
          </p:spPr>
        </p:pic>
        <p:pic>
          <p:nvPicPr>
            <p:cNvPr id="32" name="object 32"/>
            <p:cNvPicPr/>
            <p:nvPr/>
          </p:nvPicPr>
          <p:blipFill>
            <a:blip r:embed="rId19" cstate="print"/>
            <a:stretch>
              <a:fillRect/>
            </a:stretch>
          </p:blipFill>
          <p:spPr>
            <a:xfrm>
              <a:off x="8374380" y="4271772"/>
              <a:ext cx="3685031" cy="2138172"/>
            </a:xfrm>
            <a:prstGeom prst="rect">
              <a:avLst/>
            </a:prstGeom>
          </p:spPr>
        </p:pic>
        <p:pic>
          <p:nvPicPr>
            <p:cNvPr id="33" name="object 33"/>
            <p:cNvPicPr/>
            <p:nvPr/>
          </p:nvPicPr>
          <p:blipFill>
            <a:blip r:embed="rId20" cstate="print"/>
            <a:stretch>
              <a:fillRect/>
            </a:stretch>
          </p:blipFill>
          <p:spPr>
            <a:xfrm>
              <a:off x="9099804" y="4611624"/>
              <a:ext cx="2689859" cy="1741932"/>
            </a:xfrm>
            <a:prstGeom prst="rect">
              <a:avLst/>
            </a:prstGeom>
          </p:spPr>
        </p:pic>
      </p:grpSp>
      <p:sp>
        <p:nvSpPr>
          <p:cNvPr id="34" name="object 34"/>
          <p:cNvSpPr txBox="1"/>
          <p:nvPr/>
        </p:nvSpPr>
        <p:spPr>
          <a:xfrm>
            <a:off x="8035543" y="3871149"/>
            <a:ext cx="4093845" cy="737235"/>
          </a:xfrm>
          <a:prstGeom prst="rect">
            <a:avLst/>
          </a:prstGeom>
        </p:spPr>
        <p:txBody>
          <a:bodyPr vert="horz" wrap="square" lIns="0" tIns="66675" rIns="0" bIns="0" rtlCol="0">
            <a:spAutoFit/>
          </a:bodyPr>
          <a:lstStyle/>
          <a:p>
            <a:pPr marL="12700" marR="0" lvl="0" indent="0" defTabSz="914400" eaLnBrk="1" fontAlgn="auto" latinLnBrk="0" hangingPunct="1">
              <a:lnSpc>
                <a:spcPct val="100000"/>
              </a:lnSpc>
              <a:spcBef>
                <a:spcPts val="525"/>
              </a:spcBef>
              <a:spcAft>
                <a:spcPts val="0"/>
              </a:spcAft>
              <a:buClrTx/>
              <a:buSzTx/>
              <a:buFontTx/>
              <a:buNone/>
              <a:tabLst/>
              <a:defRPr/>
            </a:pPr>
            <a:r>
              <a:rPr kumimoji="0" sz="1950" b="0" i="0" u="none" strike="noStrike" kern="0" cap="none" spc="-60" normalizeH="0" baseline="0" noProof="0" dirty="0">
                <a:ln>
                  <a:noFill/>
                </a:ln>
                <a:solidFill>
                  <a:srgbClr val="FFFFFF"/>
                </a:solidFill>
                <a:effectLst/>
                <a:uLnTx/>
                <a:uFillTx/>
                <a:latin typeface="Calibri"/>
                <a:cs typeface="Calibri"/>
              </a:rPr>
              <a:t>AVATER-</a:t>
            </a:r>
            <a:r>
              <a:rPr kumimoji="0" sz="1950" b="0" i="0" u="none" strike="noStrike" kern="0" cap="none" spc="0" normalizeH="0" baseline="0" noProof="0" dirty="0">
                <a:ln>
                  <a:noFill/>
                </a:ln>
                <a:solidFill>
                  <a:srgbClr val="FFFFFF"/>
                </a:solidFill>
                <a:effectLst/>
                <a:uLnTx/>
                <a:uFillTx/>
                <a:latin typeface="Calibri"/>
                <a:cs typeface="Calibri"/>
              </a:rPr>
              <a:t>X</a:t>
            </a:r>
            <a:r>
              <a:rPr kumimoji="0" sz="1950" b="0" i="0" u="none" strike="noStrike" kern="0" cap="none" spc="-10" normalizeH="0" baseline="0" noProof="0" dirty="0">
                <a:ln>
                  <a:noFill/>
                </a:ln>
                <a:solidFill>
                  <a:srgbClr val="FFFFFF"/>
                </a:solidFill>
                <a:effectLst/>
                <a:uLnTx/>
                <a:uFillTx/>
                <a:latin typeface="ＭＳ Ｐゴシック"/>
                <a:cs typeface="ＭＳ Ｐゴシック"/>
              </a:rPr>
              <a:t>には</a:t>
            </a:r>
            <a:r>
              <a:rPr kumimoji="0" sz="1950" b="0" i="0" u="none" strike="noStrike" kern="0" cap="none" spc="0" normalizeH="0" baseline="0" noProof="0" dirty="0">
                <a:ln>
                  <a:noFill/>
                </a:ln>
                <a:solidFill>
                  <a:srgbClr val="FFFFFF"/>
                </a:solidFill>
                <a:effectLst/>
                <a:uLnTx/>
                <a:uFillTx/>
                <a:latin typeface="Calibri"/>
                <a:cs typeface="Calibri"/>
              </a:rPr>
              <a:t>30</a:t>
            </a:r>
            <a:r>
              <a:rPr kumimoji="0" sz="1950" b="0" i="0" u="none" strike="noStrike" kern="0" cap="none" spc="-110" normalizeH="0" baseline="0" noProof="0" dirty="0">
                <a:ln>
                  <a:noFill/>
                </a:ln>
                <a:solidFill>
                  <a:srgbClr val="FFFFFF"/>
                </a:solidFill>
                <a:effectLst/>
                <a:uLnTx/>
                <a:uFillTx/>
                <a:latin typeface="ＭＳ Ｐゴシック"/>
                <a:cs typeface="ＭＳ Ｐゴシック"/>
              </a:rPr>
              <a:t>以上の社・団体が参加</a:t>
            </a:r>
            <a:endParaRPr kumimoji="0" sz="1950" b="0" i="0" u="none" strike="noStrike" kern="0" cap="none" spc="0" normalizeH="0" baseline="0" noProof="0">
              <a:ln>
                <a:noFill/>
              </a:ln>
              <a:solidFill>
                <a:sysClr val="windowText" lastClr="000000"/>
              </a:solidFill>
              <a:effectLst/>
              <a:uLnTx/>
              <a:uFillTx/>
              <a:latin typeface="ＭＳ Ｐゴシック"/>
              <a:cs typeface="ＭＳ Ｐゴシック"/>
            </a:endParaRPr>
          </a:p>
          <a:p>
            <a:pPr marL="0" marR="172720" lvl="0" indent="0" algn="ctr" defTabSz="914400" eaLnBrk="1" fontAlgn="auto" latinLnBrk="0" hangingPunct="1">
              <a:lnSpc>
                <a:spcPct val="100000"/>
              </a:lnSpc>
              <a:spcBef>
                <a:spcPts val="434"/>
              </a:spcBef>
              <a:spcAft>
                <a:spcPts val="0"/>
              </a:spcAft>
              <a:buClrTx/>
              <a:buSzTx/>
              <a:buFontTx/>
              <a:buNone/>
              <a:tabLst/>
              <a:defRPr/>
            </a:pPr>
            <a:r>
              <a:rPr kumimoji="0" sz="2000" b="1" i="0" u="none" strike="noStrike" kern="0" cap="none" spc="-10" normalizeH="0" baseline="0" noProof="0" dirty="0">
                <a:ln>
                  <a:noFill/>
                </a:ln>
                <a:solidFill>
                  <a:srgbClr val="6F2F9F"/>
                </a:solidFill>
                <a:effectLst/>
                <a:uLnTx/>
                <a:uFillTx/>
                <a:latin typeface="ＭＳ Ｐゴシック"/>
                <a:cs typeface="ＭＳ Ｐゴシック"/>
              </a:rPr>
              <a:t>食卓</a:t>
            </a:r>
            <a:r>
              <a:rPr kumimoji="0" sz="2000" b="1" i="0" u="none" strike="noStrike" kern="0" cap="none" spc="-25" normalizeH="0" baseline="0" noProof="0" dirty="0">
                <a:ln>
                  <a:noFill/>
                </a:ln>
                <a:solidFill>
                  <a:srgbClr val="6F2F9F"/>
                </a:solidFill>
                <a:effectLst/>
                <a:uLnTx/>
                <a:uFillTx/>
                <a:latin typeface="ＭＳ Ｐゴシック"/>
                <a:cs typeface="ＭＳ Ｐゴシック"/>
              </a:rPr>
              <a:t>（</a:t>
            </a:r>
            <a:r>
              <a:rPr kumimoji="0" sz="2000" b="1" i="0" u="none" strike="noStrike" kern="0" cap="none" spc="-25" normalizeH="0" baseline="0" noProof="0" dirty="0">
                <a:ln>
                  <a:noFill/>
                </a:ln>
                <a:solidFill>
                  <a:srgbClr val="6F2F9F"/>
                </a:solidFill>
                <a:effectLst/>
                <a:uLnTx/>
                <a:uFillTx/>
                <a:latin typeface="Calibri"/>
                <a:cs typeface="Calibri"/>
              </a:rPr>
              <a:t>SPACE</a:t>
            </a:r>
            <a:r>
              <a:rPr kumimoji="0" sz="2000" b="1" i="0" u="none" strike="noStrike" kern="0" cap="none" spc="-55" normalizeH="0" baseline="0" noProof="0" dirty="0">
                <a:ln>
                  <a:noFill/>
                </a:ln>
                <a:solidFill>
                  <a:srgbClr val="6F2F9F"/>
                </a:solidFill>
                <a:effectLst/>
                <a:uLnTx/>
                <a:uFillTx/>
                <a:latin typeface="Calibri"/>
                <a:cs typeface="Calibri"/>
              </a:rPr>
              <a:t> </a:t>
            </a:r>
            <a:r>
              <a:rPr kumimoji="0" sz="2000" b="1" i="0" u="none" strike="noStrike" kern="0" cap="none" spc="-10" normalizeH="0" baseline="0" noProof="0" dirty="0">
                <a:ln>
                  <a:noFill/>
                </a:ln>
                <a:solidFill>
                  <a:srgbClr val="6F2F9F"/>
                </a:solidFill>
                <a:effectLst/>
                <a:uLnTx/>
                <a:uFillTx/>
                <a:latin typeface="Calibri"/>
                <a:cs typeface="Calibri"/>
              </a:rPr>
              <a:t>FOODSPHERE)</a:t>
            </a:r>
            <a:endParaRPr kumimoji="0" sz="2000" b="0" i="0" u="none" strike="noStrike" kern="0" cap="none" spc="0" normalizeH="0" baseline="0" noProof="0">
              <a:ln>
                <a:noFill/>
              </a:ln>
              <a:solidFill>
                <a:sysClr val="windowText" lastClr="000000"/>
              </a:solidFill>
              <a:effectLst/>
              <a:uLnTx/>
              <a:uFillTx/>
              <a:latin typeface="Calibri"/>
              <a:cs typeface="Calibri"/>
            </a:endParaRPr>
          </a:p>
        </p:txBody>
      </p:sp>
      <p:sp>
        <p:nvSpPr>
          <p:cNvPr id="35" name="object 35"/>
          <p:cNvSpPr txBox="1"/>
          <p:nvPr/>
        </p:nvSpPr>
        <p:spPr>
          <a:xfrm>
            <a:off x="4041647" y="6498132"/>
            <a:ext cx="8098155" cy="323850"/>
          </a:xfrm>
          <a:prstGeom prst="rect">
            <a:avLst/>
          </a:prstGeom>
        </p:spPr>
        <p:txBody>
          <a:bodyPr vert="horz" wrap="square" lIns="0" tIns="13335" rIns="0" bIns="0" rtlCol="0">
            <a:spAutoFit/>
          </a:bodyPr>
          <a:lstStyle/>
          <a:p>
            <a:pPr marL="38100" marR="0" lvl="0" indent="0" defTabSz="914400" eaLnBrk="1" fontAlgn="auto" latinLnBrk="0" hangingPunct="1">
              <a:lnSpc>
                <a:spcPct val="100000"/>
              </a:lnSpc>
              <a:spcBef>
                <a:spcPts val="105"/>
              </a:spcBef>
              <a:spcAft>
                <a:spcPts val="0"/>
              </a:spcAft>
              <a:buClrTx/>
              <a:buSzTx/>
              <a:buFontTx/>
              <a:buNone/>
              <a:tabLst/>
              <a:defRPr/>
            </a:pPr>
            <a:r>
              <a:rPr kumimoji="0" sz="1600" b="0" i="0" u="none" strike="noStrike" kern="0" cap="none" spc="-10" normalizeH="0" baseline="0" noProof="0" dirty="0">
                <a:ln>
                  <a:noFill/>
                </a:ln>
                <a:solidFill>
                  <a:srgbClr val="FFFFFF"/>
                </a:solidFill>
                <a:effectLst/>
                <a:uLnTx/>
                <a:uFillTx/>
                <a:latin typeface="ＭＳ Ｐゴシック"/>
                <a:cs typeface="ＭＳ Ｐゴシック"/>
              </a:rPr>
              <a:t>ｲﾉﾍﾞｰｼｮﾝﾊﾌﾞ</a:t>
            </a:r>
            <a:r>
              <a:rPr kumimoji="0" sz="1600" b="0" i="0" u="none" strike="noStrike" kern="0" cap="none" spc="-20" normalizeH="0" baseline="0" noProof="0" dirty="0">
                <a:ln>
                  <a:noFill/>
                </a:ln>
                <a:solidFill>
                  <a:srgbClr val="FFFFFF"/>
                </a:solidFill>
                <a:effectLst/>
                <a:uLnTx/>
                <a:uFillTx/>
                <a:latin typeface="ＭＳ Ｐゴシック"/>
                <a:cs typeface="ＭＳ Ｐゴシック"/>
              </a:rPr>
              <a:t>には</a:t>
            </a:r>
            <a:r>
              <a:rPr kumimoji="0" sz="1600" b="0" i="0" u="none" strike="noStrike" kern="0" cap="none" spc="-10" normalizeH="0" baseline="0" noProof="0" dirty="0">
                <a:ln>
                  <a:noFill/>
                </a:ln>
                <a:solidFill>
                  <a:srgbClr val="FFFFFF"/>
                </a:solidFill>
                <a:effectLst/>
                <a:uLnTx/>
                <a:uFillTx/>
                <a:latin typeface="Calibri"/>
                <a:cs typeface="Calibri"/>
              </a:rPr>
              <a:t>100</a:t>
            </a:r>
            <a:r>
              <a:rPr kumimoji="0" sz="1600" b="0" i="0" u="none" strike="noStrike" kern="0" cap="none" spc="-25" normalizeH="0" baseline="0" noProof="0" dirty="0">
                <a:ln>
                  <a:noFill/>
                </a:ln>
                <a:solidFill>
                  <a:srgbClr val="FFFFFF"/>
                </a:solidFill>
                <a:effectLst/>
                <a:uLnTx/>
                <a:uFillTx/>
                <a:latin typeface="ＭＳ Ｐゴシック"/>
                <a:cs typeface="ＭＳ Ｐゴシック"/>
              </a:rPr>
              <a:t>以上の社・機関が参加。 </a:t>
            </a:r>
            <a:r>
              <a:rPr kumimoji="0" sz="2925" b="0" i="0" u="none" strike="noStrike" kern="0" cap="none" spc="0" normalizeH="0" baseline="14245" noProof="0" dirty="0">
                <a:ln>
                  <a:noFill/>
                </a:ln>
                <a:solidFill>
                  <a:srgbClr val="FFFFFF"/>
                </a:solidFill>
                <a:effectLst/>
                <a:uLnTx/>
                <a:uFillTx/>
                <a:latin typeface="Calibri"/>
                <a:cs typeface="Calibri"/>
              </a:rPr>
              <a:t>Space </a:t>
            </a:r>
            <a:r>
              <a:rPr kumimoji="0" sz="2925" b="0" i="0" u="none" strike="noStrike" kern="0" cap="none" spc="-30" normalizeH="0" baseline="14245" noProof="0" dirty="0">
                <a:ln>
                  <a:noFill/>
                </a:ln>
                <a:solidFill>
                  <a:srgbClr val="FFFFFF"/>
                </a:solidFill>
                <a:effectLst/>
                <a:uLnTx/>
                <a:uFillTx/>
                <a:latin typeface="Calibri"/>
                <a:cs typeface="Calibri"/>
              </a:rPr>
              <a:t>Food-</a:t>
            </a:r>
            <a:r>
              <a:rPr kumimoji="0" sz="2925" b="0" i="0" u="none" strike="noStrike" kern="0" cap="none" spc="-15" normalizeH="0" baseline="14245" noProof="0" dirty="0">
                <a:ln>
                  <a:noFill/>
                </a:ln>
                <a:solidFill>
                  <a:srgbClr val="FFFFFF"/>
                </a:solidFill>
                <a:effectLst/>
                <a:uLnTx/>
                <a:uFillTx/>
                <a:latin typeface="Calibri"/>
                <a:cs typeface="Calibri"/>
              </a:rPr>
              <a:t>X</a:t>
            </a:r>
            <a:r>
              <a:rPr kumimoji="0" sz="2925" b="0" i="0" u="none" strike="noStrike" kern="0" cap="none" spc="0" normalizeH="0" baseline="14245" noProof="0" dirty="0">
                <a:ln>
                  <a:noFill/>
                </a:ln>
                <a:solidFill>
                  <a:srgbClr val="FFFFFF"/>
                </a:solidFill>
                <a:effectLst/>
                <a:uLnTx/>
                <a:uFillTx/>
                <a:latin typeface="ＭＳ Ｐゴシック"/>
                <a:cs typeface="ＭＳ Ｐゴシック"/>
              </a:rPr>
              <a:t>には</a:t>
            </a:r>
            <a:r>
              <a:rPr kumimoji="0" sz="2925" b="0" i="0" u="none" strike="noStrike" kern="0" cap="none" spc="0" normalizeH="0" baseline="14245" noProof="0" dirty="0">
                <a:ln>
                  <a:noFill/>
                </a:ln>
                <a:solidFill>
                  <a:srgbClr val="FFFFFF"/>
                </a:solidFill>
                <a:effectLst/>
                <a:uLnTx/>
                <a:uFillTx/>
                <a:latin typeface="Calibri"/>
                <a:cs typeface="Calibri"/>
              </a:rPr>
              <a:t>50</a:t>
            </a:r>
            <a:r>
              <a:rPr kumimoji="0" sz="2925" b="0" i="0" u="none" strike="noStrike" kern="0" cap="none" spc="-15" normalizeH="0" baseline="14245" noProof="0" dirty="0">
                <a:ln>
                  <a:noFill/>
                </a:ln>
                <a:solidFill>
                  <a:srgbClr val="FFFFFF"/>
                </a:solidFill>
                <a:effectLst/>
                <a:uLnTx/>
                <a:uFillTx/>
                <a:latin typeface="ＭＳ Ｐゴシック"/>
                <a:cs typeface="ＭＳ Ｐゴシック"/>
              </a:rPr>
              <a:t>程度の企業が参</a:t>
            </a:r>
            <a:r>
              <a:rPr kumimoji="0" sz="1800" b="0" i="0" u="none" strike="noStrike" kern="0" cap="none" spc="-847" normalizeH="0" baseline="27777" noProof="0" dirty="0">
                <a:ln>
                  <a:noFill/>
                </a:ln>
                <a:solidFill>
                  <a:srgbClr val="888888"/>
                </a:solidFill>
                <a:effectLst/>
                <a:uLnTx/>
                <a:uFillTx/>
                <a:latin typeface="Calibri"/>
                <a:cs typeface="Calibri"/>
              </a:rPr>
              <a:t>1</a:t>
            </a:r>
            <a:r>
              <a:rPr kumimoji="0" sz="2925" b="0" i="0" u="none" strike="noStrike" kern="0" cap="none" spc="-2437" normalizeH="0" baseline="14245" noProof="0" dirty="0">
                <a:ln>
                  <a:noFill/>
                </a:ln>
                <a:solidFill>
                  <a:srgbClr val="FFFFFF"/>
                </a:solidFill>
                <a:effectLst/>
                <a:uLnTx/>
                <a:uFillTx/>
                <a:latin typeface="ＭＳ Ｐゴシック"/>
                <a:cs typeface="ＭＳ Ｐゴシック"/>
              </a:rPr>
              <a:t>加</a:t>
            </a:r>
            <a:r>
              <a:rPr kumimoji="0" sz="1800" b="0" i="0" u="none" strike="noStrike" kern="0" cap="none" spc="-37" normalizeH="0" baseline="27777" noProof="0" dirty="0">
                <a:ln>
                  <a:noFill/>
                </a:ln>
                <a:solidFill>
                  <a:srgbClr val="888888"/>
                </a:solidFill>
                <a:effectLst/>
                <a:uLnTx/>
                <a:uFillTx/>
                <a:latin typeface="Calibri"/>
                <a:cs typeface="Calibri"/>
              </a:rPr>
              <a:t>1</a:t>
            </a:r>
            <a:r>
              <a:rPr kumimoji="0" sz="1350" b="0" i="0" u="none" strike="noStrike" kern="0" cap="none" spc="-37" normalizeH="0" baseline="21604" noProof="0" dirty="0">
                <a:ln>
                  <a:noFill/>
                </a:ln>
                <a:solidFill>
                  <a:srgbClr val="888888"/>
                </a:solidFill>
                <a:effectLst/>
                <a:uLnTx/>
                <a:uFillTx/>
                <a:latin typeface="Calibri"/>
                <a:cs typeface="Calibri"/>
              </a:rPr>
              <a:t>36</a:t>
            </a:r>
            <a:endParaRPr kumimoji="0" sz="1350" b="0" i="0" u="none" strike="noStrike" kern="0" cap="none" spc="0" normalizeH="0" baseline="21604" noProof="0">
              <a:ln>
                <a:noFill/>
              </a:ln>
              <a:solidFill>
                <a:sysClr val="windowText" lastClr="000000"/>
              </a:solidFill>
              <a:effectLst/>
              <a:uLnTx/>
              <a:uFillTx/>
              <a:latin typeface="Calibri"/>
              <a:cs typeface="Calibri"/>
            </a:endParaRPr>
          </a:p>
        </p:txBody>
      </p:sp>
      <p:sp>
        <p:nvSpPr>
          <p:cNvPr id="36" name="object 36"/>
          <p:cNvSpPr txBox="1"/>
          <p:nvPr/>
        </p:nvSpPr>
        <p:spPr>
          <a:xfrm>
            <a:off x="6661404" y="4439411"/>
            <a:ext cx="1130935" cy="396240"/>
          </a:xfrm>
          <a:prstGeom prst="rect">
            <a:avLst/>
          </a:prstGeom>
          <a:solidFill>
            <a:srgbClr val="FFFFFF"/>
          </a:solidFill>
        </p:spPr>
        <p:txBody>
          <a:bodyPr vert="horz" wrap="square" lIns="0" tIns="101600" rIns="0" bIns="0" rtlCol="0">
            <a:spAutoFit/>
          </a:bodyPr>
          <a:lstStyle/>
          <a:p>
            <a:pPr marL="147320" marR="0" lvl="0" indent="0" defTabSz="914400" eaLnBrk="1" fontAlgn="auto" latinLnBrk="0" hangingPunct="1">
              <a:lnSpc>
                <a:spcPct val="100000"/>
              </a:lnSpc>
              <a:spcBef>
                <a:spcPts val="800"/>
              </a:spcBef>
              <a:spcAft>
                <a:spcPts val="0"/>
              </a:spcAft>
              <a:buClrTx/>
              <a:buSzTx/>
              <a:buFontTx/>
              <a:buNone/>
              <a:tabLst/>
              <a:defRPr/>
            </a:pPr>
            <a:r>
              <a:rPr kumimoji="0" sz="1200" b="1" i="0" u="none" strike="noStrike" kern="0" cap="none" spc="-20" normalizeH="0" baseline="0" noProof="0" dirty="0">
                <a:ln>
                  <a:noFill/>
                </a:ln>
                <a:solidFill>
                  <a:sysClr val="windowText" lastClr="000000"/>
                </a:solidFill>
                <a:effectLst/>
                <a:uLnTx/>
                <a:uFillTx/>
                <a:latin typeface="ＭＳ Ｐゴシック"/>
                <a:cs typeface="ＭＳ Ｐゴシック"/>
              </a:rPr>
              <a:t>霧のいけうち</a:t>
            </a:r>
            <a:endParaRPr kumimoji="0" sz="12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pic>
        <p:nvPicPr>
          <p:cNvPr id="37" name="object 37"/>
          <p:cNvPicPr/>
          <p:nvPr/>
        </p:nvPicPr>
        <p:blipFill>
          <a:blip r:embed="rId21" cstate="print"/>
          <a:stretch>
            <a:fillRect/>
          </a:stretch>
        </p:blipFill>
        <p:spPr>
          <a:xfrm>
            <a:off x="5650991" y="5103876"/>
            <a:ext cx="2074164" cy="1139952"/>
          </a:xfrm>
          <a:prstGeom prst="rect">
            <a:avLst/>
          </a:prstGeom>
        </p:spPr>
      </p:pic>
      <p:sp>
        <p:nvSpPr>
          <p:cNvPr id="38" name="object 38"/>
          <p:cNvSpPr txBox="1"/>
          <p:nvPr/>
        </p:nvSpPr>
        <p:spPr>
          <a:xfrm>
            <a:off x="7056501" y="5203697"/>
            <a:ext cx="912494" cy="1866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Times New Roman"/>
                <a:cs typeface="Times New Roman"/>
              </a:rPr>
              <a:t>©JAXA/</a:t>
            </a:r>
            <a:r>
              <a:rPr kumimoji="0" sz="105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1050" b="0" i="0" u="none" strike="noStrike" kern="0" cap="none" spc="-20" normalizeH="0" baseline="0" noProof="0" dirty="0">
                <a:ln>
                  <a:noFill/>
                </a:ln>
                <a:solidFill>
                  <a:sysClr val="windowText" lastClr="000000"/>
                </a:solidFill>
                <a:effectLst/>
                <a:uLnTx/>
                <a:uFillTx/>
                <a:latin typeface="Times New Roman"/>
                <a:cs typeface="Times New Roman"/>
              </a:rPr>
              <a:t>TOYO</a:t>
            </a:r>
            <a:endParaRPr kumimoji="0" sz="105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39" name="object 39"/>
          <p:cNvSpPr txBox="1">
            <a:spLocks noGrp="1"/>
          </p:cNvSpPr>
          <p:nvPr>
            <p:ph type="title"/>
          </p:nvPr>
        </p:nvSpPr>
        <p:spPr>
          <a:xfrm>
            <a:off x="1378783" y="139199"/>
            <a:ext cx="9317355" cy="629660"/>
          </a:xfrm>
          <a:prstGeom prst="rect">
            <a:avLst/>
          </a:prstGeom>
        </p:spPr>
        <p:txBody>
          <a:bodyPr vert="horz" wrap="square" lIns="0" tIns="13970" rIns="0" bIns="0" rtlCol="0">
            <a:spAutoFit/>
          </a:bodyPr>
          <a:lstStyle/>
          <a:p>
            <a:pPr marL="12700" algn="ctr">
              <a:lnSpc>
                <a:spcPct val="100000"/>
              </a:lnSpc>
              <a:spcBef>
                <a:spcPts val="110"/>
              </a:spcBef>
            </a:pPr>
            <a:r>
              <a:rPr lang="ja-JP" altLang="en-US" sz="4000" b="1" dirty="0">
                <a:latin typeface="BIZ UDP明朝 Medium" panose="02020500000000000000" pitchFamily="18" charset="-128"/>
                <a:ea typeface="BIZ UDP明朝 Medium" panose="02020500000000000000" pitchFamily="18" charset="-128"/>
              </a:rPr>
              <a:t>日本企業／</a:t>
            </a:r>
            <a:r>
              <a:rPr lang="en-US" altLang="ja-JP" sz="4000" b="1" dirty="0">
                <a:latin typeface="BIZ UDP明朝 Medium" panose="02020500000000000000" pitchFamily="18" charset="-128"/>
                <a:ea typeface="BIZ UDP明朝 Medium" panose="02020500000000000000" pitchFamily="18" charset="-128"/>
              </a:rPr>
              <a:t>JAXA</a:t>
            </a:r>
            <a:r>
              <a:rPr lang="ja-JP" altLang="en-US" sz="4000" b="1" dirty="0">
                <a:latin typeface="BIZ UDP明朝 Medium" panose="02020500000000000000" pitchFamily="18" charset="-128"/>
                <a:ea typeface="BIZ UDP明朝 Medium" panose="02020500000000000000" pitchFamily="18" charset="-128"/>
              </a:rPr>
              <a:t>の取り組み（１）</a:t>
            </a:r>
            <a:endParaRPr sz="4000" b="1" dirty="0">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58717" y="6386271"/>
            <a:ext cx="1664335" cy="419734"/>
          </a:xfrm>
          <a:prstGeom prst="rect">
            <a:avLst/>
          </a:prstGeom>
        </p:spPr>
        <p:txBody>
          <a:bodyPr vert="horz" wrap="square" lIns="0" tIns="12065" rIns="0" bIns="0" rtlCol="0">
            <a:spAutoFit/>
          </a:bodyPr>
          <a:lstStyle/>
          <a:p>
            <a:pPr marL="0" marR="0" lvl="0" indent="0" algn="ctr" defTabSz="914400" eaLnBrk="1" fontAlgn="auto" latinLnBrk="0" hangingPunct="1">
              <a:lnSpc>
                <a:spcPts val="1555"/>
              </a:lnSpc>
              <a:spcBef>
                <a:spcPts val="95"/>
              </a:spcBef>
              <a:spcAft>
                <a:spcPts val="0"/>
              </a:spcAft>
              <a:buClrTx/>
              <a:buSzTx/>
              <a:buFontTx/>
              <a:buNone/>
              <a:tabLst/>
              <a:defRPr/>
            </a:pPr>
            <a:r>
              <a:rPr kumimoji="0" sz="1300" b="1" i="0" u="none" strike="noStrike" kern="0" cap="none" spc="-40" normalizeH="0" baseline="0" noProof="0" dirty="0">
                <a:ln>
                  <a:noFill/>
                </a:ln>
                <a:solidFill>
                  <a:srgbClr val="FFFFFF"/>
                </a:solidFill>
                <a:effectLst/>
                <a:uLnTx/>
                <a:uFillTx/>
                <a:latin typeface="メイリオ"/>
                <a:cs typeface="メイリオ"/>
              </a:rPr>
              <a:t>(地上用途向け製品化)</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a:p>
            <a:pPr marL="1270" marR="0" lvl="0" indent="0" algn="ctr" defTabSz="914400" eaLnBrk="1" fontAlgn="auto" latinLnBrk="0" hangingPunct="1">
              <a:lnSpc>
                <a:spcPts val="1555"/>
              </a:lnSpc>
              <a:spcBef>
                <a:spcPts val="0"/>
              </a:spcBef>
              <a:spcAft>
                <a:spcPts val="0"/>
              </a:spcAft>
              <a:buClrTx/>
              <a:buSzTx/>
              <a:buFontTx/>
              <a:buNone/>
              <a:tabLst/>
              <a:defRPr/>
            </a:pPr>
            <a:r>
              <a:rPr kumimoji="0" sz="1300" b="1" i="0" u="none" strike="noStrike" kern="0" cap="none" spc="-35" normalizeH="0" baseline="0" noProof="0" dirty="0">
                <a:ln>
                  <a:noFill/>
                </a:ln>
                <a:solidFill>
                  <a:srgbClr val="FFFFFF"/>
                </a:solidFill>
                <a:effectLst/>
                <a:uLnTx/>
                <a:uFillTx/>
                <a:latin typeface="メイリオ"/>
                <a:cs typeface="メイリオ"/>
              </a:rPr>
              <a:t>ボールウェーブ㈱</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pic>
        <p:nvPicPr>
          <p:cNvPr id="3" name="object 3"/>
          <p:cNvPicPr/>
          <p:nvPr/>
        </p:nvPicPr>
        <p:blipFill>
          <a:blip r:embed="rId2" cstate="print"/>
          <a:stretch>
            <a:fillRect/>
          </a:stretch>
        </p:blipFill>
        <p:spPr>
          <a:xfrm>
            <a:off x="4939284" y="940308"/>
            <a:ext cx="1088136" cy="1345691"/>
          </a:xfrm>
          <a:prstGeom prst="rect">
            <a:avLst/>
          </a:prstGeom>
        </p:spPr>
      </p:pic>
      <p:sp>
        <p:nvSpPr>
          <p:cNvPr id="4" name="object 4"/>
          <p:cNvSpPr txBox="1"/>
          <p:nvPr/>
        </p:nvSpPr>
        <p:spPr>
          <a:xfrm>
            <a:off x="4720844" y="2313558"/>
            <a:ext cx="1499870" cy="424180"/>
          </a:xfrm>
          <a:prstGeom prst="rect">
            <a:avLst/>
          </a:prstGeom>
        </p:spPr>
        <p:txBody>
          <a:bodyPr vert="horz" wrap="square" lIns="0" tIns="8890" rIns="0" bIns="0" rtlCol="0">
            <a:spAutoFit/>
          </a:bodyPr>
          <a:lstStyle/>
          <a:p>
            <a:pPr marL="255904" marR="5080" lvl="0" indent="-243840" defTabSz="914400" eaLnBrk="1" fontAlgn="auto" latinLnBrk="0" hangingPunct="1">
              <a:lnSpc>
                <a:spcPct val="101499"/>
              </a:lnSpc>
              <a:spcBef>
                <a:spcPts val="70"/>
              </a:spcBef>
              <a:spcAft>
                <a:spcPts val="0"/>
              </a:spcAft>
              <a:buClrTx/>
              <a:buSzTx/>
              <a:buFontTx/>
              <a:buNone/>
              <a:tabLst/>
              <a:defRPr/>
            </a:pPr>
            <a:r>
              <a:rPr kumimoji="0" sz="1300" b="1" i="0" u="none" strike="noStrike" kern="0" cap="none" spc="-40" normalizeH="0" baseline="0" noProof="0" dirty="0">
                <a:ln>
                  <a:noFill/>
                </a:ln>
                <a:solidFill>
                  <a:srgbClr val="FFFFFF"/>
                </a:solidFill>
                <a:effectLst/>
                <a:uLnTx/>
                <a:uFillTx/>
                <a:latin typeface="メイリオ"/>
                <a:cs typeface="メイリオ"/>
              </a:rPr>
              <a:t>超軽量建機(製品化)</a:t>
            </a:r>
            <a:r>
              <a:rPr kumimoji="0" sz="1300" b="1" i="0" u="none" strike="noStrike" kern="0" cap="none" spc="-30" normalizeH="0" baseline="0" noProof="0" dirty="0">
                <a:ln>
                  <a:noFill/>
                </a:ln>
                <a:solidFill>
                  <a:srgbClr val="FFFFFF"/>
                </a:solidFill>
                <a:effectLst/>
                <a:uLnTx/>
                <a:uFillTx/>
                <a:latin typeface="メイリオ"/>
                <a:cs typeface="メイリオ"/>
              </a:rPr>
              <a:t>タグチ工業㈱</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pic>
        <p:nvPicPr>
          <p:cNvPr id="5" name="object 5"/>
          <p:cNvPicPr/>
          <p:nvPr/>
        </p:nvPicPr>
        <p:blipFill>
          <a:blip r:embed="rId3" cstate="print"/>
          <a:stretch>
            <a:fillRect/>
          </a:stretch>
        </p:blipFill>
        <p:spPr>
          <a:xfrm>
            <a:off x="8432292" y="3105911"/>
            <a:ext cx="1933955" cy="885444"/>
          </a:xfrm>
          <a:prstGeom prst="rect">
            <a:avLst/>
          </a:prstGeom>
        </p:spPr>
      </p:pic>
      <p:sp>
        <p:nvSpPr>
          <p:cNvPr id="6" name="object 6"/>
          <p:cNvSpPr txBox="1"/>
          <p:nvPr/>
        </p:nvSpPr>
        <p:spPr>
          <a:xfrm>
            <a:off x="8273542" y="3945763"/>
            <a:ext cx="2322830" cy="616585"/>
          </a:xfrm>
          <a:prstGeom prst="rect">
            <a:avLst/>
          </a:prstGeom>
        </p:spPr>
        <p:txBody>
          <a:bodyPr vert="horz" wrap="square" lIns="0" tIns="12065" rIns="0" bIns="0" rtlCol="0">
            <a:spAutoFit/>
          </a:bodyPr>
          <a:lstStyle/>
          <a:p>
            <a:pPr marL="0" marR="0" lvl="0" indent="0" algn="ctr" defTabSz="914400" eaLnBrk="1" fontAlgn="auto" latinLnBrk="0" hangingPunct="1">
              <a:lnSpc>
                <a:spcPts val="1555"/>
              </a:lnSpc>
              <a:spcBef>
                <a:spcPts val="95"/>
              </a:spcBef>
              <a:spcAft>
                <a:spcPts val="0"/>
              </a:spcAft>
              <a:buClrTx/>
              <a:buSzTx/>
              <a:buFontTx/>
              <a:buNone/>
              <a:tabLst/>
              <a:defRPr/>
            </a:pPr>
            <a:r>
              <a:rPr kumimoji="0" sz="1300" b="1" i="0" u="none" strike="noStrike" kern="0" cap="none" spc="-40" normalizeH="0" baseline="0" noProof="0" dirty="0">
                <a:ln>
                  <a:noFill/>
                </a:ln>
                <a:solidFill>
                  <a:srgbClr val="FFFFFF"/>
                </a:solidFill>
                <a:effectLst/>
                <a:uLnTx/>
                <a:uFillTx/>
                <a:latin typeface="メイリオ"/>
                <a:cs typeface="メイリオ"/>
              </a:rPr>
              <a:t>固体化マリンレーダ</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ts val="1550"/>
              </a:lnSpc>
              <a:spcBef>
                <a:spcPts val="0"/>
              </a:spcBef>
              <a:spcAft>
                <a:spcPts val="0"/>
              </a:spcAft>
              <a:buClrTx/>
              <a:buSzTx/>
              <a:buFontTx/>
              <a:buNone/>
              <a:tabLst/>
              <a:defRPr/>
            </a:pPr>
            <a:r>
              <a:rPr kumimoji="0" sz="1300" b="1" i="0" u="none" strike="noStrike" kern="0" cap="none" spc="-25" normalizeH="0" baseline="0" noProof="0" dirty="0">
                <a:ln>
                  <a:noFill/>
                </a:ln>
                <a:solidFill>
                  <a:srgbClr val="FFFFFF"/>
                </a:solidFill>
                <a:effectLst/>
                <a:uLnTx/>
                <a:uFillTx/>
                <a:latin typeface="メイリオ"/>
                <a:cs typeface="メイリオ"/>
              </a:rPr>
              <a:t>(製品化,はやぶさ</a:t>
            </a:r>
            <a:r>
              <a:rPr kumimoji="0" sz="1300" b="1" i="0" u="none" strike="noStrike" kern="0" cap="none" spc="-10" normalizeH="0" baseline="0" noProof="0" dirty="0">
                <a:ln>
                  <a:noFill/>
                </a:ln>
                <a:solidFill>
                  <a:srgbClr val="FFFFFF"/>
                </a:solidFill>
                <a:effectLst/>
                <a:uLnTx/>
                <a:uFillTx/>
                <a:latin typeface="メイリオ"/>
                <a:cs typeface="メイリオ"/>
              </a:rPr>
              <a:t>2</a:t>
            </a:r>
            <a:r>
              <a:rPr kumimoji="0" sz="1300" b="1" i="0" u="none" strike="noStrike" kern="0" cap="none" spc="-40" normalizeH="0" baseline="0" noProof="0" dirty="0">
                <a:ln>
                  <a:noFill/>
                </a:ln>
                <a:solidFill>
                  <a:srgbClr val="FFFFFF"/>
                </a:solidFill>
                <a:effectLst/>
                <a:uLnTx/>
                <a:uFillTx/>
                <a:latin typeface="メイリオ"/>
                <a:cs typeface="メイリオ"/>
              </a:rPr>
              <a:t>回収に採用)</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ts val="1555"/>
              </a:lnSpc>
              <a:spcBef>
                <a:spcPts val="0"/>
              </a:spcBef>
              <a:spcAft>
                <a:spcPts val="0"/>
              </a:spcAft>
              <a:buClrTx/>
              <a:buSzTx/>
              <a:buFontTx/>
              <a:buNone/>
              <a:tabLst/>
              <a:defRPr/>
            </a:pPr>
            <a:r>
              <a:rPr kumimoji="0" sz="1300" b="1" i="0" u="none" strike="noStrike" kern="0" cap="none" spc="-30" normalizeH="0" baseline="0" noProof="0" dirty="0">
                <a:ln>
                  <a:noFill/>
                </a:ln>
                <a:solidFill>
                  <a:srgbClr val="FFFFFF"/>
                </a:solidFill>
                <a:effectLst/>
                <a:uLnTx/>
                <a:uFillTx/>
                <a:latin typeface="メイリオ"/>
                <a:cs typeface="メイリオ"/>
              </a:rPr>
              <a:t>㈱光電製作所</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pic>
        <p:nvPicPr>
          <p:cNvPr id="7" name="object 7"/>
          <p:cNvPicPr/>
          <p:nvPr/>
        </p:nvPicPr>
        <p:blipFill>
          <a:blip r:embed="rId4" cstate="print"/>
          <a:stretch>
            <a:fillRect/>
          </a:stretch>
        </p:blipFill>
        <p:spPr>
          <a:xfrm>
            <a:off x="8666988" y="4732020"/>
            <a:ext cx="1382268" cy="1289303"/>
          </a:xfrm>
          <a:prstGeom prst="rect">
            <a:avLst/>
          </a:prstGeom>
        </p:spPr>
      </p:pic>
      <p:sp>
        <p:nvSpPr>
          <p:cNvPr id="8" name="object 8"/>
          <p:cNvSpPr txBox="1"/>
          <p:nvPr/>
        </p:nvSpPr>
        <p:spPr>
          <a:xfrm>
            <a:off x="8709406" y="6058357"/>
            <a:ext cx="1339850" cy="617220"/>
          </a:xfrm>
          <a:prstGeom prst="rect">
            <a:avLst/>
          </a:prstGeom>
        </p:spPr>
        <p:txBody>
          <a:bodyPr vert="horz" wrap="square" lIns="0" tIns="13970" rIns="0" bIns="0" rtlCol="0">
            <a:spAutoFit/>
          </a:bodyPr>
          <a:lstStyle/>
          <a:p>
            <a:pPr marL="12700" marR="5080" lvl="0" indent="0" algn="ctr" defTabSz="914400" eaLnBrk="1" fontAlgn="auto" latinLnBrk="0" hangingPunct="1">
              <a:lnSpc>
                <a:spcPct val="99300"/>
              </a:lnSpc>
              <a:spcBef>
                <a:spcPts val="110"/>
              </a:spcBef>
              <a:spcAft>
                <a:spcPts val="0"/>
              </a:spcAft>
              <a:buClrTx/>
              <a:buSzTx/>
              <a:buFontTx/>
              <a:buNone/>
              <a:tabLst/>
              <a:defRPr/>
            </a:pPr>
            <a:r>
              <a:rPr kumimoji="0" sz="1300" b="1" i="0" u="none" strike="noStrike" kern="0" cap="none" spc="-45" normalizeH="0" baseline="0" noProof="0" dirty="0">
                <a:ln>
                  <a:noFill/>
                </a:ln>
                <a:solidFill>
                  <a:srgbClr val="FFFFFF"/>
                </a:solidFill>
                <a:effectLst/>
                <a:uLnTx/>
                <a:uFillTx/>
                <a:latin typeface="メイリオ"/>
                <a:cs typeface="メイリオ"/>
              </a:rPr>
              <a:t>二次元距離センサ</a:t>
            </a:r>
            <a:r>
              <a:rPr kumimoji="0" sz="1300" b="1" i="0" u="none" strike="noStrike" kern="0" cap="none" spc="-50" normalizeH="0" baseline="0" noProof="0" dirty="0">
                <a:ln>
                  <a:noFill/>
                </a:ln>
                <a:solidFill>
                  <a:srgbClr val="FFFFFF"/>
                </a:solidFill>
                <a:effectLst/>
                <a:uLnTx/>
                <a:uFillTx/>
                <a:latin typeface="メイリオ"/>
                <a:cs typeface="メイリオ"/>
              </a:rPr>
              <a:t> </a:t>
            </a:r>
            <a:r>
              <a:rPr kumimoji="0" sz="1300" b="1" i="0" u="none" strike="noStrike" kern="0" cap="none" spc="-20" normalizeH="0" baseline="0" noProof="0" dirty="0">
                <a:ln>
                  <a:noFill/>
                </a:ln>
                <a:solidFill>
                  <a:srgbClr val="FFFFFF"/>
                </a:solidFill>
                <a:effectLst/>
                <a:uLnTx/>
                <a:uFillTx/>
                <a:latin typeface="メイリオ"/>
                <a:cs typeface="メイリオ"/>
              </a:rPr>
              <a:t>(HTV-</a:t>
            </a:r>
            <a:r>
              <a:rPr kumimoji="0" sz="1300" b="1" i="0" u="none" strike="noStrike" kern="0" cap="none" spc="-10" normalizeH="0" baseline="0" noProof="0" dirty="0">
                <a:ln>
                  <a:noFill/>
                </a:ln>
                <a:solidFill>
                  <a:srgbClr val="FFFFFF"/>
                </a:solidFill>
                <a:effectLst/>
                <a:uLnTx/>
                <a:uFillTx/>
                <a:latin typeface="メイリオ"/>
                <a:cs typeface="メイリオ"/>
              </a:rPr>
              <a:t>X</a:t>
            </a:r>
            <a:r>
              <a:rPr kumimoji="0" sz="1300" b="1" i="0" u="none" strike="noStrike" kern="0" cap="none" spc="-35" normalizeH="0" baseline="0" noProof="0" dirty="0">
                <a:ln>
                  <a:noFill/>
                </a:ln>
                <a:solidFill>
                  <a:srgbClr val="FFFFFF"/>
                </a:solidFill>
                <a:effectLst/>
                <a:uLnTx/>
                <a:uFillTx/>
                <a:latin typeface="メイリオ"/>
                <a:cs typeface="メイリオ"/>
              </a:rPr>
              <a:t>に採用)浜松ホトニクス㈱</a:t>
            </a:r>
            <a:endParaRPr kumimoji="0" sz="1300" b="0" i="0" u="none" strike="noStrike" kern="0" cap="none" spc="0" normalizeH="0" baseline="0" noProof="0" dirty="0">
              <a:ln>
                <a:noFill/>
              </a:ln>
              <a:solidFill>
                <a:sysClr val="windowText" lastClr="000000"/>
              </a:solidFill>
              <a:effectLst/>
              <a:uLnTx/>
              <a:uFillTx/>
              <a:latin typeface="メイリオ"/>
              <a:cs typeface="メイリオ"/>
            </a:endParaRPr>
          </a:p>
        </p:txBody>
      </p:sp>
      <p:sp>
        <p:nvSpPr>
          <p:cNvPr id="9" name="object 9"/>
          <p:cNvSpPr txBox="1"/>
          <p:nvPr/>
        </p:nvSpPr>
        <p:spPr>
          <a:xfrm>
            <a:off x="1953005" y="2195829"/>
            <a:ext cx="2212975" cy="2235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300" b="1" i="0" u="none" strike="noStrike" kern="0" cap="none" spc="-30" normalizeH="0" baseline="0" noProof="0" dirty="0">
                <a:ln>
                  <a:noFill/>
                </a:ln>
                <a:solidFill>
                  <a:srgbClr val="FFFFFF"/>
                </a:solidFill>
                <a:effectLst/>
                <a:uLnTx/>
                <a:uFillTx/>
                <a:latin typeface="メイリオ"/>
                <a:cs typeface="メイリオ"/>
              </a:rPr>
              <a:t>砂地走破性向上 ㈱日産自動車</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0" name="object 10"/>
          <p:cNvSpPr txBox="1"/>
          <p:nvPr/>
        </p:nvSpPr>
        <p:spPr>
          <a:xfrm>
            <a:off x="5637847" y="6253937"/>
            <a:ext cx="2639695" cy="42164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300" b="1" i="0" u="none" strike="noStrike" kern="0" cap="none" spc="-40" normalizeH="0" baseline="0" noProof="0" dirty="0">
                <a:ln>
                  <a:noFill/>
                </a:ln>
                <a:solidFill>
                  <a:srgbClr val="FFFFFF"/>
                </a:solidFill>
                <a:effectLst/>
                <a:uLnTx/>
                <a:uFillTx/>
                <a:latin typeface="メイリオ"/>
                <a:cs typeface="メイリオ"/>
              </a:rPr>
              <a:t>小型衛星用光通信モジュール</a:t>
            </a:r>
            <a:endParaRPr kumimoji="0" sz="1300" b="0" i="0" u="none" strike="noStrike" kern="0" cap="none" spc="0" normalizeH="0" baseline="0" noProof="0" dirty="0">
              <a:ln>
                <a:noFill/>
              </a:ln>
              <a:solidFill>
                <a:sysClr val="windowText" lastClr="000000"/>
              </a:solidFill>
              <a:effectLst/>
              <a:uLnTx/>
              <a:uFillTx/>
              <a:latin typeface="メイリオ"/>
              <a:cs typeface="メイリオ"/>
            </a:endParaRPr>
          </a:p>
          <a:p>
            <a:pPr marL="12700" marR="0" lvl="0" indent="0" defTabSz="914400" eaLnBrk="1" fontAlgn="auto" latinLnBrk="0" hangingPunct="1">
              <a:lnSpc>
                <a:spcPct val="100000"/>
              </a:lnSpc>
              <a:spcBef>
                <a:spcPts val="0"/>
              </a:spcBef>
              <a:spcAft>
                <a:spcPts val="0"/>
              </a:spcAft>
              <a:buClrTx/>
              <a:buSzTx/>
              <a:buFontTx/>
              <a:buNone/>
              <a:tabLst>
                <a:tab pos="1647825" algn="l"/>
              </a:tabLst>
              <a:defRPr/>
            </a:pPr>
            <a:r>
              <a:rPr kumimoji="0" sz="1300" b="1" i="0" u="none" strike="noStrike" kern="0" cap="none" spc="-10" normalizeH="0" baseline="0" noProof="0" dirty="0">
                <a:ln>
                  <a:noFill/>
                </a:ln>
                <a:solidFill>
                  <a:srgbClr val="FFFFFF"/>
                </a:solidFill>
                <a:effectLst/>
                <a:uLnTx/>
                <a:uFillTx/>
                <a:latin typeface="メイリオ"/>
                <a:cs typeface="メイリオ"/>
              </a:rPr>
              <a:t>(</a:t>
            </a:r>
            <a:r>
              <a:rPr kumimoji="0" sz="1300" b="1" i="0" u="none" strike="noStrike" kern="0" cap="none" spc="-20" normalizeH="0" baseline="0" noProof="0" dirty="0">
                <a:ln>
                  <a:noFill/>
                </a:ln>
                <a:solidFill>
                  <a:srgbClr val="FFFFFF"/>
                </a:solidFill>
                <a:effectLst/>
                <a:uLnTx/>
                <a:uFillTx/>
                <a:latin typeface="メイリオ"/>
                <a:cs typeface="メイリオ"/>
              </a:rPr>
              <a:t>軌道上実証</a:t>
            </a:r>
            <a:r>
              <a:rPr kumimoji="0" sz="1300" b="1" i="0" u="none" strike="noStrike" kern="0" cap="none" spc="-35" normalizeH="0" baseline="0" noProof="0" dirty="0">
                <a:ln>
                  <a:noFill/>
                </a:ln>
                <a:solidFill>
                  <a:srgbClr val="FFFFFF"/>
                </a:solidFill>
                <a:effectLst/>
                <a:uLnTx/>
                <a:uFillTx/>
                <a:latin typeface="メイリオ"/>
                <a:cs typeface="メイリオ"/>
              </a:rPr>
              <a:t>実施</a:t>
            </a:r>
            <a:r>
              <a:rPr kumimoji="0" sz="1300" b="1" i="0" u="none" strike="noStrike" kern="0" cap="none" spc="-50" normalizeH="0" baseline="0" noProof="0" dirty="0">
                <a:ln>
                  <a:noFill/>
                </a:ln>
                <a:solidFill>
                  <a:srgbClr val="FFFFFF"/>
                </a:solidFill>
                <a:effectLst/>
                <a:uLnTx/>
                <a:uFillTx/>
                <a:latin typeface="メイリオ"/>
                <a:cs typeface="メイリオ"/>
              </a:rPr>
              <a:t>)</a:t>
            </a:r>
            <a:r>
              <a:rPr kumimoji="0" sz="1300" b="1" i="0" u="none" strike="noStrike" kern="0" cap="none" spc="0" normalizeH="0" baseline="0" noProof="0" dirty="0">
                <a:ln>
                  <a:noFill/>
                </a:ln>
                <a:solidFill>
                  <a:srgbClr val="FFFFFF"/>
                </a:solidFill>
                <a:effectLst/>
                <a:uLnTx/>
                <a:uFillTx/>
                <a:latin typeface="メイリオ"/>
                <a:cs typeface="メイリオ"/>
              </a:rPr>
              <a:t>	</a:t>
            </a:r>
            <a:r>
              <a:rPr kumimoji="0" sz="1300" b="1" i="0" u="none" strike="noStrike" kern="0" cap="none" spc="-20" normalizeH="0" baseline="0" noProof="0" dirty="0">
                <a:ln>
                  <a:noFill/>
                </a:ln>
                <a:solidFill>
                  <a:srgbClr val="FFFFFF"/>
                </a:solidFill>
                <a:effectLst/>
                <a:uLnTx/>
                <a:uFillTx/>
                <a:latin typeface="メイリオ"/>
                <a:cs typeface="メイリオ"/>
              </a:rPr>
              <a:t>㈱ソニ</a:t>
            </a:r>
            <a:r>
              <a:rPr kumimoji="0" sz="1300" b="1" i="0" u="none" strike="noStrike" kern="0" cap="none" spc="-35" normalizeH="0" baseline="0" noProof="0" dirty="0">
                <a:ln>
                  <a:noFill/>
                </a:ln>
                <a:solidFill>
                  <a:srgbClr val="FFFFFF"/>
                </a:solidFill>
                <a:effectLst/>
                <a:uLnTx/>
                <a:uFillTx/>
                <a:latin typeface="メイリオ"/>
                <a:cs typeface="メイリオ"/>
              </a:rPr>
              <a:t>ー</a:t>
            </a:r>
            <a:r>
              <a:rPr kumimoji="0" sz="1300" b="1" i="0" u="none" strike="noStrike" kern="0" cap="none" spc="-25" normalizeH="0" baseline="0" noProof="0" dirty="0">
                <a:ln>
                  <a:noFill/>
                </a:ln>
                <a:solidFill>
                  <a:srgbClr val="FFFFFF"/>
                </a:solidFill>
                <a:effectLst/>
                <a:uLnTx/>
                <a:uFillTx/>
                <a:latin typeface="メイリオ"/>
                <a:cs typeface="メイリオ"/>
              </a:rPr>
              <a:t>CSL</a:t>
            </a:r>
            <a:endParaRPr kumimoji="0" sz="1300" b="0" i="0" u="none" strike="noStrike" kern="0" cap="none" spc="0" normalizeH="0" baseline="0" noProof="0" dirty="0">
              <a:ln>
                <a:noFill/>
              </a:ln>
              <a:solidFill>
                <a:sysClr val="windowText" lastClr="000000"/>
              </a:solidFill>
              <a:effectLst/>
              <a:uLnTx/>
              <a:uFillTx/>
              <a:latin typeface="メイリオ"/>
              <a:cs typeface="メイリオ"/>
            </a:endParaRPr>
          </a:p>
        </p:txBody>
      </p:sp>
      <p:pic>
        <p:nvPicPr>
          <p:cNvPr id="11" name="object 11"/>
          <p:cNvPicPr/>
          <p:nvPr/>
        </p:nvPicPr>
        <p:blipFill>
          <a:blip r:embed="rId5" cstate="print"/>
          <a:stretch>
            <a:fillRect/>
          </a:stretch>
        </p:blipFill>
        <p:spPr>
          <a:xfrm>
            <a:off x="9226295" y="989076"/>
            <a:ext cx="932227" cy="1188719"/>
          </a:xfrm>
          <a:prstGeom prst="rect">
            <a:avLst/>
          </a:prstGeom>
        </p:spPr>
      </p:pic>
      <p:sp>
        <p:nvSpPr>
          <p:cNvPr id="12" name="object 12"/>
          <p:cNvSpPr txBox="1"/>
          <p:nvPr/>
        </p:nvSpPr>
        <p:spPr>
          <a:xfrm>
            <a:off x="9125457" y="2188844"/>
            <a:ext cx="1176655" cy="2235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300" b="1" i="0" u="none" strike="noStrike" kern="0" cap="none" spc="-30" normalizeH="0" baseline="0" noProof="0" dirty="0">
                <a:ln>
                  <a:noFill/>
                </a:ln>
                <a:solidFill>
                  <a:srgbClr val="FFFFFF"/>
                </a:solidFill>
                <a:effectLst/>
                <a:uLnTx/>
                <a:uFillTx/>
                <a:latin typeface="メイリオ"/>
                <a:cs typeface="メイリオ"/>
              </a:rPr>
              <a:t>全固体リチウム</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3" name="object 13"/>
          <p:cNvSpPr txBox="1"/>
          <p:nvPr/>
        </p:nvSpPr>
        <p:spPr>
          <a:xfrm>
            <a:off x="9288526" y="2385441"/>
            <a:ext cx="848360" cy="2235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300" b="1" i="0" u="none" strike="noStrike" kern="0" cap="none" spc="-30" normalizeH="0" baseline="0" noProof="0" dirty="0">
                <a:ln>
                  <a:noFill/>
                </a:ln>
                <a:solidFill>
                  <a:srgbClr val="FFFFFF"/>
                </a:solidFill>
                <a:effectLst/>
                <a:uLnTx/>
                <a:uFillTx/>
                <a:latin typeface="メイリオ"/>
                <a:cs typeface="メイリオ"/>
              </a:rPr>
              <a:t>イオン電池</a:t>
            </a:r>
            <a:endParaRPr kumimoji="0" sz="1300" b="0" i="0" u="none" strike="noStrike" kern="0" cap="none" spc="0" normalizeH="0" baseline="0" noProof="0" dirty="0">
              <a:ln>
                <a:noFill/>
              </a:ln>
              <a:solidFill>
                <a:sysClr val="windowText" lastClr="000000"/>
              </a:solidFill>
              <a:effectLst/>
              <a:uLnTx/>
              <a:uFillTx/>
              <a:latin typeface="メイリオ"/>
              <a:cs typeface="メイリオ"/>
            </a:endParaRPr>
          </a:p>
        </p:txBody>
      </p:sp>
      <p:sp>
        <p:nvSpPr>
          <p:cNvPr id="14" name="object 14"/>
          <p:cNvSpPr txBox="1"/>
          <p:nvPr/>
        </p:nvSpPr>
        <p:spPr>
          <a:xfrm>
            <a:off x="6387846" y="2319908"/>
            <a:ext cx="1996439" cy="2235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300" b="1" i="0" u="none" strike="noStrike" kern="0" cap="none" spc="-35" normalizeH="0" baseline="0" noProof="0" dirty="0">
                <a:ln>
                  <a:noFill/>
                </a:ln>
                <a:solidFill>
                  <a:srgbClr val="FFFFFF"/>
                </a:solidFill>
                <a:effectLst/>
                <a:uLnTx/>
                <a:uFillTx/>
                <a:latin typeface="メイリオ"/>
                <a:cs typeface="メイリオ"/>
              </a:rPr>
              <a:t>持続可能な新住宅システム</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5" name="object 15"/>
          <p:cNvSpPr txBox="1"/>
          <p:nvPr/>
        </p:nvSpPr>
        <p:spPr>
          <a:xfrm>
            <a:off x="6387846" y="2517724"/>
            <a:ext cx="1174115" cy="2235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300" b="1" i="0" u="none" strike="noStrike" kern="0" cap="none" spc="-35" normalizeH="0" baseline="0" noProof="0" dirty="0">
                <a:ln>
                  <a:noFill/>
                </a:ln>
                <a:solidFill>
                  <a:srgbClr val="FFFFFF"/>
                </a:solidFill>
                <a:effectLst/>
                <a:uLnTx/>
                <a:uFillTx/>
                <a:latin typeface="メイリオ"/>
                <a:cs typeface="メイリオ"/>
              </a:rPr>
              <a:t>(南極で実証中)</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6" name="object 16"/>
          <p:cNvSpPr txBox="1"/>
          <p:nvPr/>
        </p:nvSpPr>
        <p:spPr>
          <a:xfrm>
            <a:off x="7668768" y="2581732"/>
            <a:ext cx="2890520" cy="421640"/>
          </a:xfrm>
          <a:prstGeom prst="rect">
            <a:avLst/>
          </a:prstGeom>
        </p:spPr>
        <p:txBody>
          <a:bodyPr vert="horz" wrap="square" lIns="0" tIns="12065" rIns="0" bIns="0" rtlCol="0">
            <a:spAutoFit/>
          </a:bodyPr>
          <a:lstStyle/>
          <a:p>
            <a:pPr marL="38100" marR="0" lvl="0" indent="0" defTabSz="914400" eaLnBrk="1" fontAlgn="auto" latinLnBrk="0" hangingPunct="1">
              <a:lnSpc>
                <a:spcPct val="100000"/>
              </a:lnSpc>
              <a:spcBef>
                <a:spcPts val="95"/>
              </a:spcBef>
              <a:spcAft>
                <a:spcPts val="0"/>
              </a:spcAft>
              <a:buClrTx/>
              <a:buSzTx/>
              <a:buFontTx/>
              <a:buNone/>
              <a:tabLst/>
              <a:defRPr/>
            </a:pPr>
            <a:r>
              <a:rPr kumimoji="0" sz="1950" b="1" i="0" u="none" strike="noStrike" kern="0" cap="none" spc="-37" normalizeH="0" baseline="21367" noProof="0" dirty="0">
                <a:ln>
                  <a:noFill/>
                </a:ln>
                <a:solidFill>
                  <a:srgbClr val="FFFFFF"/>
                </a:solidFill>
                <a:effectLst/>
                <a:uLnTx/>
                <a:uFillTx/>
                <a:latin typeface="メイリオ"/>
                <a:cs typeface="メイリオ"/>
              </a:rPr>
              <a:t>ミサワホーム㈱ </a:t>
            </a:r>
            <a:r>
              <a:rPr kumimoji="0" sz="1300" b="1" i="0" u="none" strike="noStrike" kern="0" cap="none" spc="-25" normalizeH="0" baseline="0" noProof="0" dirty="0">
                <a:ln>
                  <a:noFill/>
                </a:ln>
                <a:solidFill>
                  <a:srgbClr val="FFFFFF"/>
                </a:solidFill>
                <a:effectLst/>
                <a:uLnTx/>
                <a:uFillTx/>
                <a:latin typeface="メイリオ"/>
                <a:cs typeface="メイリオ"/>
              </a:rPr>
              <a:t>(ISS</a:t>
            </a:r>
            <a:r>
              <a:rPr kumimoji="0" sz="1300" b="1" i="0" u="none" strike="noStrike" kern="0" cap="none" spc="-30" normalizeH="0" baseline="0" noProof="0" dirty="0">
                <a:ln>
                  <a:noFill/>
                </a:ln>
                <a:solidFill>
                  <a:srgbClr val="FFFFFF"/>
                </a:solidFill>
                <a:effectLst/>
                <a:uLnTx/>
                <a:uFillTx/>
                <a:latin typeface="メイリオ"/>
                <a:cs typeface="メイリオ"/>
              </a:rPr>
              <a:t>船外実験実施中)</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a:p>
            <a:pPr marL="1631950" marR="0" lvl="0" indent="0" defTabSz="914400" eaLnBrk="1" fontAlgn="auto" latinLnBrk="0" hangingPunct="1">
              <a:lnSpc>
                <a:spcPct val="100000"/>
              </a:lnSpc>
              <a:spcBef>
                <a:spcPts val="0"/>
              </a:spcBef>
              <a:spcAft>
                <a:spcPts val="0"/>
              </a:spcAft>
              <a:buClrTx/>
              <a:buSzTx/>
              <a:buFontTx/>
              <a:buNone/>
              <a:tabLst/>
              <a:defRPr/>
            </a:pPr>
            <a:r>
              <a:rPr kumimoji="0" sz="1300" b="1" i="0" u="none" strike="noStrike" kern="0" cap="none" spc="-30" normalizeH="0" baseline="0" noProof="0" dirty="0">
                <a:ln>
                  <a:noFill/>
                </a:ln>
                <a:solidFill>
                  <a:srgbClr val="FFFFFF"/>
                </a:solidFill>
                <a:effectLst/>
                <a:uLnTx/>
                <a:uFillTx/>
                <a:latin typeface="メイリオ"/>
                <a:cs typeface="メイリオ"/>
              </a:rPr>
              <a:t>日立造船㈱</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7" name="object 17"/>
          <p:cNvSpPr txBox="1"/>
          <p:nvPr/>
        </p:nvSpPr>
        <p:spPr>
          <a:xfrm>
            <a:off x="2168144" y="6189675"/>
            <a:ext cx="3366135" cy="22352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tab pos="894715" algn="l"/>
              </a:tabLst>
              <a:defRPr/>
            </a:pPr>
            <a:r>
              <a:rPr kumimoji="0" sz="1950" b="1" i="0" u="none" strike="noStrike" kern="0" cap="none" spc="-30" normalizeH="0" baseline="2136" noProof="0" dirty="0">
                <a:ln>
                  <a:noFill/>
                </a:ln>
                <a:solidFill>
                  <a:srgbClr val="FFFFFF"/>
                </a:solidFill>
                <a:effectLst/>
                <a:uLnTx/>
                <a:uFillTx/>
                <a:latin typeface="メイリオ"/>
                <a:cs typeface="メイリオ"/>
              </a:rPr>
              <a:t>月面農</a:t>
            </a:r>
            <a:r>
              <a:rPr kumimoji="0" sz="1950" b="1" i="0" u="none" strike="noStrike" kern="0" cap="none" spc="-75" normalizeH="0" baseline="2136" noProof="0" dirty="0">
                <a:ln>
                  <a:noFill/>
                </a:ln>
                <a:solidFill>
                  <a:srgbClr val="FFFFFF"/>
                </a:solidFill>
                <a:effectLst/>
                <a:uLnTx/>
                <a:uFillTx/>
                <a:latin typeface="メイリオ"/>
                <a:cs typeface="メイリオ"/>
              </a:rPr>
              <a:t>場</a:t>
            </a:r>
            <a:r>
              <a:rPr kumimoji="0" sz="1950" b="1" i="0" u="none" strike="noStrike" kern="0" cap="none" spc="0" normalizeH="0" baseline="2136" noProof="0" dirty="0">
                <a:ln>
                  <a:noFill/>
                </a:ln>
                <a:solidFill>
                  <a:srgbClr val="FFFFFF"/>
                </a:solidFill>
                <a:effectLst/>
                <a:uLnTx/>
                <a:uFillTx/>
                <a:latin typeface="メイリオ"/>
                <a:cs typeface="メイリオ"/>
              </a:rPr>
              <a:t>	</a:t>
            </a:r>
            <a:r>
              <a:rPr kumimoji="0" sz="1300" b="1" i="0" u="none" strike="noStrike" kern="0" cap="none" spc="-20" normalizeH="0" baseline="0" noProof="0" dirty="0">
                <a:ln>
                  <a:noFill/>
                </a:ln>
                <a:solidFill>
                  <a:srgbClr val="FFFFFF"/>
                </a:solidFill>
                <a:effectLst/>
                <a:uLnTx/>
                <a:uFillTx/>
                <a:latin typeface="メイリオ"/>
                <a:cs typeface="メイリオ"/>
              </a:rPr>
              <a:t>超小型高</a:t>
            </a:r>
            <a:r>
              <a:rPr kumimoji="0" sz="1300" b="1" i="0" u="none" strike="noStrike" kern="0" cap="none" spc="-35" normalizeH="0" baseline="0" noProof="0" dirty="0">
                <a:ln>
                  <a:noFill/>
                </a:ln>
                <a:solidFill>
                  <a:srgbClr val="FFFFFF"/>
                </a:solidFill>
                <a:effectLst/>
                <a:uLnTx/>
                <a:uFillTx/>
                <a:latin typeface="メイリオ"/>
                <a:cs typeface="メイリオ"/>
              </a:rPr>
              <a:t>感</a:t>
            </a:r>
            <a:r>
              <a:rPr kumimoji="0" sz="1300" b="1" i="0" u="none" strike="noStrike" kern="0" cap="none" spc="-20" normalizeH="0" baseline="0" noProof="0" dirty="0">
                <a:ln>
                  <a:noFill/>
                </a:ln>
                <a:solidFill>
                  <a:srgbClr val="FFFFFF"/>
                </a:solidFill>
                <a:effectLst/>
                <a:uLnTx/>
                <a:uFillTx/>
                <a:latin typeface="メイリオ"/>
                <a:cs typeface="メイリオ"/>
              </a:rPr>
              <a:t>度</a:t>
            </a:r>
            <a:r>
              <a:rPr kumimoji="0" sz="1300" b="1" i="0" u="none" strike="noStrike" kern="0" cap="none" spc="-35" normalizeH="0" baseline="0" noProof="0" dirty="0">
                <a:ln>
                  <a:noFill/>
                </a:ln>
                <a:solidFill>
                  <a:srgbClr val="FFFFFF"/>
                </a:solidFill>
                <a:effectLst/>
                <a:uLnTx/>
                <a:uFillTx/>
                <a:latin typeface="メイリオ"/>
                <a:cs typeface="メイリオ"/>
              </a:rPr>
              <a:t>ガス</a:t>
            </a:r>
            <a:r>
              <a:rPr kumimoji="0" sz="1300" b="1" i="0" u="none" strike="noStrike" kern="0" cap="none" spc="-20" normalizeH="0" baseline="0" noProof="0" dirty="0">
                <a:ln>
                  <a:noFill/>
                </a:ln>
                <a:solidFill>
                  <a:srgbClr val="FFFFFF"/>
                </a:solidFill>
                <a:effectLst/>
                <a:uLnTx/>
                <a:uFillTx/>
                <a:latin typeface="メイリオ"/>
                <a:cs typeface="メイリオ"/>
              </a:rPr>
              <a:t>ク</a:t>
            </a:r>
            <a:r>
              <a:rPr kumimoji="0" sz="1300" b="1" i="0" u="none" strike="noStrike" kern="0" cap="none" spc="-35" normalizeH="0" baseline="0" noProof="0" dirty="0">
                <a:ln>
                  <a:noFill/>
                </a:ln>
                <a:solidFill>
                  <a:srgbClr val="FFFFFF"/>
                </a:solidFill>
                <a:effectLst/>
                <a:uLnTx/>
                <a:uFillTx/>
                <a:latin typeface="メイリオ"/>
                <a:cs typeface="メイリオ"/>
              </a:rPr>
              <a:t>ロマ</a:t>
            </a:r>
            <a:r>
              <a:rPr kumimoji="0" sz="1300" b="1" i="0" u="none" strike="noStrike" kern="0" cap="none" spc="-20" normalizeH="0" baseline="0" noProof="0" dirty="0">
                <a:ln>
                  <a:noFill/>
                </a:ln>
                <a:solidFill>
                  <a:srgbClr val="FFFFFF"/>
                </a:solidFill>
                <a:effectLst/>
                <a:uLnTx/>
                <a:uFillTx/>
                <a:latin typeface="メイリオ"/>
                <a:cs typeface="メイリオ"/>
              </a:rPr>
              <a:t>ト</a:t>
            </a:r>
            <a:r>
              <a:rPr kumimoji="0" sz="1300" b="1" i="0" u="none" strike="noStrike" kern="0" cap="none" spc="-35" normalizeH="0" baseline="0" noProof="0" dirty="0">
                <a:ln>
                  <a:noFill/>
                </a:ln>
                <a:solidFill>
                  <a:srgbClr val="FFFFFF"/>
                </a:solidFill>
                <a:effectLst/>
                <a:uLnTx/>
                <a:uFillTx/>
                <a:latin typeface="メイリオ"/>
                <a:cs typeface="メイリオ"/>
              </a:rPr>
              <a:t>グラ</a:t>
            </a:r>
            <a:r>
              <a:rPr kumimoji="0" sz="1300" b="1" i="0" u="none" strike="noStrike" kern="0" cap="none" spc="-50" normalizeH="0" baseline="0" noProof="0" dirty="0">
                <a:ln>
                  <a:noFill/>
                </a:ln>
                <a:solidFill>
                  <a:srgbClr val="FFFFFF"/>
                </a:solidFill>
                <a:effectLst/>
                <a:uLnTx/>
                <a:uFillTx/>
                <a:latin typeface="メイリオ"/>
                <a:cs typeface="メイリオ"/>
              </a:rPr>
              <a:t>フ</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18" name="object 18"/>
          <p:cNvSpPr txBox="1"/>
          <p:nvPr/>
        </p:nvSpPr>
        <p:spPr>
          <a:xfrm>
            <a:off x="1758188" y="6383832"/>
            <a:ext cx="1502410" cy="419734"/>
          </a:xfrm>
          <a:prstGeom prst="rect">
            <a:avLst/>
          </a:prstGeom>
        </p:spPr>
        <p:txBody>
          <a:bodyPr vert="horz" wrap="square" lIns="0" tIns="12065" rIns="0" bIns="0" rtlCol="0">
            <a:spAutoFit/>
          </a:bodyPr>
          <a:lstStyle/>
          <a:p>
            <a:pPr marL="0" marR="0" lvl="0" indent="0" algn="ctr" defTabSz="914400" eaLnBrk="1" fontAlgn="auto" latinLnBrk="0" hangingPunct="1">
              <a:lnSpc>
                <a:spcPts val="1555"/>
              </a:lnSpc>
              <a:spcBef>
                <a:spcPts val="95"/>
              </a:spcBef>
              <a:spcAft>
                <a:spcPts val="0"/>
              </a:spcAft>
              <a:buClrTx/>
              <a:buSzTx/>
              <a:buFontTx/>
              <a:buNone/>
              <a:tabLst/>
              <a:defRPr/>
            </a:pPr>
            <a:r>
              <a:rPr kumimoji="0" sz="1300" b="1" i="0" u="none" strike="noStrike" kern="0" cap="none" spc="-20" normalizeH="0" baseline="0" noProof="0" dirty="0">
                <a:ln>
                  <a:noFill/>
                </a:ln>
                <a:solidFill>
                  <a:srgbClr val="FFFFFF"/>
                </a:solidFill>
                <a:effectLst/>
                <a:uLnTx/>
                <a:uFillTx/>
                <a:latin typeface="メイリオ"/>
                <a:cs typeface="メイリオ"/>
              </a:rPr>
              <a:t>（</a:t>
            </a:r>
            <a:r>
              <a:rPr kumimoji="0" sz="1300" b="1" i="0" u="none" strike="noStrike" kern="0" cap="none" spc="-35" normalizeH="0" baseline="0" noProof="0" dirty="0">
                <a:ln>
                  <a:noFill/>
                </a:ln>
                <a:solidFill>
                  <a:srgbClr val="FFFFFF"/>
                </a:solidFill>
                <a:effectLst/>
                <a:uLnTx/>
                <a:uFillTx/>
                <a:latin typeface="メイリオ"/>
                <a:cs typeface="メイリオ"/>
              </a:rPr>
              <a:t>軌道上実証実施</a:t>
            </a:r>
            <a:r>
              <a:rPr kumimoji="0" sz="1300" b="1" i="0" u="none" strike="noStrike" kern="0" cap="none" spc="-50" normalizeH="0" baseline="0" noProof="0" dirty="0">
                <a:ln>
                  <a:noFill/>
                </a:ln>
                <a:solidFill>
                  <a:srgbClr val="FFFFFF"/>
                </a:solidFill>
                <a:effectLst/>
                <a:uLnTx/>
                <a:uFillTx/>
                <a:latin typeface="メイリオ"/>
                <a:cs typeface="メイリオ"/>
              </a:rPr>
              <a:t>）</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a:p>
            <a:pPr marL="52705" marR="0" lvl="0" indent="0" algn="ctr" defTabSz="914400" eaLnBrk="1" fontAlgn="auto" latinLnBrk="0" hangingPunct="1">
              <a:lnSpc>
                <a:spcPts val="1555"/>
              </a:lnSpc>
              <a:spcBef>
                <a:spcPts val="0"/>
              </a:spcBef>
              <a:spcAft>
                <a:spcPts val="0"/>
              </a:spcAft>
              <a:buClrTx/>
              <a:buSzTx/>
              <a:buFontTx/>
              <a:buNone/>
              <a:tabLst/>
              <a:defRPr/>
            </a:pPr>
            <a:r>
              <a:rPr kumimoji="0" sz="1300" b="1" i="0" u="none" strike="noStrike" kern="0" cap="none" spc="-30" normalizeH="0" baseline="0" noProof="0" dirty="0">
                <a:ln>
                  <a:noFill/>
                </a:ln>
                <a:solidFill>
                  <a:srgbClr val="FFFFFF"/>
                </a:solidFill>
                <a:effectLst/>
                <a:uLnTx/>
                <a:uFillTx/>
                <a:latin typeface="メイリオ"/>
                <a:cs typeface="メイリオ"/>
              </a:rPr>
              <a:t>㈱キリン</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pic>
        <p:nvPicPr>
          <p:cNvPr id="19" name="object 19"/>
          <p:cNvPicPr/>
          <p:nvPr/>
        </p:nvPicPr>
        <p:blipFill>
          <a:blip r:embed="rId6" cstate="print"/>
          <a:stretch>
            <a:fillRect/>
          </a:stretch>
        </p:blipFill>
        <p:spPr>
          <a:xfrm>
            <a:off x="1951546" y="4556754"/>
            <a:ext cx="1107946" cy="1557615"/>
          </a:xfrm>
          <a:prstGeom prst="rect">
            <a:avLst/>
          </a:prstGeom>
        </p:spPr>
      </p:pic>
      <p:pic>
        <p:nvPicPr>
          <p:cNvPr id="20" name="object 20"/>
          <p:cNvPicPr/>
          <p:nvPr/>
        </p:nvPicPr>
        <p:blipFill>
          <a:blip r:embed="rId7" cstate="print"/>
          <a:stretch>
            <a:fillRect/>
          </a:stretch>
        </p:blipFill>
        <p:spPr>
          <a:xfrm>
            <a:off x="6477000" y="941832"/>
            <a:ext cx="2205228" cy="1363980"/>
          </a:xfrm>
          <a:prstGeom prst="rect">
            <a:avLst/>
          </a:prstGeom>
        </p:spPr>
      </p:pic>
      <p:grpSp>
        <p:nvGrpSpPr>
          <p:cNvPr id="21" name="object 21"/>
          <p:cNvGrpSpPr/>
          <p:nvPr/>
        </p:nvGrpSpPr>
        <p:grpSpPr>
          <a:xfrm>
            <a:off x="5534279" y="4731893"/>
            <a:ext cx="2811780" cy="1419225"/>
            <a:chOff x="5477255" y="4783835"/>
            <a:chExt cx="2811780" cy="1419225"/>
          </a:xfrm>
        </p:grpSpPr>
        <p:pic>
          <p:nvPicPr>
            <p:cNvPr id="22" name="object 22"/>
            <p:cNvPicPr/>
            <p:nvPr/>
          </p:nvPicPr>
          <p:blipFill>
            <a:blip r:embed="rId8" cstate="print"/>
            <a:stretch>
              <a:fillRect/>
            </a:stretch>
          </p:blipFill>
          <p:spPr>
            <a:xfrm>
              <a:off x="5477255" y="4783835"/>
              <a:ext cx="1927578" cy="1418675"/>
            </a:xfrm>
            <a:prstGeom prst="rect">
              <a:avLst/>
            </a:prstGeom>
          </p:spPr>
        </p:pic>
        <p:pic>
          <p:nvPicPr>
            <p:cNvPr id="23" name="object 23"/>
            <p:cNvPicPr/>
            <p:nvPr/>
          </p:nvPicPr>
          <p:blipFill>
            <a:blip r:embed="rId9" cstate="print"/>
            <a:stretch>
              <a:fillRect/>
            </a:stretch>
          </p:blipFill>
          <p:spPr>
            <a:xfrm>
              <a:off x="7303007" y="5105399"/>
              <a:ext cx="986027" cy="879347"/>
            </a:xfrm>
            <a:prstGeom prst="rect">
              <a:avLst/>
            </a:prstGeom>
          </p:spPr>
        </p:pic>
      </p:grpSp>
      <p:sp>
        <p:nvSpPr>
          <p:cNvPr id="24" name="object 24"/>
          <p:cNvSpPr txBox="1"/>
          <p:nvPr/>
        </p:nvSpPr>
        <p:spPr>
          <a:xfrm>
            <a:off x="6055233" y="3988434"/>
            <a:ext cx="1995170" cy="617855"/>
          </a:xfrm>
          <a:prstGeom prst="rect">
            <a:avLst/>
          </a:prstGeom>
        </p:spPr>
        <p:txBody>
          <a:bodyPr vert="horz" wrap="square" lIns="0" tIns="12065" rIns="0" bIns="0" rtlCol="0">
            <a:spAutoFit/>
          </a:bodyPr>
          <a:lstStyle/>
          <a:p>
            <a:pPr marL="0" marR="0" lvl="0" indent="0" algn="ctr" defTabSz="914400" eaLnBrk="1" fontAlgn="auto" latinLnBrk="0" hangingPunct="1">
              <a:lnSpc>
                <a:spcPct val="100000"/>
              </a:lnSpc>
              <a:spcBef>
                <a:spcPts val="95"/>
              </a:spcBef>
              <a:spcAft>
                <a:spcPts val="0"/>
              </a:spcAft>
              <a:buClrTx/>
              <a:buSzTx/>
              <a:buFontTx/>
              <a:buNone/>
              <a:tabLst/>
              <a:defRPr/>
            </a:pPr>
            <a:r>
              <a:rPr kumimoji="0" sz="1300" b="1" i="0" u="none" strike="noStrike" kern="0" cap="none" spc="-35" normalizeH="0" baseline="0" noProof="0" dirty="0">
                <a:ln>
                  <a:noFill/>
                </a:ln>
                <a:solidFill>
                  <a:srgbClr val="FFFFFF"/>
                </a:solidFill>
                <a:effectLst/>
                <a:uLnTx/>
                <a:uFillTx/>
                <a:latin typeface="メイリオ"/>
                <a:cs typeface="メイリオ"/>
              </a:rPr>
              <a:t>変形型月面ロボット</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ts val="1555"/>
              </a:lnSpc>
              <a:spcBef>
                <a:spcPts val="0"/>
              </a:spcBef>
              <a:spcAft>
                <a:spcPts val="0"/>
              </a:spcAft>
              <a:buClrTx/>
              <a:buSzTx/>
              <a:buFontTx/>
              <a:buNone/>
              <a:tabLst/>
              <a:defRPr/>
            </a:pPr>
            <a:r>
              <a:rPr kumimoji="0" sz="1300" b="1" i="0" u="none" strike="noStrike" kern="0" cap="none" spc="-40" normalizeH="0" baseline="0" noProof="0" dirty="0">
                <a:ln>
                  <a:noFill/>
                </a:ln>
                <a:solidFill>
                  <a:srgbClr val="FFFFFF"/>
                </a:solidFill>
                <a:effectLst/>
                <a:uLnTx/>
                <a:uFillTx/>
                <a:latin typeface="メイリオ"/>
                <a:cs typeface="メイリオ"/>
              </a:rPr>
              <a:t>(月面ミッションに採用)</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a:p>
            <a:pPr marL="0" marR="0" lvl="0" indent="0" algn="ctr" defTabSz="914400" eaLnBrk="1" fontAlgn="auto" latinLnBrk="0" hangingPunct="1">
              <a:lnSpc>
                <a:spcPts val="1555"/>
              </a:lnSpc>
              <a:spcBef>
                <a:spcPts val="0"/>
              </a:spcBef>
              <a:spcAft>
                <a:spcPts val="0"/>
              </a:spcAft>
              <a:buClrTx/>
              <a:buSzTx/>
              <a:buFontTx/>
              <a:buNone/>
              <a:tabLst/>
              <a:defRPr/>
            </a:pPr>
            <a:r>
              <a:rPr kumimoji="0" sz="1300" b="1" i="0" u="none" strike="noStrike" kern="0" cap="none" spc="-30" normalizeH="0" baseline="0" noProof="0" dirty="0">
                <a:ln>
                  <a:noFill/>
                </a:ln>
                <a:solidFill>
                  <a:srgbClr val="FFFFFF"/>
                </a:solidFill>
                <a:effectLst/>
                <a:uLnTx/>
                <a:uFillTx/>
                <a:latin typeface="メイリオ"/>
                <a:cs typeface="メイリオ"/>
              </a:rPr>
              <a:t>㈱タカラトミー，</a:t>
            </a:r>
            <a:r>
              <a:rPr kumimoji="0" sz="1300" b="1" i="0" u="none" strike="noStrike" kern="0" cap="none" spc="-20" normalizeH="0" baseline="0" noProof="0" dirty="0">
                <a:ln>
                  <a:noFill/>
                </a:ln>
                <a:solidFill>
                  <a:srgbClr val="FFFFFF"/>
                </a:solidFill>
                <a:effectLst/>
                <a:uLnTx/>
                <a:uFillTx/>
                <a:latin typeface="メイリオ"/>
                <a:cs typeface="メイリオ"/>
              </a:rPr>
              <a:t>SONY</a:t>
            </a:r>
            <a:r>
              <a:rPr kumimoji="0" sz="1300" b="1" i="0" u="none" strike="noStrike" kern="0" cap="none" spc="-50" normalizeH="0" baseline="0" noProof="0" dirty="0">
                <a:ln>
                  <a:noFill/>
                </a:ln>
                <a:solidFill>
                  <a:srgbClr val="FFFFFF"/>
                </a:solidFill>
                <a:effectLst/>
                <a:uLnTx/>
                <a:uFillTx/>
                <a:latin typeface="メイリオ"/>
                <a:cs typeface="メイリオ"/>
              </a:rPr>
              <a:t>㈱</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pic>
        <p:nvPicPr>
          <p:cNvPr id="25" name="object 25"/>
          <p:cNvPicPr/>
          <p:nvPr/>
        </p:nvPicPr>
        <p:blipFill>
          <a:blip r:embed="rId10" cstate="print"/>
          <a:stretch>
            <a:fillRect/>
          </a:stretch>
        </p:blipFill>
        <p:spPr>
          <a:xfrm>
            <a:off x="3765612" y="2771749"/>
            <a:ext cx="1918715" cy="1437132"/>
          </a:xfrm>
          <a:prstGeom prst="rect">
            <a:avLst/>
          </a:prstGeom>
        </p:spPr>
      </p:pic>
      <p:sp>
        <p:nvSpPr>
          <p:cNvPr id="26" name="object 26"/>
          <p:cNvSpPr txBox="1"/>
          <p:nvPr/>
        </p:nvSpPr>
        <p:spPr>
          <a:xfrm>
            <a:off x="3760978" y="4242892"/>
            <a:ext cx="2155190" cy="422275"/>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300" b="1" i="0" u="none" strike="noStrike" kern="0" cap="none" spc="-45" normalizeH="0" baseline="0" noProof="0" dirty="0">
                <a:ln>
                  <a:noFill/>
                </a:ln>
                <a:solidFill>
                  <a:srgbClr val="FFFFFF"/>
                </a:solidFill>
                <a:effectLst/>
                <a:uLnTx/>
                <a:uFillTx/>
                <a:latin typeface="メイリオ"/>
                <a:cs typeface="メイリオ"/>
              </a:rPr>
              <a:t>月面拠点の自動化施工</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a:p>
            <a:pPr marL="12700" marR="0" lvl="0" indent="0" defTabSz="914400" eaLnBrk="1" fontAlgn="auto" latinLnBrk="0" hangingPunct="1">
              <a:lnSpc>
                <a:spcPct val="100000"/>
              </a:lnSpc>
              <a:spcBef>
                <a:spcPts val="5"/>
              </a:spcBef>
              <a:spcAft>
                <a:spcPts val="0"/>
              </a:spcAft>
              <a:buClrTx/>
              <a:buSzTx/>
              <a:buFontTx/>
              <a:buNone/>
              <a:tabLst>
                <a:tab pos="1318895" algn="l"/>
              </a:tabLst>
              <a:defRPr/>
            </a:pPr>
            <a:r>
              <a:rPr kumimoji="0" sz="1300" b="1" i="0" u="none" strike="noStrike" kern="0" cap="none" spc="-10" normalizeH="0" baseline="0" noProof="0" dirty="0">
                <a:ln>
                  <a:noFill/>
                </a:ln>
                <a:solidFill>
                  <a:srgbClr val="FFFFFF"/>
                </a:solidFill>
                <a:effectLst/>
                <a:uLnTx/>
                <a:uFillTx/>
                <a:latin typeface="メイリオ"/>
                <a:cs typeface="メイリオ"/>
              </a:rPr>
              <a:t>(</a:t>
            </a:r>
            <a:r>
              <a:rPr kumimoji="0" sz="1300" b="1" i="0" u="none" strike="noStrike" kern="0" cap="none" spc="-20" normalizeH="0" baseline="0" noProof="0" dirty="0">
                <a:ln>
                  <a:noFill/>
                </a:ln>
                <a:solidFill>
                  <a:srgbClr val="FFFFFF"/>
                </a:solidFill>
                <a:effectLst/>
                <a:uLnTx/>
                <a:uFillTx/>
                <a:latin typeface="メイリオ"/>
                <a:cs typeface="メイリオ"/>
              </a:rPr>
              <a:t>地上実証実</a:t>
            </a:r>
            <a:r>
              <a:rPr kumimoji="0" sz="1300" b="1" i="0" u="none" strike="noStrike" kern="0" cap="none" spc="-35" normalizeH="0" baseline="0" noProof="0" dirty="0">
                <a:ln>
                  <a:noFill/>
                </a:ln>
                <a:solidFill>
                  <a:srgbClr val="FFFFFF"/>
                </a:solidFill>
                <a:effectLst/>
                <a:uLnTx/>
                <a:uFillTx/>
                <a:latin typeface="メイリオ"/>
                <a:cs typeface="メイリオ"/>
              </a:rPr>
              <a:t>施</a:t>
            </a:r>
            <a:r>
              <a:rPr kumimoji="0" sz="1300" b="1" i="0" u="none" strike="noStrike" kern="0" cap="none" spc="-50" normalizeH="0" baseline="0" noProof="0" dirty="0">
                <a:ln>
                  <a:noFill/>
                </a:ln>
                <a:solidFill>
                  <a:srgbClr val="FFFFFF"/>
                </a:solidFill>
                <a:effectLst/>
                <a:uLnTx/>
                <a:uFillTx/>
                <a:latin typeface="メイリオ"/>
                <a:cs typeface="メイリオ"/>
              </a:rPr>
              <a:t>)</a:t>
            </a:r>
            <a:r>
              <a:rPr kumimoji="0" sz="1300" b="1" i="0" u="none" strike="noStrike" kern="0" cap="none" spc="0" normalizeH="0" baseline="0" noProof="0" dirty="0">
                <a:ln>
                  <a:noFill/>
                </a:ln>
                <a:solidFill>
                  <a:srgbClr val="FFFFFF"/>
                </a:solidFill>
                <a:effectLst/>
                <a:uLnTx/>
                <a:uFillTx/>
                <a:latin typeface="メイリオ"/>
                <a:cs typeface="メイリオ"/>
              </a:rPr>
              <a:t>	</a:t>
            </a:r>
            <a:r>
              <a:rPr kumimoji="0" sz="1300" b="1" i="0" u="none" strike="noStrike" kern="0" cap="none" spc="-20" normalizeH="0" baseline="0" noProof="0" dirty="0">
                <a:ln>
                  <a:noFill/>
                </a:ln>
                <a:solidFill>
                  <a:srgbClr val="FFFFFF"/>
                </a:solidFill>
                <a:effectLst/>
                <a:uLnTx/>
                <a:uFillTx/>
                <a:latin typeface="メイリオ"/>
                <a:cs typeface="メイリオ"/>
              </a:rPr>
              <a:t>鹿島建設</a:t>
            </a:r>
            <a:r>
              <a:rPr kumimoji="0" sz="1300" b="1" i="0" u="none" strike="noStrike" kern="0" cap="none" spc="-50" normalizeH="0" baseline="0" noProof="0" dirty="0">
                <a:ln>
                  <a:noFill/>
                </a:ln>
                <a:solidFill>
                  <a:srgbClr val="FFFFFF"/>
                </a:solidFill>
                <a:effectLst/>
                <a:uLnTx/>
                <a:uFillTx/>
                <a:latin typeface="メイリオ"/>
                <a:cs typeface="メイリオ"/>
              </a:rPr>
              <a:t>㈱</a:t>
            </a:r>
            <a:endParaRPr kumimoji="0" sz="1300" b="0" i="0" u="none" strike="noStrike" kern="0" cap="none" spc="0" normalizeH="0" baseline="0" noProof="0">
              <a:ln>
                <a:noFill/>
              </a:ln>
              <a:solidFill>
                <a:sysClr val="windowText" lastClr="000000"/>
              </a:solidFill>
              <a:effectLst/>
              <a:uLnTx/>
              <a:uFillTx/>
              <a:latin typeface="メイリオ"/>
              <a:cs typeface="メイリオ"/>
            </a:endParaRPr>
          </a:p>
        </p:txBody>
      </p:sp>
      <p:pic>
        <p:nvPicPr>
          <p:cNvPr id="27" name="object 27"/>
          <p:cNvPicPr/>
          <p:nvPr/>
        </p:nvPicPr>
        <p:blipFill>
          <a:blip r:embed="rId11" cstate="print"/>
          <a:stretch>
            <a:fillRect/>
          </a:stretch>
        </p:blipFill>
        <p:spPr>
          <a:xfrm>
            <a:off x="3381755" y="4768596"/>
            <a:ext cx="1831848" cy="1385315"/>
          </a:xfrm>
          <a:prstGeom prst="rect">
            <a:avLst/>
          </a:prstGeom>
        </p:spPr>
      </p:pic>
      <p:pic>
        <p:nvPicPr>
          <p:cNvPr id="28" name="object 28"/>
          <p:cNvPicPr/>
          <p:nvPr/>
        </p:nvPicPr>
        <p:blipFill>
          <a:blip r:embed="rId12" cstate="print"/>
          <a:stretch>
            <a:fillRect/>
          </a:stretch>
        </p:blipFill>
        <p:spPr>
          <a:xfrm>
            <a:off x="5935979" y="2869203"/>
            <a:ext cx="2302764" cy="1107948"/>
          </a:xfrm>
          <a:prstGeom prst="rect">
            <a:avLst/>
          </a:prstGeom>
        </p:spPr>
      </p:pic>
      <p:pic>
        <p:nvPicPr>
          <p:cNvPr id="29" name="object 29"/>
          <p:cNvPicPr/>
          <p:nvPr/>
        </p:nvPicPr>
        <p:blipFill>
          <a:blip r:embed="rId13" cstate="print"/>
          <a:stretch>
            <a:fillRect/>
          </a:stretch>
        </p:blipFill>
        <p:spPr>
          <a:xfrm>
            <a:off x="1804416" y="1159763"/>
            <a:ext cx="2560320" cy="1039367"/>
          </a:xfrm>
          <a:prstGeom prst="rect">
            <a:avLst/>
          </a:prstGeom>
        </p:spPr>
      </p:pic>
      <p:pic>
        <p:nvPicPr>
          <p:cNvPr id="30" name="object 30"/>
          <p:cNvPicPr/>
          <p:nvPr/>
        </p:nvPicPr>
        <p:blipFill>
          <a:blip r:embed="rId14" cstate="print"/>
          <a:stretch>
            <a:fillRect/>
          </a:stretch>
        </p:blipFill>
        <p:spPr>
          <a:xfrm>
            <a:off x="2106167" y="2522220"/>
            <a:ext cx="1018032" cy="1389887"/>
          </a:xfrm>
          <a:prstGeom prst="rect">
            <a:avLst/>
          </a:prstGeom>
        </p:spPr>
      </p:pic>
      <p:sp>
        <p:nvSpPr>
          <p:cNvPr id="31" name="object 31"/>
          <p:cNvSpPr txBox="1"/>
          <p:nvPr/>
        </p:nvSpPr>
        <p:spPr>
          <a:xfrm>
            <a:off x="1631442" y="3952494"/>
            <a:ext cx="1846580" cy="528955"/>
          </a:xfrm>
          <a:prstGeom prst="rect">
            <a:avLst/>
          </a:prstGeom>
        </p:spPr>
        <p:txBody>
          <a:bodyPr vert="horz" wrap="square" lIns="0" tIns="12700" rIns="0" bIns="0" rtlCol="0">
            <a:spAutoFit/>
          </a:bodyPr>
          <a:lstStyle/>
          <a:p>
            <a:pPr marL="12700" marR="5080" lvl="0" indent="0" algn="ctr" defTabSz="914400" eaLnBrk="1" fontAlgn="auto" latinLnBrk="0" hangingPunct="1">
              <a:lnSpc>
                <a:spcPct val="100000"/>
              </a:lnSpc>
              <a:spcBef>
                <a:spcPts val="100"/>
              </a:spcBef>
              <a:spcAft>
                <a:spcPts val="0"/>
              </a:spcAft>
              <a:buClrTx/>
              <a:buSzTx/>
              <a:buFontTx/>
              <a:buNone/>
              <a:tabLst/>
              <a:defRPr/>
            </a:pPr>
            <a:r>
              <a:rPr kumimoji="0" sz="1100" b="1" i="0" u="none" strike="noStrike" kern="0" cap="none" spc="-10" normalizeH="0" baseline="0" noProof="0" dirty="0">
                <a:ln>
                  <a:noFill/>
                </a:ln>
                <a:solidFill>
                  <a:srgbClr val="FFFFFF"/>
                </a:solidFill>
                <a:effectLst/>
                <a:uLnTx/>
                <a:uFillTx/>
                <a:latin typeface="メイリオ"/>
                <a:cs typeface="メイリオ"/>
              </a:rPr>
              <a:t>アースオーガ掘削情報による</a:t>
            </a:r>
            <a:r>
              <a:rPr kumimoji="0" sz="1100" b="1" i="0" u="none" strike="noStrike" kern="0" cap="none" spc="-15" normalizeH="0" baseline="0" noProof="0" dirty="0">
                <a:ln>
                  <a:noFill/>
                </a:ln>
                <a:solidFill>
                  <a:srgbClr val="FFFFFF"/>
                </a:solidFill>
                <a:effectLst/>
                <a:uLnTx/>
                <a:uFillTx/>
                <a:latin typeface="メイリオ"/>
                <a:cs typeface="メイリオ"/>
              </a:rPr>
              <a:t>地盤推定</a:t>
            </a:r>
            <a:endParaRPr kumimoji="0" sz="1100" b="0" i="0" u="none" strike="noStrike" kern="0" cap="none" spc="0" normalizeH="0" baseline="0" noProof="0">
              <a:ln>
                <a:noFill/>
              </a:ln>
              <a:solidFill>
                <a:sysClr val="windowText" lastClr="000000"/>
              </a:solidFill>
              <a:effectLst/>
              <a:uLnTx/>
              <a:uFillTx/>
              <a:latin typeface="メイリオ"/>
              <a:cs typeface="メイリオ"/>
            </a:endParaRPr>
          </a:p>
          <a:p>
            <a:pPr marL="1270" marR="0" lvl="0" indent="0" algn="ctr" defTabSz="914400" eaLnBrk="1" fontAlgn="auto" latinLnBrk="0" hangingPunct="1">
              <a:lnSpc>
                <a:spcPct val="100000"/>
              </a:lnSpc>
              <a:spcBef>
                <a:spcPts val="5"/>
              </a:spcBef>
              <a:spcAft>
                <a:spcPts val="0"/>
              </a:spcAft>
              <a:buClrTx/>
              <a:buSzTx/>
              <a:buFontTx/>
              <a:buNone/>
              <a:tabLst/>
              <a:defRPr/>
            </a:pPr>
            <a:r>
              <a:rPr kumimoji="0" sz="1100" b="1" i="0" u="none" strike="noStrike" kern="0" cap="none" spc="-10" normalizeH="0" baseline="0" noProof="0" dirty="0">
                <a:ln>
                  <a:noFill/>
                </a:ln>
                <a:solidFill>
                  <a:srgbClr val="FFFFFF"/>
                </a:solidFill>
                <a:effectLst/>
                <a:uLnTx/>
                <a:uFillTx/>
                <a:latin typeface="メイリオ"/>
                <a:cs typeface="メイリオ"/>
              </a:rPr>
              <a:t>日特建設㈱</a:t>
            </a:r>
            <a:endParaRPr kumimoji="0" sz="1100" b="0" i="0" u="none" strike="noStrike" kern="0" cap="none" spc="0" normalizeH="0" baseline="0" noProof="0">
              <a:ln>
                <a:noFill/>
              </a:ln>
              <a:solidFill>
                <a:sysClr val="windowText" lastClr="000000"/>
              </a:solidFill>
              <a:effectLst/>
              <a:uLnTx/>
              <a:uFillTx/>
              <a:latin typeface="メイリオ"/>
              <a:cs typeface="メイリオ"/>
            </a:endParaRPr>
          </a:p>
        </p:txBody>
      </p:sp>
      <p:sp>
        <p:nvSpPr>
          <p:cNvPr id="36" name="object 39">
            <a:extLst>
              <a:ext uri="{FF2B5EF4-FFF2-40B4-BE49-F238E27FC236}">
                <a16:creationId xmlns:a16="http://schemas.microsoft.com/office/drawing/2014/main" id="{8C055903-E0FC-9DE6-BD30-698BB6E83B6A}"/>
              </a:ext>
            </a:extLst>
          </p:cNvPr>
          <p:cNvSpPr txBox="1">
            <a:spLocks noGrp="1"/>
          </p:cNvSpPr>
          <p:nvPr>
            <p:ph type="title"/>
          </p:nvPr>
        </p:nvSpPr>
        <p:spPr>
          <a:xfrm>
            <a:off x="1378783" y="139199"/>
            <a:ext cx="9317355" cy="629660"/>
          </a:xfrm>
          <a:prstGeom prst="rect">
            <a:avLst/>
          </a:prstGeom>
        </p:spPr>
        <p:txBody>
          <a:bodyPr vert="horz" wrap="square" lIns="0" tIns="13970" rIns="0" bIns="0" rtlCol="0">
            <a:spAutoFit/>
          </a:bodyPr>
          <a:lstStyle/>
          <a:p>
            <a:pPr marL="12700" algn="ctr">
              <a:lnSpc>
                <a:spcPct val="100000"/>
              </a:lnSpc>
              <a:spcBef>
                <a:spcPts val="110"/>
              </a:spcBef>
            </a:pPr>
            <a:r>
              <a:rPr lang="ja-JP" altLang="en-US" sz="4000" b="1" dirty="0">
                <a:latin typeface="BIZ UDP明朝 Medium" panose="02020500000000000000" pitchFamily="18" charset="-128"/>
                <a:ea typeface="BIZ UDP明朝 Medium" panose="02020500000000000000" pitchFamily="18" charset="-128"/>
              </a:rPr>
              <a:t>日本企業／</a:t>
            </a:r>
            <a:r>
              <a:rPr lang="en-US" altLang="ja-JP" sz="4000" b="1" dirty="0">
                <a:latin typeface="BIZ UDP明朝 Medium" panose="02020500000000000000" pitchFamily="18" charset="-128"/>
                <a:ea typeface="BIZ UDP明朝 Medium" panose="02020500000000000000" pitchFamily="18" charset="-128"/>
              </a:rPr>
              <a:t>JAXA</a:t>
            </a:r>
            <a:r>
              <a:rPr lang="ja-JP" altLang="en-US" sz="4000" b="1" dirty="0">
                <a:latin typeface="BIZ UDP明朝 Medium" panose="02020500000000000000" pitchFamily="18" charset="-128"/>
                <a:ea typeface="BIZ UDP明朝 Medium" panose="02020500000000000000" pitchFamily="18" charset="-128"/>
              </a:rPr>
              <a:t>の取り組み（２）</a:t>
            </a:r>
            <a:endParaRPr sz="4000" b="1" dirty="0">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14157" y="382905"/>
            <a:ext cx="9163685" cy="6490970"/>
            <a:chOff x="1511808" y="367282"/>
            <a:chExt cx="9163685" cy="6490970"/>
          </a:xfrm>
        </p:grpSpPr>
        <p:pic>
          <p:nvPicPr>
            <p:cNvPr id="3" name="object 3"/>
            <p:cNvPicPr/>
            <p:nvPr/>
          </p:nvPicPr>
          <p:blipFill>
            <a:blip r:embed="rId2" cstate="print"/>
            <a:stretch>
              <a:fillRect/>
            </a:stretch>
          </p:blipFill>
          <p:spPr>
            <a:xfrm>
              <a:off x="1511808" y="367282"/>
              <a:ext cx="9151620" cy="6490714"/>
            </a:xfrm>
            <a:prstGeom prst="rect">
              <a:avLst/>
            </a:prstGeom>
          </p:spPr>
        </p:pic>
        <p:pic>
          <p:nvPicPr>
            <p:cNvPr id="4" name="object 4"/>
            <p:cNvPicPr/>
            <p:nvPr/>
          </p:nvPicPr>
          <p:blipFill>
            <a:blip r:embed="rId3" cstate="print"/>
            <a:stretch>
              <a:fillRect/>
            </a:stretch>
          </p:blipFill>
          <p:spPr>
            <a:xfrm>
              <a:off x="3377818" y="5501639"/>
              <a:ext cx="1629917" cy="1296695"/>
            </a:xfrm>
            <a:prstGeom prst="rect">
              <a:avLst/>
            </a:prstGeom>
          </p:spPr>
        </p:pic>
        <p:pic>
          <p:nvPicPr>
            <p:cNvPr id="5" name="object 5"/>
            <p:cNvPicPr/>
            <p:nvPr/>
          </p:nvPicPr>
          <p:blipFill>
            <a:blip r:embed="rId4" cstate="print"/>
            <a:stretch>
              <a:fillRect/>
            </a:stretch>
          </p:blipFill>
          <p:spPr>
            <a:xfrm>
              <a:off x="3737863" y="5668225"/>
              <a:ext cx="1518260" cy="963526"/>
            </a:xfrm>
            <a:prstGeom prst="rect">
              <a:avLst/>
            </a:prstGeom>
          </p:spPr>
        </p:pic>
        <p:pic>
          <p:nvPicPr>
            <p:cNvPr id="6" name="object 6"/>
            <p:cNvPicPr/>
            <p:nvPr/>
          </p:nvPicPr>
          <p:blipFill>
            <a:blip r:embed="rId5" cstate="print"/>
            <a:stretch>
              <a:fillRect/>
            </a:stretch>
          </p:blipFill>
          <p:spPr>
            <a:xfrm>
              <a:off x="6342887" y="5234939"/>
              <a:ext cx="3078480" cy="1344168"/>
            </a:xfrm>
            <a:prstGeom prst="rect">
              <a:avLst/>
            </a:prstGeom>
          </p:spPr>
        </p:pic>
        <p:pic>
          <p:nvPicPr>
            <p:cNvPr id="7" name="object 7"/>
            <p:cNvPicPr/>
            <p:nvPr/>
          </p:nvPicPr>
          <p:blipFill>
            <a:blip r:embed="rId6" cstate="print"/>
            <a:stretch>
              <a:fillRect/>
            </a:stretch>
          </p:blipFill>
          <p:spPr>
            <a:xfrm>
              <a:off x="7592189" y="5702299"/>
              <a:ext cx="1154935" cy="292303"/>
            </a:xfrm>
            <a:prstGeom prst="rect">
              <a:avLst/>
            </a:prstGeom>
          </p:spPr>
        </p:pic>
        <p:sp>
          <p:nvSpPr>
            <p:cNvPr id="8" name="object 8"/>
            <p:cNvSpPr/>
            <p:nvPr/>
          </p:nvSpPr>
          <p:spPr>
            <a:xfrm>
              <a:off x="7665466" y="5750572"/>
              <a:ext cx="1011555" cy="251460"/>
            </a:xfrm>
            <a:custGeom>
              <a:avLst/>
              <a:gdLst/>
              <a:ahLst/>
              <a:cxnLst/>
              <a:rect l="l" t="t" r="r" b="b"/>
              <a:pathLst>
                <a:path w="1011554" h="251460">
                  <a:moveTo>
                    <a:pt x="100457" y="239712"/>
                  </a:moveTo>
                  <a:lnTo>
                    <a:pt x="99441" y="232651"/>
                  </a:lnTo>
                  <a:lnTo>
                    <a:pt x="98171" y="223710"/>
                  </a:lnTo>
                  <a:lnTo>
                    <a:pt x="37465" y="232651"/>
                  </a:lnTo>
                  <a:lnTo>
                    <a:pt x="17653" y="97688"/>
                  </a:lnTo>
                  <a:lnTo>
                    <a:pt x="0" y="100291"/>
                  </a:lnTo>
                  <a:lnTo>
                    <a:pt x="22225" y="251256"/>
                  </a:lnTo>
                  <a:lnTo>
                    <a:pt x="100457" y="239712"/>
                  </a:lnTo>
                  <a:close/>
                </a:path>
                <a:path w="1011554" h="251460">
                  <a:moveTo>
                    <a:pt x="208026" y="223862"/>
                  </a:moveTo>
                  <a:lnTo>
                    <a:pt x="205892" y="209423"/>
                  </a:lnTo>
                  <a:lnTo>
                    <a:pt x="192151" y="116065"/>
                  </a:lnTo>
                  <a:lnTo>
                    <a:pt x="174879" y="118605"/>
                  </a:lnTo>
                  <a:lnTo>
                    <a:pt x="184023" y="180721"/>
                  </a:lnTo>
                  <a:lnTo>
                    <a:pt x="184594" y="187972"/>
                  </a:lnTo>
                  <a:lnTo>
                    <a:pt x="184099" y="193675"/>
                  </a:lnTo>
                  <a:lnTo>
                    <a:pt x="184023" y="194640"/>
                  </a:lnTo>
                  <a:lnTo>
                    <a:pt x="160020" y="218668"/>
                  </a:lnTo>
                  <a:lnTo>
                    <a:pt x="148297" y="218224"/>
                  </a:lnTo>
                  <a:lnTo>
                    <a:pt x="139217" y="213029"/>
                  </a:lnTo>
                  <a:lnTo>
                    <a:pt x="132765" y="203098"/>
                  </a:lnTo>
                  <a:lnTo>
                    <a:pt x="128905" y="188417"/>
                  </a:lnTo>
                  <a:lnTo>
                    <a:pt x="119888" y="126720"/>
                  </a:lnTo>
                  <a:lnTo>
                    <a:pt x="102743" y="129247"/>
                  </a:lnTo>
                  <a:lnTo>
                    <a:pt x="112141" y="193675"/>
                  </a:lnTo>
                  <a:lnTo>
                    <a:pt x="117436" y="213029"/>
                  </a:lnTo>
                  <a:lnTo>
                    <a:pt x="117538" y="213410"/>
                  </a:lnTo>
                  <a:lnTo>
                    <a:pt x="126898" y="226682"/>
                  </a:lnTo>
                  <a:lnTo>
                    <a:pt x="140208" y="233514"/>
                  </a:lnTo>
                  <a:lnTo>
                    <a:pt x="157480" y="233895"/>
                  </a:lnTo>
                  <a:lnTo>
                    <a:pt x="167805" y="231127"/>
                  </a:lnTo>
                  <a:lnTo>
                    <a:pt x="176314" y="226123"/>
                  </a:lnTo>
                  <a:lnTo>
                    <a:pt x="182994" y="218884"/>
                  </a:lnTo>
                  <a:lnTo>
                    <a:pt x="183108" y="218668"/>
                  </a:lnTo>
                  <a:lnTo>
                    <a:pt x="187833" y="209423"/>
                  </a:lnTo>
                  <a:lnTo>
                    <a:pt x="188341" y="209423"/>
                  </a:lnTo>
                  <a:lnTo>
                    <a:pt x="190703" y="226123"/>
                  </a:lnTo>
                  <a:lnTo>
                    <a:pt x="190754" y="226415"/>
                  </a:lnTo>
                  <a:lnTo>
                    <a:pt x="208026" y="223862"/>
                  </a:lnTo>
                  <a:close/>
                </a:path>
                <a:path w="1011554" h="251460">
                  <a:moveTo>
                    <a:pt x="332486" y="205524"/>
                  </a:moveTo>
                  <a:lnTo>
                    <a:pt x="322834" y="139623"/>
                  </a:lnTo>
                  <a:lnTo>
                    <a:pt x="302653" y="103784"/>
                  </a:lnTo>
                  <a:lnTo>
                    <a:pt x="288226" y="100063"/>
                  </a:lnTo>
                  <a:lnTo>
                    <a:pt x="279781" y="100571"/>
                  </a:lnTo>
                  <a:lnTo>
                    <a:pt x="269113" y="103454"/>
                  </a:lnTo>
                  <a:lnTo>
                    <a:pt x="260159" y="108686"/>
                  </a:lnTo>
                  <a:lnTo>
                    <a:pt x="252920" y="116268"/>
                  </a:lnTo>
                  <a:lnTo>
                    <a:pt x="247357" y="126263"/>
                  </a:lnTo>
                  <a:lnTo>
                    <a:pt x="247015" y="126263"/>
                  </a:lnTo>
                  <a:lnTo>
                    <a:pt x="244386" y="108686"/>
                  </a:lnTo>
                  <a:lnTo>
                    <a:pt x="244348" y="108369"/>
                  </a:lnTo>
                  <a:lnTo>
                    <a:pt x="227076" y="110909"/>
                  </a:lnTo>
                  <a:lnTo>
                    <a:pt x="243078" y="218719"/>
                  </a:lnTo>
                  <a:lnTo>
                    <a:pt x="260223" y="216166"/>
                  </a:lnTo>
                  <a:lnTo>
                    <a:pt x="251206" y="154686"/>
                  </a:lnTo>
                  <a:lnTo>
                    <a:pt x="250698" y="147510"/>
                  </a:lnTo>
                  <a:lnTo>
                    <a:pt x="276098" y="115963"/>
                  </a:lnTo>
                  <a:lnTo>
                    <a:pt x="287337" y="116497"/>
                  </a:lnTo>
                  <a:lnTo>
                    <a:pt x="296100" y="121780"/>
                  </a:lnTo>
                  <a:lnTo>
                    <a:pt x="302387" y="131813"/>
                  </a:lnTo>
                  <a:lnTo>
                    <a:pt x="306197" y="146596"/>
                  </a:lnTo>
                  <a:lnTo>
                    <a:pt x="315214" y="208076"/>
                  </a:lnTo>
                  <a:lnTo>
                    <a:pt x="332486" y="205524"/>
                  </a:lnTo>
                  <a:close/>
                </a:path>
                <a:path w="1011554" h="251460">
                  <a:moveTo>
                    <a:pt x="442341" y="189344"/>
                  </a:moveTo>
                  <a:lnTo>
                    <a:pt x="440220" y="175107"/>
                  </a:lnTo>
                  <a:lnTo>
                    <a:pt x="434606" y="137350"/>
                  </a:lnTo>
                  <a:lnTo>
                    <a:pt x="431927" y="119227"/>
                  </a:lnTo>
                  <a:lnTo>
                    <a:pt x="426961" y="101993"/>
                  </a:lnTo>
                  <a:lnTo>
                    <a:pt x="424929" y="99364"/>
                  </a:lnTo>
                  <a:lnTo>
                    <a:pt x="419989" y="93040"/>
                  </a:lnTo>
                  <a:lnTo>
                    <a:pt x="419989" y="157289"/>
                  </a:lnTo>
                  <a:lnTo>
                    <a:pt x="418211" y="165290"/>
                  </a:lnTo>
                  <a:lnTo>
                    <a:pt x="413639" y="172123"/>
                  </a:lnTo>
                  <a:lnTo>
                    <a:pt x="408940" y="178943"/>
                  </a:lnTo>
                  <a:lnTo>
                    <a:pt x="402209" y="182981"/>
                  </a:lnTo>
                  <a:lnTo>
                    <a:pt x="387477" y="185166"/>
                  </a:lnTo>
                  <a:lnTo>
                    <a:pt x="382143" y="184238"/>
                  </a:lnTo>
                  <a:lnTo>
                    <a:pt x="373761" y="178676"/>
                  </a:lnTo>
                  <a:lnTo>
                    <a:pt x="371221" y="174650"/>
                  </a:lnTo>
                  <a:lnTo>
                    <a:pt x="370459" y="169392"/>
                  </a:lnTo>
                  <a:lnTo>
                    <a:pt x="369316" y="162166"/>
                  </a:lnTo>
                  <a:lnTo>
                    <a:pt x="417068" y="137350"/>
                  </a:lnTo>
                  <a:lnTo>
                    <a:pt x="418592" y="148094"/>
                  </a:lnTo>
                  <a:lnTo>
                    <a:pt x="419912" y="156832"/>
                  </a:lnTo>
                  <a:lnTo>
                    <a:pt x="419989" y="157289"/>
                  </a:lnTo>
                  <a:lnTo>
                    <a:pt x="419989" y="93040"/>
                  </a:lnTo>
                  <a:lnTo>
                    <a:pt x="417995" y="90474"/>
                  </a:lnTo>
                  <a:lnTo>
                    <a:pt x="405003" y="84683"/>
                  </a:lnTo>
                  <a:lnTo>
                    <a:pt x="387692" y="84683"/>
                  </a:lnTo>
                  <a:lnTo>
                    <a:pt x="378053" y="86741"/>
                  </a:lnTo>
                  <a:lnTo>
                    <a:pt x="368884" y="90030"/>
                  </a:lnTo>
                  <a:lnTo>
                    <a:pt x="360489" y="94488"/>
                  </a:lnTo>
                  <a:lnTo>
                    <a:pt x="352933" y="100126"/>
                  </a:lnTo>
                  <a:lnTo>
                    <a:pt x="355473" y="117805"/>
                  </a:lnTo>
                  <a:lnTo>
                    <a:pt x="362686" y="110820"/>
                  </a:lnTo>
                  <a:lnTo>
                    <a:pt x="370624" y="105410"/>
                  </a:lnTo>
                  <a:lnTo>
                    <a:pt x="379310" y="101600"/>
                  </a:lnTo>
                  <a:lnTo>
                    <a:pt x="388747" y="99364"/>
                  </a:lnTo>
                  <a:lnTo>
                    <a:pt x="398665" y="99656"/>
                  </a:lnTo>
                  <a:lnTo>
                    <a:pt x="406361" y="103784"/>
                  </a:lnTo>
                  <a:lnTo>
                    <a:pt x="411810" y="111760"/>
                  </a:lnTo>
                  <a:lnTo>
                    <a:pt x="415036" y="123571"/>
                  </a:lnTo>
                  <a:lnTo>
                    <a:pt x="383286" y="132854"/>
                  </a:lnTo>
                  <a:lnTo>
                    <a:pt x="368325" y="139204"/>
                  </a:lnTo>
                  <a:lnTo>
                    <a:pt x="352933" y="173266"/>
                  </a:lnTo>
                  <a:lnTo>
                    <a:pt x="354330" y="182664"/>
                  </a:lnTo>
                  <a:lnTo>
                    <a:pt x="384124" y="199961"/>
                  </a:lnTo>
                  <a:lnTo>
                    <a:pt x="391795" y="199364"/>
                  </a:lnTo>
                  <a:lnTo>
                    <a:pt x="401904" y="196646"/>
                  </a:lnTo>
                  <a:lnTo>
                    <a:pt x="410349" y="191693"/>
                  </a:lnTo>
                  <a:lnTo>
                    <a:pt x="416483" y="185166"/>
                  </a:lnTo>
                  <a:lnTo>
                    <a:pt x="417093" y="184518"/>
                  </a:lnTo>
                  <a:lnTo>
                    <a:pt x="422148" y="175107"/>
                  </a:lnTo>
                  <a:lnTo>
                    <a:pt x="422529" y="175107"/>
                  </a:lnTo>
                  <a:lnTo>
                    <a:pt x="425030" y="191693"/>
                  </a:lnTo>
                  <a:lnTo>
                    <a:pt x="425069" y="191884"/>
                  </a:lnTo>
                  <a:lnTo>
                    <a:pt x="442341" y="189344"/>
                  </a:lnTo>
                  <a:close/>
                </a:path>
                <a:path w="1011554" h="251460">
                  <a:moveTo>
                    <a:pt x="518160" y="85890"/>
                  </a:moveTo>
                  <a:lnTo>
                    <a:pt x="517867" y="84010"/>
                  </a:lnTo>
                  <a:lnTo>
                    <a:pt x="517804" y="83502"/>
                  </a:lnTo>
                  <a:lnTo>
                    <a:pt x="515493" y="67983"/>
                  </a:lnTo>
                  <a:lnTo>
                    <a:pt x="513003" y="67373"/>
                  </a:lnTo>
                  <a:lnTo>
                    <a:pt x="509397" y="67373"/>
                  </a:lnTo>
                  <a:lnTo>
                    <a:pt x="480301" y="96367"/>
                  </a:lnTo>
                  <a:lnTo>
                    <a:pt x="479806" y="96367"/>
                  </a:lnTo>
                  <a:lnTo>
                    <a:pt x="476631" y="74155"/>
                  </a:lnTo>
                  <a:lnTo>
                    <a:pt x="459359" y="76695"/>
                  </a:lnTo>
                  <a:lnTo>
                    <a:pt x="475234" y="184492"/>
                  </a:lnTo>
                  <a:lnTo>
                    <a:pt x="492506" y="181952"/>
                  </a:lnTo>
                  <a:lnTo>
                    <a:pt x="484378" y="127000"/>
                  </a:lnTo>
                  <a:lnTo>
                    <a:pt x="483577" y="118414"/>
                  </a:lnTo>
                  <a:lnTo>
                    <a:pt x="510286" y="83502"/>
                  </a:lnTo>
                  <a:lnTo>
                    <a:pt x="514731" y="84010"/>
                  </a:lnTo>
                  <a:lnTo>
                    <a:pt x="518160" y="85890"/>
                  </a:lnTo>
                  <a:close/>
                </a:path>
                <a:path w="1011554" h="251460">
                  <a:moveTo>
                    <a:pt x="695693" y="117106"/>
                  </a:moveTo>
                  <a:lnTo>
                    <a:pt x="686943" y="88226"/>
                  </a:lnTo>
                  <a:lnTo>
                    <a:pt x="682371" y="83781"/>
                  </a:lnTo>
                  <a:lnTo>
                    <a:pt x="677926" y="80924"/>
                  </a:lnTo>
                  <a:lnTo>
                    <a:pt x="677926" y="118833"/>
                  </a:lnTo>
                  <a:lnTo>
                    <a:pt x="676198" y="125793"/>
                  </a:lnTo>
                  <a:lnTo>
                    <a:pt x="624078" y="146215"/>
                  </a:lnTo>
                  <a:lnTo>
                    <a:pt x="616077" y="91897"/>
                  </a:lnTo>
                  <a:lnTo>
                    <a:pt x="636397" y="88900"/>
                  </a:lnTo>
                  <a:lnTo>
                    <a:pt x="652551" y="88226"/>
                  </a:lnTo>
                  <a:lnTo>
                    <a:pt x="664667" y="91567"/>
                  </a:lnTo>
                  <a:lnTo>
                    <a:pt x="672693" y="98920"/>
                  </a:lnTo>
                  <a:lnTo>
                    <a:pt x="676656" y="110274"/>
                  </a:lnTo>
                  <a:lnTo>
                    <a:pt x="677926" y="118833"/>
                  </a:lnTo>
                  <a:lnTo>
                    <a:pt x="677926" y="80924"/>
                  </a:lnTo>
                  <a:lnTo>
                    <a:pt x="656209" y="75857"/>
                  </a:lnTo>
                  <a:lnTo>
                    <a:pt x="656209" y="75438"/>
                  </a:lnTo>
                  <a:lnTo>
                    <a:pt x="663956" y="71564"/>
                  </a:lnTo>
                  <a:lnTo>
                    <a:pt x="669671" y="66128"/>
                  </a:lnTo>
                  <a:lnTo>
                    <a:pt x="677037" y="52133"/>
                  </a:lnTo>
                  <a:lnTo>
                    <a:pt x="678307" y="44361"/>
                  </a:lnTo>
                  <a:lnTo>
                    <a:pt x="677037" y="35788"/>
                  </a:lnTo>
                  <a:lnTo>
                    <a:pt x="675220" y="28587"/>
                  </a:lnTo>
                  <a:lnTo>
                    <a:pt x="672820" y="23774"/>
                  </a:lnTo>
                  <a:lnTo>
                    <a:pt x="672096" y="22301"/>
                  </a:lnTo>
                  <a:lnTo>
                    <a:pt x="667651" y="16954"/>
                  </a:lnTo>
                  <a:lnTo>
                    <a:pt x="661924" y="12534"/>
                  </a:lnTo>
                  <a:lnTo>
                    <a:pt x="660273" y="11760"/>
                  </a:lnTo>
                  <a:lnTo>
                    <a:pt x="660273" y="50495"/>
                  </a:lnTo>
                  <a:lnTo>
                    <a:pt x="658495" y="57480"/>
                  </a:lnTo>
                  <a:lnTo>
                    <a:pt x="653542" y="62966"/>
                  </a:lnTo>
                  <a:lnTo>
                    <a:pt x="648716" y="68453"/>
                  </a:lnTo>
                  <a:lnTo>
                    <a:pt x="641477" y="71907"/>
                  </a:lnTo>
                  <a:lnTo>
                    <a:pt x="613664" y="75996"/>
                  </a:lnTo>
                  <a:lnTo>
                    <a:pt x="606552" y="27254"/>
                  </a:lnTo>
                  <a:lnTo>
                    <a:pt x="626745" y="24257"/>
                  </a:lnTo>
                  <a:lnTo>
                    <a:pt x="639622" y="23774"/>
                  </a:lnTo>
                  <a:lnTo>
                    <a:pt x="649300" y="26568"/>
                  </a:lnTo>
                  <a:lnTo>
                    <a:pt x="655764" y="32639"/>
                  </a:lnTo>
                  <a:lnTo>
                    <a:pt x="659003" y="41998"/>
                  </a:lnTo>
                  <a:lnTo>
                    <a:pt x="660273" y="50495"/>
                  </a:lnTo>
                  <a:lnTo>
                    <a:pt x="660273" y="11760"/>
                  </a:lnTo>
                  <a:lnTo>
                    <a:pt x="655027" y="9271"/>
                  </a:lnTo>
                  <a:lnTo>
                    <a:pt x="647331" y="7340"/>
                  </a:lnTo>
                  <a:lnTo>
                    <a:pt x="638784" y="6769"/>
                  </a:lnTo>
                  <a:lnTo>
                    <a:pt x="629412" y="7531"/>
                  </a:lnTo>
                  <a:lnTo>
                    <a:pt x="586486" y="13855"/>
                  </a:lnTo>
                  <a:lnTo>
                    <a:pt x="608711" y="164820"/>
                  </a:lnTo>
                  <a:lnTo>
                    <a:pt x="652653" y="158343"/>
                  </a:lnTo>
                  <a:lnTo>
                    <a:pt x="680681" y="146215"/>
                  </a:lnTo>
                  <a:lnTo>
                    <a:pt x="685927" y="141173"/>
                  </a:lnTo>
                  <a:lnTo>
                    <a:pt x="691070" y="133819"/>
                  </a:lnTo>
                  <a:lnTo>
                    <a:pt x="694232" y="125996"/>
                  </a:lnTo>
                  <a:lnTo>
                    <a:pt x="694321" y="125793"/>
                  </a:lnTo>
                  <a:lnTo>
                    <a:pt x="695693" y="117106"/>
                  </a:lnTo>
                  <a:close/>
                </a:path>
                <a:path w="1011554" h="251460">
                  <a:moveTo>
                    <a:pt x="807212" y="135572"/>
                  </a:moveTo>
                  <a:lnTo>
                    <a:pt x="805091" y="121335"/>
                  </a:lnTo>
                  <a:lnTo>
                    <a:pt x="799490" y="83591"/>
                  </a:lnTo>
                  <a:lnTo>
                    <a:pt x="796798" y="65455"/>
                  </a:lnTo>
                  <a:lnTo>
                    <a:pt x="791832" y="48221"/>
                  </a:lnTo>
                  <a:lnTo>
                    <a:pt x="789800" y="45593"/>
                  </a:lnTo>
                  <a:lnTo>
                    <a:pt x="784860" y="39268"/>
                  </a:lnTo>
                  <a:lnTo>
                    <a:pt x="784860" y="103517"/>
                  </a:lnTo>
                  <a:lnTo>
                    <a:pt x="783082" y="111531"/>
                  </a:lnTo>
                  <a:lnTo>
                    <a:pt x="778510" y="118351"/>
                  </a:lnTo>
                  <a:lnTo>
                    <a:pt x="773811" y="125171"/>
                  </a:lnTo>
                  <a:lnTo>
                    <a:pt x="767080" y="129209"/>
                  </a:lnTo>
                  <a:lnTo>
                    <a:pt x="752348" y="131394"/>
                  </a:lnTo>
                  <a:lnTo>
                    <a:pt x="747014" y="130467"/>
                  </a:lnTo>
                  <a:lnTo>
                    <a:pt x="738632" y="124904"/>
                  </a:lnTo>
                  <a:lnTo>
                    <a:pt x="736092" y="120891"/>
                  </a:lnTo>
                  <a:lnTo>
                    <a:pt x="735330" y="115620"/>
                  </a:lnTo>
                  <a:lnTo>
                    <a:pt x="734187" y="108394"/>
                  </a:lnTo>
                  <a:lnTo>
                    <a:pt x="781812" y="83591"/>
                  </a:lnTo>
                  <a:lnTo>
                    <a:pt x="784783" y="103060"/>
                  </a:lnTo>
                  <a:lnTo>
                    <a:pt x="784860" y="103517"/>
                  </a:lnTo>
                  <a:lnTo>
                    <a:pt x="784860" y="39268"/>
                  </a:lnTo>
                  <a:lnTo>
                    <a:pt x="782866" y="36703"/>
                  </a:lnTo>
                  <a:lnTo>
                    <a:pt x="769874" y="30911"/>
                  </a:lnTo>
                  <a:lnTo>
                    <a:pt x="752563" y="30911"/>
                  </a:lnTo>
                  <a:lnTo>
                    <a:pt x="742924" y="32969"/>
                  </a:lnTo>
                  <a:lnTo>
                    <a:pt x="733755" y="36258"/>
                  </a:lnTo>
                  <a:lnTo>
                    <a:pt x="725360" y="40716"/>
                  </a:lnTo>
                  <a:lnTo>
                    <a:pt x="717804" y="46355"/>
                  </a:lnTo>
                  <a:lnTo>
                    <a:pt x="720344" y="64033"/>
                  </a:lnTo>
                  <a:lnTo>
                    <a:pt x="727557" y="57048"/>
                  </a:lnTo>
                  <a:lnTo>
                    <a:pt x="735495" y="51650"/>
                  </a:lnTo>
                  <a:lnTo>
                    <a:pt x="744181" y="47828"/>
                  </a:lnTo>
                  <a:lnTo>
                    <a:pt x="753618" y="45593"/>
                  </a:lnTo>
                  <a:lnTo>
                    <a:pt x="763536" y="45885"/>
                  </a:lnTo>
                  <a:lnTo>
                    <a:pt x="771220" y="50012"/>
                  </a:lnTo>
                  <a:lnTo>
                    <a:pt x="776630" y="57988"/>
                  </a:lnTo>
                  <a:lnTo>
                    <a:pt x="779780" y="69799"/>
                  </a:lnTo>
                  <a:lnTo>
                    <a:pt x="748157" y="79082"/>
                  </a:lnTo>
                  <a:lnTo>
                    <a:pt x="733196" y="85432"/>
                  </a:lnTo>
                  <a:lnTo>
                    <a:pt x="717804" y="119494"/>
                  </a:lnTo>
                  <a:lnTo>
                    <a:pt x="719201" y="128892"/>
                  </a:lnTo>
                  <a:lnTo>
                    <a:pt x="748995" y="146189"/>
                  </a:lnTo>
                  <a:lnTo>
                    <a:pt x="756666" y="145592"/>
                  </a:lnTo>
                  <a:lnTo>
                    <a:pt x="766775" y="142875"/>
                  </a:lnTo>
                  <a:lnTo>
                    <a:pt x="775220" y="137922"/>
                  </a:lnTo>
                  <a:lnTo>
                    <a:pt x="781354" y="131394"/>
                  </a:lnTo>
                  <a:lnTo>
                    <a:pt x="781964" y="130746"/>
                  </a:lnTo>
                  <a:lnTo>
                    <a:pt x="787019" y="121335"/>
                  </a:lnTo>
                  <a:lnTo>
                    <a:pt x="787400" y="121335"/>
                  </a:lnTo>
                  <a:lnTo>
                    <a:pt x="789901" y="137922"/>
                  </a:lnTo>
                  <a:lnTo>
                    <a:pt x="789940" y="138125"/>
                  </a:lnTo>
                  <a:lnTo>
                    <a:pt x="807212" y="135572"/>
                  </a:lnTo>
                  <a:close/>
                </a:path>
                <a:path w="1011554" h="251460">
                  <a:moveTo>
                    <a:pt x="901573" y="97637"/>
                  </a:moveTo>
                  <a:lnTo>
                    <a:pt x="889508" y="73901"/>
                  </a:lnTo>
                  <a:lnTo>
                    <a:pt x="886587" y="71869"/>
                  </a:lnTo>
                  <a:lnTo>
                    <a:pt x="883031" y="70167"/>
                  </a:lnTo>
                  <a:lnTo>
                    <a:pt x="874903" y="67424"/>
                  </a:lnTo>
                  <a:lnTo>
                    <a:pt x="870331" y="66179"/>
                  </a:lnTo>
                  <a:lnTo>
                    <a:pt x="861441" y="64185"/>
                  </a:lnTo>
                  <a:lnTo>
                    <a:pt x="858012" y="63360"/>
                  </a:lnTo>
                  <a:lnTo>
                    <a:pt x="839597" y="48412"/>
                  </a:lnTo>
                  <a:lnTo>
                    <a:pt x="839216" y="46164"/>
                  </a:lnTo>
                  <a:lnTo>
                    <a:pt x="839470" y="44030"/>
                  </a:lnTo>
                  <a:lnTo>
                    <a:pt x="840232" y="42024"/>
                  </a:lnTo>
                  <a:lnTo>
                    <a:pt x="840867" y="40017"/>
                  </a:lnTo>
                  <a:lnTo>
                    <a:pt x="866216" y="29502"/>
                  </a:lnTo>
                  <a:lnTo>
                    <a:pt x="873480" y="29921"/>
                  </a:lnTo>
                  <a:lnTo>
                    <a:pt x="880503" y="31394"/>
                  </a:lnTo>
                  <a:lnTo>
                    <a:pt x="887095" y="33870"/>
                  </a:lnTo>
                  <a:lnTo>
                    <a:pt x="886726" y="31394"/>
                  </a:lnTo>
                  <a:lnTo>
                    <a:pt x="886612" y="30607"/>
                  </a:lnTo>
                  <a:lnTo>
                    <a:pt x="886510" y="29921"/>
                  </a:lnTo>
                  <a:lnTo>
                    <a:pt x="886447" y="29502"/>
                  </a:lnTo>
                  <a:lnTo>
                    <a:pt x="884555" y="16395"/>
                  </a:lnTo>
                  <a:lnTo>
                    <a:pt x="878497" y="15125"/>
                  </a:lnTo>
                  <a:lnTo>
                    <a:pt x="872617" y="14554"/>
                  </a:lnTo>
                  <a:lnTo>
                    <a:pt x="865593" y="14554"/>
                  </a:lnTo>
                  <a:lnTo>
                    <a:pt x="858774" y="15252"/>
                  </a:lnTo>
                  <a:lnTo>
                    <a:pt x="853440" y="16027"/>
                  </a:lnTo>
                  <a:lnTo>
                    <a:pt x="848487" y="17437"/>
                  </a:lnTo>
                  <a:lnTo>
                    <a:pt x="843788" y="19507"/>
                  </a:lnTo>
                  <a:lnTo>
                    <a:pt x="838962" y="21564"/>
                  </a:lnTo>
                  <a:lnTo>
                    <a:pt x="834898" y="24206"/>
                  </a:lnTo>
                  <a:lnTo>
                    <a:pt x="831469" y="27406"/>
                  </a:lnTo>
                  <a:lnTo>
                    <a:pt x="827913" y="30607"/>
                  </a:lnTo>
                  <a:lnTo>
                    <a:pt x="825373" y="34315"/>
                  </a:lnTo>
                  <a:lnTo>
                    <a:pt x="821817" y="42799"/>
                  </a:lnTo>
                  <a:lnTo>
                    <a:pt x="821309" y="47434"/>
                  </a:lnTo>
                  <a:lnTo>
                    <a:pt x="822706" y="56629"/>
                  </a:lnTo>
                  <a:lnTo>
                    <a:pt x="842264" y="75717"/>
                  </a:lnTo>
                  <a:lnTo>
                    <a:pt x="846074" y="77114"/>
                  </a:lnTo>
                  <a:lnTo>
                    <a:pt x="850696" y="78422"/>
                  </a:lnTo>
                  <a:lnTo>
                    <a:pt x="862711" y="81229"/>
                  </a:lnTo>
                  <a:lnTo>
                    <a:pt x="869061" y="82804"/>
                  </a:lnTo>
                  <a:lnTo>
                    <a:pt x="883285" y="96596"/>
                  </a:lnTo>
                  <a:lnTo>
                    <a:pt x="882916" y="102450"/>
                  </a:lnTo>
                  <a:lnTo>
                    <a:pt x="882853" y="103441"/>
                  </a:lnTo>
                  <a:lnTo>
                    <a:pt x="879297" y="108813"/>
                  </a:lnTo>
                  <a:lnTo>
                    <a:pt x="872502" y="112776"/>
                  </a:lnTo>
                  <a:lnTo>
                    <a:pt x="872350" y="112776"/>
                  </a:lnTo>
                  <a:lnTo>
                    <a:pt x="862838" y="115112"/>
                  </a:lnTo>
                  <a:lnTo>
                    <a:pt x="854430" y="115684"/>
                  </a:lnTo>
                  <a:lnTo>
                    <a:pt x="846175" y="114909"/>
                  </a:lnTo>
                  <a:lnTo>
                    <a:pt x="838098" y="112776"/>
                  </a:lnTo>
                  <a:lnTo>
                    <a:pt x="830199" y="109270"/>
                  </a:lnTo>
                  <a:lnTo>
                    <a:pt x="832993" y="127787"/>
                  </a:lnTo>
                  <a:lnTo>
                    <a:pt x="839774" y="129667"/>
                  </a:lnTo>
                  <a:lnTo>
                    <a:pt x="847725" y="130746"/>
                  </a:lnTo>
                  <a:lnTo>
                    <a:pt x="854633" y="130746"/>
                  </a:lnTo>
                  <a:lnTo>
                    <a:pt x="893775" y="115684"/>
                  </a:lnTo>
                  <a:lnTo>
                    <a:pt x="894842" y="114731"/>
                  </a:lnTo>
                  <a:lnTo>
                    <a:pt x="897509" y="110998"/>
                  </a:lnTo>
                  <a:lnTo>
                    <a:pt x="901065" y="102450"/>
                  </a:lnTo>
                  <a:lnTo>
                    <a:pt x="901573" y="97637"/>
                  </a:lnTo>
                  <a:close/>
                </a:path>
                <a:path w="1011554" h="251460">
                  <a:moveTo>
                    <a:pt x="1011428" y="54825"/>
                  </a:moveTo>
                  <a:lnTo>
                    <a:pt x="1010894" y="51371"/>
                  </a:lnTo>
                  <a:lnTo>
                    <a:pt x="1010031" y="45770"/>
                  </a:lnTo>
                  <a:lnTo>
                    <a:pt x="1007592" y="34391"/>
                  </a:lnTo>
                  <a:lnTo>
                    <a:pt x="1003935" y="24536"/>
                  </a:lnTo>
                  <a:lnTo>
                    <a:pt x="999109" y="16383"/>
                  </a:lnTo>
                  <a:lnTo>
                    <a:pt x="999020" y="16230"/>
                  </a:lnTo>
                  <a:lnTo>
                    <a:pt x="996950" y="13944"/>
                  </a:lnTo>
                  <a:lnTo>
                    <a:pt x="992886" y="9474"/>
                  </a:lnTo>
                  <a:lnTo>
                    <a:pt x="991489" y="8521"/>
                  </a:lnTo>
                  <a:lnTo>
                    <a:pt x="991489" y="42799"/>
                  </a:lnTo>
                  <a:lnTo>
                    <a:pt x="933323" y="51371"/>
                  </a:lnTo>
                  <a:lnTo>
                    <a:pt x="951738" y="16383"/>
                  </a:lnTo>
                  <a:lnTo>
                    <a:pt x="968375" y="13944"/>
                  </a:lnTo>
                  <a:lnTo>
                    <a:pt x="975360" y="15748"/>
                  </a:lnTo>
                  <a:lnTo>
                    <a:pt x="980948" y="20586"/>
                  </a:lnTo>
                  <a:lnTo>
                    <a:pt x="986409" y="25438"/>
                  </a:lnTo>
                  <a:lnTo>
                    <a:pt x="989965" y="32842"/>
                  </a:lnTo>
                  <a:lnTo>
                    <a:pt x="991489" y="42799"/>
                  </a:lnTo>
                  <a:lnTo>
                    <a:pt x="991489" y="8521"/>
                  </a:lnTo>
                  <a:lnTo>
                    <a:pt x="985570" y="4432"/>
                  </a:lnTo>
                  <a:lnTo>
                    <a:pt x="977341" y="1270"/>
                  </a:lnTo>
                  <a:lnTo>
                    <a:pt x="968184" y="0"/>
                  </a:lnTo>
                  <a:lnTo>
                    <a:pt x="958088" y="609"/>
                  </a:lnTo>
                  <a:lnTo>
                    <a:pt x="925068" y="21678"/>
                  </a:lnTo>
                  <a:lnTo>
                    <a:pt x="916025" y="51371"/>
                  </a:lnTo>
                  <a:lnTo>
                    <a:pt x="915898" y="52654"/>
                  </a:lnTo>
                  <a:lnTo>
                    <a:pt x="929055" y="96939"/>
                  </a:lnTo>
                  <a:lnTo>
                    <a:pt x="963002" y="114249"/>
                  </a:lnTo>
                  <a:lnTo>
                    <a:pt x="973963" y="113576"/>
                  </a:lnTo>
                  <a:lnTo>
                    <a:pt x="1010031" y="97713"/>
                  </a:lnTo>
                  <a:lnTo>
                    <a:pt x="1007630" y="81610"/>
                  </a:lnTo>
                  <a:lnTo>
                    <a:pt x="1000556" y="87947"/>
                  </a:lnTo>
                  <a:lnTo>
                    <a:pt x="992987" y="92875"/>
                  </a:lnTo>
                  <a:lnTo>
                    <a:pt x="984770" y="96380"/>
                  </a:lnTo>
                  <a:lnTo>
                    <a:pt x="975995" y="98437"/>
                  </a:lnTo>
                  <a:lnTo>
                    <a:pt x="968222" y="98971"/>
                  </a:lnTo>
                  <a:lnTo>
                    <a:pt x="961148" y="98132"/>
                  </a:lnTo>
                  <a:lnTo>
                    <a:pt x="935228" y="66040"/>
                  </a:lnTo>
                  <a:lnTo>
                    <a:pt x="1011428" y="54825"/>
                  </a:lnTo>
                  <a:close/>
                </a:path>
              </a:pathLst>
            </a:custGeom>
            <a:solidFill>
              <a:srgbClr val="4AB5C5"/>
            </a:solidFill>
          </p:spPr>
          <p:txBody>
            <a:bodyPr wrap="square" lIns="0" tIns="0" rIns="0" bIns="0" rtlCol="0"/>
            <a:lstStyle/>
            <a:p>
              <a:endParaRPr/>
            </a:p>
          </p:txBody>
        </p:sp>
        <p:pic>
          <p:nvPicPr>
            <p:cNvPr id="9" name="object 9"/>
            <p:cNvPicPr/>
            <p:nvPr/>
          </p:nvPicPr>
          <p:blipFill>
            <a:blip r:embed="rId7" cstate="print"/>
            <a:stretch>
              <a:fillRect/>
            </a:stretch>
          </p:blipFill>
          <p:spPr>
            <a:xfrm>
              <a:off x="9070848" y="1624584"/>
              <a:ext cx="1604645" cy="5233412"/>
            </a:xfrm>
            <a:prstGeom prst="rect">
              <a:avLst/>
            </a:prstGeom>
          </p:spPr>
        </p:pic>
        <p:sp>
          <p:nvSpPr>
            <p:cNvPr id="10" name="object 10"/>
            <p:cNvSpPr/>
            <p:nvPr/>
          </p:nvSpPr>
          <p:spPr>
            <a:xfrm>
              <a:off x="7004304" y="1501139"/>
              <a:ext cx="2344420" cy="565785"/>
            </a:xfrm>
            <a:custGeom>
              <a:avLst/>
              <a:gdLst/>
              <a:ahLst/>
              <a:cxnLst/>
              <a:rect l="l" t="t" r="r" b="b"/>
              <a:pathLst>
                <a:path w="2344420" h="565785">
                  <a:moveTo>
                    <a:pt x="2343911" y="0"/>
                  </a:moveTo>
                  <a:lnTo>
                    <a:pt x="0" y="0"/>
                  </a:lnTo>
                  <a:lnTo>
                    <a:pt x="0" y="565403"/>
                  </a:lnTo>
                  <a:lnTo>
                    <a:pt x="2343911" y="565403"/>
                  </a:lnTo>
                  <a:lnTo>
                    <a:pt x="2343911" y="0"/>
                  </a:lnTo>
                  <a:close/>
                </a:path>
              </a:pathLst>
            </a:custGeom>
            <a:solidFill>
              <a:srgbClr val="DCE6F1"/>
            </a:solidFill>
          </p:spPr>
          <p:txBody>
            <a:bodyPr wrap="square" lIns="0" tIns="0" rIns="0" bIns="0" rtlCol="0"/>
            <a:lstStyle/>
            <a:p>
              <a:endParaRPr/>
            </a:p>
          </p:txBody>
        </p:sp>
      </p:grpSp>
      <p:sp>
        <p:nvSpPr>
          <p:cNvPr id="11" name="object 11"/>
          <p:cNvSpPr txBox="1"/>
          <p:nvPr/>
        </p:nvSpPr>
        <p:spPr>
          <a:xfrm>
            <a:off x="7806943" y="1553082"/>
            <a:ext cx="739140" cy="168275"/>
          </a:xfrm>
          <a:prstGeom prst="rect">
            <a:avLst/>
          </a:prstGeom>
        </p:spPr>
        <p:txBody>
          <a:bodyPr vert="horz" wrap="square" lIns="0" tIns="17145" rIns="0" bIns="0" rtlCol="0">
            <a:spAutoFit/>
          </a:bodyPr>
          <a:lstStyle/>
          <a:p>
            <a:pPr marL="12700">
              <a:lnSpc>
                <a:spcPct val="100000"/>
              </a:lnSpc>
              <a:spcBef>
                <a:spcPts val="135"/>
              </a:spcBef>
            </a:pPr>
            <a:r>
              <a:rPr sz="900" b="1" spc="-10" dirty="0">
                <a:latin typeface="Yu Gothic UI"/>
                <a:cs typeface="Yu Gothic UI"/>
              </a:rPr>
              <a:t>月面離着陸船</a:t>
            </a:r>
            <a:endParaRPr sz="900">
              <a:latin typeface="Yu Gothic UI"/>
              <a:cs typeface="Yu Gothic UI"/>
            </a:endParaRPr>
          </a:p>
        </p:txBody>
      </p:sp>
      <p:sp>
        <p:nvSpPr>
          <p:cNvPr id="12" name="object 12"/>
          <p:cNvSpPr txBox="1"/>
          <p:nvPr/>
        </p:nvSpPr>
        <p:spPr>
          <a:xfrm>
            <a:off x="7084568" y="1749679"/>
            <a:ext cx="2136775" cy="260350"/>
          </a:xfrm>
          <a:prstGeom prst="rect">
            <a:avLst/>
          </a:prstGeom>
        </p:spPr>
        <p:txBody>
          <a:bodyPr vert="horz" wrap="square" lIns="0" tIns="14604" rIns="0" bIns="0" rtlCol="0">
            <a:spAutoFit/>
          </a:bodyPr>
          <a:lstStyle/>
          <a:p>
            <a:pPr marL="12700">
              <a:lnSpc>
                <a:spcPct val="100000"/>
              </a:lnSpc>
              <a:spcBef>
                <a:spcPts val="114"/>
              </a:spcBef>
            </a:pPr>
            <a:r>
              <a:rPr sz="750" b="1" dirty="0">
                <a:latin typeface="Yu Gothic UI"/>
                <a:cs typeface="Yu Gothic UI"/>
              </a:rPr>
              <a:t>・</a:t>
            </a:r>
            <a:r>
              <a:rPr sz="750" spc="-10" dirty="0">
                <a:latin typeface="Yu Gothic UI"/>
                <a:cs typeface="Yu Gothic UI"/>
              </a:rPr>
              <a:t>月面で生成された酸素、水素を使ったエンジンシステム</a:t>
            </a:r>
            <a:endParaRPr sz="750">
              <a:latin typeface="Yu Gothic UI"/>
              <a:cs typeface="Yu Gothic UI"/>
            </a:endParaRPr>
          </a:p>
          <a:p>
            <a:pPr marL="12700">
              <a:lnSpc>
                <a:spcPct val="100000"/>
              </a:lnSpc>
              <a:spcBef>
                <a:spcPts val="25"/>
              </a:spcBef>
            </a:pPr>
            <a:r>
              <a:rPr sz="750" spc="-5" dirty="0">
                <a:latin typeface="Yu Gothic UI"/>
                <a:cs typeface="Yu Gothic UI"/>
              </a:rPr>
              <a:t>、極低温推進剤の断熱技術を研究中。</a:t>
            </a:r>
            <a:endParaRPr sz="750">
              <a:latin typeface="Yu Gothic UI"/>
              <a:cs typeface="Yu Gothic UI"/>
            </a:endParaRPr>
          </a:p>
        </p:txBody>
      </p:sp>
      <p:sp>
        <p:nvSpPr>
          <p:cNvPr id="13" name="object 13"/>
          <p:cNvSpPr/>
          <p:nvPr/>
        </p:nvSpPr>
        <p:spPr>
          <a:xfrm>
            <a:off x="5743955" y="1325880"/>
            <a:ext cx="1298575" cy="338455"/>
          </a:xfrm>
          <a:custGeom>
            <a:avLst/>
            <a:gdLst/>
            <a:ahLst/>
            <a:cxnLst/>
            <a:rect l="l" t="t" r="r" b="b"/>
            <a:pathLst>
              <a:path w="1298575" h="338455">
                <a:moveTo>
                  <a:pt x="1298448" y="0"/>
                </a:moveTo>
                <a:lnTo>
                  <a:pt x="0" y="0"/>
                </a:lnTo>
                <a:lnTo>
                  <a:pt x="0" y="338327"/>
                </a:lnTo>
                <a:lnTo>
                  <a:pt x="1298448" y="338327"/>
                </a:lnTo>
                <a:lnTo>
                  <a:pt x="1298448" y="0"/>
                </a:lnTo>
                <a:close/>
              </a:path>
            </a:pathLst>
          </a:custGeom>
          <a:solidFill>
            <a:srgbClr val="DCE6F1"/>
          </a:solidFill>
        </p:spPr>
        <p:txBody>
          <a:bodyPr wrap="square" lIns="0" tIns="0" rIns="0" bIns="0" rtlCol="0"/>
          <a:lstStyle/>
          <a:p>
            <a:endParaRPr/>
          </a:p>
        </p:txBody>
      </p:sp>
      <p:sp>
        <p:nvSpPr>
          <p:cNvPr id="14" name="object 14"/>
          <p:cNvSpPr txBox="1"/>
          <p:nvPr/>
        </p:nvSpPr>
        <p:spPr>
          <a:xfrm>
            <a:off x="5940297" y="1336293"/>
            <a:ext cx="907415" cy="311785"/>
          </a:xfrm>
          <a:prstGeom prst="rect">
            <a:avLst/>
          </a:prstGeom>
        </p:spPr>
        <p:txBody>
          <a:bodyPr vert="horz" wrap="square" lIns="0" tIns="17145" rIns="0" bIns="0" rtlCol="0">
            <a:spAutoFit/>
          </a:bodyPr>
          <a:lstStyle/>
          <a:p>
            <a:pPr algn="ctr">
              <a:lnSpc>
                <a:spcPct val="100000"/>
              </a:lnSpc>
              <a:spcBef>
                <a:spcPts val="135"/>
              </a:spcBef>
            </a:pPr>
            <a:r>
              <a:rPr sz="900" b="1" spc="-10" dirty="0">
                <a:latin typeface="Yu Gothic UI"/>
                <a:cs typeface="Yu Gothic UI"/>
              </a:rPr>
              <a:t>月周回ステーション</a:t>
            </a:r>
            <a:endParaRPr sz="900">
              <a:latin typeface="Yu Gothic UI"/>
              <a:cs typeface="Yu Gothic UI"/>
            </a:endParaRPr>
          </a:p>
          <a:p>
            <a:pPr algn="ctr">
              <a:lnSpc>
                <a:spcPct val="100000"/>
              </a:lnSpc>
              <a:spcBef>
                <a:spcPts val="45"/>
              </a:spcBef>
            </a:pPr>
            <a:r>
              <a:rPr sz="900" b="1" spc="-10" dirty="0">
                <a:latin typeface="Yu Gothic UI"/>
                <a:cs typeface="Yu Gothic UI"/>
              </a:rPr>
              <a:t>(Gateway)</a:t>
            </a:r>
            <a:endParaRPr sz="900">
              <a:latin typeface="Yu Gothic UI"/>
              <a:cs typeface="Yu Gothic UI"/>
            </a:endParaRPr>
          </a:p>
        </p:txBody>
      </p:sp>
      <p:sp>
        <p:nvSpPr>
          <p:cNvPr id="15" name="object 15"/>
          <p:cNvSpPr/>
          <p:nvPr/>
        </p:nvSpPr>
        <p:spPr>
          <a:xfrm>
            <a:off x="7930895" y="6175247"/>
            <a:ext cx="2430780" cy="672465"/>
          </a:xfrm>
          <a:custGeom>
            <a:avLst/>
            <a:gdLst/>
            <a:ahLst/>
            <a:cxnLst/>
            <a:rect l="l" t="t" r="r" b="b"/>
            <a:pathLst>
              <a:path w="2430779" h="672465">
                <a:moveTo>
                  <a:pt x="2430779" y="0"/>
                </a:moveTo>
                <a:lnTo>
                  <a:pt x="0" y="0"/>
                </a:lnTo>
                <a:lnTo>
                  <a:pt x="0" y="672084"/>
                </a:lnTo>
                <a:lnTo>
                  <a:pt x="2430779" y="672084"/>
                </a:lnTo>
                <a:lnTo>
                  <a:pt x="2430779" y="0"/>
                </a:lnTo>
                <a:close/>
              </a:path>
            </a:pathLst>
          </a:custGeom>
          <a:solidFill>
            <a:srgbClr val="FFFFFF"/>
          </a:solidFill>
        </p:spPr>
        <p:txBody>
          <a:bodyPr wrap="square" lIns="0" tIns="0" rIns="0" bIns="0" rtlCol="0"/>
          <a:lstStyle/>
          <a:p>
            <a:endParaRPr/>
          </a:p>
        </p:txBody>
      </p:sp>
      <p:sp>
        <p:nvSpPr>
          <p:cNvPr id="16" name="object 16"/>
          <p:cNvSpPr txBox="1"/>
          <p:nvPr/>
        </p:nvSpPr>
        <p:spPr>
          <a:xfrm>
            <a:off x="8777985" y="6223812"/>
            <a:ext cx="739140" cy="168275"/>
          </a:xfrm>
          <a:prstGeom prst="rect">
            <a:avLst/>
          </a:prstGeom>
        </p:spPr>
        <p:txBody>
          <a:bodyPr vert="horz" wrap="square" lIns="0" tIns="17145" rIns="0" bIns="0" rtlCol="0">
            <a:spAutoFit/>
          </a:bodyPr>
          <a:lstStyle/>
          <a:p>
            <a:pPr marL="12700">
              <a:lnSpc>
                <a:spcPct val="100000"/>
              </a:lnSpc>
              <a:spcBef>
                <a:spcPts val="135"/>
              </a:spcBef>
            </a:pPr>
            <a:r>
              <a:rPr sz="900" b="1" spc="-10" dirty="0">
                <a:latin typeface="Yu Gothic UI"/>
                <a:cs typeface="Yu Gothic UI"/>
              </a:rPr>
              <a:t>月面居住施設</a:t>
            </a:r>
            <a:endParaRPr sz="900">
              <a:latin typeface="Yu Gothic UI"/>
              <a:cs typeface="Yu Gothic UI"/>
            </a:endParaRPr>
          </a:p>
        </p:txBody>
      </p:sp>
      <p:sp>
        <p:nvSpPr>
          <p:cNvPr id="17" name="object 17"/>
          <p:cNvSpPr txBox="1"/>
          <p:nvPr/>
        </p:nvSpPr>
        <p:spPr>
          <a:xfrm>
            <a:off x="8011414" y="6420103"/>
            <a:ext cx="2193925" cy="377825"/>
          </a:xfrm>
          <a:prstGeom prst="rect">
            <a:avLst/>
          </a:prstGeom>
        </p:spPr>
        <p:txBody>
          <a:bodyPr vert="horz" wrap="square" lIns="0" tIns="15240" rIns="0" bIns="0" rtlCol="0">
            <a:spAutoFit/>
          </a:bodyPr>
          <a:lstStyle/>
          <a:p>
            <a:pPr marL="12700">
              <a:lnSpc>
                <a:spcPct val="100000"/>
              </a:lnSpc>
              <a:spcBef>
                <a:spcPts val="120"/>
              </a:spcBef>
            </a:pPr>
            <a:r>
              <a:rPr sz="750" spc="-15" dirty="0">
                <a:latin typeface="Yu Gothic UI"/>
                <a:cs typeface="Yu Gothic UI"/>
              </a:rPr>
              <a:t>・建設業者やハウスメーカが、スマートハウス建築技術や軽</a:t>
            </a:r>
            <a:endParaRPr sz="750">
              <a:latin typeface="Yu Gothic UI"/>
              <a:cs typeface="Yu Gothic UI"/>
            </a:endParaRPr>
          </a:p>
          <a:p>
            <a:pPr marL="12700">
              <a:lnSpc>
                <a:spcPct val="100000"/>
              </a:lnSpc>
              <a:spcBef>
                <a:spcPts val="25"/>
              </a:spcBef>
            </a:pPr>
            <a:r>
              <a:rPr sz="750" spc="-5" dirty="0">
                <a:latin typeface="Yu Gothic UI"/>
                <a:cs typeface="Yu Gothic UI"/>
              </a:rPr>
              <a:t>量断熱材料研究などを検討中。</a:t>
            </a:r>
            <a:endParaRPr sz="750">
              <a:latin typeface="Yu Gothic UI"/>
              <a:cs typeface="Yu Gothic UI"/>
            </a:endParaRPr>
          </a:p>
          <a:p>
            <a:pPr marL="12700">
              <a:lnSpc>
                <a:spcPct val="100000"/>
              </a:lnSpc>
              <a:spcBef>
                <a:spcPts val="25"/>
              </a:spcBef>
            </a:pPr>
            <a:r>
              <a:rPr sz="750" spc="-5" dirty="0">
                <a:latin typeface="Yu Gothic UI"/>
                <a:cs typeface="Yu Gothic UI"/>
              </a:rPr>
              <a:t>・食品業者が保存食技術等で宇宙食開発を検討中。</a:t>
            </a:r>
            <a:endParaRPr sz="750">
              <a:latin typeface="Yu Gothic UI"/>
              <a:cs typeface="Yu Gothic UI"/>
            </a:endParaRPr>
          </a:p>
        </p:txBody>
      </p:sp>
      <p:grpSp>
        <p:nvGrpSpPr>
          <p:cNvPr id="18" name="object 18"/>
          <p:cNvGrpSpPr/>
          <p:nvPr/>
        </p:nvGrpSpPr>
        <p:grpSpPr>
          <a:xfrm>
            <a:off x="1755648" y="5663184"/>
            <a:ext cx="7435850" cy="932815"/>
            <a:chOff x="1755648" y="5663184"/>
            <a:chExt cx="7435850" cy="932815"/>
          </a:xfrm>
        </p:grpSpPr>
        <p:pic>
          <p:nvPicPr>
            <p:cNvPr id="19" name="object 19"/>
            <p:cNvPicPr/>
            <p:nvPr/>
          </p:nvPicPr>
          <p:blipFill>
            <a:blip r:embed="rId8" cstate="print"/>
            <a:stretch>
              <a:fillRect/>
            </a:stretch>
          </p:blipFill>
          <p:spPr>
            <a:xfrm>
              <a:off x="8785860" y="5663184"/>
              <a:ext cx="405396" cy="571500"/>
            </a:xfrm>
            <a:prstGeom prst="rect">
              <a:avLst/>
            </a:prstGeom>
          </p:spPr>
        </p:pic>
        <p:sp>
          <p:nvSpPr>
            <p:cNvPr id="20" name="object 20"/>
            <p:cNvSpPr/>
            <p:nvPr/>
          </p:nvSpPr>
          <p:spPr>
            <a:xfrm>
              <a:off x="8904731" y="5724842"/>
              <a:ext cx="248920" cy="451484"/>
            </a:xfrm>
            <a:custGeom>
              <a:avLst/>
              <a:gdLst/>
              <a:ahLst/>
              <a:cxnLst/>
              <a:rect l="l" t="t" r="r" b="b"/>
              <a:pathLst>
                <a:path w="248920" h="451485">
                  <a:moveTo>
                    <a:pt x="236220" y="38100"/>
                  </a:moveTo>
                  <a:lnTo>
                    <a:pt x="236220" y="451243"/>
                  </a:lnTo>
                  <a:lnTo>
                    <a:pt x="248920" y="451243"/>
                  </a:lnTo>
                  <a:lnTo>
                    <a:pt x="248920" y="44450"/>
                  </a:lnTo>
                  <a:lnTo>
                    <a:pt x="242570" y="44450"/>
                  </a:lnTo>
                  <a:lnTo>
                    <a:pt x="236220" y="38100"/>
                  </a:lnTo>
                  <a:close/>
                </a:path>
                <a:path w="248920" h="451485">
                  <a:moveTo>
                    <a:pt x="76581" y="0"/>
                  </a:moveTo>
                  <a:lnTo>
                    <a:pt x="0" y="37401"/>
                  </a:lnTo>
                  <a:lnTo>
                    <a:pt x="75819" y="76200"/>
                  </a:lnTo>
                  <a:lnTo>
                    <a:pt x="76136" y="44450"/>
                  </a:lnTo>
                  <a:lnTo>
                    <a:pt x="63500" y="44450"/>
                  </a:lnTo>
                  <a:lnTo>
                    <a:pt x="63500" y="31750"/>
                  </a:lnTo>
                  <a:lnTo>
                    <a:pt x="76263" y="31750"/>
                  </a:lnTo>
                  <a:lnTo>
                    <a:pt x="76581" y="0"/>
                  </a:lnTo>
                  <a:close/>
                </a:path>
                <a:path w="248920" h="451485">
                  <a:moveTo>
                    <a:pt x="76263" y="31750"/>
                  </a:moveTo>
                  <a:lnTo>
                    <a:pt x="63500" y="31750"/>
                  </a:lnTo>
                  <a:lnTo>
                    <a:pt x="63500" y="44450"/>
                  </a:lnTo>
                  <a:lnTo>
                    <a:pt x="76136" y="44450"/>
                  </a:lnTo>
                  <a:lnTo>
                    <a:pt x="76263" y="31750"/>
                  </a:lnTo>
                  <a:close/>
                </a:path>
                <a:path w="248920" h="451485">
                  <a:moveTo>
                    <a:pt x="246125" y="31750"/>
                  </a:moveTo>
                  <a:lnTo>
                    <a:pt x="76263" y="31750"/>
                  </a:lnTo>
                  <a:lnTo>
                    <a:pt x="76136" y="44450"/>
                  </a:lnTo>
                  <a:lnTo>
                    <a:pt x="236220" y="44450"/>
                  </a:lnTo>
                  <a:lnTo>
                    <a:pt x="236220" y="38100"/>
                  </a:lnTo>
                  <a:lnTo>
                    <a:pt x="248920" y="38100"/>
                  </a:lnTo>
                  <a:lnTo>
                    <a:pt x="248920" y="34594"/>
                  </a:lnTo>
                  <a:lnTo>
                    <a:pt x="246125" y="31750"/>
                  </a:lnTo>
                  <a:close/>
                </a:path>
                <a:path w="248920" h="451485">
                  <a:moveTo>
                    <a:pt x="248920" y="38100"/>
                  </a:moveTo>
                  <a:lnTo>
                    <a:pt x="236220" y="38100"/>
                  </a:lnTo>
                  <a:lnTo>
                    <a:pt x="242570" y="44450"/>
                  </a:lnTo>
                  <a:lnTo>
                    <a:pt x="248920" y="44450"/>
                  </a:lnTo>
                  <a:lnTo>
                    <a:pt x="248920" y="38100"/>
                  </a:lnTo>
                  <a:close/>
                </a:path>
              </a:pathLst>
            </a:custGeom>
            <a:solidFill>
              <a:srgbClr val="4F81BC"/>
            </a:solidFill>
          </p:spPr>
          <p:txBody>
            <a:bodyPr wrap="square" lIns="0" tIns="0" rIns="0" bIns="0" rtlCol="0"/>
            <a:lstStyle/>
            <a:p>
              <a:endParaRPr/>
            </a:p>
          </p:txBody>
        </p:sp>
        <p:sp>
          <p:nvSpPr>
            <p:cNvPr id="21" name="object 21"/>
            <p:cNvSpPr/>
            <p:nvPr/>
          </p:nvSpPr>
          <p:spPr>
            <a:xfrm>
              <a:off x="1755648" y="5789676"/>
              <a:ext cx="1847214" cy="806450"/>
            </a:xfrm>
            <a:custGeom>
              <a:avLst/>
              <a:gdLst/>
              <a:ahLst/>
              <a:cxnLst/>
              <a:rect l="l" t="t" r="r" b="b"/>
              <a:pathLst>
                <a:path w="1847214" h="806450">
                  <a:moveTo>
                    <a:pt x="1847088" y="0"/>
                  </a:moveTo>
                  <a:lnTo>
                    <a:pt x="0" y="0"/>
                  </a:lnTo>
                  <a:lnTo>
                    <a:pt x="0" y="806196"/>
                  </a:lnTo>
                  <a:lnTo>
                    <a:pt x="1847088" y="806196"/>
                  </a:lnTo>
                  <a:lnTo>
                    <a:pt x="1847088" y="0"/>
                  </a:lnTo>
                  <a:close/>
                </a:path>
              </a:pathLst>
            </a:custGeom>
            <a:solidFill>
              <a:srgbClr val="FFFFFF"/>
            </a:solidFill>
          </p:spPr>
          <p:txBody>
            <a:bodyPr wrap="square" lIns="0" tIns="0" rIns="0" bIns="0" rtlCol="0"/>
            <a:lstStyle/>
            <a:p>
              <a:endParaRPr/>
            </a:p>
          </p:txBody>
        </p:sp>
      </p:grpSp>
      <p:sp>
        <p:nvSpPr>
          <p:cNvPr id="22" name="object 22"/>
          <p:cNvSpPr txBox="1"/>
          <p:nvPr/>
        </p:nvSpPr>
        <p:spPr>
          <a:xfrm>
            <a:off x="1835276" y="5721283"/>
            <a:ext cx="1662430" cy="875030"/>
          </a:xfrm>
          <a:prstGeom prst="rect">
            <a:avLst/>
          </a:prstGeom>
        </p:spPr>
        <p:txBody>
          <a:bodyPr vert="horz" wrap="square" lIns="0" tIns="82550" rIns="0" bIns="0" rtlCol="0">
            <a:spAutoFit/>
          </a:bodyPr>
          <a:lstStyle/>
          <a:p>
            <a:pPr marL="353695">
              <a:lnSpc>
                <a:spcPct val="100000"/>
              </a:lnSpc>
              <a:spcBef>
                <a:spcPts val="650"/>
              </a:spcBef>
            </a:pPr>
            <a:r>
              <a:rPr sz="900" b="1" spc="-10" dirty="0">
                <a:latin typeface="Yu Gothic UI"/>
                <a:cs typeface="Yu Gothic UI"/>
              </a:rPr>
              <a:t>月面有人与圧ローバ</a:t>
            </a:r>
            <a:endParaRPr sz="900">
              <a:latin typeface="Yu Gothic UI"/>
              <a:cs typeface="Yu Gothic UI"/>
            </a:endParaRPr>
          </a:p>
          <a:p>
            <a:pPr marL="12700" marR="5080">
              <a:lnSpc>
                <a:spcPct val="102699"/>
              </a:lnSpc>
              <a:spcBef>
                <a:spcPts val="430"/>
              </a:spcBef>
            </a:pPr>
            <a:r>
              <a:rPr sz="750" spc="5" dirty="0">
                <a:latin typeface="Yu Gothic UI"/>
                <a:cs typeface="Yu Gothic UI"/>
              </a:rPr>
              <a:t>・JAXA/産業界の共同研究において、月面</a:t>
            </a:r>
            <a:r>
              <a:rPr sz="750" spc="10" dirty="0">
                <a:latin typeface="Yu Gothic UI"/>
                <a:cs typeface="Yu Gothic UI"/>
              </a:rPr>
              <a:t>走行技術、燃料電池開発研究等に取り組み中。</a:t>
            </a:r>
            <a:endParaRPr sz="750">
              <a:latin typeface="Yu Gothic UI"/>
              <a:cs typeface="Yu Gothic UI"/>
            </a:endParaRPr>
          </a:p>
          <a:p>
            <a:pPr marL="12700">
              <a:lnSpc>
                <a:spcPct val="100000"/>
              </a:lnSpc>
              <a:spcBef>
                <a:spcPts val="20"/>
              </a:spcBef>
            </a:pPr>
            <a:r>
              <a:rPr sz="750" spc="-15" dirty="0">
                <a:latin typeface="Yu Gothic UI"/>
                <a:cs typeface="Yu Gothic UI"/>
              </a:rPr>
              <a:t>・有人与圧ローバが拓く月面社会に関する</a:t>
            </a:r>
            <a:endParaRPr sz="750">
              <a:latin typeface="Yu Gothic UI"/>
              <a:cs typeface="Yu Gothic UI"/>
            </a:endParaRPr>
          </a:p>
          <a:p>
            <a:pPr marL="12700">
              <a:lnSpc>
                <a:spcPct val="100000"/>
              </a:lnSpc>
              <a:spcBef>
                <a:spcPts val="30"/>
              </a:spcBef>
            </a:pPr>
            <a:r>
              <a:rPr sz="750" spc="-10" dirty="0">
                <a:latin typeface="Yu Gothic UI"/>
                <a:cs typeface="Yu Gothic UI"/>
              </a:rPr>
              <a:t>勉強会を開催中。</a:t>
            </a:r>
            <a:endParaRPr sz="750">
              <a:latin typeface="Yu Gothic UI"/>
              <a:cs typeface="Yu Gothic UI"/>
            </a:endParaRPr>
          </a:p>
        </p:txBody>
      </p:sp>
      <p:sp>
        <p:nvSpPr>
          <p:cNvPr id="23" name="object 23"/>
          <p:cNvSpPr/>
          <p:nvPr/>
        </p:nvSpPr>
        <p:spPr>
          <a:xfrm>
            <a:off x="1752600" y="2354579"/>
            <a:ext cx="1661160" cy="599440"/>
          </a:xfrm>
          <a:custGeom>
            <a:avLst/>
            <a:gdLst/>
            <a:ahLst/>
            <a:cxnLst/>
            <a:rect l="l" t="t" r="r" b="b"/>
            <a:pathLst>
              <a:path w="1661160" h="599439">
                <a:moveTo>
                  <a:pt x="1661160" y="0"/>
                </a:moveTo>
                <a:lnTo>
                  <a:pt x="0" y="0"/>
                </a:lnTo>
                <a:lnTo>
                  <a:pt x="0" y="598932"/>
                </a:lnTo>
                <a:lnTo>
                  <a:pt x="1661160" y="598932"/>
                </a:lnTo>
                <a:lnTo>
                  <a:pt x="1661160" y="0"/>
                </a:lnTo>
                <a:close/>
              </a:path>
            </a:pathLst>
          </a:custGeom>
          <a:solidFill>
            <a:srgbClr val="FFFFFF"/>
          </a:solidFill>
        </p:spPr>
        <p:txBody>
          <a:bodyPr wrap="square" lIns="0" tIns="0" rIns="0" bIns="0" rtlCol="0"/>
          <a:lstStyle/>
          <a:p>
            <a:endParaRPr dirty="0"/>
          </a:p>
        </p:txBody>
      </p:sp>
      <p:sp>
        <p:nvSpPr>
          <p:cNvPr id="24" name="object 24"/>
          <p:cNvSpPr txBox="1"/>
          <p:nvPr/>
        </p:nvSpPr>
        <p:spPr>
          <a:xfrm>
            <a:off x="2035301" y="2423541"/>
            <a:ext cx="1098550" cy="168275"/>
          </a:xfrm>
          <a:prstGeom prst="rect">
            <a:avLst/>
          </a:prstGeom>
        </p:spPr>
        <p:txBody>
          <a:bodyPr vert="horz" wrap="square" lIns="0" tIns="17145" rIns="0" bIns="0" rtlCol="0">
            <a:spAutoFit/>
          </a:bodyPr>
          <a:lstStyle/>
          <a:p>
            <a:pPr marL="12700">
              <a:lnSpc>
                <a:spcPct val="100000"/>
              </a:lnSpc>
              <a:spcBef>
                <a:spcPts val="135"/>
              </a:spcBef>
            </a:pPr>
            <a:r>
              <a:rPr sz="900" b="1" spc="-10" dirty="0">
                <a:latin typeface="Yu Gothic UI"/>
                <a:cs typeface="Yu Gothic UI"/>
              </a:rPr>
              <a:t>月面多目的軽量建機</a:t>
            </a:r>
            <a:endParaRPr sz="900">
              <a:latin typeface="Yu Gothic UI"/>
              <a:cs typeface="Yu Gothic UI"/>
            </a:endParaRPr>
          </a:p>
        </p:txBody>
      </p:sp>
      <p:sp>
        <p:nvSpPr>
          <p:cNvPr id="25" name="object 25"/>
          <p:cNvSpPr txBox="1"/>
          <p:nvPr/>
        </p:nvSpPr>
        <p:spPr>
          <a:xfrm>
            <a:off x="1831085" y="2620136"/>
            <a:ext cx="1433830" cy="260350"/>
          </a:xfrm>
          <a:prstGeom prst="rect">
            <a:avLst/>
          </a:prstGeom>
        </p:spPr>
        <p:txBody>
          <a:bodyPr vert="horz" wrap="square" lIns="0" tIns="11430" rIns="0" bIns="0" rtlCol="0">
            <a:spAutoFit/>
          </a:bodyPr>
          <a:lstStyle/>
          <a:p>
            <a:pPr marL="12700" marR="5080">
              <a:lnSpc>
                <a:spcPct val="102699"/>
              </a:lnSpc>
              <a:spcBef>
                <a:spcPts val="90"/>
              </a:spcBef>
            </a:pPr>
            <a:r>
              <a:rPr sz="750" spc="-5" dirty="0">
                <a:latin typeface="Yu Gothic UI"/>
                <a:cs typeface="Yu Gothic UI"/>
              </a:rPr>
              <a:t>・建設業者が軽量化建機システム技</a:t>
            </a:r>
            <a:r>
              <a:rPr sz="750" spc="-10" dirty="0">
                <a:latin typeface="Yu Gothic UI"/>
                <a:cs typeface="Yu Gothic UI"/>
              </a:rPr>
              <a:t>術などを検討中。</a:t>
            </a:r>
            <a:endParaRPr sz="750">
              <a:latin typeface="Yu Gothic UI"/>
              <a:cs typeface="Yu Gothic UI"/>
            </a:endParaRPr>
          </a:p>
        </p:txBody>
      </p:sp>
      <p:grpSp>
        <p:nvGrpSpPr>
          <p:cNvPr id="26" name="object 26"/>
          <p:cNvGrpSpPr/>
          <p:nvPr/>
        </p:nvGrpSpPr>
        <p:grpSpPr>
          <a:xfrm>
            <a:off x="3371088" y="2106167"/>
            <a:ext cx="3126105" cy="1623060"/>
            <a:chOff x="3371088" y="2106167"/>
            <a:chExt cx="3126105" cy="1623060"/>
          </a:xfrm>
        </p:grpSpPr>
        <p:pic>
          <p:nvPicPr>
            <p:cNvPr id="27" name="object 27"/>
            <p:cNvPicPr/>
            <p:nvPr/>
          </p:nvPicPr>
          <p:blipFill>
            <a:blip r:embed="rId9" cstate="print"/>
            <a:stretch>
              <a:fillRect/>
            </a:stretch>
          </p:blipFill>
          <p:spPr>
            <a:xfrm>
              <a:off x="3371088" y="2705074"/>
              <a:ext cx="1068311" cy="1024153"/>
            </a:xfrm>
            <a:prstGeom prst="rect">
              <a:avLst/>
            </a:prstGeom>
          </p:spPr>
        </p:pic>
        <p:sp>
          <p:nvSpPr>
            <p:cNvPr id="28" name="object 28"/>
            <p:cNvSpPr/>
            <p:nvPr/>
          </p:nvSpPr>
          <p:spPr>
            <a:xfrm>
              <a:off x="3413760" y="2727705"/>
              <a:ext cx="911225" cy="904875"/>
            </a:xfrm>
            <a:custGeom>
              <a:avLst/>
              <a:gdLst/>
              <a:ahLst/>
              <a:cxnLst/>
              <a:rect l="l" t="t" r="r" b="b"/>
              <a:pathLst>
                <a:path w="911225" h="904875">
                  <a:moveTo>
                    <a:pt x="835025" y="828675"/>
                  </a:moveTo>
                  <a:lnTo>
                    <a:pt x="835025" y="904875"/>
                  </a:lnTo>
                  <a:lnTo>
                    <a:pt x="898525" y="873125"/>
                  </a:lnTo>
                  <a:lnTo>
                    <a:pt x="847725" y="873125"/>
                  </a:lnTo>
                  <a:lnTo>
                    <a:pt x="847725" y="860425"/>
                  </a:lnTo>
                  <a:lnTo>
                    <a:pt x="898525" y="860425"/>
                  </a:lnTo>
                  <a:lnTo>
                    <a:pt x="835025" y="828675"/>
                  </a:lnTo>
                  <a:close/>
                </a:path>
                <a:path w="911225" h="904875">
                  <a:moveTo>
                    <a:pt x="449325" y="6350"/>
                  </a:moveTo>
                  <a:lnTo>
                    <a:pt x="449325" y="870331"/>
                  </a:lnTo>
                  <a:lnTo>
                    <a:pt x="452119" y="873125"/>
                  </a:lnTo>
                  <a:lnTo>
                    <a:pt x="835025" y="873125"/>
                  </a:lnTo>
                  <a:lnTo>
                    <a:pt x="835025" y="866775"/>
                  </a:lnTo>
                  <a:lnTo>
                    <a:pt x="462025" y="866775"/>
                  </a:lnTo>
                  <a:lnTo>
                    <a:pt x="455675" y="860425"/>
                  </a:lnTo>
                  <a:lnTo>
                    <a:pt x="462025" y="860425"/>
                  </a:lnTo>
                  <a:lnTo>
                    <a:pt x="462025" y="12700"/>
                  </a:lnTo>
                  <a:lnTo>
                    <a:pt x="455675" y="12700"/>
                  </a:lnTo>
                  <a:lnTo>
                    <a:pt x="449325" y="6350"/>
                  </a:lnTo>
                  <a:close/>
                </a:path>
                <a:path w="911225" h="904875">
                  <a:moveTo>
                    <a:pt x="898525" y="860425"/>
                  </a:moveTo>
                  <a:lnTo>
                    <a:pt x="847725" y="860425"/>
                  </a:lnTo>
                  <a:lnTo>
                    <a:pt x="847725" y="873125"/>
                  </a:lnTo>
                  <a:lnTo>
                    <a:pt x="898525" y="873125"/>
                  </a:lnTo>
                  <a:lnTo>
                    <a:pt x="911225" y="866775"/>
                  </a:lnTo>
                  <a:lnTo>
                    <a:pt x="898525" y="860425"/>
                  </a:lnTo>
                  <a:close/>
                </a:path>
                <a:path w="911225" h="904875">
                  <a:moveTo>
                    <a:pt x="462025" y="860425"/>
                  </a:moveTo>
                  <a:lnTo>
                    <a:pt x="455675" y="860425"/>
                  </a:lnTo>
                  <a:lnTo>
                    <a:pt x="462025" y="866775"/>
                  </a:lnTo>
                  <a:lnTo>
                    <a:pt x="462025" y="860425"/>
                  </a:lnTo>
                  <a:close/>
                </a:path>
                <a:path w="911225" h="904875">
                  <a:moveTo>
                    <a:pt x="835025" y="860425"/>
                  </a:moveTo>
                  <a:lnTo>
                    <a:pt x="462025" y="860425"/>
                  </a:lnTo>
                  <a:lnTo>
                    <a:pt x="462025" y="866775"/>
                  </a:lnTo>
                  <a:lnTo>
                    <a:pt x="835025" y="866775"/>
                  </a:lnTo>
                  <a:lnTo>
                    <a:pt x="835025" y="860425"/>
                  </a:lnTo>
                  <a:close/>
                </a:path>
                <a:path w="911225" h="904875">
                  <a:moveTo>
                    <a:pt x="459104" y="0"/>
                  </a:moveTo>
                  <a:lnTo>
                    <a:pt x="0" y="0"/>
                  </a:lnTo>
                  <a:lnTo>
                    <a:pt x="0" y="12700"/>
                  </a:lnTo>
                  <a:lnTo>
                    <a:pt x="449325" y="12700"/>
                  </a:lnTo>
                  <a:lnTo>
                    <a:pt x="449325" y="6350"/>
                  </a:lnTo>
                  <a:lnTo>
                    <a:pt x="462025" y="6350"/>
                  </a:lnTo>
                  <a:lnTo>
                    <a:pt x="462025" y="2794"/>
                  </a:lnTo>
                  <a:lnTo>
                    <a:pt x="459104" y="0"/>
                  </a:lnTo>
                  <a:close/>
                </a:path>
                <a:path w="911225" h="904875">
                  <a:moveTo>
                    <a:pt x="462025" y="6350"/>
                  </a:moveTo>
                  <a:lnTo>
                    <a:pt x="449325" y="6350"/>
                  </a:lnTo>
                  <a:lnTo>
                    <a:pt x="455675" y="12700"/>
                  </a:lnTo>
                  <a:lnTo>
                    <a:pt x="462025" y="12700"/>
                  </a:lnTo>
                  <a:lnTo>
                    <a:pt x="462025" y="6350"/>
                  </a:lnTo>
                  <a:close/>
                </a:path>
              </a:pathLst>
            </a:custGeom>
            <a:solidFill>
              <a:srgbClr val="4F81BC"/>
            </a:solidFill>
          </p:spPr>
          <p:txBody>
            <a:bodyPr wrap="square" lIns="0" tIns="0" rIns="0" bIns="0" rtlCol="0"/>
            <a:lstStyle/>
            <a:p>
              <a:endParaRPr/>
            </a:p>
          </p:txBody>
        </p:sp>
        <p:sp>
          <p:nvSpPr>
            <p:cNvPr id="29" name="object 29"/>
            <p:cNvSpPr/>
            <p:nvPr/>
          </p:nvSpPr>
          <p:spPr>
            <a:xfrm>
              <a:off x="3695700" y="2106167"/>
              <a:ext cx="2801620" cy="508000"/>
            </a:xfrm>
            <a:custGeom>
              <a:avLst/>
              <a:gdLst/>
              <a:ahLst/>
              <a:cxnLst/>
              <a:rect l="l" t="t" r="r" b="b"/>
              <a:pathLst>
                <a:path w="2801620" h="508000">
                  <a:moveTo>
                    <a:pt x="2801112" y="0"/>
                  </a:moveTo>
                  <a:lnTo>
                    <a:pt x="0" y="0"/>
                  </a:lnTo>
                  <a:lnTo>
                    <a:pt x="0" y="507491"/>
                  </a:lnTo>
                  <a:lnTo>
                    <a:pt x="2801112" y="507491"/>
                  </a:lnTo>
                  <a:lnTo>
                    <a:pt x="2801112" y="0"/>
                  </a:lnTo>
                  <a:close/>
                </a:path>
              </a:pathLst>
            </a:custGeom>
            <a:solidFill>
              <a:srgbClr val="FFFFFF"/>
            </a:solidFill>
          </p:spPr>
          <p:txBody>
            <a:bodyPr wrap="square" lIns="0" tIns="0" rIns="0" bIns="0" rtlCol="0"/>
            <a:lstStyle/>
            <a:p>
              <a:endParaRPr/>
            </a:p>
          </p:txBody>
        </p:sp>
      </p:grpSp>
      <p:sp>
        <p:nvSpPr>
          <p:cNvPr id="30" name="object 30"/>
          <p:cNvSpPr txBox="1"/>
          <p:nvPr/>
        </p:nvSpPr>
        <p:spPr>
          <a:xfrm>
            <a:off x="4594986" y="2130043"/>
            <a:ext cx="1003935" cy="168275"/>
          </a:xfrm>
          <a:prstGeom prst="rect">
            <a:avLst/>
          </a:prstGeom>
        </p:spPr>
        <p:txBody>
          <a:bodyPr vert="horz" wrap="square" lIns="0" tIns="17145" rIns="0" bIns="0" rtlCol="0">
            <a:spAutoFit/>
          </a:bodyPr>
          <a:lstStyle/>
          <a:p>
            <a:pPr marL="12700">
              <a:lnSpc>
                <a:spcPct val="100000"/>
              </a:lnSpc>
              <a:spcBef>
                <a:spcPts val="135"/>
              </a:spcBef>
            </a:pPr>
            <a:r>
              <a:rPr sz="900" b="1" spc="-10" dirty="0">
                <a:latin typeface="Yu Gothic UI"/>
                <a:cs typeface="Yu Gothic UI"/>
              </a:rPr>
              <a:t>月面無人探査ローバ</a:t>
            </a:r>
            <a:endParaRPr sz="900">
              <a:latin typeface="Yu Gothic UI"/>
              <a:cs typeface="Yu Gothic UI"/>
            </a:endParaRPr>
          </a:p>
        </p:txBody>
      </p:sp>
      <p:sp>
        <p:nvSpPr>
          <p:cNvPr id="31" name="object 31"/>
          <p:cNvSpPr txBox="1"/>
          <p:nvPr/>
        </p:nvSpPr>
        <p:spPr>
          <a:xfrm>
            <a:off x="3774694" y="2326640"/>
            <a:ext cx="2591435" cy="260350"/>
          </a:xfrm>
          <a:prstGeom prst="rect">
            <a:avLst/>
          </a:prstGeom>
        </p:spPr>
        <p:txBody>
          <a:bodyPr vert="horz" wrap="square" lIns="0" tIns="11430" rIns="0" bIns="0" rtlCol="0">
            <a:spAutoFit/>
          </a:bodyPr>
          <a:lstStyle/>
          <a:p>
            <a:pPr marL="12700" marR="5080">
              <a:lnSpc>
                <a:spcPct val="102699"/>
              </a:lnSpc>
              <a:spcBef>
                <a:spcPts val="90"/>
              </a:spcBef>
            </a:pPr>
            <a:r>
              <a:rPr sz="750" spc="-5" dirty="0">
                <a:latin typeface="Yu Gothic UI"/>
                <a:cs typeface="Yu Gothic UI"/>
              </a:rPr>
              <a:t>・民間や学術界が開発する小型ローバの活用による、多面探査・三次元探査・サンプルリターン等も視野に検討中。</a:t>
            </a:r>
            <a:endParaRPr sz="750">
              <a:latin typeface="Yu Gothic UI"/>
              <a:cs typeface="Yu Gothic UI"/>
            </a:endParaRPr>
          </a:p>
        </p:txBody>
      </p:sp>
      <p:grpSp>
        <p:nvGrpSpPr>
          <p:cNvPr id="32" name="object 32"/>
          <p:cNvGrpSpPr/>
          <p:nvPr/>
        </p:nvGrpSpPr>
        <p:grpSpPr>
          <a:xfrm>
            <a:off x="4954523" y="2590800"/>
            <a:ext cx="3927475" cy="1990725"/>
            <a:chOff x="4954523" y="2590800"/>
            <a:chExt cx="3927475" cy="1990725"/>
          </a:xfrm>
        </p:grpSpPr>
        <p:pic>
          <p:nvPicPr>
            <p:cNvPr id="33" name="object 33"/>
            <p:cNvPicPr/>
            <p:nvPr/>
          </p:nvPicPr>
          <p:blipFill>
            <a:blip r:embed="rId10" cstate="print"/>
            <a:stretch>
              <a:fillRect/>
            </a:stretch>
          </p:blipFill>
          <p:spPr>
            <a:xfrm>
              <a:off x="4954523" y="2590800"/>
              <a:ext cx="233172" cy="1990344"/>
            </a:xfrm>
            <a:prstGeom prst="rect">
              <a:avLst/>
            </a:prstGeom>
          </p:spPr>
        </p:pic>
        <p:sp>
          <p:nvSpPr>
            <p:cNvPr id="34" name="object 34"/>
            <p:cNvSpPr/>
            <p:nvPr/>
          </p:nvSpPr>
          <p:spPr>
            <a:xfrm>
              <a:off x="5035295" y="2613659"/>
              <a:ext cx="76200" cy="1833880"/>
            </a:xfrm>
            <a:custGeom>
              <a:avLst/>
              <a:gdLst/>
              <a:ahLst/>
              <a:cxnLst/>
              <a:rect l="l" t="t" r="r" b="b"/>
              <a:pathLst>
                <a:path w="76200" h="1833879">
                  <a:moveTo>
                    <a:pt x="31750" y="1757171"/>
                  </a:moveTo>
                  <a:lnTo>
                    <a:pt x="0" y="1757171"/>
                  </a:lnTo>
                  <a:lnTo>
                    <a:pt x="38100" y="1833371"/>
                  </a:lnTo>
                  <a:lnTo>
                    <a:pt x="69850" y="1769871"/>
                  </a:lnTo>
                  <a:lnTo>
                    <a:pt x="31750" y="1769871"/>
                  </a:lnTo>
                  <a:lnTo>
                    <a:pt x="31750" y="1757171"/>
                  </a:lnTo>
                  <a:close/>
                </a:path>
                <a:path w="76200" h="1833879">
                  <a:moveTo>
                    <a:pt x="44450" y="910336"/>
                  </a:moveTo>
                  <a:lnTo>
                    <a:pt x="38100" y="910336"/>
                  </a:lnTo>
                  <a:lnTo>
                    <a:pt x="31750" y="916686"/>
                  </a:lnTo>
                  <a:lnTo>
                    <a:pt x="31750" y="1769871"/>
                  </a:lnTo>
                  <a:lnTo>
                    <a:pt x="44450" y="1769871"/>
                  </a:lnTo>
                  <a:lnTo>
                    <a:pt x="44450" y="923036"/>
                  </a:lnTo>
                  <a:lnTo>
                    <a:pt x="38100" y="923036"/>
                  </a:lnTo>
                  <a:lnTo>
                    <a:pt x="44450" y="916686"/>
                  </a:lnTo>
                  <a:lnTo>
                    <a:pt x="44450" y="910336"/>
                  </a:lnTo>
                  <a:close/>
                </a:path>
                <a:path w="76200" h="1833879">
                  <a:moveTo>
                    <a:pt x="76200" y="1757171"/>
                  </a:moveTo>
                  <a:lnTo>
                    <a:pt x="44450" y="1757171"/>
                  </a:lnTo>
                  <a:lnTo>
                    <a:pt x="44450" y="1769871"/>
                  </a:lnTo>
                  <a:lnTo>
                    <a:pt x="69850" y="1769871"/>
                  </a:lnTo>
                  <a:lnTo>
                    <a:pt x="76200" y="1757171"/>
                  </a:lnTo>
                  <a:close/>
                </a:path>
                <a:path w="76200" h="1833879">
                  <a:moveTo>
                    <a:pt x="44450" y="916686"/>
                  </a:moveTo>
                  <a:lnTo>
                    <a:pt x="38100" y="923036"/>
                  </a:lnTo>
                  <a:lnTo>
                    <a:pt x="41655" y="923036"/>
                  </a:lnTo>
                  <a:lnTo>
                    <a:pt x="44450" y="920114"/>
                  </a:lnTo>
                  <a:lnTo>
                    <a:pt x="44450" y="916686"/>
                  </a:lnTo>
                  <a:close/>
                </a:path>
                <a:path w="76200" h="1833879">
                  <a:moveTo>
                    <a:pt x="44450" y="920114"/>
                  </a:moveTo>
                  <a:lnTo>
                    <a:pt x="41655" y="923036"/>
                  </a:lnTo>
                  <a:lnTo>
                    <a:pt x="44450" y="923036"/>
                  </a:lnTo>
                  <a:lnTo>
                    <a:pt x="44450" y="920114"/>
                  </a:lnTo>
                  <a:close/>
                </a:path>
                <a:path w="76200" h="1833879">
                  <a:moveTo>
                    <a:pt x="38100" y="910336"/>
                  </a:moveTo>
                  <a:lnTo>
                    <a:pt x="34543" y="910336"/>
                  </a:lnTo>
                  <a:lnTo>
                    <a:pt x="31750" y="913129"/>
                  </a:lnTo>
                  <a:lnTo>
                    <a:pt x="31750" y="916686"/>
                  </a:lnTo>
                  <a:lnTo>
                    <a:pt x="38100" y="910336"/>
                  </a:lnTo>
                  <a:close/>
                </a:path>
                <a:path w="76200" h="1833879">
                  <a:moveTo>
                    <a:pt x="44450" y="0"/>
                  </a:moveTo>
                  <a:lnTo>
                    <a:pt x="31750" y="0"/>
                  </a:lnTo>
                  <a:lnTo>
                    <a:pt x="31750" y="913129"/>
                  </a:lnTo>
                  <a:lnTo>
                    <a:pt x="34543" y="910336"/>
                  </a:lnTo>
                  <a:lnTo>
                    <a:pt x="44450" y="910336"/>
                  </a:lnTo>
                  <a:lnTo>
                    <a:pt x="44450" y="0"/>
                  </a:lnTo>
                  <a:close/>
                </a:path>
              </a:pathLst>
            </a:custGeom>
            <a:solidFill>
              <a:srgbClr val="4F81BC"/>
            </a:solidFill>
          </p:spPr>
          <p:txBody>
            <a:bodyPr wrap="square" lIns="0" tIns="0" rIns="0" bIns="0" rtlCol="0"/>
            <a:lstStyle/>
            <a:p>
              <a:endParaRPr/>
            </a:p>
          </p:txBody>
        </p:sp>
        <p:sp>
          <p:nvSpPr>
            <p:cNvPr id="35" name="object 35"/>
            <p:cNvSpPr/>
            <p:nvPr/>
          </p:nvSpPr>
          <p:spPr>
            <a:xfrm>
              <a:off x="6868667" y="2613659"/>
              <a:ext cx="2013585" cy="449580"/>
            </a:xfrm>
            <a:custGeom>
              <a:avLst/>
              <a:gdLst/>
              <a:ahLst/>
              <a:cxnLst/>
              <a:rect l="l" t="t" r="r" b="b"/>
              <a:pathLst>
                <a:path w="2013584" h="449580">
                  <a:moveTo>
                    <a:pt x="2013203" y="0"/>
                  </a:moveTo>
                  <a:lnTo>
                    <a:pt x="0" y="0"/>
                  </a:lnTo>
                  <a:lnTo>
                    <a:pt x="0" y="449579"/>
                  </a:lnTo>
                  <a:lnTo>
                    <a:pt x="2013203" y="449579"/>
                  </a:lnTo>
                  <a:lnTo>
                    <a:pt x="2013203" y="0"/>
                  </a:lnTo>
                  <a:close/>
                </a:path>
              </a:pathLst>
            </a:custGeom>
            <a:solidFill>
              <a:srgbClr val="FFFFFF"/>
            </a:solidFill>
          </p:spPr>
          <p:txBody>
            <a:bodyPr wrap="square" lIns="0" tIns="0" rIns="0" bIns="0" rtlCol="0"/>
            <a:lstStyle/>
            <a:p>
              <a:endParaRPr/>
            </a:p>
          </p:txBody>
        </p:sp>
      </p:grpSp>
      <p:sp>
        <p:nvSpPr>
          <p:cNvPr id="36" name="object 36"/>
          <p:cNvSpPr txBox="1"/>
          <p:nvPr/>
        </p:nvSpPr>
        <p:spPr>
          <a:xfrm>
            <a:off x="7357998" y="2608325"/>
            <a:ext cx="1036319" cy="168275"/>
          </a:xfrm>
          <a:prstGeom prst="rect">
            <a:avLst/>
          </a:prstGeom>
        </p:spPr>
        <p:txBody>
          <a:bodyPr vert="horz" wrap="square" lIns="0" tIns="17145" rIns="0" bIns="0" rtlCol="0">
            <a:spAutoFit/>
          </a:bodyPr>
          <a:lstStyle/>
          <a:p>
            <a:pPr marL="12700">
              <a:lnSpc>
                <a:spcPct val="100000"/>
              </a:lnSpc>
              <a:spcBef>
                <a:spcPts val="135"/>
              </a:spcBef>
            </a:pPr>
            <a:r>
              <a:rPr sz="900" b="1" spc="-10" dirty="0">
                <a:latin typeface="Yu Gothic UI"/>
                <a:cs typeface="Yu Gothic UI"/>
              </a:rPr>
              <a:t>月面通信塔・通信局</a:t>
            </a:r>
            <a:endParaRPr sz="900">
              <a:latin typeface="Yu Gothic UI"/>
              <a:cs typeface="Yu Gothic UI"/>
            </a:endParaRPr>
          </a:p>
        </p:txBody>
      </p:sp>
      <p:sp>
        <p:nvSpPr>
          <p:cNvPr id="37" name="object 37"/>
          <p:cNvSpPr txBox="1"/>
          <p:nvPr/>
        </p:nvSpPr>
        <p:spPr>
          <a:xfrm>
            <a:off x="6948043" y="2804922"/>
            <a:ext cx="1819275" cy="260350"/>
          </a:xfrm>
          <a:prstGeom prst="rect">
            <a:avLst/>
          </a:prstGeom>
        </p:spPr>
        <p:txBody>
          <a:bodyPr vert="horz" wrap="square" lIns="0" tIns="11430" rIns="0" bIns="0" rtlCol="0">
            <a:spAutoFit/>
          </a:bodyPr>
          <a:lstStyle/>
          <a:p>
            <a:pPr marL="12700" marR="5080">
              <a:lnSpc>
                <a:spcPct val="102699"/>
              </a:lnSpc>
              <a:spcBef>
                <a:spcPts val="90"/>
              </a:spcBef>
            </a:pPr>
            <a:r>
              <a:rPr sz="750" spc="-10" dirty="0">
                <a:latin typeface="Yu Gothic UI"/>
                <a:cs typeface="Yu Gothic UI"/>
              </a:rPr>
              <a:t>・通信事業者が、月・地球間通信インフラ構築</a:t>
            </a:r>
            <a:r>
              <a:rPr sz="750" spc="-5" dirty="0">
                <a:latin typeface="Yu Gothic UI"/>
                <a:cs typeface="Yu Gothic UI"/>
              </a:rPr>
              <a:t>や光通信技術などを検討中。</a:t>
            </a:r>
            <a:endParaRPr sz="750">
              <a:latin typeface="Yu Gothic UI"/>
              <a:cs typeface="Yu Gothic UI"/>
            </a:endParaRPr>
          </a:p>
        </p:txBody>
      </p:sp>
      <p:grpSp>
        <p:nvGrpSpPr>
          <p:cNvPr id="38" name="object 38"/>
          <p:cNvGrpSpPr/>
          <p:nvPr/>
        </p:nvGrpSpPr>
        <p:grpSpPr>
          <a:xfrm>
            <a:off x="6297167" y="3112007"/>
            <a:ext cx="4166870" cy="589915"/>
            <a:chOff x="6297167" y="3112007"/>
            <a:chExt cx="4166870" cy="589915"/>
          </a:xfrm>
        </p:grpSpPr>
        <p:pic>
          <p:nvPicPr>
            <p:cNvPr id="39" name="object 39"/>
            <p:cNvPicPr/>
            <p:nvPr/>
          </p:nvPicPr>
          <p:blipFill>
            <a:blip r:embed="rId11" cstate="print"/>
            <a:stretch>
              <a:fillRect/>
            </a:stretch>
          </p:blipFill>
          <p:spPr>
            <a:xfrm>
              <a:off x="6297167" y="3348227"/>
              <a:ext cx="1620012" cy="233172"/>
            </a:xfrm>
            <a:prstGeom prst="rect">
              <a:avLst/>
            </a:prstGeom>
          </p:spPr>
        </p:pic>
        <p:sp>
          <p:nvSpPr>
            <p:cNvPr id="40" name="object 40"/>
            <p:cNvSpPr/>
            <p:nvPr/>
          </p:nvSpPr>
          <p:spPr>
            <a:xfrm>
              <a:off x="6416039" y="3409187"/>
              <a:ext cx="1463675" cy="76200"/>
            </a:xfrm>
            <a:custGeom>
              <a:avLst/>
              <a:gdLst/>
              <a:ahLst/>
              <a:cxnLst/>
              <a:rect l="l" t="t" r="r" b="b"/>
              <a:pathLst>
                <a:path w="1463675" h="76200">
                  <a:moveTo>
                    <a:pt x="76200" y="0"/>
                  </a:moveTo>
                  <a:lnTo>
                    <a:pt x="0" y="38100"/>
                  </a:lnTo>
                  <a:lnTo>
                    <a:pt x="76200" y="76200"/>
                  </a:lnTo>
                  <a:lnTo>
                    <a:pt x="76200" y="44450"/>
                  </a:lnTo>
                  <a:lnTo>
                    <a:pt x="63500" y="44450"/>
                  </a:lnTo>
                  <a:lnTo>
                    <a:pt x="63500" y="31750"/>
                  </a:lnTo>
                  <a:lnTo>
                    <a:pt x="76200" y="31750"/>
                  </a:lnTo>
                  <a:lnTo>
                    <a:pt x="76200" y="0"/>
                  </a:lnTo>
                  <a:close/>
                </a:path>
                <a:path w="1463675" h="76200">
                  <a:moveTo>
                    <a:pt x="76200" y="31750"/>
                  </a:moveTo>
                  <a:lnTo>
                    <a:pt x="63500" y="31750"/>
                  </a:lnTo>
                  <a:lnTo>
                    <a:pt x="63500" y="44450"/>
                  </a:lnTo>
                  <a:lnTo>
                    <a:pt x="76200" y="44450"/>
                  </a:lnTo>
                  <a:lnTo>
                    <a:pt x="76200" y="31750"/>
                  </a:lnTo>
                  <a:close/>
                </a:path>
                <a:path w="1463675" h="76200">
                  <a:moveTo>
                    <a:pt x="731774" y="31750"/>
                  </a:moveTo>
                  <a:lnTo>
                    <a:pt x="76200" y="31750"/>
                  </a:lnTo>
                  <a:lnTo>
                    <a:pt x="76200" y="44450"/>
                  </a:lnTo>
                  <a:lnTo>
                    <a:pt x="728217" y="44450"/>
                  </a:lnTo>
                  <a:lnTo>
                    <a:pt x="725424" y="41656"/>
                  </a:lnTo>
                  <a:lnTo>
                    <a:pt x="725424" y="38100"/>
                  </a:lnTo>
                  <a:lnTo>
                    <a:pt x="738124" y="38100"/>
                  </a:lnTo>
                  <a:lnTo>
                    <a:pt x="731774" y="31750"/>
                  </a:lnTo>
                  <a:close/>
                </a:path>
                <a:path w="1463675" h="76200">
                  <a:moveTo>
                    <a:pt x="725424" y="38100"/>
                  </a:moveTo>
                  <a:lnTo>
                    <a:pt x="725424" y="41656"/>
                  </a:lnTo>
                  <a:lnTo>
                    <a:pt x="728217" y="44450"/>
                  </a:lnTo>
                  <a:lnTo>
                    <a:pt x="731774" y="44450"/>
                  </a:lnTo>
                  <a:lnTo>
                    <a:pt x="725424" y="38100"/>
                  </a:lnTo>
                  <a:close/>
                </a:path>
                <a:path w="1463675" h="76200">
                  <a:moveTo>
                    <a:pt x="1463420" y="31750"/>
                  </a:moveTo>
                  <a:lnTo>
                    <a:pt x="735203" y="31750"/>
                  </a:lnTo>
                  <a:lnTo>
                    <a:pt x="738124" y="34544"/>
                  </a:lnTo>
                  <a:lnTo>
                    <a:pt x="738124" y="38100"/>
                  </a:lnTo>
                  <a:lnTo>
                    <a:pt x="725424" y="38100"/>
                  </a:lnTo>
                  <a:lnTo>
                    <a:pt x="731774" y="44450"/>
                  </a:lnTo>
                  <a:lnTo>
                    <a:pt x="1463420" y="44450"/>
                  </a:lnTo>
                  <a:lnTo>
                    <a:pt x="1463420" y="31750"/>
                  </a:lnTo>
                  <a:close/>
                </a:path>
                <a:path w="1463675" h="76200">
                  <a:moveTo>
                    <a:pt x="735203" y="31750"/>
                  </a:moveTo>
                  <a:lnTo>
                    <a:pt x="731774" y="31750"/>
                  </a:lnTo>
                  <a:lnTo>
                    <a:pt x="738124" y="38100"/>
                  </a:lnTo>
                  <a:lnTo>
                    <a:pt x="738124" y="34544"/>
                  </a:lnTo>
                  <a:lnTo>
                    <a:pt x="735203" y="31750"/>
                  </a:lnTo>
                  <a:close/>
                </a:path>
              </a:pathLst>
            </a:custGeom>
            <a:solidFill>
              <a:srgbClr val="4F81BC"/>
            </a:solidFill>
          </p:spPr>
          <p:txBody>
            <a:bodyPr wrap="square" lIns="0" tIns="0" rIns="0" bIns="0" rtlCol="0"/>
            <a:lstStyle/>
            <a:p>
              <a:endParaRPr/>
            </a:p>
          </p:txBody>
        </p:sp>
        <p:sp>
          <p:nvSpPr>
            <p:cNvPr id="41" name="object 41"/>
            <p:cNvSpPr/>
            <p:nvPr/>
          </p:nvSpPr>
          <p:spPr>
            <a:xfrm>
              <a:off x="8889491" y="3112007"/>
              <a:ext cx="1574800" cy="589915"/>
            </a:xfrm>
            <a:custGeom>
              <a:avLst/>
              <a:gdLst/>
              <a:ahLst/>
              <a:cxnLst/>
              <a:rect l="l" t="t" r="r" b="b"/>
              <a:pathLst>
                <a:path w="1574800" h="589914">
                  <a:moveTo>
                    <a:pt x="1574292" y="0"/>
                  </a:moveTo>
                  <a:lnTo>
                    <a:pt x="0" y="0"/>
                  </a:lnTo>
                  <a:lnTo>
                    <a:pt x="0" y="589788"/>
                  </a:lnTo>
                  <a:lnTo>
                    <a:pt x="1574292" y="589788"/>
                  </a:lnTo>
                  <a:lnTo>
                    <a:pt x="1574292" y="0"/>
                  </a:lnTo>
                  <a:close/>
                </a:path>
              </a:pathLst>
            </a:custGeom>
            <a:solidFill>
              <a:srgbClr val="FFFFFF"/>
            </a:solidFill>
          </p:spPr>
          <p:txBody>
            <a:bodyPr wrap="square" lIns="0" tIns="0" rIns="0" bIns="0" rtlCol="0"/>
            <a:lstStyle/>
            <a:p>
              <a:endParaRPr/>
            </a:p>
          </p:txBody>
        </p:sp>
      </p:grpSp>
      <p:sp>
        <p:nvSpPr>
          <p:cNvPr id="42" name="object 42"/>
          <p:cNvSpPr txBox="1"/>
          <p:nvPr/>
        </p:nvSpPr>
        <p:spPr>
          <a:xfrm>
            <a:off x="8970009" y="3052734"/>
            <a:ext cx="1406525" cy="640080"/>
          </a:xfrm>
          <a:prstGeom prst="rect">
            <a:avLst/>
          </a:prstGeom>
        </p:spPr>
        <p:txBody>
          <a:bodyPr vert="horz" wrap="square" lIns="0" tIns="82550" rIns="0" bIns="0" rtlCol="0">
            <a:spAutoFit/>
          </a:bodyPr>
          <a:lstStyle/>
          <a:p>
            <a:pPr marL="350520">
              <a:lnSpc>
                <a:spcPct val="100000"/>
              </a:lnSpc>
              <a:spcBef>
                <a:spcPts val="650"/>
              </a:spcBef>
            </a:pPr>
            <a:r>
              <a:rPr sz="900" b="1" spc="-10" dirty="0">
                <a:latin typeface="Yu Gothic UI"/>
                <a:cs typeface="Yu Gothic UI"/>
              </a:rPr>
              <a:t>月面発電施設</a:t>
            </a:r>
            <a:endParaRPr sz="900">
              <a:latin typeface="Yu Gothic UI"/>
              <a:cs typeface="Yu Gothic UI"/>
            </a:endParaRPr>
          </a:p>
          <a:p>
            <a:pPr marL="12700" marR="5080">
              <a:lnSpc>
                <a:spcPct val="102699"/>
              </a:lnSpc>
              <a:spcBef>
                <a:spcPts val="430"/>
              </a:spcBef>
            </a:pPr>
            <a:r>
              <a:rPr sz="750" spc="30" dirty="0">
                <a:latin typeface="Yu Gothic UI"/>
                <a:cs typeface="Yu Gothic UI"/>
              </a:rPr>
              <a:t>・太陽電池メーカが、次世代 太陽</a:t>
            </a:r>
            <a:r>
              <a:rPr sz="750" dirty="0">
                <a:latin typeface="Yu Gothic UI"/>
                <a:cs typeface="Yu Gothic UI"/>
              </a:rPr>
              <a:t>電池デバイスや小型軽量・高効率</a:t>
            </a:r>
            <a:r>
              <a:rPr sz="750" spc="10" dirty="0">
                <a:latin typeface="Yu Gothic UI"/>
                <a:cs typeface="Yu Gothic UI"/>
              </a:rPr>
              <a:t>電源技術を検討中。</a:t>
            </a:r>
            <a:endParaRPr sz="750">
              <a:latin typeface="Yu Gothic UI"/>
              <a:cs typeface="Yu Gothic UI"/>
            </a:endParaRPr>
          </a:p>
        </p:txBody>
      </p:sp>
      <p:grpSp>
        <p:nvGrpSpPr>
          <p:cNvPr id="43" name="object 43"/>
          <p:cNvGrpSpPr/>
          <p:nvPr/>
        </p:nvGrpSpPr>
        <p:grpSpPr>
          <a:xfrm>
            <a:off x="5393435" y="3378720"/>
            <a:ext cx="3535679" cy="1257300"/>
            <a:chOff x="5393435" y="3378720"/>
            <a:chExt cx="3535679" cy="1257300"/>
          </a:xfrm>
        </p:grpSpPr>
        <p:pic>
          <p:nvPicPr>
            <p:cNvPr id="44" name="object 44"/>
            <p:cNvPicPr/>
            <p:nvPr/>
          </p:nvPicPr>
          <p:blipFill>
            <a:blip r:embed="rId12" cstate="print"/>
            <a:stretch>
              <a:fillRect/>
            </a:stretch>
          </p:blipFill>
          <p:spPr>
            <a:xfrm>
              <a:off x="8292083" y="3378720"/>
              <a:ext cx="637019" cy="509003"/>
            </a:xfrm>
            <a:prstGeom prst="rect">
              <a:avLst/>
            </a:prstGeom>
          </p:spPr>
        </p:pic>
        <p:sp>
          <p:nvSpPr>
            <p:cNvPr id="45" name="object 45"/>
            <p:cNvSpPr/>
            <p:nvPr/>
          </p:nvSpPr>
          <p:spPr>
            <a:xfrm>
              <a:off x="8370823" y="3401313"/>
              <a:ext cx="520065" cy="351790"/>
            </a:xfrm>
            <a:custGeom>
              <a:avLst/>
              <a:gdLst/>
              <a:ahLst/>
              <a:cxnLst/>
              <a:rect l="l" t="t" r="r" b="b"/>
              <a:pathLst>
                <a:path w="520065" h="351789">
                  <a:moveTo>
                    <a:pt x="32114" y="275876"/>
                  </a:moveTo>
                  <a:lnTo>
                    <a:pt x="0" y="276733"/>
                  </a:lnTo>
                  <a:lnTo>
                    <a:pt x="40131" y="351790"/>
                  </a:lnTo>
                  <a:lnTo>
                    <a:pt x="69782" y="288417"/>
                  </a:lnTo>
                  <a:lnTo>
                    <a:pt x="32130" y="288417"/>
                  </a:lnTo>
                  <a:lnTo>
                    <a:pt x="32114" y="275876"/>
                  </a:lnTo>
                  <a:close/>
                </a:path>
                <a:path w="520065" h="351789">
                  <a:moveTo>
                    <a:pt x="44813" y="275537"/>
                  </a:moveTo>
                  <a:lnTo>
                    <a:pt x="32114" y="275876"/>
                  </a:lnTo>
                  <a:lnTo>
                    <a:pt x="32130" y="288417"/>
                  </a:lnTo>
                  <a:lnTo>
                    <a:pt x="44830" y="288417"/>
                  </a:lnTo>
                  <a:lnTo>
                    <a:pt x="44813" y="275537"/>
                  </a:lnTo>
                  <a:close/>
                </a:path>
                <a:path w="520065" h="351789">
                  <a:moveTo>
                    <a:pt x="76200" y="274700"/>
                  </a:moveTo>
                  <a:lnTo>
                    <a:pt x="44813" y="275537"/>
                  </a:lnTo>
                  <a:lnTo>
                    <a:pt x="44830" y="288417"/>
                  </a:lnTo>
                  <a:lnTo>
                    <a:pt x="69782" y="288417"/>
                  </a:lnTo>
                  <a:lnTo>
                    <a:pt x="76200" y="274700"/>
                  </a:lnTo>
                  <a:close/>
                </a:path>
                <a:path w="520065" h="351789">
                  <a:moveTo>
                    <a:pt x="519683" y="0"/>
                  </a:moveTo>
                  <a:lnTo>
                    <a:pt x="36449" y="0"/>
                  </a:lnTo>
                  <a:lnTo>
                    <a:pt x="34798" y="635"/>
                  </a:lnTo>
                  <a:lnTo>
                    <a:pt x="33654" y="1905"/>
                  </a:lnTo>
                  <a:lnTo>
                    <a:pt x="32511" y="3048"/>
                  </a:lnTo>
                  <a:lnTo>
                    <a:pt x="31750" y="4699"/>
                  </a:lnTo>
                  <a:lnTo>
                    <a:pt x="32112" y="274700"/>
                  </a:lnTo>
                  <a:lnTo>
                    <a:pt x="32114" y="275876"/>
                  </a:lnTo>
                  <a:lnTo>
                    <a:pt x="44813" y="275537"/>
                  </a:lnTo>
                  <a:lnTo>
                    <a:pt x="44458" y="12700"/>
                  </a:lnTo>
                  <a:lnTo>
                    <a:pt x="38100" y="12700"/>
                  </a:lnTo>
                  <a:lnTo>
                    <a:pt x="44450" y="6350"/>
                  </a:lnTo>
                  <a:lnTo>
                    <a:pt x="519683" y="6350"/>
                  </a:lnTo>
                  <a:lnTo>
                    <a:pt x="519683" y="0"/>
                  </a:lnTo>
                  <a:close/>
                </a:path>
                <a:path w="520065" h="351789">
                  <a:moveTo>
                    <a:pt x="44450" y="6350"/>
                  </a:moveTo>
                  <a:lnTo>
                    <a:pt x="38100" y="12700"/>
                  </a:lnTo>
                  <a:lnTo>
                    <a:pt x="44458" y="12700"/>
                  </a:lnTo>
                  <a:lnTo>
                    <a:pt x="44450" y="6350"/>
                  </a:lnTo>
                  <a:close/>
                </a:path>
                <a:path w="520065" h="351789">
                  <a:moveTo>
                    <a:pt x="519683" y="6350"/>
                  </a:moveTo>
                  <a:lnTo>
                    <a:pt x="44450" y="6350"/>
                  </a:lnTo>
                  <a:lnTo>
                    <a:pt x="44458" y="12700"/>
                  </a:lnTo>
                  <a:lnTo>
                    <a:pt x="519683" y="12700"/>
                  </a:lnTo>
                  <a:lnTo>
                    <a:pt x="519683" y="6350"/>
                  </a:lnTo>
                  <a:close/>
                </a:path>
              </a:pathLst>
            </a:custGeom>
            <a:solidFill>
              <a:srgbClr val="4F81BC"/>
            </a:solidFill>
          </p:spPr>
          <p:txBody>
            <a:bodyPr wrap="square" lIns="0" tIns="0" rIns="0" bIns="0" rtlCol="0"/>
            <a:lstStyle/>
            <a:p>
              <a:endParaRPr/>
            </a:p>
          </p:txBody>
        </p:sp>
        <p:sp>
          <p:nvSpPr>
            <p:cNvPr id="46" name="object 46"/>
            <p:cNvSpPr/>
            <p:nvPr/>
          </p:nvSpPr>
          <p:spPr>
            <a:xfrm>
              <a:off x="5393435" y="3980687"/>
              <a:ext cx="1637030" cy="655320"/>
            </a:xfrm>
            <a:custGeom>
              <a:avLst/>
              <a:gdLst/>
              <a:ahLst/>
              <a:cxnLst/>
              <a:rect l="l" t="t" r="r" b="b"/>
              <a:pathLst>
                <a:path w="1637029" h="655320">
                  <a:moveTo>
                    <a:pt x="1636775" y="0"/>
                  </a:moveTo>
                  <a:lnTo>
                    <a:pt x="0" y="0"/>
                  </a:lnTo>
                  <a:lnTo>
                    <a:pt x="0" y="655319"/>
                  </a:lnTo>
                  <a:lnTo>
                    <a:pt x="1636775" y="655319"/>
                  </a:lnTo>
                  <a:lnTo>
                    <a:pt x="1636775" y="0"/>
                  </a:lnTo>
                  <a:close/>
                </a:path>
              </a:pathLst>
            </a:custGeom>
            <a:solidFill>
              <a:srgbClr val="FFFFFF"/>
            </a:solidFill>
          </p:spPr>
          <p:txBody>
            <a:bodyPr wrap="square" lIns="0" tIns="0" rIns="0" bIns="0" rtlCol="0"/>
            <a:lstStyle/>
            <a:p>
              <a:endParaRPr/>
            </a:p>
          </p:txBody>
        </p:sp>
      </p:grpSp>
      <p:sp>
        <p:nvSpPr>
          <p:cNvPr id="47" name="object 47"/>
          <p:cNvSpPr txBox="1"/>
          <p:nvPr/>
        </p:nvSpPr>
        <p:spPr>
          <a:xfrm>
            <a:off x="5473446" y="4216400"/>
            <a:ext cx="1471930" cy="377190"/>
          </a:xfrm>
          <a:prstGeom prst="rect">
            <a:avLst/>
          </a:prstGeom>
        </p:spPr>
        <p:txBody>
          <a:bodyPr vert="horz" wrap="square" lIns="0" tIns="11430" rIns="0" bIns="0" rtlCol="0">
            <a:spAutoFit/>
          </a:bodyPr>
          <a:lstStyle/>
          <a:p>
            <a:pPr marL="12700" marR="5080">
              <a:lnSpc>
                <a:spcPct val="102699"/>
              </a:lnSpc>
              <a:spcBef>
                <a:spcPts val="90"/>
              </a:spcBef>
            </a:pPr>
            <a:r>
              <a:rPr sz="750" spc="20" dirty="0">
                <a:latin typeface="Yu Gothic UI"/>
                <a:cs typeface="Yu Gothic UI"/>
              </a:rPr>
              <a:t>・建設業者やプラント業者が、 無人</a:t>
            </a:r>
            <a:r>
              <a:rPr sz="750" spc="25" dirty="0">
                <a:latin typeface="Yu Gothic UI"/>
                <a:cs typeface="Yu Gothic UI"/>
              </a:rPr>
              <a:t>遠隔施工技術や水素・酸素  生成</a:t>
            </a:r>
            <a:r>
              <a:rPr sz="750" spc="-5" dirty="0">
                <a:latin typeface="Yu Gothic UI"/>
                <a:cs typeface="Yu Gothic UI"/>
              </a:rPr>
              <a:t>プラントなどを検討中。</a:t>
            </a:r>
            <a:endParaRPr sz="750">
              <a:latin typeface="Yu Gothic UI"/>
              <a:cs typeface="Yu Gothic UI"/>
            </a:endParaRPr>
          </a:p>
        </p:txBody>
      </p:sp>
      <p:grpSp>
        <p:nvGrpSpPr>
          <p:cNvPr id="48" name="object 48"/>
          <p:cNvGrpSpPr/>
          <p:nvPr/>
        </p:nvGrpSpPr>
        <p:grpSpPr>
          <a:xfrm>
            <a:off x="1755648" y="3054095"/>
            <a:ext cx="6009640" cy="1583690"/>
            <a:chOff x="1755648" y="3054095"/>
            <a:chExt cx="6009640" cy="1583690"/>
          </a:xfrm>
        </p:grpSpPr>
        <p:pic>
          <p:nvPicPr>
            <p:cNvPr id="49" name="object 49"/>
            <p:cNvPicPr/>
            <p:nvPr/>
          </p:nvPicPr>
          <p:blipFill>
            <a:blip r:embed="rId13" cstate="print"/>
            <a:stretch>
              <a:fillRect/>
            </a:stretch>
          </p:blipFill>
          <p:spPr>
            <a:xfrm>
              <a:off x="6987539" y="4279353"/>
              <a:ext cx="777265" cy="358178"/>
            </a:xfrm>
            <a:prstGeom prst="rect">
              <a:avLst/>
            </a:prstGeom>
          </p:spPr>
        </p:pic>
        <p:sp>
          <p:nvSpPr>
            <p:cNvPr id="50" name="object 50"/>
            <p:cNvSpPr/>
            <p:nvPr/>
          </p:nvSpPr>
          <p:spPr>
            <a:xfrm>
              <a:off x="7030212" y="4301997"/>
              <a:ext cx="619760" cy="239395"/>
            </a:xfrm>
            <a:custGeom>
              <a:avLst/>
              <a:gdLst/>
              <a:ahLst/>
              <a:cxnLst/>
              <a:rect l="l" t="t" r="r" b="b"/>
              <a:pathLst>
                <a:path w="619759" h="239395">
                  <a:moveTo>
                    <a:pt x="543560" y="162813"/>
                  </a:moveTo>
                  <a:lnTo>
                    <a:pt x="543560" y="239013"/>
                  </a:lnTo>
                  <a:lnTo>
                    <a:pt x="607060" y="207263"/>
                  </a:lnTo>
                  <a:lnTo>
                    <a:pt x="556260" y="207263"/>
                  </a:lnTo>
                  <a:lnTo>
                    <a:pt x="556260" y="194563"/>
                  </a:lnTo>
                  <a:lnTo>
                    <a:pt x="607060" y="194563"/>
                  </a:lnTo>
                  <a:lnTo>
                    <a:pt x="543560" y="162813"/>
                  </a:lnTo>
                  <a:close/>
                </a:path>
                <a:path w="619759" h="239395">
                  <a:moveTo>
                    <a:pt x="211074" y="6350"/>
                  </a:moveTo>
                  <a:lnTo>
                    <a:pt x="211074" y="204469"/>
                  </a:lnTo>
                  <a:lnTo>
                    <a:pt x="213868" y="207263"/>
                  </a:lnTo>
                  <a:lnTo>
                    <a:pt x="543560" y="207263"/>
                  </a:lnTo>
                  <a:lnTo>
                    <a:pt x="543560" y="200913"/>
                  </a:lnTo>
                  <a:lnTo>
                    <a:pt x="223774" y="200913"/>
                  </a:lnTo>
                  <a:lnTo>
                    <a:pt x="217424" y="194563"/>
                  </a:lnTo>
                  <a:lnTo>
                    <a:pt x="223774" y="194563"/>
                  </a:lnTo>
                  <a:lnTo>
                    <a:pt x="223774" y="12700"/>
                  </a:lnTo>
                  <a:lnTo>
                    <a:pt x="217424" y="12700"/>
                  </a:lnTo>
                  <a:lnTo>
                    <a:pt x="211074" y="6350"/>
                  </a:lnTo>
                  <a:close/>
                </a:path>
                <a:path w="619759" h="239395">
                  <a:moveTo>
                    <a:pt x="607060" y="194563"/>
                  </a:moveTo>
                  <a:lnTo>
                    <a:pt x="556260" y="194563"/>
                  </a:lnTo>
                  <a:lnTo>
                    <a:pt x="556260" y="207263"/>
                  </a:lnTo>
                  <a:lnTo>
                    <a:pt x="607060" y="207263"/>
                  </a:lnTo>
                  <a:lnTo>
                    <a:pt x="619760" y="200913"/>
                  </a:lnTo>
                  <a:lnTo>
                    <a:pt x="607060" y="194563"/>
                  </a:lnTo>
                  <a:close/>
                </a:path>
                <a:path w="619759" h="239395">
                  <a:moveTo>
                    <a:pt x="223774" y="194563"/>
                  </a:moveTo>
                  <a:lnTo>
                    <a:pt x="217424" y="194563"/>
                  </a:lnTo>
                  <a:lnTo>
                    <a:pt x="223774" y="200913"/>
                  </a:lnTo>
                  <a:lnTo>
                    <a:pt x="223774" y="194563"/>
                  </a:lnTo>
                  <a:close/>
                </a:path>
                <a:path w="619759" h="239395">
                  <a:moveTo>
                    <a:pt x="543560" y="194563"/>
                  </a:moveTo>
                  <a:lnTo>
                    <a:pt x="223774" y="194563"/>
                  </a:lnTo>
                  <a:lnTo>
                    <a:pt x="223774" y="200913"/>
                  </a:lnTo>
                  <a:lnTo>
                    <a:pt x="543560" y="200913"/>
                  </a:lnTo>
                  <a:lnTo>
                    <a:pt x="543560" y="194563"/>
                  </a:lnTo>
                  <a:close/>
                </a:path>
                <a:path w="619759" h="239395">
                  <a:moveTo>
                    <a:pt x="220980" y="0"/>
                  </a:moveTo>
                  <a:lnTo>
                    <a:pt x="0" y="0"/>
                  </a:lnTo>
                  <a:lnTo>
                    <a:pt x="0" y="12700"/>
                  </a:lnTo>
                  <a:lnTo>
                    <a:pt x="211074" y="12700"/>
                  </a:lnTo>
                  <a:lnTo>
                    <a:pt x="211074" y="6350"/>
                  </a:lnTo>
                  <a:lnTo>
                    <a:pt x="223774" y="6350"/>
                  </a:lnTo>
                  <a:lnTo>
                    <a:pt x="223774" y="2793"/>
                  </a:lnTo>
                  <a:lnTo>
                    <a:pt x="220980" y="0"/>
                  </a:lnTo>
                  <a:close/>
                </a:path>
                <a:path w="619759" h="239395">
                  <a:moveTo>
                    <a:pt x="223774" y="6350"/>
                  </a:moveTo>
                  <a:lnTo>
                    <a:pt x="211074" y="6350"/>
                  </a:lnTo>
                  <a:lnTo>
                    <a:pt x="217424" y="12700"/>
                  </a:lnTo>
                  <a:lnTo>
                    <a:pt x="223774" y="12700"/>
                  </a:lnTo>
                  <a:lnTo>
                    <a:pt x="223774" y="6350"/>
                  </a:lnTo>
                  <a:close/>
                </a:path>
              </a:pathLst>
            </a:custGeom>
            <a:solidFill>
              <a:srgbClr val="4F81BC"/>
            </a:solidFill>
          </p:spPr>
          <p:txBody>
            <a:bodyPr wrap="square" lIns="0" tIns="0" rIns="0" bIns="0" rtlCol="0"/>
            <a:lstStyle/>
            <a:p>
              <a:endParaRPr/>
            </a:p>
          </p:txBody>
        </p:sp>
        <p:sp>
          <p:nvSpPr>
            <p:cNvPr id="51" name="object 51"/>
            <p:cNvSpPr/>
            <p:nvPr/>
          </p:nvSpPr>
          <p:spPr>
            <a:xfrm>
              <a:off x="1755648" y="3054095"/>
              <a:ext cx="1663064" cy="577850"/>
            </a:xfrm>
            <a:custGeom>
              <a:avLst/>
              <a:gdLst/>
              <a:ahLst/>
              <a:cxnLst/>
              <a:rect l="l" t="t" r="r" b="b"/>
              <a:pathLst>
                <a:path w="1663064" h="577850">
                  <a:moveTo>
                    <a:pt x="1662683" y="0"/>
                  </a:moveTo>
                  <a:lnTo>
                    <a:pt x="0" y="0"/>
                  </a:lnTo>
                  <a:lnTo>
                    <a:pt x="0" y="577595"/>
                  </a:lnTo>
                  <a:lnTo>
                    <a:pt x="1662683" y="577595"/>
                  </a:lnTo>
                  <a:lnTo>
                    <a:pt x="1662683" y="0"/>
                  </a:lnTo>
                  <a:close/>
                </a:path>
              </a:pathLst>
            </a:custGeom>
            <a:solidFill>
              <a:srgbClr val="FFFFFF"/>
            </a:solidFill>
          </p:spPr>
          <p:txBody>
            <a:bodyPr wrap="square" lIns="0" tIns="0" rIns="0" bIns="0" rtlCol="0"/>
            <a:lstStyle/>
            <a:p>
              <a:endParaRPr/>
            </a:p>
          </p:txBody>
        </p:sp>
      </p:grpSp>
      <p:sp>
        <p:nvSpPr>
          <p:cNvPr id="52" name="object 52"/>
          <p:cNvSpPr txBox="1"/>
          <p:nvPr/>
        </p:nvSpPr>
        <p:spPr>
          <a:xfrm>
            <a:off x="1835276" y="2988472"/>
            <a:ext cx="1467485" cy="522605"/>
          </a:xfrm>
          <a:prstGeom prst="rect">
            <a:avLst/>
          </a:prstGeom>
        </p:spPr>
        <p:txBody>
          <a:bodyPr vert="horz" wrap="square" lIns="0" tIns="82550" rIns="0" bIns="0" rtlCol="0">
            <a:spAutoFit/>
          </a:bodyPr>
          <a:lstStyle/>
          <a:p>
            <a:pPr marL="36195" algn="ctr">
              <a:lnSpc>
                <a:spcPct val="100000"/>
              </a:lnSpc>
              <a:spcBef>
                <a:spcPts val="650"/>
              </a:spcBef>
            </a:pPr>
            <a:r>
              <a:rPr sz="900" b="1" spc="-10" dirty="0">
                <a:latin typeface="Yu Gothic UI"/>
                <a:cs typeface="Yu Gothic UI"/>
              </a:rPr>
              <a:t>月面植物工場</a:t>
            </a:r>
            <a:endParaRPr sz="900">
              <a:latin typeface="Yu Gothic UI"/>
              <a:cs typeface="Yu Gothic UI"/>
            </a:endParaRPr>
          </a:p>
          <a:p>
            <a:pPr marL="12700" marR="5080" indent="-38735" algn="ctr">
              <a:lnSpc>
                <a:spcPct val="102699"/>
              </a:lnSpc>
              <a:spcBef>
                <a:spcPts val="430"/>
              </a:spcBef>
            </a:pPr>
            <a:r>
              <a:rPr sz="750" spc="-5" dirty="0">
                <a:latin typeface="Yu Gothic UI"/>
                <a:cs typeface="Yu Gothic UI"/>
              </a:rPr>
              <a:t>・先端農業関連企業や農林系大学</a:t>
            </a:r>
            <a:r>
              <a:rPr sz="750" spc="500" dirty="0">
                <a:latin typeface="Yu Gothic UI"/>
                <a:cs typeface="Yu Gothic UI"/>
              </a:rPr>
              <a:t> </a:t>
            </a:r>
            <a:r>
              <a:rPr sz="750" spc="-5" dirty="0">
                <a:latin typeface="Yu Gothic UI"/>
                <a:cs typeface="Yu Gothic UI"/>
              </a:rPr>
              <a:t>が植物栽培システムや閉鎖系環境循</a:t>
            </a:r>
            <a:endParaRPr sz="750">
              <a:latin typeface="Yu Gothic UI"/>
              <a:cs typeface="Yu Gothic UI"/>
            </a:endParaRPr>
          </a:p>
        </p:txBody>
      </p:sp>
      <p:sp>
        <p:nvSpPr>
          <p:cNvPr id="53" name="object 53"/>
          <p:cNvSpPr txBox="1"/>
          <p:nvPr/>
        </p:nvSpPr>
        <p:spPr>
          <a:xfrm>
            <a:off x="1835276" y="3485515"/>
            <a:ext cx="829310" cy="142875"/>
          </a:xfrm>
          <a:prstGeom prst="rect">
            <a:avLst/>
          </a:prstGeom>
        </p:spPr>
        <p:txBody>
          <a:bodyPr vert="horz" wrap="square" lIns="0" tIns="14604" rIns="0" bIns="0" rtlCol="0">
            <a:spAutoFit/>
          </a:bodyPr>
          <a:lstStyle/>
          <a:p>
            <a:pPr marL="12700">
              <a:lnSpc>
                <a:spcPct val="100000"/>
              </a:lnSpc>
              <a:spcBef>
                <a:spcPts val="114"/>
              </a:spcBef>
            </a:pPr>
            <a:r>
              <a:rPr sz="750" spc="-10" dirty="0">
                <a:latin typeface="Yu Gothic UI"/>
                <a:cs typeface="Yu Gothic UI"/>
              </a:rPr>
              <a:t>環技術など検討中。</a:t>
            </a:r>
            <a:endParaRPr sz="750">
              <a:latin typeface="Yu Gothic UI"/>
              <a:cs typeface="Yu Gothic UI"/>
            </a:endParaRPr>
          </a:p>
        </p:txBody>
      </p:sp>
      <p:grpSp>
        <p:nvGrpSpPr>
          <p:cNvPr id="54" name="object 54"/>
          <p:cNvGrpSpPr/>
          <p:nvPr/>
        </p:nvGrpSpPr>
        <p:grpSpPr>
          <a:xfrm>
            <a:off x="2538983" y="1193291"/>
            <a:ext cx="9465310" cy="4097020"/>
            <a:chOff x="2538983" y="1193291"/>
            <a:chExt cx="9465310" cy="4097020"/>
          </a:xfrm>
        </p:grpSpPr>
        <p:pic>
          <p:nvPicPr>
            <p:cNvPr id="55" name="object 55"/>
            <p:cNvPicPr/>
            <p:nvPr/>
          </p:nvPicPr>
          <p:blipFill>
            <a:blip r:embed="rId14" cstate="print"/>
            <a:stretch>
              <a:fillRect/>
            </a:stretch>
          </p:blipFill>
          <p:spPr>
            <a:xfrm>
              <a:off x="2538983" y="3608819"/>
              <a:ext cx="588276" cy="396252"/>
            </a:xfrm>
            <a:prstGeom prst="rect">
              <a:avLst/>
            </a:prstGeom>
          </p:spPr>
        </p:pic>
        <p:sp>
          <p:nvSpPr>
            <p:cNvPr id="56" name="object 56"/>
            <p:cNvSpPr/>
            <p:nvPr/>
          </p:nvSpPr>
          <p:spPr>
            <a:xfrm>
              <a:off x="2581401" y="3631691"/>
              <a:ext cx="431800" cy="277495"/>
            </a:xfrm>
            <a:custGeom>
              <a:avLst/>
              <a:gdLst/>
              <a:ahLst/>
              <a:cxnLst/>
              <a:rect l="l" t="t" r="r" b="b"/>
              <a:pathLst>
                <a:path w="431800" h="277495">
                  <a:moveTo>
                    <a:pt x="355473" y="200786"/>
                  </a:moveTo>
                  <a:lnTo>
                    <a:pt x="355473" y="276986"/>
                  </a:lnTo>
                  <a:lnTo>
                    <a:pt x="418973" y="245236"/>
                  </a:lnTo>
                  <a:lnTo>
                    <a:pt x="368173" y="245236"/>
                  </a:lnTo>
                  <a:lnTo>
                    <a:pt x="368173" y="232536"/>
                  </a:lnTo>
                  <a:lnTo>
                    <a:pt x="418973" y="232536"/>
                  </a:lnTo>
                  <a:lnTo>
                    <a:pt x="355473" y="200786"/>
                  </a:lnTo>
                  <a:close/>
                </a:path>
                <a:path w="431800" h="277495">
                  <a:moveTo>
                    <a:pt x="12700" y="0"/>
                  </a:moveTo>
                  <a:lnTo>
                    <a:pt x="0" y="0"/>
                  </a:lnTo>
                  <a:lnTo>
                    <a:pt x="0" y="242442"/>
                  </a:lnTo>
                  <a:lnTo>
                    <a:pt x="2793" y="245236"/>
                  </a:lnTo>
                  <a:lnTo>
                    <a:pt x="355473" y="245236"/>
                  </a:lnTo>
                  <a:lnTo>
                    <a:pt x="355473" y="238886"/>
                  </a:lnTo>
                  <a:lnTo>
                    <a:pt x="12700" y="238886"/>
                  </a:lnTo>
                  <a:lnTo>
                    <a:pt x="6350" y="232536"/>
                  </a:lnTo>
                  <a:lnTo>
                    <a:pt x="12700" y="232536"/>
                  </a:lnTo>
                  <a:lnTo>
                    <a:pt x="12700" y="0"/>
                  </a:lnTo>
                  <a:close/>
                </a:path>
                <a:path w="431800" h="277495">
                  <a:moveTo>
                    <a:pt x="418973" y="232536"/>
                  </a:moveTo>
                  <a:lnTo>
                    <a:pt x="368173" y="232536"/>
                  </a:lnTo>
                  <a:lnTo>
                    <a:pt x="368173" y="245236"/>
                  </a:lnTo>
                  <a:lnTo>
                    <a:pt x="418973" y="245236"/>
                  </a:lnTo>
                  <a:lnTo>
                    <a:pt x="431673" y="238886"/>
                  </a:lnTo>
                  <a:lnTo>
                    <a:pt x="418973" y="232536"/>
                  </a:lnTo>
                  <a:close/>
                </a:path>
                <a:path w="431800" h="277495">
                  <a:moveTo>
                    <a:pt x="12700" y="232536"/>
                  </a:moveTo>
                  <a:lnTo>
                    <a:pt x="6350" y="232536"/>
                  </a:lnTo>
                  <a:lnTo>
                    <a:pt x="12700" y="238886"/>
                  </a:lnTo>
                  <a:lnTo>
                    <a:pt x="12700" y="232536"/>
                  </a:lnTo>
                  <a:close/>
                </a:path>
                <a:path w="431800" h="277495">
                  <a:moveTo>
                    <a:pt x="355473" y="232536"/>
                  </a:moveTo>
                  <a:lnTo>
                    <a:pt x="12700" y="232536"/>
                  </a:lnTo>
                  <a:lnTo>
                    <a:pt x="12700" y="238886"/>
                  </a:lnTo>
                  <a:lnTo>
                    <a:pt x="355473" y="238886"/>
                  </a:lnTo>
                  <a:lnTo>
                    <a:pt x="355473" y="232536"/>
                  </a:lnTo>
                  <a:close/>
                </a:path>
              </a:pathLst>
            </a:custGeom>
            <a:solidFill>
              <a:srgbClr val="4F81BC"/>
            </a:solidFill>
          </p:spPr>
          <p:txBody>
            <a:bodyPr wrap="square" lIns="0" tIns="0" rIns="0" bIns="0" rtlCol="0"/>
            <a:lstStyle/>
            <a:p>
              <a:endParaRPr/>
            </a:p>
          </p:txBody>
        </p:sp>
        <p:pic>
          <p:nvPicPr>
            <p:cNvPr id="57" name="object 57"/>
            <p:cNvPicPr/>
            <p:nvPr/>
          </p:nvPicPr>
          <p:blipFill>
            <a:blip r:embed="rId15" cstate="print"/>
            <a:stretch>
              <a:fillRect/>
            </a:stretch>
          </p:blipFill>
          <p:spPr>
            <a:xfrm>
              <a:off x="5029200" y="3742943"/>
              <a:ext cx="341401" cy="1546860"/>
            </a:xfrm>
            <a:prstGeom prst="rect">
              <a:avLst/>
            </a:prstGeom>
          </p:spPr>
        </p:pic>
        <p:sp>
          <p:nvSpPr>
            <p:cNvPr id="58" name="object 58"/>
            <p:cNvSpPr/>
            <p:nvPr/>
          </p:nvSpPr>
          <p:spPr>
            <a:xfrm>
              <a:off x="5071617" y="3765168"/>
              <a:ext cx="222885" cy="1389380"/>
            </a:xfrm>
            <a:custGeom>
              <a:avLst/>
              <a:gdLst/>
              <a:ahLst/>
              <a:cxnLst/>
              <a:rect l="l" t="t" r="r" b="b"/>
              <a:pathLst>
                <a:path w="222885" h="1389379">
                  <a:moveTo>
                    <a:pt x="177927" y="1312925"/>
                  </a:moveTo>
                  <a:lnTo>
                    <a:pt x="146177" y="1312925"/>
                  </a:lnTo>
                  <a:lnTo>
                    <a:pt x="184277" y="1389125"/>
                  </a:lnTo>
                  <a:lnTo>
                    <a:pt x="216027" y="1325625"/>
                  </a:lnTo>
                  <a:lnTo>
                    <a:pt x="177927" y="1325625"/>
                  </a:lnTo>
                  <a:lnTo>
                    <a:pt x="177927" y="1312925"/>
                  </a:lnTo>
                  <a:close/>
                </a:path>
                <a:path w="222885" h="1389379">
                  <a:moveTo>
                    <a:pt x="177927" y="6349"/>
                  </a:moveTo>
                  <a:lnTo>
                    <a:pt x="177927" y="1325625"/>
                  </a:lnTo>
                  <a:lnTo>
                    <a:pt x="190627" y="1325625"/>
                  </a:lnTo>
                  <a:lnTo>
                    <a:pt x="190627" y="12699"/>
                  </a:lnTo>
                  <a:lnTo>
                    <a:pt x="184277" y="12699"/>
                  </a:lnTo>
                  <a:lnTo>
                    <a:pt x="177927" y="6349"/>
                  </a:lnTo>
                  <a:close/>
                </a:path>
                <a:path w="222885" h="1389379">
                  <a:moveTo>
                    <a:pt x="222377" y="1312925"/>
                  </a:moveTo>
                  <a:lnTo>
                    <a:pt x="190627" y="1312925"/>
                  </a:lnTo>
                  <a:lnTo>
                    <a:pt x="190627" y="1325625"/>
                  </a:lnTo>
                  <a:lnTo>
                    <a:pt x="216027" y="1325625"/>
                  </a:lnTo>
                  <a:lnTo>
                    <a:pt x="222377" y="1312925"/>
                  </a:lnTo>
                  <a:close/>
                </a:path>
                <a:path w="222885" h="1389379">
                  <a:moveTo>
                    <a:pt x="187833" y="0"/>
                  </a:moveTo>
                  <a:lnTo>
                    <a:pt x="2794" y="0"/>
                  </a:lnTo>
                  <a:lnTo>
                    <a:pt x="0" y="2920"/>
                  </a:lnTo>
                  <a:lnTo>
                    <a:pt x="0" y="17398"/>
                  </a:lnTo>
                  <a:lnTo>
                    <a:pt x="12700" y="17398"/>
                  </a:lnTo>
                  <a:lnTo>
                    <a:pt x="12700" y="12699"/>
                  </a:lnTo>
                  <a:lnTo>
                    <a:pt x="6350" y="12699"/>
                  </a:lnTo>
                  <a:lnTo>
                    <a:pt x="12700" y="6349"/>
                  </a:lnTo>
                  <a:lnTo>
                    <a:pt x="190627" y="6349"/>
                  </a:lnTo>
                  <a:lnTo>
                    <a:pt x="190627" y="2920"/>
                  </a:lnTo>
                  <a:lnTo>
                    <a:pt x="187833" y="0"/>
                  </a:lnTo>
                  <a:close/>
                </a:path>
                <a:path w="222885" h="1389379">
                  <a:moveTo>
                    <a:pt x="12700" y="6349"/>
                  </a:moveTo>
                  <a:lnTo>
                    <a:pt x="6350" y="12699"/>
                  </a:lnTo>
                  <a:lnTo>
                    <a:pt x="12700" y="12699"/>
                  </a:lnTo>
                  <a:lnTo>
                    <a:pt x="12700" y="6349"/>
                  </a:lnTo>
                  <a:close/>
                </a:path>
                <a:path w="222885" h="1389379">
                  <a:moveTo>
                    <a:pt x="177927" y="6349"/>
                  </a:moveTo>
                  <a:lnTo>
                    <a:pt x="12700" y="6349"/>
                  </a:lnTo>
                  <a:lnTo>
                    <a:pt x="12700" y="12699"/>
                  </a:lnTo>
                  <a:lnTo>
                    <a:pt x="177927" y="12699"/>
                  </a:lnTo>
                  <a:lnTo>
                    <a:pt x="177927" y="6349"/>
                  </a:lnTo>
                  <a:close/>
                </a:path>
                <a:path w="222885" h="1389379">
                  <a:moveTo>
                    <a:pt x="190627" y="6349"/>
                  </a:moveTo>
                  <a:lnTo>
                    <a:pt x="177927" y="6349"/>
                  </a:lnTo>
                  <a:lnTo>
                    <a:pt x="184277" y="12699"/>
                  </a:lnTo>
                  <a:lnTo>
                    <a:pt x="190627" y="12699"/>
                  </a:lnTo>
                  <a:lnTo>
                    <a:pt x="190627" y="6349"/>
                  </a:lnTo>
                  <a:close/>
                </a:path>
              </a:pathLst>
            </a:custGeom>
            <a:solidFill>
              <a:srgbClr val="4F81BC"/>
            </a:solidFill>
          </p:spPr>
          <p:txBody>
            <a:bodyPr wrap="square" lIns="0" tIns="0" rIns="0" bIns="0" rtlCol="0"/>
            <a:lstStyle/>
            <a:p>
              <a:endParaRPr/>
            </a:p>
          </p:txBody>
        </p:sp>
        <p:pic>
          <p:nvPicPr>
            <p:cNvPr id="59" name="object 59"/>
            <p:cNvPicPr/>
            <p:nvPr/>
          </p:nvPicPr>
          <p:blipFill>
            <a:blip r:embed="rId16" cstate="print"/>
            <a:stretch>
              <a:fillRect/>
            </a:stretch>
          </p:blipFill>
          <p:spPr>
            <a:xfrm>
              <a:off x="7833360" y="3040380"/>
              <a:ext cx="1234452" cy="1191768"/>
            </a:xfrm>
            <a:prstGeom prst="rect">
              <a:avLst/>
            </a:prstGeom>
          </p:spPr>
        </p:pic>
        <p:sp>
          <p:nvSpPr>
            <p:cNvPr id="60" name="object 60"/>
            <p:cNvSpPr/>
            <p:nvPr/>
          </p:nvSpPr>
          <p:spPr>
            <a:xfrm>
              <a:off x="7875777" y="3062986"/>
              <a:ext cx="1077595" cy="1071880"/>
            </a:xfrm>
            <a:custGeom>
              <a:avLst/>
              <a:gdLst/>
              <a:ahLst/>
              <a:cxnLst/>
              <a:rect l="l" t="t" r="r" b="b"/>
              <a:pathLst>
                <a:path w="1077595" h="1071879">
                  <a:moveTo>
                    <a:pt x="1001014" y="995680"/>
                  </a:moveTo>
                  <a:lnTo>
                    <a:pt x="1001014" y="1071880"/>
                  </a:lnTo>
                  <a:lnTo>
                    <a:pt x="1064514" y="1040130"/>
                  </a:lnTo>
                  <a:lnTo>
                    <a:pt x="1013714" y="1040130"/>
                  </a:lnTo>
                  <a:lnTo>
                    <a:pt x="1013714" y="1027430"/>
                  </a:lnTo>
                  <a:lnTo>
                    <a:pt x="1064514" y="1027430"/>
                  </a:lnTo>
                  <a:lnTo>
                    <a:pt x="1001014" y="995680"/>
                  </a:lnTo>
                  <a:close/>
                </a:path>
                <a:path w="1077595" h="1071879">
                  <a:moveTo>
                    <a:pt x="30733" y="0"/>
                  </a:moveTo>
                  <a:lnTo>
                    <a:pt x="2921" y="0"/>
                  </a:lnTo>
                  <a:lnTo>
                    <a:pt x="0" y="2793"/>
                  </a:lnTo>
                  <a:lnTo>
                    <a:pt x="0" y="1037208"/>
                  </a:lnTo>
                  <a:lnTo>
                    <a:pt x="2921" y="1040130"/>
                  </a:lnTo>
                  <a:lnTo>
                    <a:pt x="1001014" y="1040130"/>
                  </a:lnTo>
                  <a:lnTo>
                    <a:pt x="1001014" y="1033780"/>
                  </a:lnTo>
                  <a:lnTo>
                    <a:pt x="12700" y="1033780"/>
                  </a:lnTo>
                  <a:lnTo>
                    <a:pt x="6350" y="1027430"/>
                  </a:lnTo>
                  <a:lnTo>
                    <a:pt x="12700" y="1027430"/>
                  </a:lnTo>
                  <a:lnTo>
                    <a:pt x="12700" y="12700"/>
                  </a:lnTo>
                  <a:lnTo>
                    <a:pt x="6350" y="12700"/>
                  </a:lnTo>
                  <a:lnTo>
                    <a:pt x="12700" y="6350"/>
                  </a:lnTo>
                  <a:lnTo>
                    <a:pt x="30733" y="6350"/>
                  </a:lnTo>
                  <a:lnTo>
                    <a:pt x="30733" y="0"/>
                  </a:lnTo>
                  <a:close/>
                </a:path>
                <a:path w="1077595" h="1071879">
                  <a:moveTo>
                    <a:pt x="1064514" y="1027430"/>
                  </a:moveTo>
                  <a:lnTo>
                    <a:pt x="1013714" y="1027430"/>
                  </a:lnTo>
                  <a:lnTo>
                    <a:pt x="1013714" y="1040130"/>
                  </a:lnTo>
                  <a:lnTo>
                    <a:pt x="1064514" y="1040130"/>
                  </a:lnTo>
                  <a:lnTo>
                    <a:pt x="1077214" y="1033780"/>
                  </a:lnTo>
                  <a:lnTo>
                    <a:pt x="1064514" y="1027430"/>
                  </a:lnTo>
                  <a:close/>
                </a:path>
                <a:path w="1077595" h="1071879">
                  <a:moveTo>
                    <a:pt x="12700" y="1027430"/>
                  </a:moveTo>
                  <a:lnTo>
                    <a:pt x="6350" y="1027430"/>
                  </a:lnTo>
                  <a:lnTo>
                    <a:pt x="12700" y="1033780"/>
                  </a:lnTo>
                  <a:lnTo>
                    <a:pt x="12700" y="1027430"/>
                  </a:lnTo>
                  <a:close/>
                </a:path>
                <a:path w="1077595" h="1071879">
                  <a:moveTo>
                    <a:pt x="1001014" y="1027430"/>
                  </a:moveTo>
                  <a:lnTo>
                    <a:pt x="12700" y="1027430"/>
                  </a:lnTo>
                  <a:lnTo>
                    <a:pt x="12700" y="1033780"/>
                  </a:lnTo>
                  <a:lnTo>
                    <a:pt x="1001014" y="1033780"/>
                  </a:lnTo>
                  <a:lnTo>
                    <a:pt x="1001014" y="1027430"/>
                  </a:lnTo>
                  <a:close/>
                </a:path>
                <a:path w="1077595" h="1071879">
                  <a:moveTo>
                    <a:pt x="12700" y="6350"/>
                  </a:moveTo>
                  <a:lnTo>
                    <a:pt x="6350" y="12700"/>
                  </a:lnTo>
                  <a:lnTo>
                    <a:pt x="12700" y="12700"/>
                  </a:lnTo>
                  <a:lnTo>
                    <a:pt x="12700" y="6350"/>
                  </a:lnTo>
                  <a:close/>
                </a:path>
                <a:path w="1077595" h="1071879">
                  <a:moveTo>
                    <a:pt x="30733" y="6350"/>
                  </a:moveTo>
                  <a:lnTo>
                    <a:pt x="12700" y="6350"/>
                  </a:lnTo>
                  <a:lnTo>
                    <a:pt x="12700" y="12700"/>
                  </a:lnTo>
                  <a:lnTo>
                    <a:pt x="30733" y="12700"/>
                  </a:lnTo>
                  <a:lnTo>
                    <a:pt x="30733" y="6350"/>
                  </a:lnTo>
                  <a:close/>
                </a:path>
              </a:pathLst>
            </a:custGeom>
            <a:solidFill>
              <a:srgbClr val="4F81BC"/>
            </a:solidFill>
          </p:spPr>
          <p:txBody>
            <a:bodyPr wrap="square" lIns="0" tIns="0" rIns="0" bIns="0" rtlCol="0"/>
            <a:lstStyle/>
            <a:p>
              <a:endParaRPr/>
            </a:p>
          </p:txBody>
        </p:sp>
        <p:pic>
          <p:nvPicPr>
            <p:cNvPr id="61" name="object 61"/>
            <p:cNvPicPr/>
            <p:nvPr/>
          </p:nvPicPr>
          <p:blipFill>
            <a:blip r:embed="rId17" cstate="print"/>
            <a:stretch>
              <a:fillRect/>
            </a:stretch>
          </p:blipFill>
          <p:spPr>
            <a:xfrm>
              <a:off x="9230867" y="1193291"/>
              <a:ext cx="1193292" cy="714755"/>
            </a:xfrm>
            <a:prstGeom prst="rect">
              <a:avLst/>
            </a:prstGeom>
          </p:spPr>
        </p:pic>
        <p:sp>
          <p:nvSpPr>
            <p:cNvPr id="62" name="object 62"/>
            <p:cNvSpPr/>
            <p:nvPr/>
          </p:nvSpPr>
          <p:spPr>
            <a:xfrm>
              <a:off x="9428226" y="1933193"/>
              <a:ext cx="2563495" cy="542925"/>
            </a:xfrm>
            <a:custGeom>
              <a:avLst/>
              <a:gdLst/>
              <a:ahLst/>
              <a:cxnLst/>
              <a:rect l="l" t="t" r="r" b="b"/>
              <a:pathLst>
                <a:path w="2563495" h="542925">
                  <a:moveTo>
                    <a:pt x="2563368" y="0"/>
                  </a:moveTo>
                  <a:lnTo>
                    <a:pt x="0" y="0"/>
                  </a:lnTo>
                  <a:lnTo>
                    <a:pt x="0" y="542543"/>
                  </a:lnTo>
                  <a:lnTo>
                    <a:pt x="2563368" y="542543"/>
                  </a:lnTo>
                  <a:lnTo>
                    <a:pt x="2563368" y="0"/>
                  </a:lnTo>
                  <a:close/>
                </a:path>
              </a:pathLst>
            </a:custGeom>
            <a:solidFill>
              <a:srgbClr val="DCE6F1"/>
            </a:solidFill>
          </p:spPr>
          <p:txBody>
            <a:bodyPr wrap="square" lIns="0" tIns="0" rIns="0" bIns="0" rtlCol="0"/>
            <a:lstStyle/>
            <a:p>
              <a:endParaRPr/>
            </a:p>
          </p:txBody>
        </p:sp>
        <p:sp>
          <p:nvSpPr>
            <p:cNvPr id="63" name="object 63"/>
            <p:cNvSpPr/>
            <p:nvPr/>
          </p:nvSpPr>
          <p:spPr>
            <a:xfrm>
              <a:off x="9428226" y="1933193"/>
              <a:ext cx="2563495" cy="542925"/>
            </a:xfrm>
            <a:custGeom>
              <a:avLst/>
              <a:gdLst/>
              <a:ahLst/>
              <a:cxnLst/>
              <a:rect l="l" t="t" r="r" b="b"/>
              <a:pathLst>
                <a:path w="2563495" h="542925">
                  <a:moveTo>
                    <a:pt x="0" y="542543"/>
                  </a:moveTo>
                  <a:lnTo>
                    <a:pt x="2563368" y="542543"/>
                  </a:lnTo>
                  <a:lnTo>
                    <a:pt x="2563368" y="0"/>
                  </a:lnTo>
                  <a:lnTo>
                    <a:pt x="0" y="0"/>
                  </a:lnTo>
                  <a:lnTo>
                    <a:pt x="0" y="542543"/>
                  </a:lnTo>
                  <a:close/>
                </a:path>
              </a:pathLst>
            </a:custGeom>
            <a:ln w="25400">
              <a:solidFill>
                <a:srgbClr val="000000"/>
              </a:solidFill>
            </a:ln>
          </p:spPr>
          <p:txBody>
            <a:bodyPr wrap="square" lIns="0" tIns="0" rIns="0" bIns="0" rtlCol="0"/>
            <a:lstStyle/>
            <a:p>
              <a:endParaRPr/>
            </a:p>
          </p:txBody>
        </p:sp>
      </p:grpSp>
      <p:sp>
        <p:nvSpPr>
          <p:cNvPr id="64" name="object 64"/>
          <p:cNvSpPr txBox="1"/>
          <p:nvPr/>
        </p:nvSpPr>
        <p:spPr>
          <a:xfrm>
            <a:off x="9507473" y="1893001"/>
            <a:ext cx="2386330" cy="515620"/>
          </a:xfrm>
          <a:prstGeom prst="rect">
            <a:avLst/>
          </a:prstGeom>
        </p:spPr>
        <p:txBody>
          <a:bodyPr vert="horz" wrap="square" lIns="0" tIns="79375" rIns="0" bIns="0" rtlCol="0">
            <a:spAutoFit/>
          </a:bodyPr>
          <a:lstStyle/>
          <a:p>
            <a:pPr marL="419100">
              <a:lnSpc>
                <a:spcPct val="100000"/>
              </a:lnSpc>
              <a:spcBef>
                <a:spcPts val="625"/>
              </a:spcBef>
            </a:pPr>
            <a:r>
              <a:rPr sz="900" b="1" spc="-5" dirty="0">
                <a:latin typeface="HGSｺﾞｼｯｸM"/>
                <a:cs typeface="HGSｺﾞｼｯｸM"/>
              </a:rPr>
              <a:t>月周辺小型衛星インフラ構築</a:t>
            </a:r>
            <a:endParaRPr sz="900">
              <a:latin typeface="HGSｺﾞｼｯｸM"/>
              <a:cs typeface="HGSｺﾞｼｯｸM"/>
            </a:endParaRPr>
          </a:p>
          <a:p>
            <a:pPr marL="12700">
              <a:lnSpc>
                <a:spcPct val="100000"/>
              </a:lnSpc>
              <a:spcBef>
                <a:spcPts val="425"/>
              </a:spcBef>
            </a:pPr>
            <a:r>
              <a:rPr sz="750" spc="15" dirty="0">
                <a:latin typeface="HGSｺﾞｼｯｸM"/>
                <a:cs typeface="HGSｺﾞｼｯｸM"/>
              </a:rPr>
              <a:t>・大学研究室や通信事業者が小型・超小型衛星を  活</a:t>
            </a:r>
            <a:endParaRPr sz="750">
              <a:latin typeface="HGSｺﾞｼｯｸM"/>
              <a:cs typeface="HGSｺﾞｼｯｸM"/>
            </a:endParaRPr>
          </a:p>
          <a:p>
            <a:pPr marL="12700">
              <a:lnSpc>
                <a:spcPct val="100000"/>
              </a:lnSpc>
              <a:spcBef>
                <a:spcPts val="25"/>
              </a:spcBef>
            </a:pPr>
            <a:r>
              <a:rPr sz="750" spc="-5" dirty="0">
                <a:latin typeface="HGSｺﾞｼｯｸM"/>
                <a:cs typeface="HGSｺﾞｼｯｸM"/>
              </a:rPr>
              <a:t>用した測位・観測・通信インフラ構築を検討中。</a:t>
            </a:r>
            <a:endParaRPr sz="750">
              <a:latin typeface="HGSｺﾞｼｯｸM"/>
              <a:cs typeface="HGSｺﾞｼｯｸM"/>
            </a:endParaRPr>
          </a:p>
        </p:txBody>
      </p:sp>
      <p:grpSp>
        <p:nvGrpSpPr>
          <p:cNvPr id="65" name="object 65"/>
          <p:cNvGrpSpPr/>
          <p:nvPr/>
        </p:nvGrpSpPr>
        <p:grpSpPr>
          <a:xfrm>
            <a:off x="3557015" y="2456726"/>
            <a:ext cx="5875020" cy="3876040"/>
            <a:chOff x="3557015" y="2456726"/>
            <a:chExt cx="5875020" cy="3876040"/>
          </a:xfrm>
        </p:grpSpPr>
        <p:pic>
          <p:nvPicPr>
            <p:cNvPr id="66" name="object 66"/>
            <p:cNvPicPr/>
            <p:nvPr/>
          </p:nvPicPr>
          <p:blipFill>
            <a:blip r:embed="rId18" cstate="print"/>
            <a:stretch>
              <a:fillRect/>
            </a:stretch>
          </p:blipFill>
          <p:spPr>
            <a:xfrm>
              <a:off x="3557015" y="6099047"/>
              <a:ext cx="455650" cy="233172"/>
            </a:xfrm>
            <a:prstGeom prst="rect">
              <a:avLst/>
            </a:prstGeom>
          </p:spPr>
        </p:pic>
        <p:sp>
          <p:nvSpPr>
            <p:cNvPr id="67" name="object 67"/>
            <p:cNvSpPr/>
            <p:nvPr/>
          </p:nvSpPr>
          <p:spPr>
            <a:xfrm>
              <a:off x="3599687" y="6160007"/>
              <a:ext cx="298450" cy="76200"/>
            </a:xfrm>
            <a:custGeom>
              <a:avLst/>
              <a:gdLst/>
              <a:ahLst/>
              <a:cxnLst/>
              <a:rect l="l" t="t" r="r" b="b"/>
              <a:pathLst>
                <a:path w="298450" h="76200">
                  <a:moveTo>
                    <a:pt x="222123" y="0"/>
                  </a:moveTo>
                  <a:lnTo>
                    <a:pt x="222123" y="76199"/>
                  </a:lnTo>
                  <a:lnTo>
                    <a:pt x="285623" y="44449"/>
                  </a:lnTo>
                  <a:lnTo>
                    <a:pt x="234823" y="44449"/>
                  </a:lnTo>
                  <a:lnTo>
                    <a:pt x="234823" y="31749"/>
                  </a:lnTo>
                  <a:lnTo>
                    <a:pt x="285623" y="31749"/>
                  </a:lnTo>
                  <a:lnTo>
                    <a:pt x="222123" y="0"/>
                  </a:lnTo>
                  <a:close/>
                </a:path>
                <a:path w="298450" h="76200">
                  <a:moveTo>
                    <a:pt x="222123" y="31749"/>
                  </a:moveTo>
                  <a:lnTo>
                    <a:pt x="0" y="31749"/>
                  </a:lnTo>
                  <a:lnTo>
                    <a:pt x="0" y="44449"/>
                  </a:lnTo>
                  <a:lnTo>
                    <a:pt x="222123" y="44449"/>
                  </a:lnTo>
                  <a:lnTo>
                    <a:pt x="222123" y="31749"/>
                  </a:lnTo>
                  <a:close/>
                </a:path>
                <a:path w="298450" h="76200">
                  <a:moveTo>
                    <a:pt x="285623" y="31749"/>
                  </a:moveTo>
                  <a:lnTo>
                    <a:pt x="234823" y="31749"/>
                  </a:lnTo>
                  <a:lnTo>
                    <a:pt x="234823" y="44449"/>
                  </a:lnTo>
                  <a:lnTo>
                    <a:pt x="285623" y="44449"/>
                  </a:lnTo>
                  <a:lnTo>
                    <a:pt x="298323" y="38099"/>
                  </a:lnTo>
                  <a:lnTo>
                    <a:pt x="285623" y="31749"/>
                  </a:lnTo>
                  <a:close/>
                </a:path>
              </a:pathLst>
            </a:custGeom>
            <a:solidFill>
              <a:srgbClr val="4F81BC"/>
            </a:solidFill>
          </p:spPr>
          <p:txBody>
            <a:bodyPr wrap="square" lIns="0" tIns="0" rIns="0" bIns="0" rtlCol="0"/>
            <a:lstStyle/>
            <a:p>
              <a:endParaRPr/>
            </a:p>
          </p:txBody>
        </p:sp>
        <p:pic>
          <p:nvPicPr>
            <p:cNvPr id="68" name="object 68"/>
            <p:cNvPicPr/>
            <p:nvPr/>
          </p:nvPicPr>
          <p:blipFill>
            <a:blip r:embed="rId19" cstate="print"/>
            <a:stretch>
              <a:fillRect/>
            </a:stretch>
          </p:blipFill>
          <p:spPr>
            <a:xfrm>
              <a:off x="8510015" y="2479547"/>
              <a:ext cx="922007" cy="269748"/>
            </a:xfrm>
            <a:prstGeom prst="rect">
              <a:avLst/>
            </a:prstGeom>
          </p:spPr>
        </p:pic>
        <p:pic>
          <p:nvPicPr>
            <p:cNvPr id="69" name="object 69"/>
            <p:cNvPicPr/>
            <p:nvPr/>
          </p:nvPicPr>
          <p:blipFill>
            <a:blip r:embed="rId20" cstate="print"/>
            <a:stretch>
              <a:fillRect/>
            </a:stretch>
          </p:blipFill>
          <p:spPr>
            <a:xfrm>
              <a:off x="8590787" y="2456726"/>
              <a:ext cx="762012" cy="355053"/>
            </a:xfrm>
            <a:prstGeom prst="rect">
              <a:avLst/>
            </a:prstGeom>
          </p:spPr>
        </p:pic>
        <p:sp>
          <p:nvSpPr>
            <p:cNvPr id="70" name="object 70"/>
            <p:cNvSpPr/>
            <p:nvPr/>
          </p:nvSpPr>
          <p:spPr>
            <a:xfrm>
              <a:off x="8552687" y="2499359"/>
              <a:ext cx="841375" cy="189230"/>
            </a:xfrm>
            <a:custGeom>
              <a:avLst/>
              <a:gdLst/>
              <a:ahLst/>
              <a:cxnLst/>
              <a:rect l="l" t="t" r="r" b="b"/>
              <a:pathLst>
                <a:path w="841375" h="189230">
                  <a:moveTo>
                    <a:pt x="809751" y="0"/>
                  </a:moveTo>
                  <a:lnTo>
                    <a:pt x="31495" y="0"/>
                  </a:lnTo>
                  <a:lnTo>
                    <a:pt x="19234" y="2474"/>
                  </a:lnTo>
                  <a:lnTo>
                    <a:pt x="9223" y="9223"/>
                  </a:lnTo>
                  <a:lnTo>
                    <a:pt x="2474" y="19234"/>
                  </a:lnTo>
                  <a:lnTo>
                    <a:pt x="0" y="31495"/>
                  </a:lnTo>
                  <a:lnTo>
                    <a:pt x="0" y="157479"/>
                  </a:lnTo>
                  <a:lnTo>
                    <a:pt x="2474" y="169741"/>
                  </a:lnTo>
                  <a:lnTo>
                    <a:pt x="9223" y="179752"/>
                  </a:lnTo>
                  <a:lnTo>
                    <a:pt x="19234" y="186501"/>
                  </a:lnTo>
                  <a:lnTo>
                    <a:pt x="31495" y="188975"/>
                  </a:lnTo>
                  <a:lnTo>
                    <a:pt x="809751" y="188975"/>
                  </a:lnTo>
                  <a:lnTo>
                    <a:pt x="822013" y="186501"/>
                  </a:lnTo>
                  <a:lnTo>
                    <a:pt x="832024" y="179752"/>
                  </a:lnTo>
                  <a:lnTo>
                    <a:pt x="838773" y="169741"/>
                  </a:lnTo>
                  <a:lnTo>
                    <a:pt x="841247" y="157479"/>
                  </a:lnTo>
                  <a:lnTo>
                    <a:pt x="841247" y="31495"/>
                  </a:lnTo>
                  <a:lnTo>
                    <a:pt x="838773" y="19234"/>
                  </a:lnTo>
                  <a:lnTo>
                    <a:pt x="832024" y="9223"/>
                  </a:lnTo>
                  <a:lnTo>
                    <a:pt x="822013" y="2474"/>
                  </a:lnTo>
                  <a:lnTo>
                    <a:pt x="809751" y="0"/>
                  </a:lnTo>
                  <a:close/>
                </a:path>
              </a:pathLst>
            </a:custGeom>
            <a:solidFill>
              <a:srgbClr val="FFFF00"/>
            </a:solidFill>
          </p:spPr>
          <p:txBody>
            <a:bodyPr wrap="square" lIns="0" tIns="0" rIns="0" bIns="0" rtlCol="0"/>
            <a:lstStyle/>
            <a:p>
              <a:endParaRPr/>
            </a:p>
          </p:txBody>
        </p:sp>
      </p:grpSp>
      <p:sp>
        <p:nvSpPr>
          <p:cNvPr id="71" name="object 71"/>
          <p:cNvSpPr txBox="1"/>
          <p:nvPr/>
        </p:nvSpPr>
        <p:spPr>
          <a:xfrm>
            <a:off x="8700261" y="2498851"/>
            <a:ext cx="549910" cy="182880"/>
          </a:xfrm>
          <a:prstGeom prst="rect">
            <a:avLst/>
          </a:prstGeom>
        </p:spPr>
        <p:txBody>
          <a:bodyPr vert="horz" wrap="square" lIns="0" tIns="16510" rIns="0" bIns="0" rtlCol="0">
            <a:spAutoFit/>
          </a:bodyPr>
          <a:lstStyle/>
          <a:p>
            <a:pPr marL="12700">
              <a:lnSpc>
                <a:spcPct val="100000"/>
              </a:lnSpc>
              <a:spcBef>
                <a:spcPts val="130"/>
              </a:spcBef>
            </a:pPr>
            <a:r>
              <a:rPr sz="1000" b="1" spc="-15" dirty="0">
                <a:latin typeface="Yu Gothic UI"/>
                <a:cs typeface="Yu Gothic UI"/>
              </a:rPr>
              <a:t>通信業界</a:t>
            </a:r>
            <a:endParaRPr sz="1000">
              <a:latin typeface="Yu Gothic UI"/>
              <a:cs typeface="Yu Gothic UI"/>
            </a:endParaRPr>
          </a:p>
        </p:txBody>
      </p:sp>
      <p:grpSp>
        <p:nvGrpSpPr>
          <p:cNvPr id="72" name="object 72"/>
          <p:cNvGrpSpPr/>
          <p:nvPr/>
        </p:nvGrpSpPr>
        <p:grpSpPr>
          <a:xfrm>
            <a:off x="9357359" y="2881922"/>
            <a:ext cx="1178560" cy="355600"/>
            <a:chOff x="9357359" y="2881922"/>
            <a:chExt cx="1178560" cy="355600"/>
          </a:xfrm>
        </p:grpSpPr>
        <p:pic>
          <p:nvPicPr>
            <p:cNvPr id="73" name="object 73"/>
            <p:cNvPicPr/>
            <p:nvPr/>
          </p:nvPicPr>
          <p:blipFill>
            <a:blip r:embed="rId21" cstate="print"/>
            <a:stretch>
              <a:fillRect/>
            </a:stretch>
          </p:blipFill>
          <p:spPr>
            <a:xfrm>
              <a:off x="9357359" y="2884982"/>
              <a:ext cx="1178039" cy="309321"/>
            </a:xfrm>
            <a:prstGeom prst="rect">
              <a:avLst/>
            </a:prstGeom>
          </p:spPr>
        </p:pic>
        <p:pic>
          <p:nvPicPr>
            <p:cNvPr id="74" name="object 74"/>
            <p:cNvPicPr/>
            <p:nvPr/>
          </p:nvPicPr>
          <p:blipFill>
            <a:blip r:embed="rId22" cstate="print"/>
            <a:stretch>
              <a:fillRect/>
            </a:stretch>
          </p:blipFill>
          <p:spPr>
            <a:xfrm>
              <a:off x="9438131" y="2881922"/>
              <a:ext cx="1016520" cy="355053"/>
            </a:xfrm>
            <a:prstGeom prst="rect">
              <a:avLst/>
            </a:prstGeom>
          </p:spPr>
        </p:pic>
        <p:sp>
          <p:nvSpPr>
            <p:cNvPr id="75" name="object 75"/>
            <p:cNvSpPr/>
            <p:nvPr/>
          </p:nvSpPr>
          <p:spPr>
            <a:xfrm>
              <a:off x="9400031" y="2904744"/>
              <a:ext cx="1097280" cy="228600"/>
            </a:xfrm>
            <a:custGeom>
              <a:avLst/>
              <a:gdLst/>
              <a:ahLst/>
              <a:cxnLst/>
              <a:rect l="l" t="t" r="r" b="b"/>
              <a:pathLst>
                <a:path w="1097279" h="228600">
                  <a:moveTo>
                    <a:pt x="1059179" y="0"/>
                  </a:moveTo>
                  <a:lnTo>
                    <a:pt x="38100" y="0"/>
                  </a:lnTo>
                  <a:lnTo>
                    <a:pt x="23252" y="2988"/>
                  </a:lnTo>
                  <a:lnTo>
                    <a:pt x="11144" y="11144"/>
                  </a:lnTo>
                  <a:lnTo>
                    <a:pt x="2988" y="23252"/>
                  </a:lnTo>
                  <a:lnTo>
                    <a:pt x="0" y="38100"/>
                  </a:lnTo>
                  <a:lnTo>
                    <a:pt x="0" y="190500"/>
                  </a:lnTo>
                  <a:lnTo>
                    <a:pt x="2988" y="205347"/>
                  </a:lnTo>
                  <a:lnTo>
                    <a:pt x="11144" y="217455"/>
                  </a:lnTo>
                  <a:lnTo>
                    <a:pt x="23252" y="225611"/>
                  </a:lnTo>
                  <a:lnTo>
                    <a:pt x="38100" y="228600"/>
                  </a:lnTo>
                  <a:lnTo>
                    <a:pt x="1059179" y="228600"/>
                  </a:lnTo>
                  <a:lnTo>
                    <a:pt x="1074027" y="225611"/>
                  </a:lnTo>
                  <a:lnTo>
                    <a:pt x="1086135" y="217455"/>
                  </a:lnTo>
                  <a:lnTo>
                    <a:pt x="1094291" y="205347"/>
                  </a:lnTo>
                  <a:lnTo>
                    <a:pt x="1097279" y="190500"/>
                  </a:lnTo>
                  <a:lnTo>
                    <a:pt x="1097279" y="38100"/>
                  </a:lnTo>
                  <a:lnTo>
                    <a:pt x="1094291" y="23252"/>
                  </a:lnTo>
                  <a:lnTo>
                    <a:pt x="1086135" y="11144"/>
                  </a:lnTo>
                  <a:lnTo>
                    <a:pt x="1074027" y="2988"/>
                  </a:lnTo>
                  <a:lnTo>
                    <a:pt x="1059179" y="0"/>
                  </a:lnTo>
                  <a:close/>
                </a:path>
              </a:pathLst>
            </a:custGeom>
            <a:solidFill>
              <a:srgbClr val="FFFF00"/>
            </a:solidFill>
          </p:spPr>
          <p:txBody>
            <a:bodyPr wrap="square" lIns="0" tIns="0" rIns="0" bIns="0" rtlCol="0"/>
            <a:lstStyle/>
            <a:p>
              <a:endParaRPr/>
            </a:p>
          </p:txBody>
        </p:sp>
      </p:grpSp>
      <p:sp>
        <p:nvSpPr>
          <p:cNvPr id="76" name="object 76"/>
          <p:cNvSpPr txBox="1"/>
          <p:nvPr/>
        </p:nvSpPr>
        <p:spPr>
          <a:xfrm>
            <a:off x="9547352" y="2924301"/>
            <a:ext cx="804545" cy="182880"/>
          </a:xfrm>
          <a:prstGeom prst="rect">
            <a:avLst/>
          </a:prstGeom>
        </p:spPr>
        <p:txBody>
          <a:bodyPr vert="horz" wrap="square" lIns="0" tIns="16510" rIns="0" bIns="0" rtlCol="0">
            <a:spAutoFit/>
          </a:bodyPr>
          <a:lstStyle/>
          <a:p>
            <a:pPr marL="12700">
              <a:lnSpc>
                <a:spcPct val="100000"/>
              </a:lnSpc>
              <a:spcBef>
                <a:spcPts val="130"/>
              </a:spcBef>
            </a:pPr>
            <a:r>
              <a:rPr sz="1000" b="1" spc="-10" dirty="0">
                <a:latin typeface="Yu Gothic UI"/>
                <a:cs typeface="Yu Gothic UI"/>
              </a:rPr>
              <a:t>エネルギー業界</a:t>
            </a:r>
            <a:endParaRPr sz="1000">
              <a:latin typeface="Yu Gothic UI"/>
              <a:cs typeface="Yu Gothic UI"/>
            </a:endParaRPr>
          </a:p>
        </p:txBody>
      </p:sp>
      <p:grpSp>
        <p:nvGrpSpPr>
          <p:cNvPr id="77" name="object 77"/>
          <p:cNvGrpSpPr/>
          <p:nvPr/>
        </p:nvGrpSpPr>
        <p:grpSpPr>
          <a:xfrm>
            <a:off x="6280403" y="3809949"/>
            <a:ext cx="1304925" cy="356870"/>
            <a:chOff x="6280403" y="3809949"/>
            <a:chExt cx="1304925" cy="356870"/>
          </a:xfrm>
        </p:grpSpPr>
        <p:pic>
          <p:nvPicPr>
            <p:cNvPr id="78" name="object 78"/>
            <p:cNvPicPr/>
            <p:nvPr/>
          </p:nvPicPr>
          <p:blipFill>
            <a:blip r:embed="rId23" cstate="print"/>
            <a:stretch>
              <a:fillRect/>
            </a:stretch>
          </p:blipFill>
          <p:spPr>
            <a:xfrm>
              <a:off x="6280403" y="3810000"/>
              <a:ext cx="1304544" cy="315468"/>
            </a:xfrm>
            <a:prstGeom prst="rect">
              <a:avLst/>
            </a:prstGeom>
          </p:spPr>
        </p:pic>
        <p:pic>
          <p:nvPicPr>
            <p:cNvPr id="79" name="object 79"/>
            <p:cNvPicPr/>
            <p:nvPr/>
          </p:nvPicPr>
          <p:blipFill>
            <a:blip r:embed="rId24" cstate="print"/>
            <a:stretch>
              <a:fillRect/>
            </a:stretch>
          </p:blipFill>
          <p:spPr>
            <a:xfrm>
              <a:off x="6362699" y="3809949"/>
              <a:ext cx="1143012" cy="356666"/>
            </a:xfrm>
            <a:prstGeom prst="rect">
              <a:avLst/>
            </a:prstGeom>
          </p:spPr>
        </p:pic>
        <p:sp>
          <p:nvSpPr>
            <p:cNvPr id="80" name="object 80"/>
            <p:cNvSpPr/>
            <p:nvPr/>
          </p:nvSpPr>
          <p:spPr>
            <a:xfrm>
              <a:off x="6323075" y="3829812"/>
              <a:ext cx="1224280" cy="234950"/>
            </a:xfrm>
            <a:custGeom>
              <a:avLst/>
              <a:gdLst/>
              <a:ahLst/>
              <a:cxnLst/>
              <a:rect l="l" t="t" r="r" b="b"/>
              <a:pathLst>
                <a:path w="1224279" h="234950">
                  <a:moveTo>
                    <a:pt x="1184655" y="0"/>
                  </a:moveTo>
                  <a:lnTo>
                    <a:pt x="39115" y="0"/>
                  </a:lnTo>
                  <a:lnTo>
                    <a:pt x="23895" y="3075"/>
                  </a:lnTo>
                  <a:lnTo>
                    <a:pt x="11461" y="11461"/>
                  </a:lnTo>
                  <a:lnTo>
                    <a:pt x="3075" y="23895"/>
                  </a:lnTo>
                  <a:lnTo>
                    <a:pt x="0" y="39115"/>
                  </a:lnTo>
                  <a:lnTo>
                    <a:pt x="0" y="195580"/>
                  </a:lnTo>
                  <a:lnTo>
                    <a:pt x="3075" y="210800"/>
                  </a:lnTo>
                  <a:lnTo>
                    <a:pt x="11461" y="223234"/>
                  </a:lnTo>
                  <a:lnTo>
                    <a:pt x="23895" y="231620"/>
                  </a:lnTo>
                  <a:lnTo>
                    <a:pt x="39115" y="234695"/>
                  </a:lnTo>
                  <a:lnTo>
                    <a:pt x="1184655" y="234695"/>
                  </a:lnTo>
                  <a:lnTo>
                    <a:pt x="1199876" y="231620"/>
                  </a:lnTo>
                  <a:lnTo>
                    <a:pt x="1212310" y="223234"/>
                  </a:lnTo>
                  <a:lnTo>
                    <a:pt x="1220696" y="210800"/>
                  </a:lnTo>
                  <a:lnTo>
                    <a:pt x="1223772" y="195580"/>
                  </a:lnTo>
                  <a:lnTo>
                    <a:pt x="1223772" y="39115"/>
                  </a:lnTo>
                  <a:lnTo>
                    <a:pt x="1220696" y="23895"/>
                  </a:lnTo>
                  <a:lnTo>
                    <a:pt x="1212310" y="11461"/>
                  </a:lnTo>
                  <a:lnTo>
                    <a:pt x="1199876" y="3075"/>
                  </a:lnTo>
                  <a:lnTo>
                    <a:pt x="1184655" y="0"/>
                  </a:lnTo>
                  <a:close/>
                </a:path>
              </a:pathLst>
            </a:custGeom>
            <a:solidFill>
              <a:srgbClr val="FFFF00"/>
            </a:solidFill>
          </p:spPr>
          <p:txBody>
            <a:bodyPr wrap="square" lIns="0" tIns="0" rIns="0" bIns="0" rtlCol="0"/>
            <a:lstStyle/>
            <a:p>
              <a:endParaRPr/>
            </a:p>
          </p:txBody>
        </p:sp>
      </p:grpSp>
      <p:sp>
        <p:nvSpPr>
          <p:cNvPr id="81" name="object 81"/>
          <p:cNvSpPr txBox="1"/>
          <p:nvPr/>
        </p:nvSpPr>
        <p:spPr>
          <a:xfrm>
            <a:off x="5666994" y="3842345"/>
            <a:ext cx="1733550" cy="346075"/>
          </a:xfrm>
          <a:prstGeom prst="rect">
            <a:avLst/>
          </a:prstGeom>
        </p:spPr>
        <p:txBody>
          <a:bodyPr vert="horz" wrap="square" lIns="0" tIns="27305" rIns="0" bIns="0" rtlCol="0">
            <a:spAutoFit/>
          </a:bodyPr>
          <a:lstStyle/>
          <a:p>
            <a:pPr marL="816610">
              <a:lnSpc>
                <a:spcPct val="100000"/>
              </a:lnSpc>
              <a:spcBef>
                <a:spcPts val="215"/>
              </a:spcBef>
            </a:pPr>
            <a:r>
              <a:rPr sz="1000" b="1" dirty="0">
                <a:latin typeface="Yu Gothic UI"/>
                <a:cs typeface="Yu Gothic UI"/>
              </a:rPr>
              <a:t>建設/ﾌﾟﾗﾝﾄ</a:t>
            </a:r>
            <a:r>
              <a:rPr sz="1000" b="1" spc="-25" dirty="0">
                <a:latin typeface="Yu Gothic UI"/>
                <a:cs typeface="Yu Gothic UI"/>
              </a:rPr>
              <a:t>業界</a:t>
            </a:r>
            <a:endParaRPr sz="1000">
              <a:latin typeface="Yu Gothic UI"/>
              <a:cs typeface="Yu Gothic UI"/>
            </a:endParaRPr>
          </a:p>
          <a:p>
            <a:pPr marL="12700">
              <a:lnSpc>
                <a:spcPct val="100000"/>
              </a:lnSpc>
              <a:spcBef>
                <a:spcPts val="114"/>
              </a:spcBef>
            </a:pPr>
            <a:r>
              <a:rPr sz="900" b="1" spc="-5" dirty="0">
                <a:latin typeface="Yu Gothic UI"/>
                <a:cs typeface="Yu Gothic UI"/>
              </a:rPr>
              <a:t>月面資源利用プラント</a:t>
            </a:r>
            <a:endParaRPr sz="900">
              <a:latin typeface="Yu Gothic UI"/>
              <a:cs typeface="Yu Gothic UI"/>
            </a:endParaRPr>
          </a:p>
        </p:txBody>
      </p:sp>
      <p:grpSp>
        <p:nvGrpSpPr>
          <p:cNvPr id="82" name="object 82"/>
          <p:cNvGrpSpPr/>
          <p:nvPr/>
        </p:nvGrpSpPr>
        <p:grpSpPr>
          <a:xfrm>
            <a:off x="7467600" y="6114288"/>
            <a:ext cx="1304925" cy="368935"/>
            <a:chOff x="7467600" y="6114288"/>
            <a:chExt cx="1304925" cy="368935"/>
          </a:xfrm>
        </p:grpSpPr>
        <p:pic>
          <p:nvPicPr>
            <p:cNvPr id="83" name="object 83"/>
            <p:cNvPicPr/>
            <p:nvPr/>
          </p:nvPicPr>
          <p:blipFill>
            <a:blip r:embed="rId25" cstate="print"/>
            <a:stretch>
              <a:fillRect/>
            </a:stretch>
          </p:blipFill>
          <p:spPr>
            <a:xfrm>
              <a:off x="7467600" y="6114288"/>
              <a:ext cx="1304544" cy="341401"/>
            </a:xfrm>
            <a:prstGeom prst="rect">
              <a:avLst/>
            </a:prstGeom>
          </p:spPr>
        </p:pic>
        <p:pic>
          <p:nvPicPr>
            <p:cNvPr id="84" name="object 84"/>
            <p:cNvPicPr/>
            <p:nvPr/>
          </p:nvPicPr>
          <p:blipFill>
            <a:blip r:embed="rId26" cstate="print"/>
            <a:stretch>
              <a:fillRect/>
            </a:stretch>
          </p:blipFill>
          <p:spPr>
            <a:xfrm>
              <a:off x="7738872" y="6128004"/>
              <a:ext cx="762012" cy="355053"/>
            </a:xfrm>
            <a:prstGeom prst="rect">
              <a:avLst/>
            </a:prstGeom>
          </p:spPr>
        </p:pic>
        <p:sp>
          <p:nvSpPr>
            <p:cNvPr id="85" name="object 85"/>
            <p:cNvSpPr/>
            <p:nvPr/>
          </p:nvSpPr>
          <p:spPr>
            <a:xfrm>
              <a:off x="7510271" y="6134100"/>
              <a:ext cx="1224280" cy="260985"/>
            </a:xfrm>
            <a:custGeom>
              <a:avLst/>
              <a:gdLst/>
              <a:ahLst/>
              <a:cxnLst/>
              <a:rect l="l" t="t" r="r" b="b"/>
              <a:pathLst>
                <a:path w="1224279" h="260985">
                  <a:moveTo>
                    <a:pt x="1180337" y="0"/>
                  </a:moveTo>
                  <a:lnTo>
                    <a:pt x="43433" y="0"/>
                  </a:lnTo>
                  <a:lnTo>
                    <a:pt x="26521" y="3412"/>
                  </a:lnTo>
                  <a:lnTo>
                    <a:pt x="12715" y="12720"/>
                  </a:lnTo>
                  <a:lnTo>
                    <a:pt x="3411" y="26526"/>
                  </a:lnTo>
                  <a:lnTo>
                    <a:pt x="0" y="43434"/>
                  </a:lnTo>
                  <a:lnTo>
                    <a:pt x="0" y="217170"/>
                  </a:lnTo>
                  <a:lnTo>
                    <a:pt x="3411" y="234077"/>
                  </a:lnTo>
                  <a:lnTo>
                    <a:pt x="12715" y="247883"/>
                  </a:lnTo>
                  <a:lnTo>
                    <a:pt x="26521" y="257191"/>
                  </a:lnTo>
                  <a:lnTo>
                    <a:pt x="43433" y="260604"/>
                  </a:lnTo>
                  <a:lnTo>
                    <a:pt x="1180337" y="260604"/>
                  </a:lnTo>
                  <a:lnTo>
                    <a:pt x="1197250" y="257191"/>
                  </a:lnTo>
                  <a:lnTo>
                    <a:pt x="1211056" y="247883"/>
                  </a:lnTo>
                  <a:lnTo>
                    <a:pt x="1220360" y="234077"/>
                  </a:lnTo>
                  <a:lnTo>
                    <a:pt x="1223772" y="217170"/>
                  </a:lnTo>
                  <a:lnTo>
                    <a:pt x="1223772" y="43434"/>
                  </a:lnTo>
                  <a:lnTo>
                    <a:pt x="1220360" y="26526"/>
                  </a:lnTo>
                  <a:lnTo>
                    <a:pt x="1211056" y="12720"/>
                  </a:lnTo>
                  <a:lnTo>
                    <a:pt x="1197250" y="3412"/>
                  </a:lnTo>
                  <a:lnTo>
                    <a:pt x="1180337" y="0"/>
                  </a:lnTo>
                  <a:close/>
                </a:path>
              </a:pathLst>
            </a:custGeom>
            <a:solidFill>
              <a:srgbClr val="FFFF00"/>
            </a:solidFill>
          </p:spPr>
          <p:txBody>
            <a:bodyPr wrap="square" lIns="0" tIns="0" rIns="0" bIns="0" rtlCol="0"/>
            <a:lstStyle/>
            <a:p>
              <a:endParaRPr/>
            </a:p>
          </p:txBody>
        </p:sp>
      </p:grpSp>
      <p:sp>
        <p:nvSpPr>
          <p:cNvPr id="86" name="object 86"/>
          <p:cNvSpPr txBox="1"/>
          <p:nvPr/>
        </p:nvSpPr>
        <p:spPr>
          <a:xfrm>
            <a:off x="7848092" y="6170472"/>
            <a:ext cx="549910" cy="182880"/>
          </a:xfrm>
          <a:prstGeom prst="rect">
            <a:avLst/>
          </a:prstGeom>
        </p:spPr>
        <p:txBody>
          <a:bodyPr vert="horz" wrap="square" lIns="0" tIns="16510" rIns="0" bIns="0" rtlCol="0">
            <a:spAutoFit/>
          </a:bodyPr>
          <a:lstStyle/>
          <a:p>
            <a:pPr marL="12700">
              <a:lnSpc>
                <a:spcPct val="100000"/>
              </a:lnSpc>
              <a:spcBef>
                <a:spcPts val="130"/>
              </a:spcBef>
            </a:pPr>
            <a:r>
              <a:rPr sz="1000" b="1" spc="-15" dirty="0">
                <a:latin typeface="Yu Gothic UI"/>
                <a:cs typeface="Yu Gothic UI"/>
              </a:rPr>
              <a:t>建築業界</a:t>
            </a:r>
            <a:endParaRPr sz="1000">
              <a:latin typeface="Yu Gothic UI"/>
              <a:cs typeface="Yu Gothic UI"/>
            </a:endParaRPr>
          </a:p>
        </p:txBody>
      </p:sp>
      <p:grpSp>
        <p:nvGrpSpPr>
          <p:cNvPr id="87" name="object 87"/>
          <p:cNvGrpSpPr/>
          <p:nvPr/>
        </p:nvGrpSpPr>
        <p:grpSpPr>
          <a:xfrm>
            <a:off x="1709927" y="5538215"/>
            <a:ext cx="1111250" cy="356870"/>
            <a:chOff x="1709927" y="5538215"/>
            <a:chExt cx="1111250" cy="356870"/>
          </a:xfrm>
        </p:grpSpPr>
        <p:pic>
          <p:nvPicPr>
            <p:cNvPr id="88" name="object 88"/>
            <p:cNvPicPr/>
            <p:nvPr/>
          </p:nvPicPr>
          <p:blipFill>
            <a:blip r:embed="rId27" cstate="print"/>
            <a:stretch>
              <a:fillRect/>
            </a:stretch>
          </p:blipFill>
          <p:spPr>
            <a:xfrm>
              <a:off x="1709927" y="5567171"/>
              <a:ext cx="1110996" cy="259105"/>
            </a:xfrm>
            <a:prstGeom prst="rect">
              <a:avLst/>
            </a:prstGeom>
          </p:spPr>
        </p:pic>
        <p:pic>
          <p:nvPicPr>
            <p:cNvPr id="89" name="object 89"/>
            <p:cNvPicPr/>
            <p:nvPr/>
          </p:nvPicPr>
          <p:blipFill>
            <a:blip r:embed="rId28" cstate="print"/>
            <a:stretch>
              <a:fillRect/>
            </a:stretch>
          </p:blipFill>
          <p:spPr>
            <a:xfrm>
              <a:off x="1818131" y="5538215"/>
              <a:ext cx="893051" cy="356666"/>
            </a:xfrm>
            <a:prstGeom prst="rect">
              <a:avLst/>
            </a:prstGeom>
          </p:spPr>
        </p:pic>
        <p:sp>
          <p:nvSpPr>
            <p:cNvPr id="90" name="object 90"/>
            <p:cNvSpPr/>
            <p:nvPr/>
          </p:nvSpPr>
          <p:spPr>
            <a:xfrm>
              <a:off x="1752599" y="5586983"/>
              <a:ext cx="1030605" cy="178435"/>
            </a:xfrm>
            <a:custGeom>
              <a:avLst/>
              <a:gdLst/>
              <a:ahLst/>
              <a:cxnLst/>
              <a:rect l="l" t="t" r="r" b="b"/>
              <a:pathLst>
                <a:path w="1030605" h="178435">
                  <a:moveTo>
                    <a:pt x="1000506" y="0"/>
                  </a:moveTo>
                  <a:lnTo>
                    <a:pt x="29718" y="0"/>
                  </a:lnTo>
                  <a:lnTo>
                    <a:pt x="18162" y="2336"/>
                  </a:lnTo>
                  <a:lnTo>
                    <a:pt x="8715" y="8705"/>
                  </a:lnTo>
                  <a:lnTo>
                    <a:pt x="2339" y="18152"/>
                  </a:lnTo>
                  <a:lnTo>
                    <a:pt x="0" y="29717"/>
                  </a:lnTo>
                  <a:lnTo>
                    <a:pt x="0" y="148589"/>
                  </a:lnTo>
                  <a:lnTo>
                    <a:pt x="2339" y="160155"/>
                  </a:lnTo>
                  <a:lnTo>
                    <a:pt x="8715" y="169602"/>
                  </a:lnTo>
                  <a:lnTo>
                    <a:pt x="18162" y="175971"/>
                  </a:lnTo>
                  <a:lnTo>
                    <a:pt x="29718" y="178307"/>
                  </a:lnTo>
                  <a:lnTo>
                    <a:pt x="1000506" y="178307"/>
                  </a:lnTo>
                  <a:lnTo>
                    <a:pt x="1012061" y="175971"/>
                  </a:lnTo>
                  <a:lnTo>
                    <a:pt x="1021508" y="169602"/>
                  </a:lnTo>
                  <a:lnTo>
                    <a:pt x="1027884" y="160155"/>
                  </a:lnTo>
                  <a:lnTo>
                    <a:pt x="1030224" y="148589"/>
                  </a:lnTo>
                  <a:lnTo>
                    <a:pt x="1030224" y="29717"/>
                  </a:lnTo>
                  <a:lnTo>
                    <a:pt x="1027884" y="18152"/>
                  </a:lnTo>
                  <a:lnTo>
                    <a:pt x="1021508" y="8705"/>
                  </a:lnTo>
                  <a:lnTo>
                    <a:pt x="1012061" y="2336"/>
                  </a:lnTo>
                  <a:lnTo>
                    <a:pt x="1000506" y="0"/>
                  </a:lnTo>
                  <a:close/>
                </a:path>
              </a:pathLst>
            </a:custGeom>
            <a:solidFill>
              <a:srgbClr val="FFFF00"/>
            </a:solidFill>
          </p:spPr>
          <p:txBody>
            <a:bodyPr wrap="square" lIns="0" tIns="0" rIns="0" bIns="0" rtlCol="0"/>
            <a:lstStyle/>
            <a:p>
              <a:endParaRPr/>
            </a:p>
          </p:txBody>
        </p:sp>
      </p:grpSp>
      <p:sp>
        <p:nvSpPr>
          <p:cNvPr id="91" name="object 91"/>
          <p:cNvSpPr txBox="1"/>
          <p:nvPr/>
        </p:nvSpPr>
        <p:spPr>
          <a:xfrm>
            <a:off x="1927351" y="5581903"/>
            <a:ext cx="680720" cy="182880"/>
          </a:xfrm>
          <a:prstGeom prst="rect">
            <a:avLst/>
          </a:prstGeom>
        </p:spPr>
        <p:txBody>
          <a:bodyPr vert="horz" wrap="square" lIns="0" tIns="16510" rIns="0" bIns="0" rtlCol="0">
            <a:spAutoFit/>
          </a:bodyPr>
          <a:lstStyle/>
          <a:p>
            <a:pPr marL="12700">
              <a:lnSpc>
                <a:spcPct val="100000"/>
              </a:lnSpc>
              <a:spcBef>
                <a:spcPts val="130"/>
              </a:spcBef>
            </a:pPr>
            <a:r>
              <a:rPr sz="1000" b="1" spc="-10" dirty="0">
                <a:latin typeface="Yu Gothic UI"/>
                <a:cs typeface="Yu Gothic UI"/>
              </a:rPr>
              <a:t>自動車業界</a:t>
            </a:r>
            <a:endParaRPr sz="1000">
              <a:latin typeface="Yu Gothic UI"/>
              <a:cs typeface="Yu Gothic UI"/>
            </a:endParaRPr>
          </a:p>
        </p:txBody>
      </p:sp>
      <p:grpSp>
        <p:nvGrpSpPr>
          <p:cNvPr id="92" name="object 92"/>
          <p:cNvGrpSpPr/>
          <p:nvPr/>
        </p:nvGrpSpPr>
        <p:grpSpPr>
          <a:xfrm>
            <a:off x="5737859" y="2049754"/>
            <a:ext cx="1099185" cy="332740"/>
            <a:chOff x="5737859" y="2049754"/>
            <a:chExt cx="1099185" cy="332740"/>
          </a:xfrm>
        </p:grpSpPr>
        <p:pic>
          <p:nvPicPr>
            <p:cNvPr id="93" name="object 93"/>
            <p:cNvPicPr/>
            <p:nvPr/>
          </p:nvPicPr>
          <p:blipFill>
            <a:blip r:embed="rId29" cstate="print"/>
            <a:stretch>
              <a:fillRect/>
            </a:stretch>
          </p:blipFill>
          <p:spPr>
            <a:xfrm>
              <a:off x="5737859" y="2060498"/>
              <a:ext cx="1098816" cy="274396"/>
            </a:xfrm>
            <a:prstGeom prst="rect">
              <a:avLst/>
            </a:prstGeom>
          </p:spPr>
        </p:pic>
        <p:pic>
          <p:nvPicPr>
            <p:cNvPr id="94" name="object 94"/>
            <p:cNvPicPr/>
            <p:nvPr/>
          </p:nvPicPr>
          <p:blipFill>
            <a:blip r:embed="rId30" cstate="print"/>
            <a:stretch>
              <a:fillRect/>
            </a:stretch>
          </p:blipFill>
          <p:spPr>
            <a:xfrm>
              <a:off x="5788151" y="2049754"/>
              <a:ext cx="996721" cy="332257"/>
            </a:xfrm>
            <a:prstGeom prst="rect">
              <a:avLst/>
            </a:prstGeom>
          </p:spPr>
        </p:pic>
        <p:sp>
          <p:nvSpPr>
            <p:cNvPr id="95" name="object 95"/>
            <p:cNvSpPr/>
            <p:nvPr/>
          </p:nvSpPr>
          <p:spPr>
            <a:xfrm>
              <a:off x="5780531" y="2080259"/>
              <a:ext cx="1018540" cy="193675"/>
            </a:xfrm>
            <a:custGeom>
              <a:avLst/>
              <a:gdLst/>
              <a:ahLst/>
              <a:cxnLst/>
              <a:rect l="l" t="t" r="r" b="b"/>
              <a:pathLst>
                <a:path w="1018540" h="193675">
                  <a:moveTo>
                    <a:pt x="985773" y="0"/>
                  </a:moveTo>
                  <a:lnTo>
                    <a:pt x="32257" y="0"/>
                  </a:lnTo>
                  <a:lnTo>
                    <a:pt x="19716" y="2539"/>
                  </a:lnTo>
                  <a:lnTo>
                    <a:pt x="9461" y="9461"/>
                  </a:lnTo>
                  <a:lnTo>
                    <a:pt x="2539" y="19716"/>
                  </a:lnTo>
                  <a:lnTo>
                    <a:pt x="0" y="32257"/>
                  </a:lnTo>
                  <a:lnTo>
                    <a:pt x="0" y="161289"/>
                  </a:lnTo>
                  <a:lnTo>
                    <a:pt x="2539" y="173831"/>
                  </a:lnTo>
                  <a:lnTo>
                    <a:pt x="9461" y="184086"/>
                  </a:lnTo>
                  <a:lnTo>
                    <a:pt x="19716" y="191008"/>
                  </a:lnTo>
                  <a:lnTo>
                    <a:pt x="32257" y="193548"/>
                  </a:lnTo>
                  <a:lnTo>
                    <a:pt x="985773" y="193548"/>
                  </a:lnTo>
                  <a:lnTo>
                    <a:pt x="998315" y="191008"/>
                  </a:lnTo>
                  <a:lnTo>
                    <a:pt x="1008570" y="184086"/>
                  </a:lnTo>
                  <a:lnTo>
                    <a:pt x="1015491" y="173831"/>
                  </a:lnTo>
                  <a:lnTo>
                    <a:pt x="1018032" y="161289"/>
                  </a:lnTo>
                  <a:lnTo>
                    <a:pt x="1018032" y="32257"/>
                  </a:lnTo>
                  <a:lnTo>
                    <a:pt x="1015491" y="19716"/>
                  </a:lnTo>
                  <a:lnTo>
                    <a:pt x="1008570" y="9461"/>
                  </a:lnTo>
                  <a:lnTo>
                    <a:pt x="998315" y="2539"/>
                  </a:lnTo>
                  <a:lnTo>
                    <a:pt x="985773" y="0"/>
                  </a:lnTo>
                  <a:close/>
                </a:path>
              </a:pathLst>
            </a:custGeom>
            <a:solidFill>
              <a:srgbClr val="FFFF00"/>
            </a:solidFill>
          </p:spPr>
          <p:txBody>
            <a:bodyPr wrap="square" lIns="0" tIns="0" rIns="0" bIns="0" rtlCol="0"/>
            <a:lstStyle/>
            <a:p>
              <a:endParaRPr/>
            </a:p>
          </p:txBody>
        </p:sp>
      </p:grpSp>
      <p:sp>
        <p:nvSpPr>
          <p:cNvPr id="96" name="object 96"/>
          <p:cNvSpPr txBox="1"/>
          <p:nvPr/>
        </p:nvSpPr>
        <p:spPr>
          <a:xfrm>
            <a:off x="5891021" y="2090419"/>
            <a:ext cx="798195" cy="168275"/>
          </a:xfrm>
          <a:prstGeom prst="rect">
            <a:avLst/>
          </a:prstGeom>
        </p:spPr>
        <p:txBody>
          <a:bodyPr vert="horz" wrap="square" lIns="0" tIns="17145" rIns="0" bIns="0" rtlCol="0">
            <a:spAutoFit/>
          </a:bodyPr>
          <a:lstStyle/>
          <a:p>
            <a:pPr marL="12700">
              <a:lnSpc>
                <a:spcPct val="100000"/>
              </a:lnSpc>
              <a:spcBef>
                <a:spcPts val="135"/>
              </a:spcBef>
            </a:pPr>
            <a:r>
              <a:rPr sz="900" b="1" spc="-10" dirty="0">
                <a:latin typeface="Yu Gothic UI"/>
                <a:cs typeface="Yu Gothic UI"/>
              </a:rPr>
              <a:t>製造・電気業界</a:t>
            </a:r>
            <a:endParaRPr sz="900">
              <a:latin typeface="Yu Gothic UI"/>
              <a:cs typeface="Yu Gothic UI"/>
            </a:endParaRPr>
          </a:p>
        </p:txBody>
      </p:sp>
      <p:grpSp>
        <p:nvGrpSpPr>
          <p:cNvPr id="97" name="object 97"/>
          <p:cNvGrpSpPr/>
          <p:nvPr/>
        </p:nvGrpSpPr>
        <p:grpSpPr>
          <a:xfrm>
            <a:off x="2746248" y="3491445"/>
            <a:ext cx="992505" cy="512445"/>
            <a:chOff x="2746248" y="3491445"/>
            <a:chExt cx="992505" cy="512445"/>
          </a:xfrm>
        </p:grpSpPr>
        <p:pic>
          <p:nvPicPr>
            <p:cNvPr id="98" name="object 98"/>
            <p:cNvPicPr/>
            <p:nvPr/>
          </p:nvPicPr>
          <p:blipFill>
            <a:blip r:embed="rId31" cstate="print"/>
            <a:stretch>
              <a:fillRect/>
            </a:stretch>
          </p:blipFill>
          <p:spPr>
            <a:xfrm>
              <a:off x="2746248" y="3497567"/>
              <a:ext cx="992124" cy="460260"/>
            </a:xfrm>
            <a:prstGeom prst="rect">
              <a:avLst/>
            </a:prstGeom>
          </p:spPr>
        </p:pic>
        <p:pic>
          <p:nvPicPr>
            <p:cNvPr id="99" name="object 99"/>
            <p:cNvPicPr/>
            <p:nvPr/>
          </p:nvPicPr>
          <p:blipFill>
            <a:blip r:embed="rId32" cstate="print"/>
            <a:stretch>
              <a:fillRect/>
            </a:stretch>
          </p:blipFill>
          <p:spPr>
            <a:xfrm>
              <a:off x="2828544" y="3491445"/>
              <a:ext cx="827532" cy="512102"/>
            </a:xfrm>
            <a:prstGeom prst="rect">
              <a:avLst/>
            </a:prstGeom>
          </p:spPr>
        </p:pic>
        <p:sp>
          <p:nvSpPr>
            <p:cNvPr id="100" name="object 100"/>
            <p:cNvSpPr/>
            <p:nvPr/>
          </p:nvSpPr>
          <p:spPr>
            <a:xfrm>
              <a:off x="2788920" y="3517391"/>
              <a:ext cx="911860" cy="379730"/>
            </a:xfrm>
            <a:custGeom>
              <a:avLst/>
              <a:gdLst/>
              <a:ahLst/>
              <a:cxnLst/>
              <a:rect l="l" t="t" r="r" b="b"/>
              <a:pathLst>
                <a:path w="911860" h="379729">
                  <a:moveTo>
                    <a:pt x="848106" y="0"/>
                  </a:moveTo>
                  <a:lnTo>
                    <a:pt x="63246" y="0"/>
                  </a:lnTo>
                  <a:lnTo>
                    <a:pt x="38629" y="4970"/>
                  </a:lnTo>
                  <a:lnTo>
                    <a:pt x="18526" y="18526"/>
                  </a:lnTo>
                  <a:lnTo>
                    <a:pt x="4970" y="38629"/>
                  </a:lnTo>
                  <a:lnTo>
                    <a:pt x="0" y="63246"/>
                  </a:lnTo>
                  <a:lnTo>
                    <a:pt x="0" y="316230"/>
                  </a:lnTo>
                  <a:lnTo>
                    <a:pt x="4970" y="340846"/>
                  </a:lnTo>
                  <a:lnTo>
                    <a:pt x="18526" y="360949"/>
                  </a:lnTo>
                  <a:lnTo>
                    <a:pt x="38629" y="374505"/>
                  </a:lnTo>
                  <a:lnTo>
                    <a:pt x="63246" y="379476"/>
                  </a:lnTo>
                  <a:lnTo>
                    <a:pt x="848106" y="379476"/>
                  </a:lnTo>
                  <a:lnTo>
                    <a:pt x="872722" y="374505"/>
                  </a:lnTo>
                  <a:lnTo>
                    <a:pt x="892825" y="360949"/>
                  </a:lnTo>
                  <a:lnTo>
                    <a:pt x="906381" y="340846"/>
                  </a:lnTo>
                  <a:lnTo>
                    <a:pt x="911352" y="316230"/>
                  </a:lnTo>
                  <a:lnTo>
                    <a:pt x="911352" y="63246"/>
                  </a:lnTo>
                  <a:lnTo>
                    <a:pt x="906381" y="38629"/>
                  </a:lnTo>
                  <a:lnTo>
                    <a:pt x="892825" y="18526"/>
                  </a:lnTo>
                  <a:lnTo>
                    <a:pt x="872722" y="4970"/>
                  </a:lnTo>
                  <a:lnTo>
                    <a:pt x="848106" y="0"/>
                  </a:lnTo>
                  <a:close/>
                </a:path>
              </a:pathLst>
            </a:custGeom>
            <a:solidFill>
              <a:srgbClr val="FFFF00"/>
            </a:solidFill>
          </p:spPr>
          <p:txBody>
            <a:bodyPr wrap="square" lIns="0" tIns="0" rIns="0" bIns="0" rtlCol="0"/>
            <a:lstStyle/>
            <a:p>
              <a:endParaRPr/>
            </a:p>
          </p:txBody>
        </p:sp>
      </p:grpSp>
      <p:sp>
        <p:nvSpPr>
          <p:cNvPr id="101" name="object 101"/>
          <p:cNvSpPr txBox="1"/>
          <p:nvPr/>
        </p:nvSpPr>
        <p:spPr>
          <a:xfrm>
            <a:off x="2938017" y="3533597"/>
            <a:ext cx="615950" cy="183515"/>
          </a:xfrm>
          <a:prstGeom prst="rect">
            <a:avLst/>
          </a:prstGeom>
        </p:spPr>
        <p:txBody>
          <a:bodyPr vert="horz" wrap="square" lIns="0" tIns="17145" rIns="0" bIns="0" rtlCol="0">
            <a:spAutoFit/>
          </a:bodyPr>
          <a:lstStyle/>
          <a:p>
            <a:pPr marL="12700">
              <a:lnSpc>
                <a:spcPct val="100000"/>
              </a:lnSpc>
              <a:spcBef>
                <a:spcPts val="135"/>
              </a:spcBef>
            </a:pPr>
            <a:r>
              <a:rPr sz="1000" b="1" spc="-10" dirty="0">
                <a:latin typeface="Yu Gothic UI"/>
                <a:cs typeface="Yu Gothic UI"/>
              </a:rPr>
              <a:t>農林・食品</a:t>
            </a:r>
            <a:endParaRPr sz="1000">
              <a:latin typeface="Yu Gothic UI"/>
              <a:cs typeface="Yu Gothic UI"/>
            </a:endParaRPr>
          </a:p>
        </p:txBody>
      </p:sp>
      <p:sp>
        <p:nvSpPr>
          <p:cNvPr id="102" name="object 102"/>
          <p:cNvSpPr txBox="1"/>
          <p:nvPr/>
        </p:nvSpPr>
        <p:spPr>
          <a:xfrm>
            <a:off x="2970022" y="3691254"/>
            <a:ext cx="549910" cy="182880"/>
          </a:xfrm>
          <a:prstGeom prst="rect">
            <a:avLst/>
          </a:prstGeom>
        </p:spPr>
        <p:txBody>
          <a:bodyPr vert="horz" wrap="square" lIns="0" tIns="16510" rIns="0" bIns="0" rtlCol="0">
            <a:spAutoFit/>
          </a:bodyPr>
          <a:lstStyle/>
          <a:p>
            <a:pPr marL="12700">
              <a:lnSpc>
                <a:spcPct val="100000"/>
              </a:lnSpc>
              <a:spcBef>
                <a:spcPts val="130"/>
              </a:spcBef>
            </a:pPr>
            <a:r>
              <a:rPr sz="1000" b="1" spc="-15" dirty="0">
                <a:latin typeface="Yu Gothic UI"/>
                <a:cs typeface="Yu Gothic UI"/>
              </a:rPr>
              <a:t>研究企業</a:t>
            </a:r>
            <a:endParaRPr sz="1000" dirty="0">
              <a:latin typeface="Yu Gothic UI"/>
              <a:cs typeface="Yu Gothic UI"/>
            </a:endParaRPr>
          </a:p>
        </p:txBody>
      </p:sp>
      <p:grpSp>
        <p:nvGrpSpPr>
          <p:cNvPr id="103" name="object 103"/>
          <p:cNvGrpSpPr/>
          <p:nvPr/>
        </p:nvGrpSpPr>
        <p:grpSpPr>
          <a:xfrm>
            <a:off x="5428488" y="4584153"/>
            <a:ext cx="783590" cy="330835"/>
            <a:chOff x="5428488" y="4584153"/>
            <a:chExt cx="783590" cy="330835"/>
          </a:xfrm>
        </p:grpSpPr>
        <p:pic>
          <p:nvPicPr>
            <p:cNvPr id="104" name="object 104"/>
            <p:cNvPicPr/>
            <p:nvPr/>
          </p:nvPicPr>
          <p:blipFill>
            <a:blip r:embed="rId33" cstate="print"/>
            <a:stretch>
              <a:fillRect/>
            </a:stretch>
          </p:blipFill>
          <p:spPr>
            <a:xfrm>
              <a:off x="5428488" y="4594910"/>
              <a:ext cx="783323" cy="272745"/>
            </a:xfrm>
            <a:prstGeom prst="rect">
              <a:avLst/>
            </a:prstGeom>
          </p:spPr>
        </p:pic>
        <p:pic>
          <p:nvPicPr>
            <p:cNvPr id="105" name="object 105"/>
            <p:cNvPicPr/>
            <p:nvPr/>
          </p:nvPicPr>
          <p:blipFill>
            <a:blip r:embed="rId34" cstate="print"/>
            <a:stretch>
              <a:fillRect/>
            </a:stretch>
          </p:blipFill>
          <p:spPr>
            <a:xfrm>
              <a:off x="5469636" y="4584153"/>
              <a:ext cx="699515" cy="330746"/>
            </a:xfrm>
            <a:prstGeom prst="rect">
              <a:avLst/>
            </a:prstGeom>
          </p:spPr>
        </p:pic>
        <p:sp>
          <p:nvSpPr>
            <p:cNvPr id="106" name="object 106"/>
            <p:cNvSpPr/>
            <p:nvPr/>
          </p:nvSpPr>
          <p:spPr>
            <a:xfrm>
              <a:off x="5471160" y="4614672"/>
              <a:ext cx="702945" cy="192405"/>
            </a:xfrm>
            <a:custGeom>
              <a:avLst/>
              <a:gdLst/>
              <a:ahLst/>
              <a:cxnLst/>
              <a:rect l="l" t="t" r="r" b="b"/>
              <a:pathLst>
                <a:path w="702945" h="192404">
                  <a:moveTo>
                    <a:pt x="670560" y="0"/>
                  </a:moveTo>
                  <a:lnTo>
                    <a:pt x="32003" y="0"/>
                  </a:lnTo>
                  <a:lnTo>
                    <a:pt x="19556" y="2518"/>
                  </a:lnTo>
                  <a:lnTo>
                    <a:pt x="9382" y="9382"/>
                  </a:lnTo>
                  <a:lnTo>
                    <a:pt x="2518" y="19556"/>
                  </a:lnTo>
                  <a:lnTo>
                    <a:pt x="0" y="32003"/>
                  </a:lnTo>
                  <a:lnTo>
                    <a:pt x="0" y="160019"/>
                  </a:lnTo>
                  <a:lnTo>
                    <a:pt x="2518" y="172467"/>
                  </a:lnTo>
                  <a:lnTo>
                    <a:pt x="9382" y="182641"/>
                  </a:lnTo>
                  <a:lnTo>
                    <a:pt x="19556" y="189505"/>
                  </a:lnTo>
                  <a:lnTo>
                    <a:pt x="32003" y="192023"/>
                  </a:lnTo>
                  <a:lnTo>
                    <a:pt x="670560" y="192023"/>
                  </a:lnTo>
                  <a:lnTo>
                    <a:pt x="683007" y="189505"/>
                  </a:lnTo>
                  <a:lnTo>
                    <a:pt x="693181" y="182641"/>
                  </a:lnTo>
                  <a:lnTo>
                    <a:pt x="700045" y="172467"/>
                  </a:lnTo>
                  <a:lnTo>
                    <a:pt x="702563" y="160019"/>
                  </a:lnTo>
                  <a:lnTo>
                    <a:pt x="702563" y="32003"/>
                  </a:lnTo>
                  <a:lnTo>
                    <a:pt x="700045" y="19556"/>
                  </a:lnTo>
                  <a:lnTo>
                    <a:pt x="693181" y="9382"/>
                  </a:lnTo>
                  <a:lnTo>
                    <a:pt x="683007" y="2518"/>
                  </a:lnTo>
                  <a:lnTo>
                    <a:pt x="670560" y="0"/>
                  </a:lnTo>
                  <a:close/>
                </a:path>
              </a:pathLst>
            </a:custGeom>
            <a:solidFill>
              <a:srgbClr val="7E7E7E"/>
            </a:solidFill>
          </p:spPr>
          <p:txBody>
            <a:bodyPr wrap="square" lIns="0" tIns="0" rIns="0" bIns="0" rtlCol="0"/>
            <a:lstStyle/>
            <a:p>
              <a:endParaRPr/>
            </a:p>
          </p:txBody>
        </p:sp>
      </p:grpSp>
      <p:sp>
        <p:nvSpPr>
          <p:cNvPr id="107" name="object 107"/>
          <p:cNvSpPr txBox="1"/>
          <p:nvPr/>
        </p:nvSpPr>
        <p:spPr>
          <a:xfrm>
            <a:off x="5571871" y="4624578"/>
            <a:ext cx="501015" cy="168275"/>
          </a:xfrm>
          <a:prstGeom prst="rect">
            <a:avLst/>
          </a:prstGeom>
        </p:spPr>
        <p:txBody>
          <a:bodyPr vert="horz" wrap="square" lIns="0" tIns="17145" rIns="0" bIns="0" rtlCol="0">
            <a:spAutoFit/>
          </a:bodyPr>
          <a:lstStyle/>
          <a:p>
            <a:pPr marL="12700">
              <a:lnSpc>
                <a:spcPct val="100000"/>
              </a:lnSpc>
              <a:spcBef>
                <a:spcPts val="135"/>
              </a:spcBef>
            </a:pPr>
            <a:r>
              <a:rPr sz="900" spc="-15" dirty="0">
                <a:solidFill>
                  <a:srgbClr val="FFFFFF"/>
                </a:solidFill>
                <a:latin typeface="Yu Gothic UI"/>
                <a:cs typeface="Yu Gothic UI"/>
              </a:rPr>
              <a:t>共同開発</a:t>
            </a:r>
            <a:endParaRPr sz="900">
              <a:latin typeface="Yu Gothic UI"/>
              <a:cs typeface="Yu Gothic UI"/>
            </a:endParaRPr>
          </a:p>
        </p:txBody>
      </p:sp>
      <p:grpSp>
        <p:nvGrpSpPr>
          <p:cNvPr id="108" name="object 108"/>
          <p:cNvGrpSpPr/>
          <p:nvPr/>
        </p:nvGrpSpPr>
        <p:grpSpPr>
          <a:xfrm>
            <a:off x="2636520" y="2121446"/>
            <a:ext cx="882650" cy="355600"/>
            <a:chOff x="2636520" y="2121446"/>
            <a:chExt cx="882650" cy="355600"/>
          </a:xfrm>
        </p:grpSpPr>
        <p:pic>
          <p:nvPicPr>
            <p:cNvPr id="109" name="object 109"/>
            <p:cNvPicPr/>
            <p:nvPr/>
          </p:nvPicPr>
          <p:blipFill>
            <a:blip r:embed="rId35" cstate="print"/>
            <a:stretch>
              <a:fillRect/>
            </a:stretch>
          </p:blipFill>
          <p:spPr>
            <a:xfrm>
              <a:off x="2636520" y="2132025"/>
              <a:ext cx="882395" cy="294182"/>
            </a:xfrm>
            <a:prstGeom prst="rect">
              <a:avLst/>
            </a:prstGeom>
          </p:spPr>
        </p:pic>
        <p:pic>
          <p:nvPicPr>
            <p:cNvPr id="110" name="object 110"/>
            <p:cNvPicPr/>
            <p:nvPr/>
          </p:nvPicPr>
          <p:blipFill>
            <a:blip r:embed="rId36" cstate="print"/>
            <a:stretch>
              <a:fillRect/>
            </a:stretch>
          </p:blipFill>
          <p:spPr>
            <a:xfrm>
              <a:off x="2697480" y="2121446"/>
              <a:ext cx="762012" cy="355053"/>
            </a:xfrm>
            <a:prstGeom prst="rect">
              <a:avLst/>
            </a:prstGeom>
          </p:spPr>
        </p:pic>
        <p:sp>
          <p:nvSpPr>
            <p:cNvPr id="111" name="object 111"/>
            <p:cNvSpPr/>
            <p:nvPr/>
          </p:nvSpPr>
          <p:spPr>
            <a:xfrm>
              <a:off x="2679192" y="2151887"/>
              <a:ext cx="802005" cy="213360"/>
            </a:xfrm>
            <a:custGeom>
              <a:avLst/>
              <a:gdLst/>
              <a:ahLst/>
              <a:cxnLst/>
              <a:rect l="l" t="t" r="r" b="b"/>
              <a:pathLst>
                <a:path w="802004" h="213360">
                  <a:moveTo>
                    <a:pt x="766063" y="0"/>
                  </a:moveTo>
                  <a:lnTo>
                    <a:pt x="35559" y="0"/>
                  </a:lnTo>
                  <a:lnTo>
                    <a:pt x="21699" y="2788"/>
                  </a:lnTo>
                  <a:lnTo>
                    <a:pt x="10398" y="10398"/>
                  </a:lnTo>
                  <a:lnTo>
                    <a:pt x="2788" y="21699"/>
                  </a:lnTo>
                  <a:lnTo>
                    <a:pt x="0" y="35560"/>
                  </a:lnTo>
                  <a:lnTo>
                    <a:pt x="0" y="177800"/>
                  </a:lnTo>
                  <a:lnTo>
                    <a:pt x="2788" y="191660"/>
                  </a:lnTo>
                  <a:lnTo>
                    <a:pt x="10398" y="202961"/>
                  </a:lnTo>
                  <a:lnTo>
                    <a:pt x="21699" y="210571"/>
                  </a:lnTo>
                  <a:lnTo>
                    <a:pt x="35559" y="213360"/>
                  </a:lnTo>
                  <a:lnTo>
                    <a:pt x="766063" y="213360"/>
                  </a:lnTo>
                  <a:lnTo>
                    <a:pt x="779924" y="210571"/>
                  </a:lnTo>
                  <a:lnTo>
                    <a:pt x="791225" y="202961"/>
                  </a:lnTo>
                  <a:lnTo>
                    <a:pt x="798835" y="191660"/>
                  </a:lnTo>
                  <a:lnTo>
                    <a:pt x="801623" y="177800"/>
                  </a:lnTo>
                  <a:lnTo>
                    <a:pt x="801623" y="35560"/>
                  </a:lnTo>
                  <a:lnTo>
                    <a:pt x="798835" y="21699"/>
                  </a:lnTo>
                  <a:lnTo>
                    <a:pt x="791225" y="10398"/>
                  </a:lnTo>
                  <a:lnTo>
                    <a:pt x="779924" y="2788"/>
                  </a:lnTo>
                  <a:lnTo>
                    <a:pt x="766063" y="0"/>
                  </a:lnTo>
                  <a:close/>
                </a:path>
              </a:pathLst>
            </a:custGeom>
            <a:solidFill>
              <a:srgbClr val="FFFF00"/>
            </a:solidFill>
          </p:spPr>
          <p:txBody>
            <a:bodyPr wrap="square" lIns="0" tIns="0" rIns="0" bIns="0" rtlCol="0"/>
            <a:lstStyle/>
            <a:p>
              <a:endParaRPr/>
            </a:p>
          </p:txBody>
        </p:sp>
      </p:grpSp>
      <p:sp>
        <p:nvSpPr>
          <p:cNvPr id="112" name="object 112"/>
          <p:cNvSpPr txBox="1"/>
          <p:nvPr/>
        </p:nvSpPr>
        <p:spPr>
          <a:xfrm>
            <a:off x="2806064" y="2163571"/>
            <a:ext cx="549910" cy="182880"/>
          </a:xfrm>
          <a:prstGeom prst="rect">
            <a:avLst/>
          </a:prstGeom>
        </p:spPr>
        <p:txBody>
          <a:bodyPr vert="horz" wrap="square" lIns="0" tIns="16510" rIns="0" bIns="0" rtlCol="0">
            <a:spAutoFit/>
          </a:bodyPr>
          <a:lstStyle/>
          <a:p>
            <a:pPr marL="12700">
              <a:lnSpc>
                <a:spcPct val="100000"/>
              </a:lnSpc>
              <a:spcBef>
                <a:spcPts val="130"/>
              </a:spcBef>
            </a:pPr>
            <a:r>
              <a:rPr sz="1000" b="1" spc="-15" dirty="0">
                <a:latin typeface="Yu Gothic UI"/>
                <a:cs typeface="Yu Gothic UI"/>
              </a:rPr>
              <a:t>建設業界</a:t>
            </a:r>
            <a:endParaRPr sz="1000">
              <a:latin typeface="Yu Gothic UI"/>
              <a:cs typeface="Yu Gothic UI"/>
            </a:endParaRPr>
          </a:p>
        </p:txBody>
      </p:sp>
      <p:sp>
        <p:nvSpPr>
          <p:cNvPr id="113" name="object 113"/>
          <p:cNvSpPr txBox="1"/>
          <p:nvPr/>
        </p:nvSpPr>
        <p:spPr>
          <a:xfrm>
            <a:off x="3383279" y="4986528"/>
            <a:ext cx="1635760" cy="349250"/>
          </a:xfrm>
          <a:prstGeom prst="rect">
            <a:avLst/>
          </a:prstGeom>
          <a:solidFill>
            <a:srgbClr val="FFFFFF"/>
          </a:solidFill>
        </p:spPr>
        <p:txBody>
          <a:bodyPr vert="horz" wrap="square" lIns="0" tIns="0" rIns="0" bIns="0" rtlCol="0">
            <a:spAutoFit/>
          </a:bodyPr>
          <a:lstStyle/>
          <a:p>
            <a:pPr marL="520065">
              <a:lnSpc>
                <a:spcPts val="1035"/>
              </a:lnSpc>
            </a:pPr>
            <a:r>
              <a:rPr sz="900" b="1" spc="-10" dirty="0">
                <a:latin typeface="Yu Gothic UI"/>
                <a:cs typeface="Yu Gothic UI"/>
              </a:rPr>
              <a:t>船外宇宙服</a:t>
            </a:r>
            <a:endParaRPr sz="900">
              <a:latin typeface="Yu Gothic UI"/>
              <a:cs typeface="Yu Gothic UI"/>
            </a:endParaRPr>
          </a:p>
          <a:p>
            <a:pPr marL="92075">
              <a:lnSpc>
                <a:spcPct val="100000"/>
              </a:lnSpc>
              <a:spcBef>
                <a:spcPts val="450"/>
              </a:spcBef>
            </a:pPr>
            <a:r>
              <a:rPr sz="750" spc="-5" dirty="0">
                <a:latin typeface="Yu Gothic UI"/>
                <a:cs typeface="Yu Gothic UI"/>
              </a:rPr>
              <a:t>現状、国際協力を前提で検討中。</a:t>
            </a:r>
            <a:endParaRPr sz="750">
              <a:latin typeface="Yu Gothic UI"/>
              <a:cs typeface="Yu Gothic UI"/>
            </a:endParaRPr>
          </a:p>
        </p:txBody>
      </p:sp>
      <p:grpSp>
        <p:nvGrpSpPr>
          <p:cNvPr id="114" name="object 114"/>
          <p:cNvGrpSpPr/>
          <p:nvPr/>
        </p:nvGrpSpPr>
        <p:grpSpPr>
          <a:xfrm>
            <a:off x="5195315" y="1595602"/>
            <a:ext cx="718185" cy="332740"/>
            <a:chOff x="5195315" y="1595602"/>
            <a:chExt cx="718185" cy="332740"/>
          </a:xfrm>
        </p:grpSpPr>
        <p:pic>
          <p:nvPicPr>
            <p:cNvPr id="115" name="object 115"/>
            <p:cNvPicPr/>
            <p:nvPr/>
          </p:nvPicPr>
          <p:blipFill>
            <a:blip r:embed="rId37" cstate="print"/>
            <a:stretch>
              <a:fillRect/>
            </a:stretch>
          </p:blipFill>
          <p:spPr>
            <a:xfrm>
              <a:off x="5195315" y="1600174"/>
              <a:ext cx="717803" cy="286537"/>
            </a:xfrm>
            <a:prstGeom prst="rect">
              <a:avLst/>
            </a:prstGeom>
          </p:spPr>
        </p:pic>
        <p:pic>
          <p:nvPicPr>
            <p:cNvPr id="116" name="object 116"/>
            <p:cNvPicPr/>
            <p:nvPr/>
          </p:nvPicPr>
          <p:blipFill>
            <a:blip r:embed="rId38" cstate="print"/>
            <a:stretch>
              <a:fillRect/>
            </a:stretch>
          </p:blipFill>
          <p:spPr>
            <a:xfrm>
              <a:off x="5323331" y="1595602"/>
              <a:ext cx="461772" cy="332257"/>
            </a:xfrm>
            <a:prstGeom prst="rect">
              <a:avLst/>
            </a:prstGeom>
          </p:spPr>
        </p:pic>
        <p:sp>
          <p:nvSpPr>
            <p:cNvPr id="117" name="object 117"/>
            <p:cNvSpPr/>
            <p:nvPr/>
          </p:nvSpPr>
          <p:spPr>
            <a:xfrm>
              <a:off x="5237987" y="1620012"/>
              <a:ext cx="637540" cy="205740"/>
            </a:xfrm>
            <a:custGeom>
              <a:avLst/>
              <a:gdLst/>
              <a:ahLst/>
              <a:cxnLst/>
              <a:rect l="l" t="t" r="r" b="b"/>
              <a:pathLst>
                <a:path w="637539" h="205739">
                  <a:moveTo>
                    <a:pt x="602741" y="0"/>
                  </a:moveTo>
                  <a:lnTo>
                    <a:pt x="34289" y="0"/>
                  </a:lnTo>
                  <a:lnTo>
                    <a:pt x="20949" y="2696"/>
                  </a:lnTo>
                  <a:lnTo>
                    <a:pt x="10048" y="10048"/>
                  </a:lnTo>
                  <a:lnTo>
                    <a:pt x="2696" y="20949"/>
                  </a:lnTo>
                  <a:lnTo>
                    <a:pt x="0" y="34289"/>
                  </a:lnTo>
                  <a:lnTo>
                    <a:pt x="0" y="171450"/>
                  </a:lnTo>
                  <a:lnTo>
                    <a:pt x="2696" y="184790"/>
                  </a:lnTo>
                  <a:lnTo>
                    <a:pt x="10048" y="195691"/>
                  </a:lnTo>
                  <a:lnTo>
                    <a:pt x="20949" y="203043"/>
                  </a:lnTo>
                  <a:lnTo>
                    <a:pt x="34289" y="205739"/>
                  </a:lnTo>
                  <a:lnTo>
                    <a:pt x="602741" y="205739"/>
                  </a:lnTo>
                  <a:lnTo>
                    <a:pt x="616082" y="203043"/>
                  </a:lnTo>
                  <a:lnTo>
                    <a:pt x="626983" y="195691"/>
                  </a:lnTo>
                  <a:lnTo>
                    <a:pt x="634335" y="184790"/>
                  </a:lnTo>
                  <a:lnTo>
                    <a:pt x="637032" y="171450"/>
                  </a:lnTo>
                  <a:lnTo>
                    <a:pt x="637032" y="34289"/>
                  </a:lnTo>
                  <a:lnTo>
                    <a:pt x="634335" y="20949"/>
                  </a:lnTo>
                  <a:lnTo>
                    <a:pt x="626983" y="10048"/>
                  </a:lnTo>
                  <a:lnTo>
                    <a:pt x="616082" y="2696"/>
                  </a:lnTo>
                  <a:lnTo>
                    <a:pt x="602741" y="0"/>
                  </a:lnTo>
                  <a:close/>
                </a:path>
              </a:pathLst>
            </a:custGeom>
            <a:solidFill>
              <a:srgbClr val="FFFF00"/>
            </a:solidFill>
          </p:spPr>
          <p:txBody>
            <a:bodyPr wrap="square" lIns="0" tIns="0" rIns="0" bIns="0" rtlCol="0"/>
            <a:lstStyle/>
            <a:p>
              <a:endParaRPr/>
            </a:p>
          </p:txBody>
        </p:sp>
      </p:grpSp>
      <p:sp>
        <p:nvSpPr>
          <p:cNvPr id="118" name="object 118"/>
          <p:cNvSpPr txBox="1"/>
          <p:nvPr/>
        </p:nvSpPr>
        <p:spPr>
          <a:xfrm>
            <a:off x="5425821" y="1636268"/>
            <a:ext cx="263525" cy="168275"/>
          </a:xfrm>
          <a:prstGeom prst="rect">
            <a:avLst/>
          </a:prstGeom>
        </p:spPr>
        <p:txBody>
          <a:bodyPr vert="horz" wrap="square" lIns="0" tIns="17145" rIns="0" bIns="0" rtlCol="0">
            <a:spAutoFit/>
          </a:bodyPr>
          <a:lstStyle/>
          <a:p>
            <a:pPr marL="12700">
              <a:lnSpc>
                <a:spcPct val="100000"/>
              </a:lnSpc>
              <a:spcBef>
                <a:spcPts val="135"/>
              </a:spcBef>
            </a:pPr>
            <a:r>
              <a:rPr sz="900" b="1" spc="-25" dirty="0">
                <a:latin typeface="Yu Gothic UI"/>
                <a:cs typeface="Yu Gothic UI"/>
              </a:rPr>
              <a:t>検疫</a:t>
            </a:r>
            <a:endParaRPr sz="900">
              <a:latin typeface="Yu Gothic UI"/>
              <a:cs typeface="Yu Gothic UI"/>
            </a:endParaRPr>
          </a:p>
        </p:txBody>
      </p:sp>
      <p:grpSp>
        <p:nvGrpSpPr>
          <p:cNvPr id="119" name="object 119"/>
          <p:cNvGrpSpPr/>
          <p:nvPr/>
        </p:nvGrpSpPr>
        <p:grpSpPr>
          <a:xfrm>
            <a:off x="7920228" y="5884164"/>
            <a:ext cx="1189355" cy="356870"/>
            <a:chOff x="7920228" y="5884164"/>
            <a:chExt cx="1189355" cy="356870"/>
          </a:xfrm>
        </p:grpSpPr>
        <p:pic>
          <p:nvPicPr>
            <p:cNvPr id="120" name="object 120"/>
            <p:cNvPicPr/>
            <p:nvPr/>
          </p:nvPicPr>
          <p:blipFill>
            <a:blip r:embed="rId39" cstate="print"/>
            <a:stretch>
              <a:fillRect/>
            </a:stretch>
          </p:blipFill>
          <p:spPr>
            <a:xfrm>
              <a:off x="7920228" y="5899404"/>
              <a:ext cx="1188732" cy="286537"/>
            </a:xfrm>
            <a:prstGeom prst="rect">
              <a:avLst/>
            </a:prstGeom>
          </p:spPr>
        </p:pic>
        <p:pic>
          <p:nvPicPr>
            <p:cNvPr id="121" name="object 121"/>
            <p:cNvPicPr/>
            <p:nvPr/>
          </p:nvPicPr>
          <p:blipFill>
            <a:blip r:embed="rId40" cstate="print"/>
            <a:stretch>
              <a:fillRect/>
            </a:stretch>
          </p:blipFill>
          <p:spPr>
            <a:xfrm>
              <a:off x="7970520" y="5884164"/>
              <a:ext cx="1088148" cy="356666"/>
            </a:xfrm>
            <a:prstGeom prst="rect">
              <a:avLst/>
            </a:prstGeom>
          </p:spPr>
        </p:pic>
        <p:sp>
          <p:nvSpPr>
            <p:cNvPr id="122" name="object 122"/>
            <p:cNvSpPr/>
            <p:nvPr/>
          </p:nvSpPr>
          <p:spPr>
            <a:xfrm>
              <a:off x="7962900" y="5919216"/>
              <a:ext cx="1108075" cy="205740"/>
            </a:xfrm>
            <a:custGeom>
              <a:avLst/>
              <a:gdLst/>
              <a:ahLst/>
              <a:cxnLst/>
              <a:rect l="l" t="t" r="r" b="b"/>
              <a:pathLst>
                <a:path w="1108075" h="205739">
                  <a:moveTo>
                    <a:pt x="1073657" y="0"/>
                  </a:moveTo>
                  <a:lnTo>
                    <a:pt x="34290" y="0"/>
                  </a:lnTo>
                  <a:lnTo>
                    <a:pt x="20949" y="2694"/>
                  </a:lnTo>
                  <a:lnTo>
                    <a:pt x="10048" y="10044"/>
                  </a:lnTo>
                  <a:lnTo>
                    <a:pt x="2696" y="20943"/>
                  </a:lnTo>
                  <a:lnTo>
                    <a:pt x="0" y="34290"/>
                  </a:lnTo>
                  <a:lnTo>
                    <a:pt x="0" y="171450"/>
                  </a:lnTo>
                  <a:lnTo>
                    <a:pt x="2696" y="184796"/>
                  </a:lnTo>
                  <a:lnTo>
                    <a:pt x="10048" y="195695"/>
                  </a:lnTo>
                  <a:lnTo>
                    <a:pt x="20949" y="203045"/>
                  </a:lnTo>
                  <a:lnTo>
                    <a:pt x="34290" y="205740"/>
                  </a:lnTo>
                  <a:lnTo>
                    <a:pt x="1073657" y="205740"/>
                  </a:lnTo>
                  <a:lnTo>
                    <a:pt x="1086998" y="203045"/>
                  </a:lnTo>
                  <a:lnTo>
                    <a:pt x="1097899" y="195695"/>
                  </a:lnTo>
                  <a:lnTo>
                    <a:pt x="1105251" y="184796"/>
                  </a:lnTo>
                  <a:lnTo>
                    <a:pt x="1107948" y="171450"/>
                  </a:lnTo>
                  <a:lnTo>
                    <a:pt x="1107948" y="34290"/>
                  </a:lnTo>
                  <a:lnTo>
                    <a:pt x="1105251" y="20943"/>
                  </a:lnTo>
                  <a:lnTo>
                    <a:pt x="1097899" y="10044"/>
                  </a:lnTo>
                  <a:lnTo>
                    <a:pt x="1086998" y="2694"/>
                  </a:lnTo>
                  <a:lnTo>
                    <a:pt x="1073657" y="0"/>
                  </a:lnTo>
                  <a:close/>
                </a:path>
              </a:pathLst>
            </a:custGeom>
            <a:solidFill>
              <a:srgbClr val="FFFF00"/>
            </a:solidFill>
          </p:spPr>
          <p:txBody>
            <a:bodyPr wrap="square" lIns="0" tIns="0" rIns="0" bIns="0" rtlCol="0"/>
            <a:lstStyle/>
            <a:p>
              <a:endParaRPr/>
            </a:p>
          </p:txBody>
        </p:sp>
      </p:grpSp>
      <p:sp>
        <p:nvSpPr>
          <p:cNvPr id="123" name="object 123"/>
          <p:cNvSpPr txBox="1"/>
          <p:nvPr/>
        </p:nvSpPr>
        <p:spPr>
          <a:xfrm>
            <a:off x="8079993" y="5928156"/>
            <a:ext cx="877569" cy="182880"/>
          </a:xfrm>
          <a:prstGeom prst="rect">
            <a:avLst/>
          </a:prstGeom>
        </p:spPr>
        <p:txBody>
          <a:bodyPr vert="horz" wrap="square" lIns="0" tIns="16510" rIns="0" bIns="0" rtlCol="0">
            <a:spAutoFit/>
          </a:bodyPr>
          <a:lstStyle/>
          <a:p>
            <a:pPr marL="12700">
              <a:lnSpc>
                <a:spcPct val="100000"/>
              </a:lnSpc>
              <a:spcBef>
                <a:spcPts val="130"/>
              </a:spcBef>
            </a:pPr>
            <a:r>
              <a:rPr sz="1000" b="1" spc="-10" dirty="0">
                <a:latin typeface="Yu Gothic UI"/>
                <a:cs typeface="Yu Gothic UI"/>
              </a:rPr>
              <a:t>医療・健康業界</a:t>
            </a:r>
            <a:endParaRPr sz="1000">
              <a:latin typeface="Yu Gothic UI"/>
              <a:cs typeface="Yu Gothic UI"/>
            </a:endParaRPr>
          </a:p>
        </p:txBody>
      </p:sp>
      <p:sp>
        <p:nvSpPr>
          <p:cNvPr id="124" name="object 124"/>
          <p:cNvSpPr/>
          <p:nvPr/>
        </p:nvSpPr>
        <p:spPr>
          <a:xfrm>
            <a:off x="1793748" y="4367784"/>
            <a:ext cx="1809114" cy="619125"/>
          </a:xfrm>
          <a:custGeom>
            <a:avLst/>
            <a:gdLst/>
            <a:ahLst/>
            <a:cxnLst/>
            <a:rect l="l" t="t" r="r" b="b"/>
            <a:pathLst>
              <a:path w="1809114" h="619125">
                <a:moveTo>
                  <a:pt x="1808988" y="0"/>
                </a:moveTo>
                <a:lnTo>
                  <a:pt x="0" y="0"/>
                </a:lnTo>
                <a:lnTo>
                  <a:pt x="0" y="618744"/>
                </a:lnTo>
                <a:lnTo>
                  <a:pt x="1808988" y="618744"/>
                </a:lnTo>
                <a:lnTo>
                  <a:pt x="1808988" y="0"/>
                </a:lnTo>
                <a:close/>
              </a:path>
            </a:pathLst>
          </a:custGeom>
          <a:solidFill>
            <a:srgbClr val="FFFFFF"/>
          </a:solidFill>
        </p:spPr>
        <p:txBody>
          <a:bodyPr wrap="square" lIns="0" tIns="0" rIns="0" bIns="0" rtlCol="0"/>
          <a:lstStyle/>
          <a:p>
            <a:endParaRPr/>
          </a:p>
        </p:txBody>
      </p:sp>
      <p:sp>
        <p:nvSpPr>
          <p:cNvPr id="125" name="object 125"/>
          <p:cNvSpPr txBox="1"/>
          <p:nvPr/>
        </p:nvSpPr>
        <p:spPr>
          <a:xfrm>
            <a:off x="1793748" y="4382297"/>
            <a:ext cx="1809114" cy="522605"/>
          </a:xfrm>
          <a:prstGeom prst="rect">
            <a:avLst/>
          </a:prstGeom>
        </p:spPr>
        <p:txBody>
          <a:bodyPr vert="horz" wrap="square" lIns="0" tIns="82550" rIns="0" bIns="0" rtlCol="0">
            <a:spAutoFit/>
          </a:bodyPr>
          <a:lstStyle/>
          <a:p>
            <a:pPr marL="224154">
              <a:lnSpc>
                <a:spcPct val="100000"/>
              </a:lnSpc>
              <a:spcBef>
                <a:spcPts val="650"/>
              </a:spcBef>
            </a:pPr>
            <a:r>
              <a:rPr sz="900" b="1" dirty="0">
                <a:latin typeface="Yu Gothic UI"/>
                <a:cs typeface="Yu Gothic UI"/>
              </a:rPr>
              <a:t>月面活動（調査/エンタメ</a:t>
            </a:r>
            <a:r>
              <a:rPr sz="900" b="1" spc="-50" dirty="0">
                <a:latin typeface="Yu Gothic UI"/>
                <a:cs typeface="Yu Gothic UI"/>
              </a:rPr>
              <a:t>）</a:t>
            </a:r>
            <a:endParaRPr sz="900">
              <a:latin typeface="Yu Gothic UI"/>
              <a:cs typeface="Yu Gothic UI"/>
            </a:endParaRPr>
          </a:p>
          <a:p>
            <a:pPr marL="91440" marR="109220">
              <a:lnSpc>
                <a:spcPct val="102699"/>
              </a:lnSpc>
              <a:spcBef>
                <a:spcPts val="430"/>
              </a:spcBef>
            </a:pPr>
            <a:r>
              <a:rPr sz="750" dirty="0">
                <a:latin typeface="Yu Gothic UI"/>
                <a:cs typeface="Yu Gothic UI"/>
              </a:rPr>
              <a:t>VR</a:t>
            </a:r>
            <a:r>
              <a:rPr sz="750" spc="-5" dirty="0">
                <a:latin typeface="Yu Gothic UI"/>
                <a:cs typeface="Yu Gothic UI"/>
              </a:rPr>
              <a:t>技術やソフトウエア技術により調査を行</a:t>
            </a:r>
            <a:r>
              <a:rPr sz="750" spc="-10" dirty="0">
                <a:latin typeface="Yu Gothic UI"/>
                <a:cs typeface="Yu Gothic UI"/>
              </a:rPr>
              <a:t>うとともに、エンターテイメントに活用する。</a:t>
            </a:r>
            <a:endParaRPr sz="750">
              <a:latin typeface="Yu Gothic UI"/>
              <a:cs typeface="Yu Gothic UI"/>
            </a:endParaRPr>
          </a:p>
        </p:txBody>
      </p:sp>
      <p:grpSp>
        <p:nvGrpSpPr>
          <p:cNvPr id="126" name="object 126"/>
          <p:cNvGrpSpPr/>
          <p:nvPr/>
        </p:nvGrpSpPr>
        <p:grpSpPr>
          <a:xfrm>
            <a:off x="2970276" y="4111752"/>
            <a:ext cx="1211580" cy="360045"/>
            <a:chOff x="2970276" y="4111752"/>
            <a:chExt cx="1211580" cy="360045"/>
          </a:xfrm>
        </p:grpSpPr>
        <p:pic>
          <p:nvPicPr>
            <p:cNvPr id="127" name="object 127"/>
            <p:cNvPicPr/>
            <p:nvPr/>
          </p:nvPicPr>
          <p:blipFill>
            <a:blip r:embed="rId41" cstate="print"/>
            <a:stretch>
              <a:fillRect/>
            </a:stretch>
          </p:blipFill>
          <p:spPr>
            <a:xfrm>
              <a:off x="2970276" y="4111752"/>
              <a:ext cx="1211579" cy="324612"/>
            </a:xfrm>
            <a:prstGeom prst="rect">
              <a:avLst/>
            </a:prstGeom>
          </p:spPr>
        </p:pic>
        <p:pic>
          <p:nvPicPr>
            <p:cNvPr id="128" name="object 128"/>
            <p:cNvPicPr/>
            <p:nvPr/>
          </p:nvPicPr>
          <p:blipFill>
            <a:blip r:embed="rId42" cstate="print"/>
            <a:stretch>
              <a:fillRect/>
            </a:stretch>
          </p:blipFill>
          <p:spPr>
            <a:xfrm>
              <a:off x="3093720" y="4116362"/>
              <a:ext cx="961656" cy="355053"/>
            </a:xfrm>
            <a:prstGeom prst="rect">
              <a:avLst/>
            </a:prstGeom>
          </p:spPr>
        </p:pic>
        <p:sp>
          <p:nvSpPr>
            <p:cNvPr id="129" name="object 129"/>
            <p:cNvSpPr/>
            <p:nvPr/>
          </p:nvSpPr>
          <p:spPr>
            <a:xfrm>
              <a:off x="3012948" y="4131564"/>
              <a:ext cx="1130935" cy="243840"/>
            </a:xfrm>
            <a:custGeom>
              <a:avLst/>
              <a:gdLst/>
              <a:ahLst/>
              <a:cxnLst/>
              <a:rect l="l" t="t" r="r" b="b"/>
              <a:pathLst>
                <a:path w="1130935" h="243839">
                  <a:moveTo>
                    <a:pt x="1090167" y="0"/>
                  </a:moveTo>
                  <a:lnTo>
                    <a:pt x="40639" y="0"/>
                  </a:lnTo>
                  <a:lnTo>
                    <a:pt x="24806" y="3188"/>
                  </a:lnTo>
                  <a:lnTo>
                    <a:pt x="11890" y="11890"/>
                  </a:lnTo>
                  <a:lnTo>
                    <a:pt x="3188" y="24806"/>
                  </a:lnTo>
                  <a:lnTo>
                    <a:pt x="0" y="40640"/>
                  </a:lnTo>
                  <a:lnTo>
                    <a:pt x="0" y="203200"/>
                  </a:lnTo>
                  <a:lnTo>
                    <a:pt x="3188" y="219033"/>
                  </a:lnTo>
                  <a:lnTo>
                    <a:pt x="11890" y="231949"/>
                  </a:lnTo>
                  <a:lnTo>
                    <a:pt x="24806" y="240651"/>
                  </a:lnTo>
                  <a:lnTo>
                    <a:pt x="40639" y="243840"/>
                  </a:lnTo>
                  <a:lnTo>
                    <a:pt x="1090167" y="243840"/>
                  </a:lnTo>
                  <a:lnTo>
                    <a:pt x="1106001" y="240651"/>
                  </a:lnTo>
                  <a:lnTo>
                    <a:pt x="1118917" y="231949"/>
                  </a:lnTo>
                  <a:lnTo>
                    <a:pt x="1127619" y="219033"/>
                  </a:lnTo>
                  <a:lnTo>
                    <a:pt x="1130807" y="203200"/>
                  </a:lnTo>
                  <a:lnTo>
                    <a:pt x="1130807" y="40640"/>
                  </a:lnTo>
                  <a:lnTo>
                    <a:pt x="1127619" y="24806"/>
                  </a:lnTo>
                  <a:lnTo>
                    <a:pt x="1118917" y="11890"/>
                  </a:lnTo>
                  <a:lnTo>
                    <a:pt x="1106001" y="3188"/>
                  </a:lnTo>
                  <a:lnTo>
                    <a:pt x="1090167" y="0"/>
                  </a:lnTo>
                  <a:close/>
                </a:path>
              </a:pathLst>
            </a:custGeom>
            <a:solidFill>
              <a:srgbClr val="FFFF00"/>
            </a:solidFill>
          </p:spPr>
          <p:txBody>
            <a:bodyPr wrap="square" lIns="0" tIns="0" rIns="0" bIns="0" rtlCol="0"/>
            <a:lstStyle/>
            <a:p>
              <a:endParaRPr/>
            </a:p>
          </p:txBody>
        </p:sp>
      </p:grpSp>
      <p:sp>
        <p:nvSpPr>
          <p:cNvPr id="130" name="object 130"/>
          <p:cNvSpPr txBox="1"/>
          <p:nvPr/>
        </p:nvSpPr>
        <p:spPr>
          <a:xfrm>
            <a:off x="3202939" y="4158741"/>
            <a:ext cx="750570" cy="182880"/>
          </a:xfrm>
          <a:prstGeom prst="rect">
            <a:avLst/>
          </a:prstGeom>
        </p:spPr>
        <p:txBody>
          <a:bodyPr vert="horz" wrap="square" lIns="0" tIns="16510" rIns="0" bIns="0" rtlCol="0">
            <a:spAutoFit/>
          </a:bodyPr>
          <a:lstStyle/>
          <a:p>
            <a:pPr marL="12700">
              <a:lnSpc>
                <a:spcPct val="100000"/>
              </a:lnSpc>
              <a:spcBef>
                <a:spcPts val="130"/>
              </a:spcBef>
            </a:pPr>
            <a:r>
              <a:rPr sz="1000" b="1" dirty="0">
                <a:latin typeface="Yu Gothic UI"/>
                <a:cs typeface="Yu Gothic UI"/>
              </a:rPr>
              <a:t>IT</a:t>
            </a:r>
            <a:r>
              <a:rPr sz="1000" b="1" spc="-10" dirty="0">
                <a:latin typeface="Yu Gothic UI"/>
                <a:cs typeface="Yu Gothic UI"/>
              </a:rPr>
              <a:t>/ゲーム業界</a:t>
            </a:r>
            <a:endParaRPr sz="1000">
              <a:latin typeface="Yu Gothic UI"/>
              <a:cs typeface="Yu Gothic UI"/>
            </a:endParaRPr>
          </a:p>
        </p:txBody>
      </p:sp>
      <p:sp>
        <p:nvSpPr>
          <p:cNvPr id="132" name="object 132"/>
          <p:cNvSpPr/>
          <p:nvPr/>
        </p:nvSpPr>
        <p:spPr>
          <a:xfrm>
            <a:off x="1682495" y="1109472"/>
            <a:ext cx="1775460" cy="527685"/>
          </a:xfrm>
          <a:custGeom>
            <a:avLst/>
            <a:gdLst/>
            <a:ahLst/>
            <a:cxnLst/>
            <a:rect l="l" t="t" r="r" b="b"/>
            <a:pathLst>
              <a:path w="1775460" h="527685">
                <a:moveTo>
                  <a:pt x="1775459" y="0"/>
                </a:moveTo>
                <a:lnTo>
                  <a:pt x="0" y="0"/>
                </a:lnTo>
                <a:lnTo>
                  <a:pt x="0" y="527303"/>
                </a:lnTo>
                <a:lnTo>
                  <a:pt x="1775459" y="527303"/>
                </a:lnTo>
                <a:lnTo>
                  <a:pt x="1775459" y="0"/>
                </a:lnTo>
                <a:close/>
              </a:path>
            </a:pathLst>
          </a:custGeom>
          <a:solidFill>
            <a:srgbClr val="DCE6F1"/>
          </a:solidFill>
        </p:spPr>
        <p:txBody>
          <a:bodyPr wrap="square" lIns="0" tIns="0" rIns="0" bIns="0" rtlCol="0"/>
          <a:lstStyle/>
          <a:p>
            <a:endParaRPr/>
          </a:p>
        </p:txBody>
      </p:sp>
      <p:sp>
        <p:nvSpPr>
          <p:cNvPr id="133" name="object 133"/>
          <p:cNvSpPr txBox="1"/>
          <p:nvPr/>
        </p:nvSpPr>
        <p:spPr>
          <a:xfrm>
            <a:off x="1760982" y="1076994"/>
            <a:ext cx="1546860" cy="405130"/>
          </a:xfrm>
          <a:prstGeom prst="rect">
            <a:avLst/>
          </a:prstGeom>
        </p:spPr>
        <p:txBody>
          <a:bodyPr vert="horz" wrap="square" lIns="0" tIns="82550" rIns="0" bIns="0" rtlCol="0">
            <a:spAutoFit/>
          </a:bodyPr>
          <a:lstStyle/>
          <a:p>
            <a:pPr marL="354330">
              <a:lnSpc>
                <a:spcPct val="100000"/>
              </a:lnSpc>
              <a:spcBef>
                <a:spcPts val="650"/>
              </a:spcBef>
            </a:pPr>
            <a:r>
              <a:rPr sz="900" b="1" spc="-10" dirty="0">
                <a:latin typeface="Yu Gothic UI"/>
                <a:cs typeface="Yu Gothic UI"/>
              </a:rPr>
              <a:t>月への補給サービス</a:t>
            </a:r>
            <a:endParaRPr sz="900">
              <a:latin typeface="Yu Gothic UI"/>
              <a:cs typeface="Yu Gothic UI"/>
            </a:endParaRPr>
          </a:p>
          <a:p>
            <a:pPr marL="12700">
              <a:lnSpc>
                <a:spcPct val="100000"/>
              </a:lnSpc>
              <a:spcBef>
                <a:spcPts val="450"/>
              </a:spcBef>
            </a:pPr>
            <a:r>
              <a:rPr sz="750" dirty="0">
                <a:latin typeface="Yu Gothic UI"/>
                <a:cs typeface="Yu Gothic UI"/>
              </a:rPr>
              <a:t>・HTV-X</a:t>
            </a:r>
            <a:r>
              <a:rPr sz="750" spc="-5" dirty="0">
                <a:latin typeface="Yu Gothic UI"/>
                <a:cs typeface="Yu Gothic UI"/>
              </a:rPr>
              <a:t>改良型での月への補給能力獲</a:t>
            </a:r>
            <a:endParaRPr sz="750">
              <a:latin typeface="Yu Gothic UI"/>
              <a:cs typeface="Yu Gothic UI"/>
            </a:endParaRPr>
          </a:p>
        </p:txBody>
      </p:sp>
      <p:sp>
        <p:nvSpPr>
          <p:cNvPr id="134" name="object 134"/>
          <p:cNvSpPr txBox="1"/>
          <p:nvPr/>
        </p:nvSpPr>
        <p:spPr>
          <a:xfrm>
            <a:off x="1760982" y="1456690"/>
            <a:ext cx="1428115" cy="142875"/>
          </a:xfrm>
          <a:prstGeom prst="rect">
            <a:avLst/>
          </a:prstGeom>
        </p:spPr>
        <p:txBody>
          <a:bodyPr vert="horz" wrap="square" lIns="0" tIns="14604" rIns="0" bIns="0" rtlCol="0">
            <a:spAutoFit/>
          </a:bodyPr>
          <a:lstStyle/>
          <a:p>
            <a:pPr marL="12700">
              <a:lnSpc>
                <a:spcPct val="100000"/>
              </a:lnSpc>
              <a:spcBef>
                <a:spcPts val="114"/>
              </a:spcBef>
            </a:pPr>
            <a:r>
              <a:rPr sz="750" spc="-5" dirty="0">
                <a:latin typeface="Yu Gothic UI"/>
                <a:cs typeface="Yu Gothic UI"/>
              </a:rPr>
              <a:t>得により将来のサービス調達も視野。</a:t>
            </a:r>
            <a:endParaRPr sz="750">
              <a:latin typeface="Yu Gothic UI"/>
              <a:cs typeface="Yu Gothic UI"/>
            </a:endParaRPr>
          </a:p>
        </p:txBody>
      </p:sp>
      <p:sp>
        <p:nvSpPr>
          <p:cNvPr id="135" name="object 135"/>
          <p:cNvSpPr/>
          <p:nvPr/>
        </p:nvSpPr>
        <p:spPr>
          <a:xfrm>
            <a:off x="3218688" y="1505711"/>
            <a:ext cx="1912620" cy="527685"/>
          </a:xfrm>
          <a:custGeom>
            <a:avLst/>
            <a:gdLst/>
            <a:ahLst/>
            <a:cxnLst/>
            <a:rect l="l" t="t" r="r" b="b"/>
            <a:pathLst>
              <a:path w="1912620" h="527685">
                <a:moveTo>
                  <a:pt x="1912619" y="0"/>
                </a:moveTo>
                <a:lnTo>
                  <a:pt x="0" y="0"/>
                </a:lnTo>
                <a:lnTo>
                  <a:pt x="0" y="527303"/>
                </a:lnTo>
                <a:lnTo>
                  <a:pt x="1912619" y="527303"/>
                </a:lnTo>
                <a:lnTo>
                  <a:pt x="1912619" y="0"/>
                </a:lnTo>
                <a:close/>
              </a:path>
            </a:pathLst>
          </a:custGeom>
          <a:solidFill>
            <a:srgbClr val="DCE6F1"/>
          </a:solidFill>
        </p:spPr>
        <p:txBody>
          <a:bodyPr wrap="square" lIns="0" tIns="0" rIns="0" bIns="0" rtlCol="0"/>
          <a:lstStyle/>
          <a:p>
            <a:endParaRPr/>
          </a:p>
        </p:txBody>
      </p:sp>
      <p:sp>
        <p:nvSpPr>
          <p:cNvPr id="136" name="object 136"/>
          <p:cNvSpPr txBox="1"/>
          <p:nvPr/>
        </p:nvSpPr>
        <p:spPr>
          <a:xfrm>
            <a:off x="3987165" y="1538731"/>
            <a:ext cx="374650" cy="168275"/>
          </a:xfrm>
          <a:prstGeom prst="rect">
            <a:avLst/>
          </a:prstGeom>
        </p:spPr>
        <p:txBody>
          <a:bodyPr vert="horz" wrap="square" lIns="0" tIns="17145" rIns="0" bIns="0" rtlCol="0">
            <a:spAutoFit/>
          </a:bodyPr>
          <a:lstStyle/>
          <a:p>
            <a:pPr marL="12700">
              <a:lnSpc>
                <a:spcPct val="100000"/>
              </a:lnSpc>
              <a:spcBef>
                <a:spcPts val="135"/>
              </a:spcBef>
            </a:pPr>
            <a:r>
              <a:rPr sz="900" b="1" spc="-15" dirty="0">
                <a:latin typeface="Yu Gothic UI"/>
                <a:cs typeface="Yu Gothic UI"/>
              </a:rPr>
              <a:t>ロケット</a:t>
            </a:r>
            <a:endParaRPr sz="900">
              <a:latin typeface="Yu Gothic UI"/>
              <a:cs typeface="Yu Gothic UI"/>
            </a:endParaRPr>
          </a:p>
        </p:txBody>
      </p:sp>
      <p:sp>
        <p:nvSpPr>
          <p:cNvPr id="137" name="object 137"/>
          <p:cNvSpPr txBox="1"/>
          <p:nvPr/>
        </p:nvSpPr>
        <p:spPr>
          <a:xfrm>
            <a:off x="3298316" y="1735023"/>
            <a:ext cx="1734820" cy="260350"/>
          </a:xfrm>
          <a:prstGeom prst="rect">
            <a:avLst/>
          </a:prstGeom>
        </p:spPr>
        <p:txBody>
          <a:bodyPr vert="horz" wrap="square" lIns="0" tIns="15240" rIns="0" bIns="0" rtlCol="0">
            <a:spAutoFit/>
          </a:bodyPr>
          <a:lstStyle/>
          <a:p>
            <a:pPr marL="12700">
              <a:lnSpc>
                <a:spcPct val="100000"/>
              </a:lnSpc>
              <a:spcBef>
                <a:spcPts val="120"/>
              </a:spcBef>
            </a:pPr>
            <a:r>
              <a:rPr sz="750" dirty="0">
                <a:latin typeface="Yu Gothic UI"/>
                <a:cs typeface="Yu Gothic UI"/>
              </a:rPr>
              <a:t>・H</a:t>
            </a:r>
            <a:r>
              <a:rPr sz="750" spc="-10" dirty="0">
                <a:latin typeface="Yu Gothic UI"/>
                <a:cs typeface="Yu Gothic UI"/>
              </a:rPr>
              <a:t>３改良型やイプシロンによる月への輸送</a:t>
            </a:r>
            <a:endParaRPr sz="750">
              <a:latin typeface="Yu Gothic UI"/>
              <a:cs typeface="Yu Gothic UI"/>
            </a:endParaRPr>
          </a:p>
          <a:p>
            <a:pPr marL="12700">
              <a:lnSpc>
                <a:spcPct val="100000"/>
              </a:lnSpc>
              <a:spcBef>
                <a:spcPts val="25"/>
              </a:spcBef>
            </a:pPr>
            <a:r>
              <a:rPr sz="750" spc="-5" dirty="0">
                <a:latin typeface="Yu Gothic UI"/>
                <a:cs typeface="Yu Gothic UI"/>
              </a:rPr>
              <a:t>技術の獲得、相乗りサービス提供を検討中。</a:t>
            </a:r>
            <a:endParaRPr sz="750">
              <a:latin typeface="Yu Gothic UI"/>
              <a:cs typeface="Yu Gothic UI"/>
            </a:endParaRPr>
          </a:p>
        </p:txBody>
      </p:sp>
      <p:sp>
        <p:nvSpPr>
          <p:cNvPr id="142" name="テキスト ボックス 141">
            <a:extLst>
              <a:ext uri="{FF2B5EF4-FFF2-40B4-BE49-F238E27FC236}">
                <a16:creationId xmlns:a16="http://schemas.microsoft.com/office/drawing/2014/main" id="{B0428C68-D754-ABDF-EBF3-75AF5B97953B}"/>
              </a:ext>
            </a:extLst>
          </p:cNvPr>
          <p:cNvSpPr txBox="1"/>
          <p:nvPr/>
        </p:nvSpPr>
        <p:spPr>
          <a:xfrm>
            <a:off x="0" y="-67275"/>
            <a:ext cx="12192000" cy="646331"/>
          </a:xfrm>
          <a:prstGeom prst="rect">
            <a:avLst/>
          </a:prstGeom>
          <a:solidFill>
            <a:schemeClr val="tx1"/>
          </a:solidFill>
        </p:spPr>
        <p:txBody>
          <a:bodyPr wrap="square">
            <a:spAutoFit/>
          </a:bodyPr>
          <a:lstStyle/>
          <a:p>
            <a:pPr marL="12700" algn="ctr">
              <a:lnSpc>
                <a:spcPct val="100000"/>
              </a:lnSpc>
              <a:spcBef>
                <a:spcPts val="95"/>
              </a:spcBef>
              <a:tabLst>
                <a:tab pos="701040" algn="l"/>
              </a:tabLst>
            </a:pPr>
            <a:r>
              <a:rPr lang="ja-JP" altLang="en-US" sz="3600" b="1" spc="-40" dirty="0">
                <a:solidFill>
                  <a:schemeClr val="bg1"/>
                </a:solidFill>
                <a:latin typeface="BIZ UDP明朝 Medium" panose="02020500000000000000" pitchFamily="18" charset="-128"/>
                <a:ea typeface="BIZ UDP明朝 Medium" panose="02020500000000000000" pitchFamily="18" charset="-128"/>
              </a:rPr>
              <a:t>民間技術による月面産業の振興</a:t>
            </a:r>
            <a:endParaRPr lang="en-US" altLang="ja-JP" sz="3600" b="1" spc="-40" dirty="0">
              <a:solidFill>
                <a:schemeClr val="bg1"/>
              </a:solidFill>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88BD8-F401-F2F2-4C28-3744D2E66F9E}"/>
            </a:ext>
          </a:extLst>
        </p:cNvPr>
        <p:cNvGrpSpPr/>
        <p:nvPr/>
      </p:nvGrpSpPr>
      <p:grpSpPr>
        <a:xfrm>
          <a:off x="0" y="0"/>
          <a:ext cx="0" cy="0"/>
          <a:chOff x="0" y="0"/>
          <a:chExt cx="0" cy="0"/>
        </a:xfrm>
      </p:grpSpPr>
      <p:pic>
        <p:nvPicPr>
          <p:cNvPr id="12" name="object 2">
            <a:extLst>
              <a:ext uri="{FF2B5EF4-FFF2-40B4-BE49-F238E27FC236}">
                <a16:creationId xmlns:a16="http://schemas.microsoft.com/office/drawing/2014/main" id="{7B4F2DF8-DE50-8F04-5E45-882EE763311C}"/>
              </a:ext>
            </a:extLst>
          </p:cNvPr>
          <p:cNvPicPr/>
          <p:nvPr/>
        </p:nvPicPr>
        <p:blipFill>
          <a:blip r:embed="rId2" cstate="print"/>
          <a:stretch>
            <a:fillRect/>
          </a:stretch>
        </p:blipFill>
        <p:spPr>
          <a:xfrm>
            <a:off x="0" y="0"/>
            <a:ext cx="12192000" cy="6858000"/>
          </a:xfrm>
          <a:prstGeom prst="rect">
            <a:avLst/>
          </a:prstGeom>
        </p:spPr>
      </p:pic>
      <p:pic>
        <p:nvPicPr>
          <p:cNvPr id="2" name="object 6">
            <a:extLst>
              <a:ext uri="{FF2B5EF4-FFF2-40B4-BE49-F238E27FC236}">
                <a16:creationId xmlns:a16="http://schemas.microsoft.com/office/drawing/2014/main" id="{058D7A77-4F43-DAE6-1AC9-14FEA469FDC7}"/>
              </a:ext>
            </a:extLst>
          </p:cNvPr>
          <p:cNvPicPr/>
          <p:nvPr/>
        </p:nvPicPr>
        <p:blipFill>
          <a:blip r:embed="rId3" cstate="print"/>
          <a:stretch>
            <a:fillRect/>
          </a:stretch>
        </p:blipFill>
        <p:spPr>
          <a:xfrm>
            <a:off x="6720840" y="5682343"/>
            <a:ext cx="2375479" cy="1070937"/>
          </a:xfrm>
          <a:prstGeom prst="rect">
            <a:avLst/>
          </a:prstGeom>
        </p:spPr>
      </p:pic>
    </p:spTree>
    <p:extLst>
      <p:ext uri="{BB962C8B-B14F-4D97-AF65-F5344CB8AC3E}">
        <p14:creationId xmlns:p14="http://schemas.microsoft.com/office/powerpoint/2010/main" val="910358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DB683-C8FF-5E74-5F55-CB556BA43306}"/>
            </a:ext>
          </a:extLst>
        </p:cNvPr>
        <p:cNvGrpSpPr/>
        <p:nvPr/>
      </p:nvGrpSpPr>
      <p:grpSpPr>
        <a:xfrm>
          <a:off x="0" y="0"/>
          <a:ext cx="0" cy="0"/>
          <a:chOff x="0" y="0"/>
          <a:chExt cx="0" cy="0"/>
        </a:xfrm>
      </p:grpSpPr>
      <p:pic>
        <p:nvPicPr>
          <p:cNvPr id="2" name="object 3">
            <a:extLst>
              <a:ext uri="{FF2B5EF4-FFF2-40B4-BE49-F238E27FC236}">
                <a16:creationId xmlns:a16="http://schemas.microsoft.com/office/drawing/2014/main" id="{9F828F7C-4D26-7B5F-7C5A-16BCC025C9CE}"/>
              </a:ext>
            </a:extLst>
          </p:cNvPr>
          <p:cNvPicPr/>
          <p:nvPr/>
        </p:nvPicPr>
        <p:blipFill>
          <a:blip r:embed="rId2" cstate="print"/>
          <a:stretch>
            <a:fillRect/>
          </a:stretch>
        </p:blipFill>
        <p:spPr>
          <a:xfrm>
            <a:off x="0" y="1"/>
            <a:ext cx="12192000" cy="6858000"/>
          </a:xfrm>
          <a:prstGeom prst="rect">
            <a:avLst/>
          </a:prstGeom>
          <a:solidFill>
            <a:schemeClr val="bg1"/>
          </a:solidFill>
        </p:spPr>
      </p:pic>
      <p:sp>
        <p:nvSpPr>
          <p:cNvPr id="3" name="テキスト ボックス 2">
            <a:extLst>
              <a:ext uri="{FF2B5EF4-FFF2-40B4-BE49-F238E27FC236}">
                <a16:creationId xmlns:a16="http://schemas.microsoft.com/office/drawing/2014/main" id="{D8526EEB-E858-3D8D-D56D-E16513B02EC9}"/>
              </a:ext>
            </a:extLst>
          </p:cNvPr>
          <p:cNvSpPr txBox="1"/>
          <p:nvPr/>
        </p:nvSpPr>
        <p:spPr>
          <a:xfrm>
            <a:off x="596900" y="1022350"/>
            <a:ext cx="10902950" cy="1200329"/>
          </a:xfrm>
          <a:prstGeom prst="rect">
            <a:avLst/>
          </a:prstGeom>
          <a:noFill/>
        </p:spPr>
        <p:txBody>
          <a:bodyPr wrap="square" rtlCol="0">
            <a:spAutoFit/>
          </a:bodyPr>
          <a:lstStyle/>
          <a:p>
            <a:r>
              <a:rPr kumimoji="1" lang="ja-JP" altLang="en-US" sz="4400" dirty="0">
                <a:solidFill>
                  <a:schemeClr val="bg1"/>
                </a:solidFill>
                <a:latin typeface="HGP創英角ﾎﾟｯﾌﾟ体" panose="040B0A00000000000000" pitchFamily="50" charset="-128"/>
                <a:ea typeface="HGP創英角ﾎﾟｯﾌﾟ体" panose="040B0A00000000000000" pitchFamily="50" charset="-128"/>
              </a:rPr>
              <a:t>最後に・・・</a:t>
            </a:r>
            <a:r>
              <a:rPr kumimoji="1" lang="ja-JP" altLang="en-US" sz="7200" dirty="0">
                <a:solidFill>
                  <a:srgbClr val="FFC000"/>
                </a:solidFill>
                <a:latin typeface="HGP創英角ﾎﾟｯﾌﾟ体" panose="040B0A00000000000000" pitchFamily="50" charset="-128"/>
                <a:ea typeface="HGP創英角ﾎﾟｯﾌﾟ体" panose="040B0A00000000000000" pitchFamily="50" charset="-128"/>
              </a:rPr>
              <a:t>恒星間天体</a:t>
            </a:r>
            <a:r>
              <a:rPr kumimoji="1" lang="ja-JP" altLang="en-US" sz="7200" dirty="0">
                <a:solidFill>
                  <a:schemeClr val="bg1"/>
                </a:solidFill>
                <a:latin typeface="HGP創英角ﾎﾟｯﾌﾟ体" panose="040B0A00000000000000" pitchFamily="50" charset="-128"/>
                <a:ea typeface="HGP創英角ﾎﾟｯﾌﾟ体" panose="040B0A00000000000000" pitchFamily="50" charset="-128"/>
              </a:rPr>
              <a:t>の出現！</a:t>
            </a:r>
            <a:endParaRPr kumimoji="1" lang="ja-JP" altLang="en-US" sz="4400" dirty="0">
              <a:solidFill>
                <a:schemeClr val="bg1"/>
              </a:solidFill>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52311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FE3E-FB46-6F65-3E86-4490167376F0}"/>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157A2852-50DD-6FE6-CF9A-80C1FCFD2D33}"/>
              </a:ext>
            </a:extLst>
          </p:cNvPr>
          <p:cNvPicPr>
            <a:picLocks noChangeAspect="1"/>
          </p:cNvPicPr>
          <p:nvPr/>
        </p:nvPicPr>
        <p:blipFill>
          <a:blip r:embed="rId2"/>
          <a:stretch>
            <a:fillRect/>
          </a:stretch>
        </p:blipFill>
        <p:spPr>
          <a:xfrm>
            <a:off x="0" y="6350"/>
            <a:ext cx="12192000" cy="6860222"/>
          </a:xfrm>
          <a:prstGeom prst="rect">
            <a:avLst/>
          </a:prstGeom>
        </p:spPr>
      </p:pic>
    </p:spTree>
    <p:extLst>
      <p:ext uri="{BB962C8B-B14F-4D97-AF65-F5344CB8AC3E}">
        <p14:creationId xmlns:p14="http://schemas.microsoft.com/office/powerpoint/2010/main" val="23590134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3926</Words>
  <Application>Microsoft Office PowerPoint</Application>
  <PresentationFormat>ワイド画面</PresentationFormat>
  <Paragraphs>1312</Paragraphs>
  <Slides>37</Slides>
  <Notes>6</Notes>
  <HiddenSlides>0</HiddenSlides>
  <MMClips>0</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37</vt:i4>
      </vt:variant>
    </vt:vector>
  </HeadingPairs>
  <TitlesOfParts>
    <vt:vector size="62" baseType="lpstr">
      <vt:lpstr>BIZ UDPGothic</vt:lpstr>
      <vt:lpstr>BIZ UDPGothic</vt:lpstr>
      <vt:lpstr>BIZ UDP明朝 Medium</vt:lpstr>
      <vt:lpstr>HGP創英角ﾎﾟｯﾌﾟ体</vt:lpstr>
      <vt:lpstr>HGSｺﾞｼｯｸM</vt:lpstr>
      <vt:lpstr>HG明朝B</vt:lpstr>
      <vt:lpstr>Malgun Gothic</vt:lpstr>
      <vt:lpstr>Meiryo UI</vt:lpstr>
      <vt:lpstr>ＭＳ Ｐゴシック</vt:lpstr>
      <vt:lpstr>ＭＳ Ｐゴシック</vt:lpstr>
      <vt:lpstr>UD Digi Kyokasho NK-R</vt:lpstr>
      <vt:lpstr>Yu Gothic UI</vt:lpstr>
      <vt:lpstr>メイリオ</vt:lpstr>
      <vt:lpstr>Yu Gothic</vt:lpstr>
      <vt:lpstr>Yu Gothic</vt:lpstr>
      <vt:lpstr>游ゴシック Light</vt:lpstr>
      <vt:lpstr>Yu Gothic Medium</vt:lpstr>
      <vt:lpstr>Arial</vt:lpstr>
      <vt:lpstr>Berlin Sans FB Demi</vt:lpstr>
      <vt:lpstr>Calibri</vt:lpstr>
      <vt:lpstr>Cambria</vt:lpstr>
      <vt:lpstr>Tahoma</vt:lpstr>
      <vt:lpstr>Times New Roman</vt:lpstr>
      <vt:lpstr>Wingdings</vt:lpstr>
      <vt:lpstr>Office テーマ</vt:lpstr>
      <vt:lpstr>PowerPoint プレゼンテーション</vt:lpstr>
      <vt:lpstr>PowerPoint プレゼンテーション</vt:lpstr>
      <vt:lpstr>PowerPoint プレゼンテーション</vt:lpstr>
      <vt:lpstr>日本企業／JAXAの取り組み（１）</vt:lpstr>
      <vt:lpstr>日本企業／JAXAの取り組み（２）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火星の環境</vt:lpstr>
      <vt:lpstr>各国の計画</vt:lpstr>
      <vt:lpstr>PowerPoint プレゼンテーション</vt:lpstr>
      <vt:lpstr>Mission Needs Drive Design</vt:lpstr>
      <vt:lpstr>PowerPoint プレゼンテーション</vt:lpstr>
      <vt:lpstr>Artemis: a Foundation for Deep Space Exploration</vt:lpstr>
      <vt:lpstr>PowerPoint プレゼンテーション</vt:lpstr>
      <vt:lpstr>JAXAの取り組み：民間連携＝全体概要</vt:lpstr>
      <vt:lpstr>PowerPoint プレゼンテーション</vt:lpstr>
      <vt:lpstr>PowerPoint プレゼンテーション</vt:lpstr>
      <vt:lpstr>PowerPoint プレゼンテーション</vt:lpstr>
      <vt:lpstr>宇宙技術戦略との対応（１）</vt:lpstr>
      <vt:lpstr>宇宙技術戦略との対応（２）</vt:lpstr>
      <vt:lpstr>PowerPoint プレゼンテーション</vt:lpstr>
      <vt:lpstr>2040年の宇宙産業の市場規模</vt:lpstr>
      <vt:lpstr>PowerPoint プレゼンテーション</vt:lpstr>
      <vt:lpstr>PowerPoint プレゼンテーション</vt:lpstr>
      <vt:lpstr>PowerPoint プレゼンテーション</vt:lpstr>
      <vt:lpstr>PowerPoint プレゼンテーション</vt:lpstr>
      <vt:lpstr>私たちの活動と国際的な位置づけ</vt:lpstr>
      <vt:lpstr>宇宙資源に関するビジョン</vt:lpstr>
      <vt:lpstr>宇宙資源開発と周辺状況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Abe,YutakaTKZIM</dc:creator>
  <cp:lastModifiedBy>Abe,YutakaTKZIM</cp:lastModifiedBy>
  <cp:revision>1</cp:revision>
  <dcterms:created xsi:type="dcterms:W3CDTF">2025-12-23T02:23:02Z</dcterms:created>
  <dcterms:modified xsi:type="dcterms:W3CDTF">2025-12-23T02:23:28Z</dcterms:modified>
</cp:coreProperties>
</file>